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122f2eb1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122f2eb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안녕하세요 2조 발표자 김형준 최혁진 입니다. 저희 서비스 이름은 따닥따닥 이라는 웹 어플리케이션입니다.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저희가 이름을 이렇게 정한 이유는 저희 웹 어플리케이션 특성상 병원과 약국이 서로 따닥따닥 붙어있는 모습을 표현하고 싶었습니다.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그리고 사용자에게 딱 붙어 편하게 사용할수 있는 어플리케이션이 되겠다는 저희의 포부도 담겨 있습니다.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8122f2eb1_8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8122f2eb1_8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웹 사용자가 입력한 휴원병원을 반영하여 환자들의 헛걸음을 줄일 수 있다.</a:t>
            </a:r>
            <a:endParaRPr sz="1300">
              <a:solidFill>
                <a:schemeClr val="dk1"/>
              </a:solidFill>
            </a:endParaRPr>
          </a:p>
          <a:p>
            <a:pPr indent="-2476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병원과 인접한 약국도 바로 찾아 볼 수 있다</a:t>
            </a:r>
            <a:endParaRPr sz="1300">
              <a:solidFill>
                <a:schemeClr val="dk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챗봇에 추가될 기능을 이용하면 몸이 불편한 사람들과 같이 입력장치를 쓰기 어려운 사람들도 쓸 수 있는 웹 애플리케이션의 잠재성을 가진다.</a:t>
            </a:r>
            <a:endParaRPr sz="1300">
              <a:solidFill>
                <a:schemeClr val="dk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단순한 치료 목적을 넘어서서 본인의 자기관리로의 개념도약을 기대해볼 수 있다. 자기관리로써 해당 앱을 사용하게 된다면 사용자 스스로가 소극적인 치료에서 적극적인 치료로 전환되고 이로인해 고품질의 서비스를 효율적으로 받을 수 있다.</a:t>
            </a:r>
            <a:endParaRPr sz="1300">
              <a:solidFill>
                <a:schemeClr val="dk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병원에 있는 로컬 영역의 데이터도 받아올 수 있게 된다면 대기 인원이나 진료 소요 시간 등으로 지금보다 효율성과 경제성 면에서의 상승을 기대해 볼 수 있다.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9107041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91070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다음으</a:t>
            </a:r>
            <a:r>
              <a:rPr lang="en"/>
              <a:t>로 기능한계및 개발방향 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9107041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9910704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기능한계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회원 관리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관리자 계정과 사용자 계정의 분리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병원에 직접적인 관계자 계정 추가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주소 연계성 있는 기능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패스워드 찾기 보안 강화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API 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마커가 서로 겹쳐 있을 때 구분이 힘듦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실제 사람이 이동하는 거리와 괴리가 있음 -&gt; gps기반 현 정확한 위치가 아니라 도로명 주소이기 때문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리스트 정보들의 가독성이 좋지 않음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GPS 기능 미구현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현재위치를 즉각적으로 반영이 불가능하다.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사용자가 위치한 곳의 주소를 모를 경우 이용에 불편함이 크게 느껴짐.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휴원 정보를 메인페이지에서 받아볼 수 없음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검색 기록이 저장되지 않음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게시판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휴원 정보는 누구나 등록할 수 있지만 병원 관계자와 일반 유저간의 차이를 구분할 수 없음. (신뢰할 수 있는 정보인지 구별X)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챗봇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빠른 빌드를 이용하여 정해진 질문에만 답변을 얻을 수 있음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병원 찾기 기능과 연동되지 않음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8122f2eb1_1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8122f2eb1_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기능 개선방향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회원 관리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다계층형 DB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주소를 mainPage에서 디폴트 값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패스워드 찾기가 아닌 임시 패스워드를 랜덤 문자열로 이메일에 전송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API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마커가 커서에 따라 색이 변하게 하는 함수 제작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실제 사람이 이동하는 방법들을 고려한 거리 측정(도보, 대중교통, 택시, 지하철, 자전거 등)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GPS 기능 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사용자가 현주소를 모르더라도 버튼 클릭만으로 현재위치를 input에 넣을 수 있는 기능을 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사용자 IP주소를 통해 위치 주소를 추출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검색 기록을 저장하고 이전의 검색 정보에 대해서 빠르게 접근할 수 있도록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게시판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작성자의 계정정보를 통해서 인증하는 방법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사용자가 실제로 병원이나 약국을 다녀왔다는 것을 증명하는 자료(like 영수증) 첨부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챗봇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STT 기능 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시각장애인을 배려한 챗봇 시스템 탑재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청각 및 언어장애인을 배려한 수어 챗봇 탑재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Naver Cloud ChatBot 추가 기능 사용 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챗봇 버튼선택 기능 추가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대화 모델 빌드 이용(학습 기능)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구체적인 시나리오를 작성하여 사용자로 하여금 유도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		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기타 개선사항(디자인 관련)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병원/약국 LIST 파트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가시성이 떨어지는 리스트 부분에 확실하게 구분이 되도록 디자인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챗봇 디자인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게시판 페이징 기능 미구현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 게시글이 10개를 초과하면 1개씩 뒷페이지로 밀려나게하는 페이징 기능을 구현해야할 것 같다.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99107041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9910704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프로젝트를 진행하면서 아쉬웠던 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비대면 프로젝트였다는 점.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프론트엔드 : 어플리케이션에 그 어떤 유용한 기능이 들어가더라도, 사용법이 사용자 친화적이지 않으면, 그 서비스는 보완할 점이 명확하다고 생각을 한다.</a:t>
            </a:r>
            <a:br>
              <a:rPr lang="en"/>
            </a:br>
            <a:r>
              <a:rPr lang="en"/>
              <a:t>저희가 만든 서비스는 얼핏보면 사용법 편한거같은데? 라는 생각이 들 수 있지만, 현재 내가 위치한 주소를 모르면 확인해야한다는점, 오탈자가 있으면 제대로</a:t>
            </a:r>
            <a:br>
              <a:rPr lang="en"/>
            </a:br>
            <a:r>
              <a:rPr lang="en"/>
              <a:t>기능하기 어렵다는 점 등이 있다. 이런 부분에 대해 보완이 분명히 필요하다고 생각이 든다.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백엔드 : 병원들의 실시간 정보를 얻을 수 없어, 주차가능여부와 진료 대기 시간 등의 정보를 제공할 수 없어 아쉬웠다.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8122f2eb1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8122f2eb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</a:rPr>
              <a:t>발표는 현행서비스, 프로젝</a:t>
            </a:r>
            <a:r>
              <a:rPr lang="en">
                <a:solidFill>
                  <a:schemeClr val="dk1"/>
                </a:solidFill>
              </a:rPr>
              <a:t>트 </a:t>
            </a:r>
            <a:r>
              <a:rPr lang="en">
                <a:solidFill>
                  <a:schemeClr val="dk1"/>
                </a:solidFill>
              </a:rPr>
              <a:t>기능,작동원리</a:t>
            </a:r>
            <a:r>
              <a:rPr lang="en">
                <a:solidFill>
                  <a:schemeClr val="dk1"/>
                </a:solidFill>
              </a:rPr>
              <a:t>와 구현방법</a:t>
            </a:r>
            <a:r>
              <a:rPr lang="en">
                <a:solidFill>
                  <a:schemeClr val="dk1"/>
                </a:solidFill>
              </a:rPr>
              <a:t>, 기대 효과 순서로 진행됩니다.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122f2eb1_8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122f2eb1_8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우선 </a:t>
            </a:r>
            <a:r>
              <a:rPr lang="en">
                <a:solidFill>
                  <a:schemeClr val="dk1"/>
                </a:solidFill>
              </a:rPr>
              <a:t>첫 번째로 현행서비스입니다.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122f2eb1_8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122f2eb1_8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저희는 현행서비스를 진행중인 똑닥과 굿닥을 참고 했습니다. 똑닥과 굿닥 모두가 병원과 약국 찾기 서비스를 제공하고 있습니다. 완전하게 현행 서비스를 제칠 수 있는 만큼의 프로세스를 구현하는 것은 현실적으로 무리라고 판단하여 사용자로 하여금 병원에 헛걸음을 줄일 수 있게 다수의 사용자 혹은 병원 관계자로부터 정보를 받아 실시간으로 정보를 전달하는 어플리케이션을 만들고자 했습니다. 특히 웹 사용자가 등록한 휴원정보를 반영하고 입력한 기준(현위치, 과, 이용시간)을 통해 병원과 약국 정보를 동시에 제공할수 있도록 구현했습니다.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122f2eb1_8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122f2eb1_8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다음으로</a:t>
            </a:r>
            <a:r>
              <a:rPr lang="en"/>
              <a:t>는 작동원리와 구현방법 입니다.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122f2eb1_1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122f2eb1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이 프로젝트를 진행하면서 저희는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Framework, MySQL, NaverCloud 그리고 open api parsing 을 통해 구현을 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Framework -전체적인 웹어플리케이션 구성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MySQL -회원정보, 휴원정보 등록 게시판, 병원 리뷰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Naver Cloud -FAQ 챗봇 - 기능관련 질문응답, tts 지원, 메인 페이지 맵 관련 기능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api parsing- 자동병원찾기에서 병원 위치 및 약국 공공데이터 포털에서 뽑아옴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122f2eb1_8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122f2eb1_8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다음으로는 </a:t>
            </a:r>
            <a:r>
              <a:rPr lang="en">
                <a:solidFill>
                  <a:schemeClr val="dk1"/>
                </a:solidFill>
              </a:rPr>
              <a:t>프로젝</a:t>
            </a:r>
            <a:r>
              <a:rPr lang="en">
                <a:solidFill>
                  <a:schemeClr val="dk1"/>
                </a:solidFill>
              </a:rPr>
              <a:t>트 기능</a:t>
            </a:r>
            <a:r>
              <a:rPr lang="en">
                <a:solidFill>
                  <a:schemeClr val="dk1"/>
                </a:solidFill>
              </a:rPr>
              <a:t>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122f2eb1_9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122f2eb1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저희 게시판 기능은 총 5개로 나뉘어져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회원정보 관리 - 로그인, 정보수정, 아이디찾기, 비밀번호 찾기, 회원가입 (JS 메세지 언급)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자동병원 찾기 - 위치,과,시간을 기준으로 병원을 찾아줌, 병원 상세 정보, 근처약국도 출력, 맵에 표시됨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병원리뷰 - 병원상세 정보에서 리뷰작성, 공유 가능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휴원정보 등록- 개인사정으로 휴원하는 병원반영하기위해서 구현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chemeClr val="dk1"/>
                </a:solidFill>
                <a:highlight>
                  <a:srgbClr val="FFFFFF"/>
                </a:highlight>
              </a:rPr>
              <a:t>청청한의원</a:t>
            </a:r>
            <a:endParaRPr b="1"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서울특별시 강남구 선릉로 424</a:t>
            </a:r>
            <a:endParaRPr b="1"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FAQ 챗봇 - 기능관련 질문응답, tts 지원 -장애인 지원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122f2eb1_8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122f2eb1_8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</a:t>
            </a:r>
            <a:r>
              <a:rPr lang="en"/>
              <a:t>로 기대효과 입니다.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avermaps.github.io/maps.js/docs/tutorial-2-Mark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74550" y="3527288"/>
            <a:ext cx="4794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EFEE5"/>
                </a:solidFill>
              </a:rPr>
              <a:t>김용국, 김형준, </a:t>
            </a:r>
            <a:r>
              <a:rPr b="1" lang="en" sz="1100">
                <a:solidFill>
                  <a:srgbClr val="FEFEE5"/>
                </a:solidFill>
              </a:rPr>
              <a:t>강현규, 배연철, 최혁진</a:t>
            </a:r>
            <a:endParaRPr b="1" sz="1100">
              <a:solidFill>
                <a:srgbClr val="FEFEE5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818300" y="1799525"/>
            <a:ext cx="5507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EFEE5"/>
                </a:solidFill>
              </a:rPr>
              <a:t>2조 따닥따닥</a:t>
            </a:r>
            <a:endParaRPr b="1" sz="4000">
              <a:solidFill>
                <a:srgbClr val="FEFEE5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2086950" y="1944525"/>
            <a:ext cx="497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EFEE5"/>
                </a:solidFill>
              </a:rPr>
              <a:t>기대 효과</a:t>
            </a:r>
            <a:endParaRPr b="1" sz="2300">
              <a:solidFill>
                <a:srgbClr val="FEFEE5"/>
              </a:solidFill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24" name="Google Shape;224;p23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25" name="Google Shape;225;p23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" name="Google Shape;230;p23"/>
            <p:cNvSpPr/>
            <p:nvPr/>
          </p:nvSpPr>
          <p:spPr>
            <a:xfrm>
              <a:off x="0" y="335236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3"/>
          <p:cNvGrpSpPr/>
          <p:nvPr/>
        </p:nvGrpSpPr>
        <p:grpSpPr>
          <a:xfrm>
            <a:off x="2346090" y="725902"/>
            <a:ext cx="4451821" cy="4041954"/>
            <a:chOff x="6957766" y="1205556"/>
            <a:chExt cx="16229752" cy="2570400"/>
          </a:xfrm>
        </p:grpSpPr>
        <p:sp>
          <p:nvSpPr>
            <p:cNvPr id="232" name="Google Shape;232;p23"/>
            <p:cNvSpPr/>
            <p:nvPr/>
          </p:nvSpPr>
          <p:spPr>
            <a:xfrm>
              <a:off x="6957818" y="1205556"/>
              <a:ext cx="162297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233" name="Google Shape;233;p23"/>
            <p:cNvSpPr txBox="1"/>
            <p:nvPr/>
          </p:nvSpPr>
          <p:spPr>
            <a:xfrm>
              <a:off x="6957766" y="1506602"/>
              <a:ext cx="162297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260350" lvl="0" marL="3429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●"/>
              </a:pPr>
              <a:r>
                <a:rPr lang="en" sz="1500">
                  <a:solidFill>
                    <a:schemeClr val="lt1"/>
                  </a:solidFill>
                </a:rPr>
                <a:t>휴원병원을 반영한 편의성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</a:endParaRPr>
            </a:p>
            <a:p>
              <a:pPr indent="-260350" lvl="0" marL="3429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●"/>
              </a:pPr>
              <a:r>
                <a:rPr lang="en" sz="1500">
                  <a:solidFill>
                    <a:schemeClr val="lt1"/>
                  </a:solidFill>
                </a:rPr>
                <a:t>병원 인접 약국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</a:endParaRPr>
            </a:p>
            <a:p>
              <a:pPr indent="-260350" lvl="0" marL="3429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●"/>
              </a:pPr>
              <a:r>
                <a:rPr lang="en" sz="1500">
                  <a:solidFill>
                    <a:schemeClr val="lt1"/>
                  </a:solidFill>
                </a:rPr>
                <a:t>챗봇 추가로 인한 웹 애플리케이션 잠재성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</a:endParaRPr>
            </a:p>
            <a:p>
              <a:pPr indent="-260350" lvl="0" marL="3429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●"/>
              </a:pPr>
              <a:r>
                <a:rPr lang="en" sz="1500">
                  <a:solidFill>
                    <a:schemeClr val="lt1"/>
                  </a:solidFill>
                </a:rPr>
                <a:t>단순한 치료목적을 넘은 자기관리 개념도약</a:t>
              </a:r>
              <a:endParaRPr sz="1500">
                <a:solidFill>
                  <a:schemeClr val="lt1"/>
                </a:solidFill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</a:endParaRPr>
            </a:p>
            <a:p>
              <a:pPr indent="-260350" lvl="0" marL="34290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Char char="●"/>
              </a:pPr>
              <a:r>
                <a:rPr lang="en" sz="1500">
                  <a:solidFill>
                    <a:schemeClr val="lt1"/>
                  </a:solidFill>
                </a:rPr>
                <a:t>진료 소요시간에 대한 효율성과 경제성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4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239" name="Google Shape;239;p24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240" name="Google Shape;240;p24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41" name="Google Shape;241;p24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42" name="Google Shape;242;p24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243" name="Google Shape;243;p24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기능 한계 및 </a:t>
              </a:r>
              <a:r>
                <a:rPr b="1" lang="en" sz="2700">
                  <a:solidFill>
                    <a:srgbClr val="FEFEE5"/>
                  </a:solidFill>
                </a:rPr>
                <a:t>개발 방향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244" name="Google Shape;244;p24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245" name="Google Shape;245;p24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46" name="Google Shape;246;p24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47" name="Google Shape;247;p24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24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4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1393100" y="468650"/>
            <a:ext cx="1262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기능 한계</a:t>
            </a:r>
            <a:endParaRPr b="1" sz="2300">
              <a:solidFill>
                <a:schemeClr val="lt1"/>
              </a:solidFill>
            </a:endParaRPr>
          </a:p>
        </p:txBody>
      </p:sp>
      <p:grpSp>
        <p:nvGrpSpPr>
          <p:cNvPr id="259" name="Google Shape;259;p25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60" name="Google Shape;260;p25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" name="Google Shape;266;p25"/>
            <p:cNvSpPr/>
            <p:nvPr/>
          </p:nvSpPr>
          <p:spPr>
            <a:xfrm>
              <a:off x="0" y="232361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5"/>
          <p:cNvSpPr txBox="1"/>
          <p:nvPr>
            <p:ph type="title"/>
          </p:nvPr>
        </p:nvSpPr>
        <p:spPr>
          <a:xfrm>
            <a:off x="6268050" y="468650"/>
            <a:ext cx="11604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개발방향</a:t>
            </a:r>
            <a:endParaRPr b="1" sz="2300">
              <a:solidFill>
                <a:schemeClr val="lt1"/>
              </a:solidFill>
            </a:endParaRPr>
          </a:p>
        </p:txBody>
      </p:sp>
      <p:cxnSp>
        <p:nvCxnSpPr>
          <p:cNvPr id="268" name="Google Shape;268;p25"/>
          <p:cNvCxnSpPr/>
          <p:nvPr/>
        </p:nvCxnSpPr>
        <p:spPr>
          <a:xfrm flipH="1" rot="10800000">
            <a:off x="3598700" y="2567250"/>
            <a:ext cx="1740900" cy="90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5"/>
          <p:cNvSpPr txBox="1"/>
          <p:nvPr/>
        </p:nvSpPr>
        <p:spPr>
          <a:xfrm>
            <a:off x="1120425" y="1863800"/>
            <a:ext cx="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회원관리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406275" y="1863800"/>
            <a:ext cx="91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API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781600" y="2576250"/>
            <a:ext cx="116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휴원정보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2131775" y="2576250"/>
            <a:ext cx="91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챗봇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6529950" y="2022150"/>
            <a:ext cx="63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?</a:t>
            </a:r>
            <a:endParaRPr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EFEE5"/>
                </a:solidFill>
              </a:rPr>
              <a:t>개발 방향</a:t>
            </a:r>
            <a:endParaRPr b="1" sz="2300">
              <a:solidFill>
                <a:srgbClr val="FEFEE5"/>
              </a:solidFill>
            </a:endParaRPr>
          </a:p>
        </p:txBody>
      </p:sp>
      <p:grpSp>
        <p:nvGrpSpPr>
          <p:cNvPr id="279" name="Google Shape;279;p26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80" name="Google Shape;280;p26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81" name="Google Shape;281;p26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" name="Google Shape;286;p26"/>
            <p:cNvSpPr/>
            <p:nvPr/>
          </p:nvSpPr>
          <p:spPr>
            <a:xfrm>
              <a:off x="0" y="335236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6"/>
          <p:cNvGrpSpPr/>
          <p:nvPr/>
        </p:nvGrpSpPr>
        <p:grpSpPr>
          <a:xfrm>
            <a:off x="628637" y="867030"/>
            <a:ext cx="7744705" cy="3470811"/>
            <a:chOff x="1398800" y="1205550"/>
            <a:chExt cx="4939855" cy="2570400"/>
          </a:xfrm>
        </p:grpSpPr>
        <p:sp>
          <p:nvSpPr>
            <p:cNvPr id="288" name="Google Shape;288;p26"/>
            <p:cNvSpPr/>
            <p:nvPr/>
          </p:nvSpPr>
          <p:spPr>
            <a:xfrm>
              <a:off x="1398855" y="1205550"/>
              <a:ext cx="49398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289" name="Google Shape;289;p26"/>
            <p:cNvSpPr txBox="1"/>
            <p:nvPr/>
          </p:nvSpPr>
          <p:spPr>
            <a:xfrm>
              <a:off x="1398800" y="1493907"/>
              <a:ext cx="49398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2476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300"/>
                <a:buChar char="●"/>
              </a:pPr>
              <a:r>
                <a:rPr lang="en" sz="1300">
                  <a:solidFill>
                    <a:srgbClr val="FEFEE5"/>
                  </a:solidFill>
                </a:rPr>
                <a:t>유저에게 제공되는 지도의 가시성 및 기능 개선</a:t>
              </a:r>
              <a:endParaRPr sz="1300">
                <a:solidFill>
                  <a:srgbClr val="FEFEE5"/>
                </a:solidFill>
              </a:endParaRPr>
            </a:p>
            <a:p>
              <a:pPr indent="-2476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300"/>
                <a:buChar char="●"/>
              </a:pPr>
              <a:r>
                <a:rPr lang="en" sz="1300">
                  <a:solidFill>
                    <a:srgbClr val="FEFEE5"/>
                  </a:solidFill>
                </a:rPr>
                <a:t>GPS 기능 추가(위치 확인용) / 현재는 웹 어플리케이션으로 구상한 것이므로 IP로 위치특정.</a:t>
              </a:r>
              <a:endParaRPr sz="1300">
                <a:solidFill>
                  <a:srgbClr val="FEFEE5"/>
                </a:solidFill>
              </a:endParaRPr>
            </a:p>
            <a:p>
              <a:pPr indent="-2476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300"/>
                <a:buChar char="●"/>
              </a:pPr>
              <a:r>
                <a:rPr lang="en" sz="1300">
                  <a:solidFill>
                    <a:srgbClr val="FEFEE5"/>
                  </a:solidFill>
                </a:rPr>
                <a:t>병원 관계자 인증 기능추가 -&gt; 기대효과 : 휴원 정보에 대한 신뢰도가 생긴다.</a:t>
              </a:r>
              <a:endParaRPr sz="1300">
                <a:solidFill>
                  <a:srgbClr val="FEFEE5"/>
                </a:solidFill>
              </a:endParaRPr>
            </a:p>
            <a:p>
              <a:pPr indent="-2476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300"/>
                <a:buChar char="●"/>
              </a:pPr>
              <a:r>
                <a:rPr lang="en" sz="1300">
                  <a:solidFill>
                    <a:srgbClr val="FEFEE5"/>
                  </a:solidFill>
                </a:rPr>
                <a:t>DB 기능 개선(다계층형)</a:t>
              </a:r>
              <a:endParaRPr sz="1300">
                <a:solidFill>
                  <a:srgbClr val="FEFEE5"/>
                </a:solidFill>
              </a:endParaRPr>
            </a:p>
            <a:p>
              <a:pPr indent="-2476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300"/>
                <a:buChar char="●"/>
              </a:pPr>
              <a:r>
                <a:rPr lang="en" sz="1300">
                  <a:solidFill>
                    <a:srgbClr val="FEFEE5"/>
                  </a:solidFill>
                </a:rPr>
                <a:t>게시판 페이징 기능 추가</a:t>
              </a:r>
              <a:endParaRPr sz="1300">
                <a:solidFill>
                  <a:srgbClr val="FEFEE5"/>
                </a:solidFill>
              </a:endParaRPr>
            </a:p>
            <a:p>
              <a:pPr indent="-2476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300"/>
                <a:buChar char="●"/>
              </a:pPr>
              <a:r>
                <a:rPr lang="en" sz="1300">
                  <a:solidFill>
                    <a:srgbClr val="FEFEE5"/>
                  </a:solidFill>
                </a:rPr>
                <a:t>챗봇 인터페이스 개선 및 기능 개선</a:t>
              </a:r>
              <a:endParaRPr sz="1300">
                <a:solidFill>
                  <a:srgbClr val="FEFEE5"/>
                </a:solidFill>
              </a:endParaRPr>
            </a:p>
            <a:p>
              <a:pPr indent="-2476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300"/>
                <a:buChar char="●"/>
              </a:pPr>
              <a:r>
                <a:rPr lang="en" sz="1300">
                  <a:solidFill>
                    <a:srgbClr val="FEFEE5"/>
                  </a:solidFill>
                </a:rPr>
                <a:t>회원가입 편의성을 위해 OAuth2.0 기능을 추가</a:t>
              </a:r>
              <a:endParaRPr sz="1300">
                <a:solidFill>
                  <a:srgbClr val="FEFEE5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  <a:p>
              <a:pPr indent="0" lvl="0" marL="342900" rtl="0" algn="l">
                <a:lnSpc>
                  <a:spcPct val="150000"/>
                </a:lnSpc>
                <a:spcBef>
                  <a:spcPts val="1200"/>
                </a:spcBef>
                <a:spcAft>
                  <a:spcPts val="900"/>
                </a:spcAft>
                <a:buNone/>
              </a:pPr>
              <a:r>
                <a:t/>
              </a:r>
              <a:endParaRPr sz="800">
                <a:solidFill>
                  <a:srgbClr val="FEFEE5"/>
                </a:solidFill>
              </a:endParaRPr>
            </a:p>
          </p:txBody>
        </p:sp>
      </p:grpSp>
      <p:sp>
        <p:nvSpPr>
          <p:cNvPr id="290" name="Google Shape;290;p26"/>
          <p:cNvSpPr txBox="1"/>
          <p:nvPr/>
        </p:nvSpPr>
        <p:spPr>
          <a:xfrm>
            <a:off x="3271550" y="111975"/>
            <a:ext cx="594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EFEE5"/>
                </a:solidFill>
              </a:rPr>
              <a:t>참고자료</a:t>
            </a:r>
            <a:endParaRPr b="1" sz="2300">
              <a:solidFill>
                <a:srgbClr val="FEFEE5"/>
              </a:solidFill>
            </a:endParaRPr>
          </a:p>
        </p:txBody>
      </p:sp>
      <p:grpSp>
        <p:nvGrpSpPr>
          <p:cNvPr id="296" name="Google Shape;296;p27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97" name="Google Shape;297;p27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98" name="Google Shape;298;p27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7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7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7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7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" name="Google Shape;303;p27"/>
            <p:cNvSpPr/>
            <p:nvPr/>
          </p:nvSpPr>
          <p:spPr>
            <a:xfrm>
              <a:off x="0" y="335236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2382066" y="967668"/>
            <a:ext cx="4268400" cy="3470811"/>
            <a:chOff x="1398725" y="1205556"/>
            <a:chExt cx="17337124" cy="2570400"/>
          </a:xfrm>
        </p:grpSpPr>
        <p:sp>
          <p:nvSpPr>
            <p:cNvPr id="305" name="Google Shape;305;p27"/>
            <p:cNvSpPr/>
            <p:nvPr/>
          </p:nvSpPr>
          <p:spPr>
            <a:xfrm>
              <a:off x="1398849" y="1205556"/>
              <a:ext cx="173370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306" name="Google Shape;306;p27"/>
            <p:cNvSpPr txBox="1"/>
            <p:nvPr/>
          </p:nvSpPr>
          <p:spPr>
            <a:xfrm>
              <a:off x="1398725" y="1493904"/>
              <a:ext cx="173370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2794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●"/>
              </a:pPr>
              <a:r>
                <a:rPr lang="en" sz="800">
                  <a:solidFill>
                    <a:schemeClr val="lt1"/>
                  </a:solidFill>
                </a:rPr>
                <a:t>데이터 제공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공공데이터포털(data.go.kr)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2" marL="13716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■"/>
              </a:pPr>
              <a:r>
                <a:rPr lang="en" sz="800">
                  <a:solidFill>
                    <a:schemeClr val="lt1"/>
                  </a:solidFill>
                </a:rPr>
                <a:t>국립의료원_전국 병의원 찾기 서비스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2" marL="13716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■"/>
              </a:pPr>
              <a:r>
                <a:rPr lang="en" sz="800">
                  <a:solidFill>
                    <a:schemeClr val="lt1"/>
                  </a:solidFill>
                </a:rPr>
                <a:t>국립의료원_전국 약국 정보 조회 서비스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Naver Cloud Platform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2" marL="13716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■"/>
              </a:pPr>
              <a:r>
                <a:rPr lang="en" sz="800">
                  <a:solidFill>
                    <a:schemeClr val="lt1"/>
                  </a:solidFill>
                </a:rPr>
                <a:t>MAP v3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2" marL="13716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■"/>
              </a:pPr>
              <a:r>
                <a:rPr lang="en" sz="800">
                  <a:solidFill>
                    <a:schemeClr val="lt1"/>
                  </a:solidFill>
                </a:rPr>
                <a:t>CLOVA ChatBot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●"/>
              </a:pPr>
              <a:r>
                <a:rPr lang="en" sz="800">
                  <a:solidFill>
                    <a:schemeClr val="lt1"/>
                  </a:solidFill>
                </a:rPr>
                <a:t>참고 서적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자바 웹을 다루는 기술 - 이병승, 길벗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이것이 오라클이다 - 우재승, 한빛미디어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이것이 자바다 1,2 -  신용권, 한빛미디어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다양한 봇빌더를 이용한 똑똑한 챗봇 만들기 - 정임수, 영진닷컴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모두의 네트워크 - 미즈구치 카츠야, 길벗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HTML5 웹 프로그래밍 입문 - 윤인성, 한빛아카데미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●"/>
              </a:pPr>
              <a:r>
                <a:rPr lang="en" sz="800">
                  <a:solidFill>
                    <a:schemeClr val="lt1"/>
                  </a:solidFill>
                </a:rPr>
                <a:t>참고 사이트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docs.oracle.com - 자바 관련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developer.mozilla.org - JavaScript, CSS 관련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 u="sng">
                  <a:solidFill>
                    <a:schemeClr val="lt1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navermaps.github.io/maps.js/docs/tutorial-2-Marker.html</a:t>
              </a:r>
              <a:r>
                <a:rPr lang="en" sz="800">
                  <a:solidFill>
                    <a:schemeClr val="lt1"/>
                  </a:solidFill>
                </a:rPr>
                <a:t> - 네이버 마커</a:t>
              </a:r>
              <a:endParaRPr sz="800">
                <a:solidFill>
                  <a:schemeClr val="lt1"/>
                </a:solidFill>
              </a:endParaRPr>
            </a:p>
            <a:p>
              <a:pPr indent="-279400" lvl="1" marL="9144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○"/>
              </a:pPr>
              <a:r>
                <a:rPr lang="en" sz="800">
                  <a:solidFill>
                    <a:schemeClr val="lt1"/>
                  </a:solidFill>
                </a:rPr>
                <a:t>api.ncloud-docs.com/docs/ai-naver-mapsgeocoding-네이버맵위도,경도</a:t>
              </a:r>
              <a:endParaRPr sz="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889328" y="865800"/>
            <a:ext cx="34119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314675" y="1317300"/>
            <a:ext cx="29298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현행서비스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작동원리와 구현방법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프로젝트 기능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기</a:t>
            </a:r>
            <a:r>
              <a:rPr b="1" lang="en" sz="2200">
                <a:solidFill>
                  <a:srgbClr val="FEFEE5"/>
                </a:solidFill>
              </a:rPr>
              <a:t>능한계및 개선방향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기대효과</a:t>
            </a:r>
            <a:endParaRPr b="1" sz="2200">
              <a:solidFill>
                <a:srgbClr val="FEFEE5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780982" y="564534"/>
            <a:ext cx="5337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rgbClr val="FEFEE5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endParaRPr sz="1100">
              <a:solidFill>
                <a:srgbClr val="FEFEE5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829310" y="2916671"/>
            <a:ext cx="5337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rgbClr val="FEFEE5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80" name="Google Shape;80;p15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86;p15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94" name="Google Shape;94;p16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96" name="Google Shape;96;p16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현행서비스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97" name="Google Shape;97;p16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99" name="Google Shape;99;p16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16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6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현행서비스</a:t>
            </a:r>
            <a:endParaRPr b="1" sz="2300">
              <a:solidFill>
                <a:schemeClr val="lt1"/>
              </a:solidFill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14" name="Google Shape;114;p17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Google Shape;119;p17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850" y="855694"/>
            <a:ext cx="268605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75" y="812831"/>
            <a:ext cx="27146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8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127" name="Google Shape;127;p18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128" name="Google Shape;128;p18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29" name="Google Shape;129;p18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30" name="Google Shape;130;p18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131" name="Google Shape;131;p18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작동원리와 구현방법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18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8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작동원리와 구현방법</a:t>
            </a:r>
            <a:endParaRPr b="1" sz="2300">
              <a:solidFill>
                <a:schemeClr val="lt1"/>
              </a:solidFill>
            </a:endParaRPr>
          </a:p>
        </p:txBody>
      </p:sp>
      <p:grpSp>
        <p:nvGrpSpPr>
          <p:cNvPr id="147" name="Google Shape;147;p19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48" name="Google Shape;148;p19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" name="Google Shape;154;p19"/>
            <p:cNvSpPr/>
            <p:nvPr/>
          </p:nvSpPr>
          <p:spPr>
            <a:xfrm>
              <a:off x="0" y="232361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695601" y="1189651"/>
            <a:ext cx="2666179" cy="2764208"/>
            <a:chOff x="1398799" y="1205556"/>
            <a:chExt cx="5768454" cy="2570400"/>
          </a:xfrm>
        </p:grpSpPr>
        <p:sp>
          <p:nvSpPr>
            <p:cNvPr id="156" name="Google Shape;156;p19"/>
            <p:cNvSpPr/>
            <p:nvPr/>
          </p:nvSpPr>
          <p:spPr>
            <a:xfrm>
              <a:off x="1398853" y="1205556"/>
              <a:ext cx="57684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1398799" y="1493899"/>
              <a:ext cx="57684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Spring Framework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MySQL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Naver Cloud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Open api parsing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342900" rtl="0" algn="l">
                <a:lnSpc>
                  <a:spcPct val="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b="1" sz="1100">
                <a:solidFill>
                  <a:srgbClr val="2ED03C"/>
                </a:solidFill>
              </a:endParaRPr>
            </a:p>
          </p:txBody>
        </p:sp>
      </p:grp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351" y="855698"/>
            <a:ext cx="1237749" cy="12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849" y="2326725"/>
            <a:ext cx="3371100" cy="22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175" y="2499575"/>
            <a:ext cx="11596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0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166" name="Google Shape;166;p20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167" name="Google Shape;167;p20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68" name="Google Shape;168;p20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69" name="Google Shape;169;p20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170" name="Google Shape;170;p20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프로젝트 기능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172" name="Google Shape;172;p20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73" name="Google Shape;173;p20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179;p20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0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프로젝트 기능</a:t>
            </a:r>
            <a:endParaRPr b="1" sz="2300">
              <a:solidFill>
                <a:schemeClr val="lt1"/>
              </a:solidFill>
            </a:endParaRPr>
          </a:p>
        </p:txBody>
      </p:sp>
      <p:grpSp>
        <p:nvGrpSpPr>
          <p:cNvPr id="186" name="Google Shape;186;p21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87" name="Google Shape;187;p21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21"/>
            <p:cNvSpPr/>
            <p:nvPr/>
          </p:nvSpPr>
          <p:spPr>
            <a:xfrm>
              <a:off x="0" y="232361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628651" y="1189554"/>
            <a:ext cx="2666179" cy="3521705"/>
            <a:chOff x="1398799" y="1205556"/>
            <a:chExt cx="5768454" cy="2570400"/>
          </a:xfrm>
        </p:grpSpPr>
        <p:sp>
          <p:nvSpPr>
            <p:cNvPr id="195" name="Google Shape;195;p21"/>
            <p:cNvSpPr/>
            <p:nvPr/>
          </p:nvSpPr>
          <p:spPr>
            <a:xfrm>
              <a:off x="1398853" y="1205556"/>
              <a:ext cx="57684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398799" y="1493899"/>
              <a:ext cx="57684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회원정보 관리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자동병원 찾기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병원리뷰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휴원정보 등록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FAQ 챗봇 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3429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</p:grp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125" y="1268875"/>
            <a:ext cx="51759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203" name="Google Shape;203;p22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204" name="Google Shape;204;p22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05" name="Google Shape;205;p22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06" name="Google Shape;206;p22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207" name="Google Shape;207;p22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기대효과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208" name="Google Shape;208;p22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209" name="Google Shape;209;p22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10" name="Google Shape;210;p22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" name="Google Shape;216;p22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2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