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122f2eb1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122f2eb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안녕하세요 2조 발표자 김형준 최혁진 입니다. 저희 서비스 이름은 따닥따닥 이라는 휴원 게시판 웹 어플리케이션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991070418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9910704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기능한계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회원 관리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관리자 계정과 사용자 계정의 분리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병원에 직접적인 관계자 계정 추가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주소 연계성 있는 기능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패스워드 찾기 보안 강화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API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마커가 서로 겹쳐 있을 때 구분이 힘듦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실제 사람이 이동하는 거리와 괴리가 있음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리스트 정보들의 가독성이 좋지 않음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GPS 기능 미구현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현재위치를 즉각적으로 반영이 불가능하다.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사용자가 위치한 곳의 주소를 모를 경우 이용에 불편함이 크게 느껴짐.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휴원 정보를 메인페이지에서 받아볼 수 없음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검색 기록이 저장되지 않음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게시판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휴원 정보는 누구나 등록할 수 있지만 병원 관계자와 일반 유저간의 차이를 구분할 수 없음. (신뢰할 수 있는 정보인지 구별X)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챗봇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빠른 빌드를 이용하여 정해진 질문에만 답변을 얻을 수 있음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병원 찾기 기능과 연동되지 않음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8122f2eb1_1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8122f2eb1_1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다음으</a:t>
            </a:r>
            <a:r>
              <a:rPr lang="en"/>
              <a:t>론 개발 방향입니다.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8122f2eb1_1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8122f2eb1_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기능 개선방향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회원 관리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다계층형 DB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주소를 mainPage에서 디폴트 값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패스워드 찾기가 아닌 임시 패스워드를 랜덤 문자열로 이메일에 전송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API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마커가 커서에 따라 색이 변하게 하는 함수 제작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실제 사람이 이동하는 방법들을 고려한 거리 측정(도보, 대중교통, 택시, 지하철, 자전거 등)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GPS 기능 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사용자가 현주소를 모르더라도 버튼 클릭만으로 현재위치를 input에 넣을 수 있는 기능을 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사용자 IP주소를 통해 위치 주소를 추출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검색 기록을 저장하고 이전의 검색 정보에 대해서 빠르게 접근할 수 있도록 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게시판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작성자의 계정정보를 통해서 인증하는 방법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사용자가 실제로 병원이나 약국을 다녀왔다는 것을 증명하는 자료(like 영수증) 첨부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챗봇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STT 기능 구현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시각장애인을 배려한 챗봇 시스템 탑재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청각 및 언어장애인을 배려한 수어 챗봇 탑재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Naver Cloud ChatBot 추가 기능 사용 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챗봇 버튼선택 기능 추가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대화 모델 빌드 이용(학습 기능)</a:t>
            </a:r>
            <a:endParaRPr sz="800">
              <a:solidFill>
                <a:schemeClr val="dk1"/>
              </a:solidFill>
            </a:endParaRPr>
          </a:p>
          <a:p>
            <a:pPr indent="-2794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구체적인 시나리오를 작성하여 사용자로 하여금 유도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		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기타 개선사항(디자인 관련)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병원/약국 LIST 파트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가시성이 떨어지는 리스트 부분에 확실하게 구분이 되도록 디자인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챗봇 디자인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게시판 페이징 기능 미구현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" sz="800">
                <a:solidFill>
                  <a:schemeClr val="dk1"/>
                </a:solidFill>
              </a:rPr>
              <a:t> 게시글이 10개를 초과하면 1개씩 뒷페이지로 밀려나게하는 페이징 기능을 구현해야할 것 같다.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8122f2eb1_8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8122f2eb1_8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</a:t>
            </a:r>
            <a:r>
              <a:rPr lang="en"/>
              <a:t>로 기대효과 입니다.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8122f2eb1_8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8122f2eb1_8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9107041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9910704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122f2eb1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122f2eb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</a:rPr>
              <a:t>발표는 현행서비스, 프로젝</a:t>
            </a:r>
            <a:r>
              <a:rPr lang="en">
                <a:solidFill>
                  <a:schemeClr val="dk1"/>
                </a:solidFill>
              </a:rPr>
              <a:t>트 </a:t>
            </a:r>
            <a:r>
              <a:rPr lang="en">
                <a:solidFill>
                  <a:schemeClr val="dk1"/>
                </a:solidFill>
              </a:rPr>
              <a:t>기능,작동원리</a:t>
            </a:r>
            <a:r>
              <a:rPr lang="en">
                <a:solidFill>
                  <a:schemeClr val="dk1"/>
                </a:solidFill>
              </a:rPr>
              <a:t>와 구현방법</a:t>
            </a:r>
            <a:r>
              <a:rPr lang="en">
                <a:solidFill>
                  <a:schemeClr val="dk1"/>
                </a:solidFill>
              </a:rPr>
              <a:t>, 기대 효과 순서로 진행됩니다.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122f2eb1_8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122f2eb1_8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우선 </a:t>
            </a:r>
            <a:r>
              <a:rPr lang="en">
                <a:solidFill>
                  <a:schemeClr val="dk1"/>
                </a:solidFill>
              </a:rPr>
              <a:t>첫 번째로 현행서비스입니다.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122f2eb1_8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122f2eb1_8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저희 조에서는 어떻게 하면 저희 게시판이 다른 병원 게시판과 차별화될까 라는 질문에서부터 시작하였습니다. 일단 보통 병원 게시판이나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대학교병원의 진료시간표를 보면 오전 오후로만 나뉘어져 있고, 세세한 시간까지는 적혀있지 않습니다. 그리고 다른 게시판도 잘 활성화 되어있지않으며, 저희는 이 수많은 게시판의 문제가 사용자가 원하는 정보를 충분히 담지 못하여 활성화 되지 못했다고 결론 지었습니다.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122f2eb1_8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122f2eb1_8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우선 </a:t>
            </a:r>
            <a:r>
              <a:rPr lang="en">
                <a:solidFill>
                  <a:schemeClr val="dk1"/>
                </a:solidFill>
              </a:rPr>
              <a:t>첫 번째로 프로젝</a:t>
            </a:r>
            <a:r>
              <a:rPr lang="en">
                <a:solidFill>
                  <a:schemeClr val="dk1"/>
                </a:solidFill>
              </a:rPr>
              <a:t>트 기능</a:t>
            </a:r>
            <a:r>
              <a:rPr lang="en">
                <a:solidFill>
                  <a:schemeClr val="dk1"/>
                </a:solidFill>
              </a:rPr>
              <a:t>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122f2eb1_9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122f2eb1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저희 게시판 기능은 총 5개로 나뉘어져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회원정보 관리 - 로그인, 정보수정, 아이디찾기, 비밀번호 찾기, 회원가입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자동병원 찾기 - 위치,과,시간을 기준으로 병원을 찾아줌, 병원 상세 정보, 근처약국도 출력, 맵에 표시됨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병원리뷰 - 병원상세 정보에서 리뷰작성, 공유 가능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휴원정보 등록- 개인사정으로 휴원하는 병원반영하기위해서 구현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FAQ 챗봇 - 기능관련 질문응답, tts 지원 stt지원 -장애인 지원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122f2eb1_8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122f2eb1_8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다음으로</a:t>
            </a:r>
            <a:r>
              <a:rPr lang="en"/>
              <a:t>는 작동원리와 구현방법 입니다.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122f2eb1_1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122f2eb1_1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이 프로젝트를 진행하면서 저희는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MVC, MySQL, NaverCloud 그리고 open api parsing 을 통해 구현을 하였습니다.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Spring MVC -전체적인 웹어플리케이션 구성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MySQL -회원정보, 휴원정보 등록 게시판, 병원 리뷰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Naver Cloud -FAQ 챗봇 - 기능관련 질문응답, tts 지원, 메인 페이지 맵 관련 기능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 api parsing- 자동병원찾기에서 병원 위치 및 약국 공공데이터 포털에서 뽑아옴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99107041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991070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다음으</a:t>
            </a:r>
            <a:r>
              <a:rPr lang="en"/>
              <a:t>로 기능한계 입니다.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74550" y="3527288"/>
            <a:ext cx="4794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EFEE5"/>
                </a:solidFill>
              </a:rPr>
              <a:t>김용국, 김형준, </a:t>
            </a:r>
            <a:r>
              <a:rPr b="1" lang="en" sz="1100">
                <a:solidFill>
                  <a:srgbClr val="FEFEE5"/>
                </a:solidFill>
              </a:rPr>
              <a:t>강현규, 배연철, 최혁진</a:t>
            </a:r>
            <a:endParaRPr b="1" sz="1100">
              <a:solidFill>
                <a:srgbClr val="FEFEE5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818350" y="2056050"/>
            <a:ext cx="5507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EFEE5"/>
                </a:solidFill>
              </a:rPr>
              <a:t>2조 따닥따닥</a:t>
            </a:r>
            <a:endParaRPr b="1" sz="2900">
              <a:solidFill>
                <a:srgbClr val="FEFEE5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기능 한계</a:t>
            </a:r>
            <a:endParaRPr b="1" sz="2300">
              <a:solidFill>
                <a:schemeClr val="lt1"/>
              </a:solidFill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530" y="4653862"/>
            <a:ext cx="956724" cy="63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3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27" name="Google Shape;227;p23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28" name="Google Shape;228;p23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23"/>
            <p:cNvSpPr/>
            <p:nvPr/>
          </p:nvSpPr>
          <p:spPr>
            <a:xfrm>
              <a:off x="0" y="232361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695601" y="1189651"/>
            <a:ext cx="2666179" cy="2764208"/>
            <a:chOff x="1398799" y="1205556"/>
            <a:chExt cx="5768454" cy="2570400"/>
          </a:xfrm>
        </p:grpSpPr>
        <p:sp>
          <p:nvSpPr>
            <p:cNvPr id="235" name="Google Shape;235;p23"/>
            <p:cNvSpPr/>
            <p:nvPr/>
          </p:nvSpPr>
          <p:spPr>
            <a:xfrm>
              <a:off x="1398853" y="1205556"/>
              <a:ext cx="57684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236" name="Google Shape;236;p23"/>
            <p:cNvSpPr txBox="1"/>
            <p:nvPr/>
          </p:nvSpPr>
          <p:spPr>
            <a:xfrm>
              <a:off x="1398799" y="1493899"/>
              <a:ext cx="57684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회원관리</a:t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API</a:t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게시판</a:t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챗봇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342900" rtl="0" algn="l">
                <a:lnSpc>
                  <a:spcPct val="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b="1" sz="1100">
                <a:solidFill>
                  <a:srgbClr val="2ED03C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4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242" name="Google Shape;242;p24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243" name="Google Shape;243;p24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44" name="Google Shape;244;p24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45" name="Google Shape;245;p24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246" name="Google Shape;246;p24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개발 방향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247" name="Google Shape;247;p24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248" name="Google Shape;248;p24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49" name="Google Shape;249;p24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50" name="Google Shape;250;p24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24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4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EFEE5"/>
                </a:solidFill>
              </a:rPr>
              <a:t>개발 방향</a:t>
            </a:r>
            <a:endParaRPr b="1" sz="2300">
              <a:solidFill>
                <a:srgbClr val="FEFEE5"/>
              </a:solidFill>
            </a:endParaRPr>
          </a:p>
        </p:txBody>
      </p:sp>
      <p:grpSp>
        <p:nvGrpSpPr>
          <p:cNvPr id="262" name="Google Shape;262;p25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63" name="Google Shape;263;p25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64" name="Google Shape;264;p25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9" name="Google Shape;269;p25"/>
            <p:cNvSpPr/>
            <p:nvPr/>
          </p:nvSpPr>
          <p:spPr>
            <a:xfrm>
              <a:off x="0" y="335236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5"/>
          <p:cNvGrpSpPr/>
          <p:nvPr/>
        </p:nvGrpSpPr>
        <p:grpSpPr>
          <a:xfrm>
            <a:off x="628650" y="867017"/>
            <a:ext cx="2283201" cy="3470811"/>
            <a:chOff x="1398800" y="1205550"/>
            <a:chExt cx="4939855" cy="2570400"/>
          </a:xfrm>
        </p:grpSpPr>
        <p:sp>
          <p:nvSpPr>
            <p:cNvPr id="271" name="Google Shape;271;p25"/>
            <p:cNvSpPr/>
            <p:nvPr/>
          </p:nvSpPr>
          <p:spPr>
            <a:xfrm>
              <a:off x="1398855" y="1205550"/>
              <a:ext cx="49398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272" name="Google Shape;272;p25"/>
            <p:cNvSpPr txBox="1"/>
            <p:nvPr/>
          </p:nvSpPr>
          <p:spPr>
            <a:xfrm>
              <a:off x="1398800" y="1493907"/>
              <a:ext cx="49398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2ED03C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ui/ux 개선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유저에게 제공되는 지도의 가시성 및 기능 개선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GPS 기능 추가(위치 확인용)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DB 기능 개선(다계층형)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게시판 페이징 기능 추가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챗봇 인터페이스 개선 및 기능 개선</a:t>
              </a:r>
              <a:endParaRPr sz="1100">
                <a:solidFill>
                  <a:srgbClr val="FEFEE5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  <a:p>
              <a:pPr indent="0" lvl="0" marL="342900" rtl="0" algn="l">
                <a:lnSpc>
                  <a:spcPct val="150000"/>
                </a:lnSpc>
                <a:spcBef>
                  <a:spcPts val="1200"/>
                </a:spcBef>
                <a:spcAft>
                  <a:spcPts val="900"/>
                </a:spcAft>
                <a:buNone/>
              </a:pPr>
              <a:r>
                <a:t/>
              </a:r>
              <a:endParaRPr sz="800">
                <a:solidFill>
                  <a:srgbClr val="FEFEE5"/>
                </a:solidFill>
              </a:endParaRPr>
            </a:p>
          </p:txBody>
        </p:sp>
      </p:grpSp>
      <p:sp>
        <p:nvSpPr>
          <p:cNvPr id="273" name="Google Shape;273;p25"/>
          <p:cNvSpPr txBox="1"/>
          <p:nvPr/>
        </p:nvSpPr>
        <p:spPr>
          <a:xfrm>
            <a:off x="3271550" y="111975"/>
            <a:ext cx="594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6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279" name="Google Shape;279;p26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280" name="Google Shape;280;p26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81" name="Google Shape;281;p26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82" name="Google Shape;282;p26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283" name="Google Shape;283;p26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기대효과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284" name="Google Shape;284;p26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285" name="Google Shape;285;p26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86" name="Google Shape;286;p26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87" name="Google Shape;287;p26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2" name="Google Shape;292;p26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6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EFEE5"/>
                </a:solidFill>
              </a:rPr>
              <a:t>기대 효과</a:t>
            </a:r>
            <a:endParaRPr b="1" sz="2300">
              <a:solidFill>
                <a:srgbClr val="FEFEE5"/>
              </a:solidFill>
            </a:endParaRPr>
          </a:p>
        </p:txBody>
      </p:sp>
      <p:grpSp>
        <p:nvGrpSpPr>
          <p:cNvPr id="299" name="Google Shape;299;p27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300" name="Google Shape;300;p27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301" name="Google Shape;301;p27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7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7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7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7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27"/>
            <p:cNvSpPr/>
            <p:nvPr/>
          </p:nvSpPr>
          <p:spPr>
            <a:xfrm>
              <a:off x="0" y="335236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628650" y="942617"/>
            <a:ext cx="2283201" cy="3470811"/>
            <a:chOff x="1398800" y="1205550"/>
            <a:chExt cx="4939855" cy="2570400"/>
          </a:xfrm>
        </p:grpSpPr>
        <p:sp>
          <p:nvSpPr>
            <p:cNvPr id="308" name="Google Shape;308;p27"/>
            <p:cNvSpPr/>
            <p:nvPr/>
          </p:nvSpPr>
          <p:spPr>
            <a:xfrm>
              <a:off x="1398855" y="1205550"/>
              <a:ext cx="49398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1398800" y="1493907"/>
              <a:ext cx="49398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2ED03C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유저 재방문 의사 향상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접근성이 좋음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유저층 확보 시 빠르고 정확한 휴원 정보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STT, TTS를 이용해 여러가지 방법으로 정보 습득 가능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병원과 인접한 약국도 바로 찾아 볼 수 있다.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….</a:t>
              </a:r>
              <a:endParaRPr sz="1100">
                <a:solidFill>
                  <a:srgbClr val="FEFEE5"/>
                </a:solidFill>
              </a:endParaRPr>
            </a:p>
            <a:p>
              <a:pPr indent="0" lvl="0" marL="342900" rtl="0" algn="l">
                <a:lnSpc>
                  <a:spcPct val="150000"/>
                </a:lnSpc>
                <a:spcBef>
                  <a:spcPts val="1200"/>
                </a:spcBef>
                <a:spcAft>
                  <a:spcPts val="900"/>
                </a:spcAft>
                <a:buNone/>
              </a:pPr>
              <a:r>
                <a:t/>
              </a:r>
              <a:endParaRPr sz="800">
                <a:solidFill>
                  <a:srgbClr val="FEFEE5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EFEE5"/>
                </a:solidFill>
              </a:rPr>
              <a:t>참고자료</a:t>
            </a:r>
            <a:endParaRPr b="1" sz="2300">
              <a:solidFill>
                <a:srgbClr val="FEFEE5"/>
              </a:solidFill>
            </a:endParaRPr>
          </a:p>
        </p:txBody>
      </p:sp>
      <p:grpSp>
        <p:nvGrpSpPr>
          <p:cNvPr id="315" name="Google Shape;315;p28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316" name="Google Shape;316;p28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317" name="Google Shape;317;p28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28"/>
            <p:cNvSpPr/>
            <p:nvPr/>
          </p:nvSpPr>
          <p:spPr>
            <a:xfrm>
              <a:off x="0" y="335236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8"/>
          <p:cNvGrpSpPr/>
          <p:nvPr/>
        </p:nvGrpSpPr>
        <p:grpSpPr>
          <a:xfrm>
            <a:off x="628650" y="942617"/>
            <a:ext cx="2283201" cy="3470811"/>
            <a:chOff x="1398800" y="1205550"/>
            <a:chExt cx="4939855" cy="2570400"/>
          </a:xfrm>
        </p:grpSpPr>
        <p:sp>
          <p:nvSpPr>
            <p:cNvPr id="324" name="Google Shape;324;p28"/>
            <p:cNvSpPr/>
            <p:nvPr/>
          </p:nvSpPr>
          <p:spPr>
            <a:xfrm>
              <a:off x="1398855" y="1205550"/>
              <a:ext cx="49398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325" name="Google Shape;325;p28"/>
            <p:cNvSpPr txBox="1"/>
            <p:nvPr/>
          </p:nvSpPr>
          <p:spPr>
            <a:xfrm>
              <a:off x="1398800" y="1493907"/>
              <a:ext cx="49398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2ED03C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유저 재방문 의사 향상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접근성이 좋음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유저층 확보 시 빠르고 정확한 휴원 정보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STT, TTS를 이용해 여러가지 방법으로 정보 습득 가능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병원과 인접한 약국도 바로 찾아 볼 수 있다.</a:t>
              </a:r>
              <a:endParaRPr sz="1100">
                <a:solidFill>
                  <a:srgbClr val="FEFEE5"/>
                </a:solidFill>
              </a:endParaRPr>
            </a:p>
            <a:p>
              <a:pPr indent="-234950" lvl="0" marL="3429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EE5"/>
                </a:buClr>
                <a:buSzPts val="1100"/>
                <a:buChar char="●"/>
              </a:pPr>
              <a:r>
                <a:rPr lang="en" sz="1100">
                  <a:solidFill>
                    <a:srgbClr val="FEFEE5"/>
                  </a:solidFill>
                </a:rPr>
                <a:t>….</a:t>
              </a:r>
              <a:endParaRPr sz="1100">
                <a:solidFill>
                  <a:srgbClr val="FEFEE5"/>
                </a:solidFill>
              </a:endParaRPr>
            </a:p>
            <a:p>
              <a:pPr indent="0" lvl="0" marL="342900" rtl="0" algn="l">
                <a:lnSpc>
                  <a:spcPct val="150000"/>
                </a:lnSpc>
                <a:spcBef>
                  <a:spcPts val="1200"/>
                </a:spcBef>
                <a:spcAft>
                  <a:spcPts val="900"/>
                </a:spcAft>
                <a:buNone/>
              </a:pPr>
              <a:r>
                <a:t/>
              </a:r>
              <a:endParaRPr sz="800">
                <a:solidFill>
                  <a:srgbClr val="FEFEE5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889328" y="865800"/>
            <a:ext cx="34119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243125" y="1136600"/>
            <a:ext cx="2990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현행서비스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프로젝</a:t>
            </a:r>
            <a:r>
              <a:rPr b="1" lang="en" sz="2200">
                <a:solidFill>
                  <a:srgbClr val="FEFEE5"/>
                </a:solidFill>
              </a:rPr>
              <a:t>트 </a:t>
            </a:r>
            <a:r>
              <a:rPr b="1" lang="en" sz="2200">
                <a:solidFill>
                  <a:srgbClr val="FEFEE5"/>
                </a:solidFill>
              </a:rPr>
              <a:t>기능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작동원</a:t>
            </a:r>
            <a:r>
              <a:rPr b="1" lang="en" sz="2200">
                <a:solidFill>
                  <a:srgbClr val="FEFEE5"/>
                </a:solidFill>
              </a:rPr>
              <a:t>리와 구현방법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기</a:t>
            </a:r>
            <a:r>
              <a:rPr b="1" lang="en" sz="2200">
                <a:solidFill>
                  <a:srgbClr val="FEFEE5"/>
                </a:solidFill>
              </a:rPr>
              <a:t>능한계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개선방향</a:t>
            </a:r>
            <a:endParaRPr b="1" sz="2200">
              <a:solidFill>
                <a:srgbClr val="FEFEE5"/>
              </a:solidFill>
            </a:endParaRPr>
          </a:p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AutoNum type="arabicPeriod"/>
            </a:pPr>
            <a:r>
              <a:rPr b="1" lang="en" sz="2200">
                <a:solidFill>
                  <a:srgbClr val="FEFEE5"/>
                </a:solidFill>
              </a:rPr>
              <a:t>기대효과</a:t>
            </a:r>
            <a:endParaRPr b="1" sz="2200">
              <a:solidFill>
                <a:srgbClr val="FEFEE5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780982" y="564534"/>
            <a:ext cx="5337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rgbClr val="FEFEE5"/>
                </a:solidFill>
                <a:latin typeface="Arial"/>
                <a:ea typeface="Arial"/>
                <a:cs typeface="Arial"/>
                <a:sym typeface="Arial"/>
              </a:rPr>
              <a:t>「</a:t>
            </a:r>
            <a:endParaRPr sz="1100">
              <a:solidFill>
                <a:srgbClr val="FEFEE5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29310" y="2916671"/>
            <a:ext cx="5337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400">
                <a:solidFill>
                  <a:srgbClr val="FEFEE5"/>
                </a:solidFill>
                <a:latin typeface="Arial"/>
                <a:ea typeface="Arial"/>
                <a:cs typeface="Arial"/>
                <a:sym typeface="Arial"/>
              </a:rPr>
              <a:t>」</a:t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79" name="Google Shape;79;p15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5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6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91" name="Google Shape;91;p16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92" name="Google Shape;92;p16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94" name="Google Shape;94;p16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95" name="Google Shape;95;p16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현행서비스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96" name="Google Shape;96;p16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98" name="Google Shape;98;p16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99" name="Google Shape;99;p16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6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6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현행서비스</a:t>
            </a:r>
            <a:endParaRPr b="1" sz="2300">
              <a:solidFill>
                <a:schemeClr val="lt1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12" name="Google Shape;112;p17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p17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988" y="985750"/>
            <a:ext cx="3049861" cy="158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950" y="904438"/>
            <a:ext cx="2579896" cy="1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29253" l="30865" r="11751" t="0"/>
          <a:stretch/>
        </p:blipFill>
        <p:spPr>
          <a:xfrm>
            <a:off x="3541350" y="2919838"/>
            <a:ext cx="2579901" cy="152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8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127" name="Google Shape;127;p18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128" name="Google Shape;128;p18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29" name="Google Shape;129;p18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30" name="Google Shape;130;p18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131" name="Google Shape;131;p18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프로젝트 기능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18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8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프로젝트 기능</a:t>
            </a:r>
            <a:endParaRPr b="1" sz="2300">
              <a:solidFill>
                <a:schemeClr val="lt1"/>
              </a:solidFill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530" y="4653862"/>
            <a:ext cx="956724" cy="63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9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49" name="Google Shape;149;p19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50" name="Google Shape;150;p19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19"/>
            <p:cNvSpPr/>
            <p:nvPr/>
          </p:nvSpPr>
          <p:spPr>
            <a:xfrm>
              <a:off x="0" y="232361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628651" y="1189554"/>
            <a:ext cx="2666179" cy="3521705"/>
            <a:chOff x="1398799" y="1205556"/>
            <a:chExt cx="5768454" cy="2570400"/>
          </a:xfrm>
        </p:grpSpPr>
        <p:sp>
          <p:nvSpPr>
            <p:cNvPr id="157" name="Google Shape;157;p19"/>
            <p:cNvSpPr/>
            <p:nvPr/>
          </p:nvSpPr>
          <p:spPr>
            <a:xfrm>
              <a:off x="1398853" y="1205556"/>
              <a:ext cx="57684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398799" y="1493899"/>
              <a:ext cx="57684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회원정보 관리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자동병원 찾기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병원리뷰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휴원정보 등록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FAQ 챗봇 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3429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59" name="Google Shape;159;p19"/>
          <p:cNvSpPr txBox="1"/>
          <p:nvPr/>
        </p:nvSpPr>
        <p:spPr>
          <a:xfrm>
            <a:off x="3654425" y="2494425"/>
            <a:ext cx="39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http://49.50.160.48:8080/hospital/mainPage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165" name="Google Shape;165;p20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166" name="Google Shape;166;p20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67" name="Google Shape;167;p20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168" name="Google Shape;168;p20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169" name="Google Shape;169;p20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작동원리와 구현방법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170" name="Google Shape;170;p20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72" name="Google Shape;172;p20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73" name="Google Shape;173;p20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" name="Google Shape;178;p20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0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628650" y="224194"/>
            <a:ext cx="7886700" cy="63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작동원리와 구현방법</a:t>
            </a:r>
            <a:endParaRPr b="1" sz="2300">
              <a:solidFill>
                <a:schemeClr val="lt1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530" y="4653862"/>
            <a:ext cx="956724" cy="63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1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187" name="Google Shape;187;p21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EFEE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21"/>
            <p:cNvSpPr/>
            <p:nvPr/>
          </p:nvSpPr>
          <p:spPr>
            <a:xfrm>
              <a:off x="0" y="2323610"/>
              <a:ext cx="121800" cy="1064700"/>
            </a:xfrm>
            <a:prstGeom prst="rect">
              <a:avLst/>
            </a:prstGeom>
            <a:solidFill>
              <a:srgbClr val="2ED03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695601" y="1189651"/>
            <a:ext cx="2666179" cy="2764208"/>
            <a:chOff x="1398799" y="1205556"/>
            <a:chExt cx="5768454" cy="2570400"/>
          </a:xfrm>
        </p:grpSpPr>
        <p:sp>
          <p:nvSpPr>
            <p:cNvPr id="195" name="Google Shape;195;p21"/>
            <p:cNvSpPr/>
            <p:nvPr/>
          </p:nvSpPr>
          <p:spPr>
            <a:xfrm>
              <a:off x="1398853" y="1205556"/>
              <a:ext cx="5768400" cy="2570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EFEE5"/>
                </a:solidFill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398799" y="1493899"/>
              <a:ext cx="5768400" cy="19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342900" lvl="0" marL="45720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Spring MVC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MySQL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Naver Cloud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-342900" lvl="0" marL="457200" rtl="0" algn="l">
                <a:lnSpc>
                  <a:spcPct val="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lt1"/>
                  </a:solidFill>
                </a:rPr>
                <a:t>Open api parsing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342900" rtl="0" algn="l">
                <a:lnSpc>
                  <a:spcPct val="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b="1" sz="1100">
                <a:solidFill>
                  <a:srgbClr val="2ED03C"/>
                </a:solidFill>
              </a:endParaRPr>
            </a:p>
          </p:txBody>
        </p:sp>
      </p:grpSp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351" y="855698"/>
            <a:ext cx="1237749" cy="12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849" y="2326725"/>
            <a:ext cx="3371100" cy="224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7175" y="2499575"/>
            <a:ext cx="1159675" cy="1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73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2"/>
          <p:cNvGrpSpPr/>
          <p:nvPr/>
        </p:nvGrpSpPr>
        <p:grpSpPr>
          <a:xfrm>
            <a:off x="1376775" y="564534"/>
            <a:ext cx="6390450" cy="4022087"/>
            <a:chOff x="1835700" y="752711"/>
            <a:chExt cx="8520600" cy="5362783"/>
          </a:xfrm>
        </p:grpSpPr>
        <p:grpSp>
          <p:nvGrpSpPr>
            <p:cNvPr id="205" name="Google Shape;205;p22"/>
            <p:cNvGrpSpPr/>
            <p:nvPr/>
          </p:nvGrpSpPr>
          <p:grpSpPr>
            <a:xfrm>
              <a:off x="3707976" y="752711"/>
              <a:ext cx="4776037" cy="5362783"/>
              <a:chOff x="606189" y="752711"/>
              <a:chExt cx="4776037" cy="5362783"/>
            </a:xfrm>
          </p:grpSpPr>
          <p:sp>
            <p:nvSpPr>
              <p:cNvPr id="206" name="Google Shape;206;p22"/>
              <p:cNvSpPr/>
              <p:nvPr/>
            </p:nvSpPr>
            <p:spPr>
              <a:xfrm>
                <a:off x="750650" y="1154400"/>
                <a:ext cx="4549200" cy="454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07" name="Google Shape;207;p22"/>
              <p:cNvSpPr txBox="1"/>
              <p:nvPr/>
            </p:nvSpPr>
            <p:spPr>
              <a:xfrm>
                <a:off x="606189" y="752711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「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  <p:sp>
            <p:nvSpPr>
              <p:cNvPr id="208" name="Google Shape;208;p22"/>
              <p:cNvSpPr txBox="1"/>
              <p:nvPr/>
            </p:nvSpPr>
            <p:spPr>
              <a:xfrm>
                <a:off x="4670626" y="3888894"/>
                <a:ext cx="711600" cy="222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400">
                    <a:solidFill>
                      <a:srgbClr val="FEFEE5"/>
                    </a:solidFill>
                    <a:latin typeface="Arial"/>
                    <a:ea typeface="Arial"/>
                    <a:cs typeface="Arial"/>
                    <a:sym typeface="Arial"/>
                  </a:rPr>
                  <a:t>」</a:t>
                </a:r>
                <a:endParaRPr sz="1100">
                  <a:solidFill>
                    <a:srgbClr val="FEFEE5"/>
                  </a:solidFill>
                </a:endParaRPr>
              </a:p>
            </p:txBody>
          </p:sp>
        </p:grpSp>
        <p:sp>
          <p:nvSpPr>
            <p:cNvPr id="209" name="Google Shape;209;p22"/>
            <p:cNvSpPr txBox="1"/>
            <p:nvPr/>
          </p:nvSpPr>
          <p:spPr>
            <a:xfrm>
              <a:off x="1835700" y="3008100"/>
              <a:ext cx="8520600" cy="8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FEFEE5"/>
                  </a:solidFill>
                </a:rPr>
                <a:t>기능 한계</a:t>
              </a:r>
              <a:endParaRPr b="1" sz="2700">
                <a:solidFill>
                  <a:srgbClr val="FEFEE5"/>
                </a:solidFill>
              </a:endParaRPr>
            </a:p>
          </p:txBody>
        </p:sp>
      </p:grpSp>
      <p:sp>
        <p:nvSpPr>
          <p:cNvPr id="210" name="Google Shape;210;p22"/>
          <p:cNvSpPr txBox="1"/>
          <p:nvPr/>
        </p:nvSpPr>
        <p:spPr>
          <a:xfrm>
            <a:off x="5676619" y="2798105"/>
            <a:ext cx="533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EFEE5"/>
              </a:solidFill>
            </a:endParaRPr>
          </a:p>
        </p:txBody>
      </p:sp>
      <p:grpSp>
        <p:nvGrpSpPr>
          <p:cNvPr id="211" name="Google Shape;211;p22"/>
          <p:cNvGrpSpPr/>
          <p:nvPr/>
        </p:nvGrpSpPr>
        <p:grpSpPr>
          <a:xfrm>
            <a:off x="0" y="160020"/>
            <a:ext cx="91350" cy="3963903"/>
            <a:chOff x="0" y="213360"/>
            <a:chExt cx="121800" cy="5285204"/>
          </a:xfrm>
        </p:grpSpPr>
        <p:grpSp>
          <p:nvGrpSpPr>
            <p:cNvPr id="212" name="Google Shape;212;p22"/>
            <p:cNvGrpSpPr/>
            <p:nvPr/>
          </p:nvGrpSpPr>
          <p:grpSpPr>
            <a:xfrm>
              <a:off x="0" y="213360"/>
              <a:ext cx="121800" cy="5285204"/>
              <a:chOff x="0" y="213360"/>
              <a:chExt cx="121800" cy="5285204"/>
            </a:xfrm>
          </p:grpSpPr>
          <p:sp>
            <p:nvSpPr>
              <p:cNvPr id="213" name="Google Shape;213;p22"/>
              <p:cNvSpPr/>
              <p:nvPr/>
            </p:nvSpPr>
            <p:spPr>
              <a:xfrm>
                <a:off x="0" y="1278075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0" y="230443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0" y="3369149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0" y="4433864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0" y="213360"/>
                <a:ext cx="121800" cy="1064700"/>
              </a:xfrm>
              <a:prstGeom prst="rect">
                <a:avLst/>
              </a:prstGeom>
              <a:solidFill>
                <a:srgbClr val="FEFEE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2"/>
            <p:cNvSpPr/>
            <p:nvPr/>
          </p:nvSpPr>
          <p:spPr>
            <a:xfrm>
              <a:off x="0" y="213360"/>
              <a:ext cx="121800" cy="1064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2"/>
          <p:cNvSpPr/>
          <p:nvPr/>
        </p:nvSpPr>
        <p:spPr>
          <a:xfrm flipH="1">
            <a:off x="5647519" y="3561994"/>
            <a:ext cx="686100" cy="717300"/>
          </a:xfrm>
          <a:prstGeom prst="triangle">
            <a:avLst>
              <a:gd fmla="val 0" name="adj"/>
            </a:avLst>
          </a:prstGeom>
          <a:solidFill>
            <a:srgbClr val="2ED03C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