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ShowLst>
    <p:custShow name="프로그램 실행1" id="0">
      <p:sldLst>
        <p:sld r:id="rId3"/>
        <p:sld r:id="rId4"/>
      </p:sldLst>
    </p:custShow>
    <p:custShow name="프로그램 실행2" id="1">
      <p:sldLst>
        <p:sld r:id="rId2"/>
        <p:sld r:id="rId3"/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6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C6CD2-600F-46EF-82BD-B8B3BDCCEAD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391E-5589-4852-9B3F-6859D62B97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29000" y="323528"/>
            <a:ext cx="3600000" cy="540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itchFamily="17" charset="-127"/>
                <a:ea typeface="궁서체" pitchFamily="17" charset="-127"/>
              </a:rPr>
              <a:t>영화산업 자료</a:t>
            </a:r>
            <a:endParaRPr lang="ko-KR" altLang="en-US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itchFamily="17" charset="-127"/>
              <a:ea typeface="궁서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771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0C0B1-3BDB-4584-9EDC-6E567651E289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E9251-66ED-4DB8-8D5D-0605A3A5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3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500" smtClean="0">
                <a:latin typeface="바탕체" pitchFamily="17" charset="-127"/>
                <a:ea typeface="바탕체" pitchFamily="17" charset="-127"/>
              </a:rPr>
              <a:t>영화산업의 지배 및 점유율과 관련된 자료입니다</a:t>
            </a:r>
            <a:r>
              <a:rPr lang="en-US" altLang="ko-KR" sz="1500" smtClean="0">
                <a:latin typeface="바탕체" pitchFamily="17" charset="-127"/>
                <a:ea typeface="바탕체" pitchFamily="17" charset="-127"/>
              </a:rPr>
              <a:t>.</a:t>
            </a:r>
            <a:endParaRPr lang="ko-KR" altLang="en-US" sz="150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E9251-66ED-4DB8-8D5D-0605A3A5B5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E9251-66ED-4DB8-8D5D-0605A3A5B5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E9251-66ED-4DB8-8D5D-0605A3A5B5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2A4A4-E1B3-4E61-B1F2-6CD71F14F1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17A-F9F5-4CEA-A9A1-01C9D46B332E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50000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E00C-7716-4CDB-AD4A-FCD9D8BAA039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6225-9CD3-4235-9098-AB06D1C2833F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1CF1-5C37-4FE1-8306-DF362DAC9A4D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DE8D-C468-49C3-BA0E-440905711D26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50000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88F1-4EEE-4848-ABB2-FBB21613A614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D348-7DB0-467B-BF7F-321548FE321B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C792-1A65-427E-B7B4-BE485DF7C3BD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F169-910A-4534-B0C4-351239FF7AB6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220B-7C98-4B37-841E-259E970A05C7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C0E0-453D-4C6C-A50D-D54DB1F52096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8CC294-2A37-4FFE-9EB6-F98B09752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50000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B4E08A-E598-4DCD-B7D5-8011187CD2B3}" type="datetime1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3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8CC294-2A37-4FFE-9EB6-F98B097529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7962036" y="4462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>
                <a:latin typeface="바탕체" pitchFamily="17" charset="-127"/>
                <a:ea typeface="바탕체" pitchFamily="17" charset="-127"/>
              </a:rPr>
              <a:t>○○○</a:t>
            </a:r>
            <a:endParaRPr lang="ko-KR" altLang="en-US" sz="250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50000">
    <p:cover dir="r"/>
  </p:transition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test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notepad.ex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700" smtClean="0">
                <a:latin typeface="돋움체" pitchFamily="49" charset="-127"/>
                <a:ea typeface="돋움체" pitchFamily="49" charset="-127"/>
                <a:hlinkClick r:id="rId3"/>
              </a:rPr>
              <a:t>하이퍼링크</a:t>
            </a:r>
            <a:endParaRPr lang="ko-KR" altLang="en-US" sz="370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2000" y="1628800"/>
            <a:ext cx="5760000" cy="126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굴림체" pitchFamily="49" charset="-127"/>
                <a:ea typeface="굴림체" pitchFamily="49" charset="-127"/>
              </a:rPr>
              <a:t>영화산업</a:t>
            </a:r>
            <a:endParaRPr lang="en-US" altLang="ko-KR" sz="66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940055"/>
      </p:ext>
    </p:extLst>
  </p:cSld>
  <p:clrMapOvr>
    <a:masterClrMapping/>
  </p:clrMapOvr>
  <p:transition spd="slow" advClick="0" advTm="5000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200" smtClean="0">
                <a:latin typeface="돋움체" pitchFamily="49" charset="-127"/>
                <a:ea typeface="돋움체" pitchFamily="49" charset="-127"/>
              </a:rPr>
              <a:t>영화산업의 성공요인</a:t>
            </a:r>
            <a:endParaRPr lang="ko-KR" altLang="en-US" sz="4200"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8" name="내용 개체 틀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56719"/>
            <a:ext cx="3600450" cy="2520000"/>
          </a:xfr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buSzPct val="85000"/>
              <a:buFont typeface="Wingdings" pitchFamily="2" charset="2"/>
              <a:buChar char=""/>
            </a:pPr>
            <a:r>
              <a:rPr lang="ko-KR" altLang="en-US" sz="2400" b="1">
                <a:latin typeface="바탕체" pitchFamily="17" charset="-127"/>
                <a:ea typeface="바탕체" pitchFamily="17" charset="-127"/>
              </a:rPr>
              <a:t>첫 번째 요인</a:t>
            </a:r>
          </a:p>
          <a:p>
            <a:pPr lvl="1">
              <a:lnSpc>
                <a:spcPts val="2600"/>
              </a:lnSpc>
            </a:pPr>
            <a:r>
              <a:rPr lang="ko-KR" altLang="en-US" sz="2000" b="1">
                <a:latin typeface="바탕체" pitchFamily="17" charset="-127"/>
                <a:ea typeface="바탕체" pitchFamily="17" charset="-127"/>
              </a:rPr>
              <a:t>우수한 인력 유입과 풍부한 자본의 투자</a:t>
            </a:r>
          </a:p>
          <a:p>
            <a:pPr>
              <a:lnSpc>
                <a:spcPts val="2600"/>
              </a:lnSpc>
              <a:buSzPct val="85000"/>
              <a:buFont typeface="Wingdings" pitchFamily="2" charset="2"/>
              <a:buChar char=""/>
            </a:pPr>
            <a:r>
              <a:rPr lang="ko-KR" altLang="en-US" sz="2400" b="1">
                <a:latin typeface="바탕체" pitchFamily="17" charset="-127"/>
                <a:ea typeface="바탕체" pitchFamily="17" charset="-127"/>
              </a:rPr>
              <a:t>두 번째 요인</a:t>
            </a:r>
          </a:p>
          <a:p>
            <a:pPr lvl="1">
              <a:lnSpc>
                <a:spcPts val="2600"/>
              </a:lnSpc>
            </a:pPr>
            <a:r>
              <a:rPr lang="ko-KR" altLang="en-US" sz="2000" b="1">
                <a:latin typeface="바탕체" pitchFamily="17" charset="-127"/>
                <a:ea typeface="바탕체" pitchFamily="17" charset="-127"/>
              </a:rPr>
              <a:t>정서에 맞는 시나리오와 배우</a:t>
            </a:r>
          </a:p>
          <a:p>
            <a:pPr>
              <a:lnSpc>
                <a:spcPts val="2600"/>
              </a:lnSpc>
              <a:buSzPct val="85000"/>
              <a:buFont typeface="Wingdings" pitchFamily="2" charset="2"/>
              <a:buChar char=""/>
            </a:pPr>
            <a:r>
              <a:rPr lang="ko-KR" altLang="en-US" sz="2400" b="1">
                <a:latin typeface="바탕체" pitchFamily="17" charset="-127"/>
                <a:ea typeface="바탕체" pitchFamily="17" charset="-127"/>
              </a:rPr>
              <a:t>세 번째 요인</a:t>
            </a:r>
          </a:p>
          <a:p>
            <a:pPr lvl="1">
              <a:lnSpc>
                <a:spcPts val="2600"/>
              </a:lnSpc>
            </a:pPr>
            <a:r>
              <a:rPr lang="ko-KR" altLang="en-US" sz="2000" b="1">
                <a:latin typeface="바탕체" pitchFamily="17" charset="-127"/>
                <a:ea typeface="바탕체" pitchFamily="17" charset="-127"/>
              </a:rPr>
              <a:t>효과적인 마케팅</a:t>
            </a:r>
          </a:p>
          <a:p>
            <a:pPr>
              <a:lnSpc>
                <a:spcPts val="2600"/>
              </a:lnSpc>
              <a:buSzPct val="85000"/>
              <a:buFont typeface="Wingdings" pitchFamily="2" charset="2"/>
              <a:buChar char=""/>
            </a:pPr>
            <a:r>
              <a:rPr lang="ko-KR" altLang="en-US" sz="2400" b="1">
                <a:latin typeface="바탕체" pitchFamily="17" charset="-127"/>
                <a:ea typeface="바탕체" pitchFamily="17" charset="-127"/>
              </a:rPr>
              <a:t>네 번째 요인</a:t>
            </a:r>
          </a:p>
          <a:p>
            <a:pPr lvl="1">
              <a:lnSpc>
                <a:spcPts val="2600"/>
              </a:lnSpc>
            </a:pPr>
            <a:r>
              <a:rPr lang="ko-KR" altLang="en-US" sz="2000" b="1">
                <a:latin typeface="바탕체" pitchFamily="17" charset="-127"/>
                <a:ea typeface="바탕체" pitchFamily="17" charset="-127"/>
              </a:rPr>
              <a:t>멀티플렉스 극장의 도입과 효율적인 배급망</a:t>
            </a:r>
          </a:p>
          <a:p>
            <a:pPr>
              <a:lnSpc>
                <a:spcPts val="2600"/>
              </a:lnSpc>
            </a:pPr>
            <a:endParaRPr lang="ko-KR" altLang="en-US" sz="2000" b="1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11842"/>
      </p:ext>
    </p:extLst>
  </p:cSld>
  <p:clrMapOvr>
    <a:masterClrMapping/>
  </p:clrMapOvr>
  <p:transition spd="slow" advClick="0" advTm="5000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600" smtClean="0">
                <a:latin typeface="돋움체" pitchFamily="49" charset="-127"/>
                <a:ea typeface="돋움체" pitchFamily="49" charset="-127"/>
              </a:rPr>
              <a:t>영화시장 지배 현황</a:t>
            </a:r>
            <a:endParaRPr lang="ko-KR" altLang="en-US" sz="4600">
              <a:latin typeface="돋움체" pitchFamily="49" charset="-127"/>
              <a:ea typeface="돋움체" pitchFamily="49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96887"/>
              </p:ext>
            </p:extLst>
          </p:nvPr>
        </p:nvGraphicFramePr>
        <p:xfrm>
          <a:off x="457200" y="1935163"/>
          <a:ext cx="8229600" cy="430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50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 smtClean="0">
                          <a:latin typeface="바탕체" pitchFamily="17" charset="-127"/>
                          <a:ea typeface="바탕체" pitchFamily="17" charset="-127"/>
                        </a:rPr>
                        <a:t>구분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 smtClean="0">
                          <a:latin typeface="바탕체" pitchFamily="17" charset="-127"/>
                          <a:ea typeface="바탕체" pitchFamily="17" charset="-127"/>
                        </a:rPr>
                        <a:t>내용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 smtClean="0">
                          <a:latin typeface="바탕체" pitchFamily="17" charset="-127"/>
                          <a:ea typeface="바탕체" pitchFamily="17" charset="-127"/>
                        </a:rPr>
                        <a:t>합계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55067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600" dirty="0" smtClean="0">
                          <a:latin typeface="바탕체" pitchFamily="17" charset="-127"/>
                          <a:ea typeface="바탕체" pitchFamily="17" charset="-127"/>
                        </a:rPr>
                        <a:t>배급시장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CJ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30.6%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54%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80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err="1" smtClean="0">
                          <a:latin typeface="바탕체" pitchFamily="17" charset="-127"/>
                          <a:ea typeface="바탕체" pitchFamily="17" charset="-127"/>
                        </a:rPr>
                        <a:t>미디어플렉스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14.3%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50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err="1" smtClean="0">
                          <a:latin typeface="바탕체" pitchFamily="17" charset="-127"/>
                          <a:ea typeface="바탕체" pitchFamily="17" charset="-127"/>
                        </a:rPr>
                        <a:t>롯데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9.1%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5067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600" dirty="0" smtClean="0">
                          <a:latin typeface="바탕체" pitchFamily="17" charset="-127"/>
                          <a:ea typeface="바탕체" pitchFamily="17" charset="-127"/>
                        </a:rPr>
                        <a:t>상영시장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CGV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39.7%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70.1%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err="1" smtClean="0">
                          <a:latin typeface="바탕체" pitchFamily="17" charset="-127"/>
                          <a:ea typeface="바탕체" pitchFamily="17" charset="-127"/>
                        </a:rPr>
                        <a:t>메가박스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12%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50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err="1" smtClean="0">
                          <a:latin typeface="바탕체" pitchFamily="17" charset="-127"/>
                          <a:ea typeface="바탕체" pitchFamily="17" charset="-127"/>
                        </a:rPr>
                        <a:t>롯데시네마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바탕체" pitchFamily="17" charset="-127"/>
                          <a:ea typeface="바탕체" pitchFamily="17" charset="-127"/>
                        </a:rPr>
                        <a:t>18.4%</a:t>
                      </a:r>
                      <a:endParaRPr lang="ko-KR" altLang="en-US" sz="26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53384"/>
      </p:ext>
    </p:extLst>
  </p:cSld>
  <p:clrMapOvr>
    <a:masterClrMapping/>
  </p:clrMapOvr>
  <p:transition spd="slow" advClick="0" advTm="50000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C623-C89D-4101-B1D6-EE7E2D1EE627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815283" y="526520"/>
            <a:ext cx="7560000" cy="5760000"/>
            <a:chOff x="642910" y="428604"/>
            <a:chExt cx="7929618" cy="6000792"/>
          </a:xfrm>
        </p:grpSpPr>
        <p:sp>
          <p:nvSpPr>
            <p:cNvPr id="5" name="빗면 4"/>
            <p:cNvSpPr/>
            <p:nvPr/>
          </p:nvSpPr>
          <p:spPr>
            <a:xfrm>
              <a:off x="1357290" y="428604"/>
              <a:ext cx="6286544" cy="785818"/>
            </a:xfrm>
            <a:prstGeom prst="bevel">
              <a:avLst/>
            </a:prstGeom>
            <a:blipFill>
              <a:blip r:embed="rId3" cstate="print"/>
              <a:tile tx="0" ty="0" sx="100000" sy="100000" flip="none" algn="tl"/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dirty="0"/>
                <a:t>한국영화 점유율 추이</a:t>
              </a:r>
              <a:endParaRPr lang="ko-KR" altLang="en-US" dirty="0"/>
            </a:p>
          </p:txBody>
        </p:sp>
        <p:sp>
          <p:nvSpPr>
            <p:cNvPr id="6" name="모서리가 접힌 도형 5"/>
            <p:cNvSpPr/>
            <p:nvPr/>
          </p:nvSpPr>
          <p:spPr>
            <a:xfrm>
              <a:off x="642910" y="1571612"/>
              <a:ext cx="7929618" cy="4857784"/>
            </a:xfrm>
            <a:prstGeom prst="foldedCorner">
              <a:avLst/>
            </a:prstGeom>
            <a:blipFill>
              <a:blip r:embed="rId4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000232" y="3143248"/>
              <a:ext cx="57864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000232" y="3929066"/>
              <a:ext cx="57864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00232" y="4714884"/>
              <a:ext cx="57864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00232" y="5500702"/>
              <a:ext cx="57864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 flipH="1" flipV="1">
              <a:off x="439482" y="3929066"/>
              <a:ext cx="314327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2500298" y="4714884"/>
              <a:ext cx="571504" cy="78581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89727" y="4071942"/>
              <a:ext cx="571504" cy="142876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156" y="3643314"/>
              <a:ext cx="571504" cy="185738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68585" y="3286124"/>
              <a:ext cx="571504" cy="221457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58016" y="2928934"/>
              <a:ext cx="571504" cy="257176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4414" y="292893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60%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4414" y="371070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40%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449247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20%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85852" y="527424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0%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5984" y="55007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1998</a:t>
              </a:r>
              <a:r>
                <a:rPr lang="ko-KR" altLang="en-US" dirty="0" smtClean="0"/>
                <a:t>년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3273" y="55007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2000</a:t>
              </a:r>
              <a:r>
                <a:rPr lang="ko-KR" altLang="en-US" dirty="0" smtClean="0"/>
                <a:t>년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00562" y="55007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2002</a:t>
              </a:r>
              <a:r>
                <a:rPr lang="ko-KR" altLang="en-US" dirty="0" smtClean="0"/>
                <a:t>년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7851" y="55007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2004</a:t>
              </a:r>
              <a:r>
                <a:rPr lang="ko-KR" altLang="en-US" dirty="0" smtClean="0"/>
                <a:t>년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5140" y="55007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2006</a:t>
              </a:r>
              <a:r>
                <a:rPr lang="ko-KR" altLang="en-US" dirty="0" smtClean="0"/>
                <a:t>년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526952"/>
      </p:ext>
    </p:extLst>
  </p:cSld>
  <p:clrMapOvr>
    <a:masterClrMapping/>
  </p:clrMapOvr>
  <p:transition spd="slow" advClick="0" advTm="5000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600" smtClean="0">
                <a:latin typeface="굴림체" pitchFamily="49" charset="-127"/>
                <a:ea typeface="굴림체" pitchFamily="49" charset="-127"/>
              </a:rPr>
              <a:t>프로그램 실행</a:t>
            </a:r>
            <a:endParaRPr lang="ko-KR" altLang="en-US" sz="460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94-2A37-4FFE-9EB6-F98B0975292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32000" y="2348880"/>
            <a:ext cx="2880000" cy="3032400"/>
            <a:chOff x="2987824" y="2348880"/>
            <a:chExt cx="2880000" cy="3032400"/>
          </a:xfrm>
        </p:grpSpPr>
        <p:sp>
          <p:nvSpPr>
            <p:cNvPr id="4" name="막힌 원호 3">
              <a:hlinkHover r:id="rId2" action="ppaction://program"/>
            </p:cNvPr>
            <p:cNvSpPr/>
            <p:nvPr/>
          </p:nvSpPr>
          <p:spPr>
            <a:xfrm>
              <a:off x="2987824" y="2348880"/>
              <a:ext cx="2880000" cy="2880000"/>
            </a:xfrm>
            <a:prstGeom prst="blockArc">
              <a:avLst/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4572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막힌 원호 4">
              <a:hlinkHover r:id="rId2" action="ppaction://program"/>
            </p:cNvPr>
            <p:cNvSpPr/>
            <p:nvPr/>
          </p:nvSpPr>
          <p:spPr>
            <a:xfrm flipV="1">
              <a:off x="2987824" y="2501280"/>
              <a:ext cx="2880000" cy="2880000"/>
            </a:xfrm>
            <a:prstGeom prst="blockArc">
              <a:avLst/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4572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913089"/>
      </p:ext>
    </p:extLst>
  </p:cSld>
  <p:clrMapOvr>
    <a:masterClrMapping/>
  </p:clrMapOvr>
  <p:transition spd="slow" advClick="0" advTm="50000"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102</Words>
  <Application>Microsoft Office PowerPoint</Application>
  <PresentationFormat>화면 슬라이드 쇼(4:3)</PresentationFormat>
  <Paragraphs>51</Paragraphs>
  <Slides>5</Slides>
  <Notes>4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2</vt:i4>
      </vt:variant>
    </vt:vector>
  </HeadingPairs>
  <TitlesOfParts>
    <vt:vector size="8" baseType="lpstr">
      <vt:lpstr>흐름</vt:lpstr>
      <vt:lpstr>PowerPoint 프레젠테이션</vt:lpstr>
      <vt:lpstr>영화산업의 성공요인</vt:lpstr>
      <vt:lpstr>영화시장 지배 현황</vt:lpstr>
      <vt:lpstr>PowerPoint 프레젠테이션</vt:lpstr>
      <vt:lpstr>프로그램 실행</vt:lpstr>
      <vt:lpstr>프로그램 실행1</vt:lpstr>
      <vt:lpstr>프로그램 실행2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삼성SDS</dc:creator>
  <cp:lastModifiedBy>삼성SDS</cp:lastModifiedBy>
  <cp:revision>9</cp:revision>
  <dcterms:created xsi:type="dcterms:W3CDTF">2014-11-04T18:02:59Z</dcterms:created>
  <dcterms:modified xsi:type="dcterms:W3CDTF">2014-11-04T18:33:33Z</dcterms:modified>
</cp:coreProperties>
</file>