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3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custShowLst>
    <p:custShow name="프로그램 실행1" id="0">
      <p:sldLst>
        <p:sld r:id="rId2"/>
        <p:sld r:id="rId4"/>
      </p:sldLst>
    </p:custShow>
    <p:custShow name="프로그램 실행2" id="1">
      <p:sldLst>
        <p:sld r:id="rId2"/>
        <p:sld r:id="rId5"/>
        <p:sld r:id="rId6"/>
      </p:sldLst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8DB19-564B-4AC5-98FB-1A103B0677D4}" type="datetimeFigureOut">
              <a:rPr lang="ko-KR" altLang="en-US" smtClean="0"/>
              <a:t>2014-11-23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EC98B-1DC4-44BC-9821-B8960AE9DD5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빗면 5"/>
          <p:cNvSpPr/>
          <p:nvPr/>
        </p:nvSpPr>
        <p:spPr>
          <a:xfrm>
            <a:off x="1629000" y="251520"/>
            <a:ext cx="3600000" cy="720000"/>
          </a:xfrm>
          <a:prstGeom prst="bevel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itchFamily="49" charset="-127"/>
                <a:ea typeface="돋움체" pitchFamily="49" charset="-127"/>
              </a:rPr>
              <a:t>환경에 대하여</a:t>
            </a:r>
            <a:endParaRPr lang="ko-KR" alt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돋움체" pitchFamily="49" charset="-127"/>
              <a:ea typeface="돋움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3570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7A0DF-5468-4045-ACDD-FC7A8C3893E6}" type="datetimeFigureOut">
              <a:rPr lang="ko-KR" altLang="en-US" smtClean="0"/>
              <a:t>2014-11-23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9E89A-DFC7-406A-B4C9-C5707028C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282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400">
                <a:latin typeface="바탕체" pitchFamily="17" charset="-127"/>
                <a:ea typeface="바탕체" pitchFamily="17" charset="-127"/>
              </a:rPr>
              <a:t>이 프리젠테이션은 환경에 대한 자료입니다</a:t>
            </a:r>
            <a:r>
              <a:rPr lang="en-US" altLang="ko-KR" sz="1400">
                <a:latin typeface="바탕체" pitchFamily="17" charset="-127"/>
                <a:ea typeface="바탕체" pitchFamily="17" charset="-127"/>
              </a:rPr>
              <a:t>.</a:t>
            </a:r>
            <a:endParaRPr lang="ko-KR" altLang="en-US" sz="1400"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9E89A-DFC7-406A-B4C9-C5707028C5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098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9E89A-DFC7-406A-B4C9-C5707028C5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726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9E89A-DFC7-406A-B4C9-C5707028C5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29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DE7CC-E044-4F8B-BFDA-7A913747217C}" type="slidenum">
              <a:rPr lang="ko-KR" altLang="en-US" smtClean="0"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BD93-8539-4AD3-ACC5-42EA8CEC9577}" type="datetime1">
              <a:rPr lang="ko-KR" altLang="en-US" smtClean="0"/>
              <a:t>2014-11-23</a:t>
            </a:fld>
            <a:endParaRPr lang="ko-KR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0A7E-6EC1-4B99-9A4A-25F2079D49B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Click="0" advTm="60000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95B7-106E-4D7A-9D49-611A7212DB05}" type="datetime1">
              <a:rPr lang="ko-KR" altLang="en-US" smtClean="0"/>
              <a:t>2014-11-23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0A7E-6EC1-4B99-9A4A-25F2079D49B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 advClick="0" advTm="60000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AC80-E2B3-44CE-BB61-BC24C0818123}" type="datetime1">
              <a:rPr lang="ko-KR" altLang="en-US" smtClean="0"/>
              <a:t>2014-11-23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0A7E-6EC1-4B99-9A4A-25F2079D49B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 advClick="0" advTm="60000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8294-5B1F-44F2-8E4C-C1A998B1C047}" type="datetime1">
              <a:rPr lang="ko-KR" altLang="en-US" smtClean="0"/>
              <a:t>2014-11-23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0A7E-6EC1-4B99-9A4A-25F2079D49B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 advClick="0" advTm="60000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63A7-2949-4F1B-9613-BFADABAB08BE}" type="datetime1">
              <a:rPr lang="ko-KR" altLang="en-US" smtClean="0"/>
              <a:t>2014-11-23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0A7E-6EC1-4B99-9A4A-25F2079D49B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Click="0" advTm="60000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E4DF-D411-4A3E-B6B4-FB1E638ADFAA}" type="datetime1">
              <a:rPr lang="ko-KR" altLang="en-US" smtClean="0"/>
              <a:t>2014-11-23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0A7E-6EC1-4B99-9A4A-25F2079D49B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 advClick="0" advTm="60000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5509-2A98-4D73-82A1-73CAC46AA333}" type="datetime1">
              <a:rPr lang="ko-KR" altLang="en-US" smtClean="0"/>
              <a:t>2014-11-23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0A7E-6EC1-4B99-9A4A-25F2079D49B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 advClick="0" advTm="60000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FD8C-6186-4269-B713-7779BAA9ED99}" type="datetime1">
              <a:rPr lang="ko-KR" altLang="en-US" smtClean="0"/>
              <a:t>2014-11-23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0A7E-6EC1-4B99-9A4A-25F2079D49B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 advClick="0" advTm="60000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3C17-AC70-423E-B215-EBE3E70FEEE4}" type="datetime1">
              <a:rPr lang="ko-KR" altLang="en-US" smtClean="0"/>
              <a:t>2014-11-23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0A7E-6EC1-4B99-9A4A-25F2079D49B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 advClick="0" advTm="60000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141B-D21D-4179-AD48-AEB36C1D233F}" type="datetime1">
              <a:rPr lang="ko-KR" altLang="en-US" smtClean="0"/>
              <a:t>2014-11-23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0A7E-6EC1-4B99-9A4A-25F2079D49B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 advClick="0" advTm="60000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046B-7F71-4D60-98C9-661BB5614AF3}" type="datetime1">
              <a:rPr lang="ko-KR" altLang="en-US" smtClean="0"/>
              <a:t>2014-11-23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9BD0A7E-6EC1-4B99-9A4A-25F2079D49B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60000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5177FD7-DA2D-4CA9-AF6B-5FA89B993EC2}" type="datetime1">
              <a:rPr lang="ko-KR" altLang="en-US" smtClean="0"/>
              <a:t>2014-11-23</a:t>
            </a:fld>
            <a:endParaRPr lang="ko-KR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28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9BD0A7E-6EC1-4B99-9A4A-25F2079D49B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sp>
        <p:nvSpPr>
          <p:cNvPr id="3" name="TextBox 2"/>
          <p:cNvSpPr txBox="1"/>
          <p:nvPr userDrawn="1"/>
        </p:nvSpPr>
        <p:spPr>
          <a:xfrm>
            <a:off x="7769676" y="44624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3000" kern="1200" smtClean="0">
                <a:solidFill>
                  <a:schemeClr val="tx1"/>
                </a:solidFill>
                <a:effectLst/>
                <a:latin typeface="궁서체" pitchFamily="17" charset="-127"/>
                <a:ea typeface="궁서체" pitchFamily="17" charset="-127"/>
                <a:cs typeface="+mn-cs"/>
              </a:rPr>
              <a:t>○○○</a:t>
            </a:r>
            <a:endParaRPr lang="ko-KR" altLang="en-US" sz="3000">
              <a:latin typeface="궁서체" pitchFamily="17" charset="-127"/>
              <a:ea typeface="궁서체" pitchFamily="17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 advClick="0" advTm="60000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1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1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1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1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1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1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-test.co.k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notepad.exe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3400" smtClean="0">
                <a:latin typeface="돋움체" pitchFamily="49" charset="-127"/>
                <a:ea typeface="돋움체" pitchFamily="49" charset="-127"/>
                <a:hlinkClick r:id="rId3"/>
              </a:rPr>
              <a:t>하이퍼링크</a:t>
            </a:r>
            <a:endParaRPr lang="ko-KR" altLang="en-US" sz="340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0A7E-6EC1-4B99-9A4A-25F2079D49B1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32000" y="1844823"/>
            <a:ext cx="6480000" cy="126000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7200" b="1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돋움체" pitchFamily="49" charset="-127"/>
                <a:ea typeface="돋움체" pitchFamily="49" charset="-127"/>
              </a:rPr>
              <a:t>환경에 대하여</a:t>
            </a:r>
            <a:endParaRPr lang="en-US" altLang="ko-KR" sz="7200" b="1" cap="none" spc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돋움체" pitchFamily="49" charset="-127"/>
              <a:ea typeface="돋움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9868229"/>
      </p:ext>
    </p:extLst>
  </p:cSld>
  <p:clrMapOvr>
    <a:masterClrMapping/>
  </p:clrMapOvr>
  <p:transition spd="slow" advClick="0" advTm="60000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600">
                <a:latin typeface="돋움체" pitchFamily="49" charset="-127"/>
                <a:ea typeface="돋움체" pitchFamily="49" charset="-127"/>
              </a:rPr>
              <a:t>이상기후 현상</a:t>
            </a:r>
          </a:p>
        </p:txBody>
      </p:sp>
      <p:pic>
        <p:nvPicPr>
          <p:cNvPr id="8" name="내용 개체 틀 7"/>
          <p:cNvPicPr>
            <a:picLocks noGrp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2366169"/>
            <a:ext cx="3960000" cy="3240000"/>
          </a:xfrm>
        </p:spPr>
      </p:pic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ts val="3000"/>
              </a:lnSpc>
              <a:buSzPct val="90000"/>
              <a:buFont typeface="Webdings" pitchFamily="18" charset="2"/>
              <a:buChar char=""/>
            </a:pPr>
            <a:r>
              <a:rPr lang="ko-KR" altLang="en-US" sz="2400" b="1">
                <a:latin typeface="굴림체" pitchFamily="49" charset="-127"/>
                <a:ea typeface="굴림체" pitchFamily="49" charset="-127"/>
              </a:rPr>
              <a:t>빙하감소</a:t>
            </a:r>
          </a:p>
          <a:p>
            <a:pPr lvl="1">
              <a:lnSpc>
                <a:spcPts val="3000"/>
              </a:lnSpc>
            </a:pPr>
            <a:r>
              <a:rPr lang="ko-KR" altLang="en-US" sz="2000" b="1">
                <a:latin typeface="굴림체" pitchFamily="49" charset="-127"/>
                <a:ea typeface="굴림체" pitchFamily="49" charset="-127"/>
              </a:rPr>
              <a:t>북극지대 대기온도는 약 </a:t>
            </a:r>
            <a:r>
              <a:rPr lang="en-US" altLang="ko-KR" sz="2000" b="1">
                <a:latin typeface="굴림체" pitchFamily="49" charset="-127"/>
                <a:ea typeface="굴림체" pitchFamily="49" charset="-127"/>
              </a:rPr>
              <a:t>5</a:t>
            </a:r>
            <a:r>
              <a:rPr lang="ko-KR" altLang="en-US" sz="2000" b="1">
                <a:latin typeface="굴림체" pitchFamily="49" charset="-127"/>
                <a:ea typeface="굴림체" pitchFamily="49" charset="-127"/>
              </a:rPr>
              <a:t>도 증가함</a:t>
            </a:r>
          </a:p>
          <a:p>
            <a:pPr>
              <a:lnSpc>
                <a:spcPts val="3000"/>
              </a:lnSpc>
              <a:buSzPct val="90000"/>
              <a:buFont typeface="Webdings" pitchFamily="18" charset="2"/>
              <a:buChar char=""/>
            </a:pPr>
            <a:r>
              <a:rPr lang="ko-KR" altLang="en-US" sz="2400" b="1">
                <a:latin typeface="굴림체" pitchFamily="49" charset="-127"/>
                <a:ea typeface="굴림체" pitchFamily="49" charset="-127"/>
              </a:rPr>
              <a:t>홍수</a:t>
            </a:r>
          </a:p>
          <a:p>
            <a:pPr lvl="1">
              <a:lnSpc>
                <a:spcPts val="3000"/>
              </a:lnSpc>
            </a:pPr>
            <a:r>
              <a:rPr lang="ko-KR" altLang="en-US" sz="2000" b="1">
                <a:latin typeface="굴림체" pitchFamily="49" charset="-127"/>
                <a:ea typeface="굴림체" pitchFamily="49" charset="-127"/>
              </a:rPr>
              <a:t>집중호우와 폭풍우에 의한 홍수가 빈발함</a:t>
            </a:r>
          </a:p>
          <a:p>
            <a:pPr>
              <a:lnSpc>
                <a:spcPts val="3000"/>
              </a:lnSpc>
              <a:buSzPct val="90000"/>
              <a:buFont typeface="Webdings" pitchFamily="18" charset="2"/>
              <a:buChar char=""/>
            </a:pPr>
            <a:r>
              <a:rPr lang="ko-KR" altLang="en-US" sz="2400" b="1">
                <a:latin typeface="굴림체" pitchFamily="49" charset="-127"/>
                <a:ea typeface="굴림체" pitchFamily="49" charset="-127"/>
              </a:rPr>
              <a:t>가뭄 및 사막화</a:t>
            </a:r>
          </a:p>
          <a:p>
            <a:pPr lvl="1">
              <a:lnSpc>
                <a:spcPts val="3000"/>
              </a:lnSpc>
            </a:pPr>
            <a:r>
              <a:rPr lang="ko-KR" altLang="en-US" sz="2000" b="1">
                <a:latin typeface="굴림체" pitchFamily="49" charset="-127"/>
                <a:ea typeface="굴림체" pitchFamily="49" charset="-127"/>
              </a:rPr>
              <a:t>아프리카에서 </a:t>
            </a:r>
            <a:r>
              <a:rPr lang="ko-KR" altLang="en-US" sz="2000" b="1" smtClean="0">
                <a:latin typeface="굴림체" pitchFamily="49" charset="-127"/>
                <a:ea typeface="굴림체" pitchFamily="49" charset="-127"/>
              </a:rPr>
              <a:t>심각함</a:t>
            </a:r>
            <a:endParaRPr lang="ko-KR" altLang="en-US" sz="2000" b="1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0A7E-6EC1-4B99-9A4A-25F2079D49B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681879"/>
      </p:ext>
    </p:extLst>
  </p:cSld>
  <p:clrMapOvr>
    <a:masterClrMapping/>
  </p:clrMapOvr>
  <p:transition spd="slow" advClick="0" advTm="60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600">
                <a:latin typeface="돋움체" pitchFamily="49" charset="-127"/>
                <a:ea typeface="돋움체" pitchFamily="49" charset="-127"/>
              </a:rPr>
              <a:t>폐기물 총 발생량</a:t>
            </a:r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6565004"/>
              </p:ext>
            </p:extLst>
          </p:nvPr>
        </p:nvGraphicFramePr>
        <p:xfrm>
          <a:off x="457200" y="1935162"/>
          <a:ext cx="8229600" cy="4158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594019">
                <a:tc>
                  <a:txBody>
                    <a:bodyPr/>
                    <a:lstStyle/>
                    <a:p>
                      <a:pPr algn="ctr" rtl="0"/>
                      <a:r>
                        <a:rPr lang="ko-KR" sz="2300">
                          <a:effectLst/>
                          <a:latin typeface="굴림체"/>
                          <a:ea typeface="굴림체"/>
                        </a:rPr>
                        <a:t>유형</a:t>
                      </a:r>
                      <a:endParaRPr lang="ko-KR">
                        <a:effectLst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sz="2300">
                          <a:effectLst/>
                          <a:latin typeface="굴림체"/>
                          <a:ea typeface="굴림체"/>
                        </a:rPr>
                        <a:t>매립량</a:t>
                      </a:r>
                      <a:endParaRPr lang="ko-KR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sz="2300">
                          <a:effectLst/>
                          <a:latin typeface="굴림체"/>
                          <a:ea typeface="굴림체"/>
                        </a:rPr>
                        <a:t>내용</a:t>
                      </a:r>
                      <a:endParaRPr lang="ko-KR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  <a:tr h="594019">
                <a:tc rowSpan="2">
                  <a:txBody>
                    <a:bodyPr/>
                    <a:lstStyle/>
                    <a:p>
                      <a:pPr algn="ctr" rtl="0"/>
                      <a:r>
                        <a:rPr lang="ko-KR" sz="2300">
                          <a:effectLst/>
                          <a:latin typeface="굴림체"/>
                          <a:ea typeface="굴림체"/>
                        </a:rPr>
                        <a:t>생활폐기물</a:t>
                      </a:r>
                      <a:endParaRPr lang="ko-KR">
                        <a:effectLst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/>
                      <a:r>
                        <a:rPr lang="en-US" sz="2300">
                          <a:effectLst/>
                          <a:latin typeface="굴림체"/>
                          <a:ea typeface="굴림체"/>
                        </a:rPr>
                        <a:t>48,844톤/일</a:t>
                      </a:r>
                      <a:endParaRPr lang="ko-KR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sz="2300">
                          <a:effectLst/>
                          <a:latin typeface="굴림체"/>
                          <a:ea typeface="굴림체"/>
                        </a:rPr>
                        <a:t>종량제 봉투 배출량</a:t>
                      </a:r>
                      <a:endParaRPr lang="ko-KR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sz="2300">
                          <a:effectLst/>
                          <a:latin typeface="굴림체"/>
                          <a:ea typeface="굴림체"/>
                        </a:rPr>
                        <a:t>재활용 잔재물</a:t>
                      </a:r>
                      <a:endParaRPr lang="ko-KR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19">
                <a:tc rowSpan="2">
                  <a:txBody>
                    <a:bodyPr/>
                    <a:lstStyle/>
                    <a:p>
                      <a:pPr algn="ctr" rtl="0"/>
                      <a:r>
                        <a:rPr lang="ko-KR" sz="2300">
                          <a:effectLst/>
                          <a:latin typeface="굴림체"/>
                          <a:ea typeface="굴림체"/>
                        </a:rPr>
                        <a:t>건설폐기물</a:t>
                      </a:r>
                      <a:endParaRPr lang="ko-KR">
                        <a:effectLst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/>
                      <a:r>
                        <a:rPr lang="en-US" sz="2300">
                          <a:effectLst/>
                          <a:latin typeface="굴림체"/>
                          <a:ea typeface="굴림체"/>
                        </a:rPr>
                        <a:t>168,985톤/일</a:t>
                      </a:r>
                      <a:endParaRPr lang="ko-KR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sz="2300">
                          <a:effectLst/>
                          <a:latin typeface="굴림체"/>
                          <a:ea typeface="굴림체"/>
                        </a:rPr>
                        <a:t>가연성</a:t>
                      </a:r>
                      <a:endParaRPr lang="ko-KR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sz="2300">
                          <a:effectLst/>
                          <a:latin typeface="굴림체"/>
                          <a:ea typeface="굴림체"/>
                        </a:rPr>
                        <a:t>혼합 폐재류</a:t>
                      </a:r>
                      <a:endParaRPr lang="ko-KR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19">
                <a:tc rowSpan="2">
                  <a:txBody>
                    <a:bodyPr/>
                    <a:lstStyle/>
                    <a:p>
                      <a:pPr algn="ctr" rtl="0"/>
                      <a:r>
                        <a:rPr lang="ko-KR" sz="2300">
                          <a:effectLst/>
                          <a:latin typeface="굴림체"/>
                          <a:ea typeface="굴림체"/>
                        </a:rPr>
                        <a:t>사업장폐기물</a:t>
                      </a:r>
                      <a:endParaRPr lang="ko-KR">
                        <a:effectLst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/>
                      <a:r>
                        <a:rPr lang="en-US" sz="2300">
                          <a:effectLst/>
                          <a:latin typeface="굴림체"/>
                          <a:ea typeface="굴림체"/>
                        </a:rPr>
                        <a:t>101,099톤/일</a:t>
                      </a:r>
                      <a:endParaRPr lang="ko-KR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sz="2300">
                          <a:effectLst/>
                          <a:latin typeface="굴림체"/>
                          <a:ea typeface="굴림체"/>
                        </a:rPr>
                        <a:t>가연성</a:t>
                      </a:r>
                      <a:endParaRPr lang="ko-KR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sz="2300">
                          <a:effectLst/>
                          <a:latin typeface="굴림체"/>
                          <a:ea typeface="굴림체"/>
                        </a:rPr>
                        <a:t>불연성</a:t>
                      </a:r>
                      <a:endParaRPr lang="ko-KR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0A7E-6EC1-4B99-9A4A-25F2079D49B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786241"/>
      </p:ext>
    </p:extLst>
  </p:cSld>
  <p:clrMapOvr>
    <a:masterClrMapping/>
  </p:clrMapOvr>
  <p:transition spd="slow" advClick="0" advTm="60000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46B2-29AD-427C-A187-C034330169C6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785786" y="571480"/>
            <a:ext cx="7560000" cy="5760000"/>
            <a:chOff x="1142976" y="857232"/>
            <a:chExt cx="6786610" cy="5298554"/>
          </a:xfrm>
        </p:grpSpPr>
        <p:sp>
          <p:nvSpPr>
            <p:cNvPr id="5" name="위로 구부러진 리본 4"/>
            <p:cNvSpPr/>
            <p:nvPr/>
          </p:nvSpPr>
          <p:spPr>
            <a:xfrm>
              <a:off x="1214414" y="857232"/>
              <a:ext cx="6715172" cy="1000132"/>
            </a:xfrm>
            <a:prstGeom prst="ellipseRibbon2">
              <a:avLst>
                <a:gd name="adj1" fmla="val 25000"/>
                <a:gd name="adj2" fmla="val 68569"/>
                <a:gd name="adj3" fmla="val 12500"/>
              </a:avLst>
            </a:prstGeom>
            <a:blipFill>
              <a:blip r:embed="rId3" cstate="print"/>
              <a:tile tx="0" ty="0" sx="100000" sy="100000" flip="none" algn="tl"/>
            </a:blip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폐지 재활용 변화추이</a:t>
              </a:r>
              <a:endParaRPr lang="ko-KR" altLang="en-US"/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2000232" y="3143248"/>
              <a:ext cx="557216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2000232" y="4000504"/>
              <a:ext cx="557216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2000232" y="4857760"/>
              <a:ext cx="557216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2000232" y="5715016"/>
              <a:ext cx="557216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rot="5400000" flipH="1" flipV="1">
              <a:off x="285720" y="4000504"/>
              <a:ext cx="3429024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모서리가 둥근 직사각형 12"/>
            <p:cNvSpPr/>
            <p:nvPr/>
          </p:nvSpPr>
          <p:spPr>
            <a:xfrm>
              <a:off x="2500298" y="5000636"/>
              <a:ext cx="571504" cy="714380"/>
            </a:xfrm>
            <a:prstGeom prst="roundRect">
              <a:avLst/>
            </a:prstGeom>
            <a:blipFill>
              <a:blip r:embed="rId4" cstate="print"/>
              <a:tile tx="0" ty="0" sx="100000" sy="100000" flip="none" algn="tl"/>
            </a:blip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3482571" y="4714884"/>
              <a:ext cx="571504" cy="1000132"/>
            </a:xfrm>
            <a:prstGeom prst="roundRect">
              <a:avLst/>
            </a:prstGeom>
            <a:blipFill>
              <a:blip r:embed="rId4" cstate="print"/>
              <a:tile tx="0" ty="0" sx="100000" sy="100000" flip="none" algn="tl"/>
            </a:blip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4464844" y="4357694"/>
              <a:ext cx="571504" cy="1357322"/>
            </a:xfrm>
            <a:prstGeom prst="roundRect">
              <a:avLst/>
            </a:prstGeom>
            <a:blipFill>
              <a:blip r:embed="rId4" cstate="print"/>
              <a:tile tx="0" ty="0" sx="100000" sy="100000" flip="none" algn="tl"/>
            </a:blip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5447117" y="4071942"/>
              <a:ext cx="571504" cy="1643074"/>
            </a:xfrm>
            <a:prstGeom prst="roundRect">
              <a:avLst/>
            </a:prstGeom>
            <a:blipFill>
              <a:blip r:embed="rId4" cstate="print"/>
              <a:tile tx="0" ty="0" sx="100000" sy="100000" flip="none" algn="tl"/>
            </a:blip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6429388" y="3214686"/>
              <a:ext cx="571504" cy="2500330"/>
            </a:xfrm>
            <a:prstGeom prst="roundRect">
              <a:avLst/>
            </a:prstGeom>
            <a:blipFill>
              <a:blip r:embed="rId4" cstate="print"/>
              <a:tile tx="0" ty="0" sx="100000" sy="100000" flip="none" algn="tl"/>
            </a:blip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42976" y="2967448"/>
              <a:ext cx="816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10,000</a:t>
              </a:r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13508" y="3845486"/>
              <a:ext cx="745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9,000</a:t>
              </a:r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16714" y="4723524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8,000</a:t>
              </a:r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27935" y="5601562"/>
              <a:ext cx="731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7,000</a:t>
              </a:r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315858" y="5786454"/>
              <a:ext cx="883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2003</a:t>
              </a:r>
              <a:r>
                <a:rPr lang="ko-KR" altLang="en-US" smtClean="0"/>
                <a:t>년</a:t>
              </a:r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98130" y="5786454"/>
              <a:ext cx="8973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2004</a:t>
              </a:r>
              <a:r>
                <a:rPr lang="ko-KR" altLang="en-US" smtClean="0"/>
                <a:t>년</a:t>
              </a:r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80402" y="5786454"/>
              <a:ext cx="883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2005</a:t>
              </a:r>
              <a:r>
                <a:rPr lang="ko-KR" altLang="en-US" smtClean="0"/>
                <a:t>년</a:t>
              </a:r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62674" y="5786454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2006</a:t>
              </a:r>
              <a:r>
                <a:rPr lang="ko-KR" altLang="en-US" smtClean="0"/>
                <a:t>년</a:t>
              </a:r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44948" y="5786454"/>
              <a:ext cx="883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2007</a:t>
              </a:r>
              <a:r>
                <a:rPr lang="ko-KR" altLang="en-US" smtClean="0"/>
                <a:t>년</a:t>
              </a:r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57884" y="2416726"/>
              <a:ext cx="1661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(</a:t>
              </a:r>
              <a:r>
                <a:rPr lang="ko-KR" altLang="en-US" smtClean="0"/>
                <a:t>단위</a:t>
              </a:r>
              <a:r>
                <a:rPr lang="en-US" altLang="ko-KR" smtClean="0"/>
                <a:t>:</a:t>
              </a:r>
              <a:r>
                <a:rPr lang="ko-KR" altLang="en-US" smtClean="0"/>
                <a:t>천톤</a:t>
              </a:r>
              <a:r>
                <a:rPr lang="en-US" altLang="ko-KR" smtClean="0"/>
                <a:t>/</a:t>
              </a:r>
              <a:r>
                <a:rPr lang="ko-KR" altLang="en-US" smtClean="0"/>
                <a:t>년</a:t>
              </a:r>
              <a:r>
                <a:rPr lang="en-US" altLang="ko-KR" smtClean="0"/>
                <a:t>)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5215767"/>
      </p:ext>
    </p:extLst>
  </p:cSld>
  <p:clrMapOvr>
    <a:masterClrMapping/>
  </p:clrMapOvr>
  <p:transition spd="slow" advClick="0" advTm="60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600">
                <a:latin typeface="궁서체" pitchFamily="17" charset="-127"/>
                <a:ea typeface="궁서체" pitchFamily="17" charset="-127"/>
              </a:rPr>
              <a:t>프로그램 실행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0A7E-6EC1-4B99-9A4A-25F2079D49B1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735796" y="2564904"/>
            <a:ext cx="3672408" cy="2160000"/>
            <a:chOff x="2339752" y="2564904"/>
            <a:chExt cx="3672408" cy="2160000"/>
          </a:xfrm>
        </p:grpSpPr>
        <p:sp>
          <p:nvSpPr>
            <p:cNvPr id="4" name="달 3">
              <a:hlinkHover r:id="rId2" action="ppaction://program"/>
            </p:cNvPr>
            <p:cNvSpPr/>
            <p:nvPr/>
          </p:nvSpPr>
          <p:spPr>
            <a:xfrm>
              <a:off x="2339752" y="2564904"/>
              <a:ext cx="1800000" cy="2160000"/>
            </a:xfrm>
            <a:prstGeom prst="moon">
              <a:avLst/>
            </a:prstGeom>
            <a:blipFill>
              <a:blip r:embed="rId3"/>
              <a:tile tx="0" ty="0" sx="100000" sy="100000" flip="none" algn="tl"/>
            </a:blipFill>
            <a:scene3d>
              <a:camera prst="orthographicFront"/>
              <a:lightRig rig="threePt" dir="t"/>
            </a:scene3d>
            <a:sp3d extrusionH="4572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달 4">
              <a:hlinkHover r:id="rId2" action="ppaction://program"/>
            </p:cNvPr>
            <p:cNvSpPr/>
            <p:nvPr/>
          </p:nvSpPr>
          <p:spPr>
            <a:xfrm flipH="1">
              <a:off x="4212160" y="2564904"/>
              <a:ext cx="1800000" cy="2160000"/>
            </a:xfrm>
            <a:prstGeom prst="moon">
              <a:avLst/>
            </a:prstGeom>
            <a:blipFill>
              <a:blip r:embed="rId3"/>
              <a:tile tx="0" ty="0" sx="100000" sy="100000" flip="none" algn="tl"/>
            </a:blipFill>
            <a:scene3d>
              <a:camera prst="orthographicFront"/>
              <a:lightRig rig="threePt" dir="t"/>
            </a:scene3d>
            <a:sp3d extrusionH="4572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0713526"/>
      </p:ext>
    </p:extLst>
  </p:cSld>
  <p:clrMapOvr>
    <a:masterClrMapping/>
  </p:clrMapOvr>
  <p:transition spd="slow" advClick="0" advTm="60000"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흐름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흐름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흐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</TotalTime>
  <Words>95</Words>
  <Application>Microsoft Office PowerPoint</Application>
  <PresentationFormat>화면 슬라이드 쇼(4:3)</PresentationFormat>
  <Paragraphs>47</Paragraphs>
  <Slides>5</Slides>
  <Notes>4</Notes>
  <HiddenSlides>1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  <vt:variant>
        <vt:lpstr>재구성한 쇼</vt:lpstr>
      </vt:variant>
      <vt:variant>
        <vt:i4>2</vt:i4>
      </vt:variant>
    </vt:vector>
  </HeadingPairs>
  <TitlesOfParts>
    <vt:vector size="8" baseType="lpstr">
      <vt:lpstr>흐름</vt:lpstr>
      <vt:lpstr>PowerPoint 프레젠테이션</vt:lpstr>
      <vt:lpstr>이상기후 현상</vt:lpstr>
      <vt:lpstr>폐기물 총 발생량</vt:lpstr>
      <vt:lpstr>PowerPoint 프레젠테이션</vt:lpstr>
      <vt:lpstr>프로그램 실행</vt:lpstr>
      <vt:lpstr>프로그램 실행1</vt:lpstr>
      <vt:lpstr>프로그램 실행2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삼성SDS</dc:creator>
  <cp:lastModifiedBy>삼성SDS</cp:lastModifiedBy>
  <cp:revision>7</cp:revision>
  <dcterms:created xsi:type="dcterms:W3CDTF">2014-11-23T08:16:16Z</dcterms:created>
  <dcterms:modified xsi:type="dcterms:W3CDTF">2014-11-23T08:44:13Z</dcterms:modified>
</cp:coreProperties>
</file>