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29" r:id="rId3"/>
    <p:sldId id="410" r:id="rId4"/>
    <p:sldId id="419" r:id="rId5"/>
    <p:sldId id="420" r:id="rId6"/>
    <p:sldId id="441" r:id="rId7"/>
    <p:sldId id="442" r:id="rId8"/>
    <p:sldId id="443" r:id="rId9"/>
    <p:sldId id="445" r:id="rId10"/>
    <p:sldId id="444" r:id="rId11"/>
    <p:sldId id="446" r:id="rId12"/>
    <p:sldId id="447" r:id="rId13"/>
    <p:sldId id="409" r:id="rId14"/>
    <p:sldId id="412" r:id="rId15"/>
    <p:sldId id="411" r:id="rId16"/>
    <p:sldId id="413" r:id="rId17"/>
    <p:sldId id="414" r:id="rId18"/>
    <p:sldId id="415" r:id="rId19"/>
    <p:sldId id="416" r:id="rId20"/>
    <p:sldId id="41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8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1.png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Course Itroduction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Thinking about it...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Program for Tower of Hanoi</a:t>
            </a:r>
            <a:endParaRPr lang="zh-CN" altLang="en-US"/>
          </a:p>
          <a:p>
            <a:r>
              <a:rPr lang="zh-CN" altLang="en-US"/>
              <a:t>Tower of Hanoi is a mathematical puzzle where we have three rods and n disks. The objective of the puzzle is to move the entire stack to another rod, obeying the following simple rules: </a:t>
            </a:r>
            <a:endParaRPr lang="zh-CN" altLang="en-US"/>
          </a:p>
          <a:p>
            <a:r>
              <a:rPr lang="zh-CN" altLang="en-US"/>
              <a:t>Only one disk can be moved at a time.</a:t>
            </a:r>
            <a:endParaRPr lang="zh-CN" altLang="en-US"/>
          </a:p>
          <a:p>
            <a:r>
              <a:rPr lang="zh-CN" altLang="en-US"/>
              <a:t>Each move consists of taking the upper disk from one of the stacks and placing it on top of another stack i.e. a disk can only be moved if it is the uppermost disk on a stack.</a:t>
            </a:r>
            <a:endParaRPr lang="zh-CN" altLang="en-US"/>
          </a:p>
          <a:p>
            <a:r>
              <a:rPr lang="zh-CN" altLang="en-US"/>
              <a:t>No disk may be placed on top of a smaller disk.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Tower of Hanoi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595755"/>
            <a:ext cx="6932295" cy="38919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5615" y="6146800"/>
            <a:ext cx="11266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ref: </a:t>
            </a:r>
            <a:r>
              <a:rPr lang="zh-CN" altLang="en-US"/>
              <a:t>https://www.geeksforgeeks.org/c-program-for-tower-of-hanoi/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238490" y="837565"/>
            <a:ext cx="361569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Input : 2</a:t>
            </a:r>
            <a:endParaRPr lang="zh-CN" altLang="en-US"/>
          </a:p>
          <a:p>
            <a:r>
              <a:rPr lang="zh-CN" altLang="en-US"/>
              <a:t>Output : Disk 1 moved from A to B</a:t>
            </a:r>
            <a:endParaRPr lang="zh-CN" altLang="en-US"/>
          </a:p>
          <a:p>
            <a:r>
              <a:rPr lang="zh-CN" altLang="en-US"/>
              <a:t>         Disk 2 moved from A to C</a:t>
            </a:r>
            <a:endParaRPr lang="zh-CN" altLang="en-US"/>
          </a:p>
          <a:p>
            <a:r>
              <a:rPr lang="zh-CN" altLang="en-US"/>
              <a:t>         Disk 1 moved from B to C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Input : 3</a:t>
            </a:r>
            <a:endParaRPr lang="zh-CN" altLang="en-US"/>
          </a:p>
          <a:p>
            <a:r>
              <a:rPr lang="zh-CN" altLang="en-US"/>
              <a:t>Output : Disk 1 moved from A to C</a:t>
            </a:r>
            <a:endParaRPr lang="zh-CN" altLang="en-US"/>
          </a:p>
          <a:p>
            <a:r>
              <a:rPr lang="zh-CN" altLang="en-US"/>
              <a:t>         Disk 2 moved from A to B</a:t>
            </a:r>
            <a:endParaRPr lang="zh-CN" altLang="en-US"/>
          </a:p>
          <a:p>
            <a:r>
              <a:rPr lang="zh-CN" altLang="en-US"/>
              <a:t>         Disk 1 moved from C to B</a:t>
            </a:r>
            <a:endParaRPr lang="zh-CN" altLang="en-US"/>
          </a:p>
          <a:p>
            <a:r>
              <a:rPr lang="zh-CN" altLang="en-US"/>
              <a:t>         Disk 3 moved from A to C</a:t>
            </a:r>
            <a:endParaRPr lang="zh-CN" altLang="en-US"/>
          </a:p>
          <a:p>
            <a:r>
              <a:rPr lang="zh-CN" altLang="en-US"/>
              <a:t>         Disk 1 moved from B to A</a:t>
            </a:r>
            <a:endParaRPr lang="zh-CN" altLang="en-US"/>
          </a:p>
          <a:p>
            <a:r>
              <a:rPr lang="zh-CN" altLang="en-US"/>
              <a:t>         Disk 2 moved from B to C</a:t>
            </a:r>
            <a:endParaRPr lang="zh-CN" altLang="en-US"/>
          </a:p>
          <a:p>
            <a:r>
              <a:rPr lang="zh-CN" altLang="en-US"/>
              <a:t>         Disk 1 moved from A to C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Stable Matching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2014220"/>
          </a:xfrm>
        </p:spPr>
        <p:txBody>
          <a:bodyPr>
            <a:normAutofit lnSpcReduction="20000"/>
          </a:bodyPr>
          <a:p>
            <a:r>
              <a:rPr lang="en-US" altLang="zh-CN"/>
              <a:t>CS208</a:t>
            </a:r>
            <a:endParaRPr lang="en-US" altLang="zh-CN"/>
          </a:p>
          <a:p>
            <a:r>
              <a:rPr lang="en-US" altLang="zh-CN"/>
              <a:t>Lab Class 4&amp;5</a:t>
            </a:r>
            <a:endParaRPr lang="en-US" altLang="zh-CN"/>
          </a:p>
          <a:p>
            <a:r>
              <a:rPr lang="en-US" altLang="zh-CN"/>
              <a:t>Lab 01</a:t>
            </a:r>
            <a:endParaRPr lang="en-US" altLang="zh-CN"/>
          </a:p>
          <a:p>
            <a:r>
              <a:rPr lang="en-US" altLang="zh-CN">
                <a:sym typeface="+mn-ea"/>
              </a:rPr>
              <a:t>by wwy 2021.01.11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Algorithm brief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501265" y="1313815"/>
            <a:ext cx="8432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1265" y="3141980"/>
            <a:ext cx="8432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04705" y="1313815"/>
            <a:ext cx="8432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D</a:t>
            </a:r>
            <a:endParaRPr lang="en-US" altLang="zh-CN" sz="7200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30105" y="3141980"/>
            <a:ext cx="7924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E</a:t>
            </a:r>
            <a:endParaRPr lang="en-US" altLang="zh-CN" sz="7200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04705" y="4886960"/>
            <a:ext cx="74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F</a:t>
            </a:r>
            <a:endParaRPr lang="en-US" altLang="zh-CN" sz="7200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01265" y="4886960"/>
            <a:ext cx="8432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05585" y="1621155"/>
            <a:ext cx="9956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DEF</a:t>
            </a:r>
            <a:endParaRPr lang="en-US" altLang="zh-CN" sz="3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05585" y="3449955"/>
            <a:ext cx="9956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DEF</a:t>
            </a:r>
            <a:endParaRPr lang="en-US" altLang="zh-CN" sz="3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05585" y="5194935"/>
            <a:ext cx="9956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DEF</a:t>
            </a:r>
            <a:endParaRPr lang="en-US" altLang="zh-CN" sz="3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547985" y="1620520"/>
            <a:ext cx="106299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ABC</a:t>
            </a:r>
            <a:endParaRPr lang="en-US" altLang="zh-CN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547985" y="3449320"/>
            <a:ext cx="106299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BCA</a:t>
            </a:r>
            <a:endParaRPr lang="en-US" altLang="zh-CN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547985" y="5194300"/>
            <a:ext cx="106299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CAB</a:t>
            </a:r>
            <a:endParaRPr lang="en-US" altLang="zh-CN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Algorithm--&gt;Code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08330" y="1976755"/>
            <a:ext cx="35877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Men list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8330" y="3430270"/>
            <a:ext cx="504317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Women list</a:t>
            </a:r>
            <a:endParaRPr lang="en-US" altLang="zh-CN" sz="7200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70931" y="1983105"/>
            <a:ext cx="49606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choose list</a:t>
            </a:r>
            <a:endParaRPr lang="en-US" altLang="zh-CN" sz="7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70931" y="3430270"/>
            <a:ext cx="49606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choose list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8013" y="4867275"/>
            <a:ext cx="475678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Match rule</a:t>
            </a:r>
            <a:endParaRPr lang="en-US" altLang="zh-CN" sz="72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51500" y="4867275"/>
            <a:ext cx="61633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7200" b="1">
                <a:solidFill>
                  <a:schemeClr val="accent4"/>
                </a:solidFill>
                <a:effectLst/>
              </a:rPr>
              <a:t>Test Entrance</a:t>
            </a:r>
            <a:endParaRPr lang="en-US" altLang="zh-CN" sz="7200" b="1">
              <a:solidFill>
                <a:schemeClr val="accent4"/>
              </a:solidFill>
              <a:effectLst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7690" y="1964055"/>
            <a:ext cx="10788650" cy="12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8330" y="3430270"/>
            <a:ext cx="10788650" cy="12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7690" y="4956175"/>
            <a:ext cx="4796790" cy="12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651500" y="4956175"/>
            <a:ext cx="6163310" cy="122491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0700000">
            <a:off x="5924550" y="725170"/>
            <a:ext cx="49085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Same Num</a:t>
            </a:r>
            <a:endParaRPr lang="en-US" altLang="zh-CN" sz="72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" grpId="1"/>
      <p:bldP spid="5" grpId="1"/>
      <p:bldP spid="6" grpId="0"/>
      <p:bldP spid="7" grpId="0"/>
      <p:bldP spid="6" grpId="1"/>
      <p:bldP spid="7" grpId="1"/>
      <p:bldP spid="8" grpId="0"/>
      <p:bldP spid="8" grpId="1"/>
      <p:bldP spid="9" grpId="0"/>
      <p:bldP spid="9" grpId="1"/>
      <p:bldP spid="10" grpId="0" animBg="1"/>
      <p:bldP spid="11" grpId="0" animBg="1"/>
      <p:bldP spid="12" grpId="0" animBg="1"/>
      <p:bldP spid="13" grpId="0" bldLvl="0" animBg="1"/>
      <p:bldP spid="10" grpId="1" animBg="1"/>
      <p:bldP spid="11" grpId="1" animBg="1"/>
      <p:bldP spid="12" grpId="1" animBg="1"/>
      <p:bldP spid="13" grpId="1" animBg="1"/>
      <p:bldP spid="14" grpId="0"/>
      <p:bldP spid="1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596970"/>
            <a:ext cx="10969200" cy="705600"/>
          </a:xfrm>
        </p:spPr>
        <p:txBody>
          <a:bodyPr/>
          <a:p>
            <a:r>
              <a:rPr lang="en-US" altLang="zh-CN"/>
              <a:t>Men/Women list &amp; choose list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Single or have a couple</a:t>
            </a:r>
            <a:endParaRPr lang="en-US" altLang="zh-CN" sz="2800"/>
          </a:p>
          <a:p>
            <a:r>
              <a:rPr lang="en-US" altLang="zh-CN" sz="2800"/>
              <a:t>Couple Num</a:t>
            </a:r>
            <a:endParaRPr lang="en-US" altLang="zh-CN" sz="2800"/>
          </a:p>
          <a:p>
            <a:r>
              <a:rPr lang="en-US" altLang="zh-CN" sz="2800"/>
              <a:t>Choose list </a:t>
            </a:r>
            <a:endParaRPr lang="en-US" altLang="zh-CN" sz="2800"/>
          </a:p>
          <a:p>
            <a:r>
              <a:rPr lang="en-US" altLang="zh-CN" sz="2800"/>
              <a:t>Men/Women x n</a:t>
            </a: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5557203" y="1490345"/>
            <a:ext cx="277050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2800" b="1">
                <a:solidFill>
                  <a:schemeClr val="accent4"/>
                </a:solidFill>
                <a:effectLst/>
              </a:rPr>
              <a:t>Flag Boolean</a:t>
            </a:r>
            <a:r>
              <a:rPr lang="zh-CN" altLang="en-US" sz="2800" b="1">
                <a:solidFill>
                  <a:schemeClr val="accent4"/>
                </a:solidFill>
                <a:effectLst/>
              </a:rPr>
              <a:t>？</a:t>
            </a:r>
            <a:endParaRPr lang="zh-CN" altLang="en-US" sz="2800" b="1">
              <a:solidFill>
                <a:schemeClr val="accent4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01378" y="2313940"/>
            <a:ext cx="144716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2800" b="1">
                <a:solidFill>
                  <a:schemeClr val="accent4"/>
                </a:solidFill>
                <a:effectLst/>
              </a:rPr>
              <a:t>Flag int</a:t>
            </a:r>
            <a:endParaRPr lang="en-US" altLang="zh-CN" sz="2800" b="1">
              <a:solidFill>
                <a:schemeClr val="accent4"/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07523" y="2951480"/>
            <a:ext cx="81470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List</a:t>
            </a:r>
            <a:endParaRPr lang="en-US" altLang="zh-C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8528050" y="1691640"/>
            <a:ext cx="323215" cy="1013460"/>
          </a:xfrm>
          <a:prstGeom prst="rightBrace">
            <a:avLst>
              <a:gd name="adj1" fmla="val 22003"/>
              <a:gd name="adj2" fmla="val 478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413558" y="2012315"/>
            <a:ext cx="144716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Flag int</a:t>
            </a:r>
            <a:endParaRPr lang="en-US" altLang="zh-CN" sz="28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38943" y="3609340"/>
            <a:ext cx="113093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en-US" altLang="zh-CN" sz="2800" b="1">
                <a:solidFill>
                  <a:schemeClr val="accent3"/>
                </a:solidFill>
                <a:effectLst/>
              </a:rPr>
              <a:t>Class</a:t>
            </a:r>
            <a:endParaRPr lang="en-US" altLang="zh-CN" sz="2800" b="1">
              <a:solidFill>
                <a:schemeClr val="accent3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7" grpId="0" animBg="1"/>
      <p:bldP spid="8" grpId="0"/>
      <p:bldP spid="7" grpId="1" animBg="1"/>
      <p:bldP spid="8" grpId="1"/>
      <p:bldP spid="6" grpId="0"/>
      <p:bldP spid="6" grpId="1"/>
      <p:bldP spid="9" grpId="0"/>
      <p:bldP spid="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Match Method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N Men &amp; N Women</a:t>
            </a:r>
            <a:endParaRPr lang="en-US" altLang="zh-CN" sz="2800"/>
          </a:p>
          <a:p>
            <a:r>
              <a:rPr lang="en-US" altLang="zh-CN" sz="2800"/>
              <a:t>Who Come First</a:t>
            </a:r>
            <a:r>
              <a:rPr sz="2800"/>
              <a:t>？</a:t>
            </a:r>
            <a:endParaRPr sz="2800"/>
          </a:p>
          <a:p>
            <a:r>
              <a:rPr lang="en-US" altLang="zh-CN" sz="2800"/>
              <a:t>Different Situations</a:t>
            </a:r>
            <a:r>
              <a:rPr sz="2800"/>
              <a:t>：</a:t>
            </a:r>
            <a:endParaRPr sz="2800"/>
          </a:p>
          <a:p>
            <a:pPr marL="514350" indent="-514350">
              <a:buAutoNum type="arabicPeriod"/>
            </a:pPr>
            <a:r>
              <a:rPr lang="en-US" altLang="zh-CN" sz="2800"/>
              <a:t>Object is single</a:t>
            </a:r>
            <a:endParaRPr lang="en-US" altLang="zh-CN" sz="2800"/>
          </a:p>
          <a:p>
            <a:pPr marL="514350" indent="-514350">
              <a:buAutoNum type="arabicPeriod"/>
            </a:pPr>
            <a:r>
              <a:rPr lang="en-US" altLang="zh-CN" sz="2800"/>
              <a:t>Object have a couple, but more love you</a:t>
            </a:r>
            <a:endParaRPr lang="en-US" altLang="zh-CN" sz="2800"/>
          </a:p>
          <a:p>
            <a:pPr marL="514350" indent="-514350">
              <a:buAutoNum type="arabicPeriod"/>
            </a:pPr>
            <a:r>
              <a:rPr lang="en-US" altLang="zh-CN" sz="2800"/>
              <a:t>Object have a couple, and more love the couple</a:t>
            </a: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5902008" y="3578225"/>
            <a:ext cx="246443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Be a couple</a:t>
            </a:r>
            <a:endParaRPr lang="en-US" altLang="zh-CN" sz="3200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81098" y="4277995"/>
            <a:ext cx="246443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Be a couple</a:t>
            </a:r>
            <a:endParaRPr lang="en-US" altLang="zh-CN" sz="3200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79673" y="4955540"/>
            <a:ext cx="88328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en-US" altLang="zh-CN" sz="3200" b="1">
                <a:solidFill>
                  <a:schemeClr val="accent3"/>
                </a:solidFill>
                <a:effectLst/>
              </a:rPr>
              <a:t>Fail</a:t>
            </a:r>
            <a:endParaRPr lang="en-US" altLang="zh-CN" sz="3200" b="1">
              <a:solidFill>
                <a:schemeClr val="accent3"/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 rot="20220000">
            <a:off x="-15557" y="2956560"/>
            <a:ext cx="11866245" cy="10147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6000" b="1">
                <a:solidFill>
                  <a:schemeClr val="accent4"/>
                </a:solidFill>
                <a:effectLst/>
              </a:rPr>
              <a:t>Someone Sucess, Someone Fail</a:t>
            </a:r>
            <a:endParaRPr lang="en-US" altLang="zh-CN" sz="6000" b="1">
              <a:solidFill>
                <a:schemeClr val="accent4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Match Method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Loop conditions</a:t>
            </a:r>
            <a:endParaRPr lang="en-US" altLang="zh-CN" sz="2800"/>
          </a:p>
          <a:p>
            <a:r>
              <a:rPr lang="en-US" altLang="zh-CN" sz="2800"/>
              <a:t>Finish conditions</a:t>
            </a:r>
            <a:endParaRPr lang="en-US" altLang="zh-CN" sz="2800"/>
          </a:p>
          <a:p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Some Notices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Loop/Finish conditions</a:t>
            </a:r>
            <a:endParaRPr lang="en-US" altLang="zh-CN" sz="2800"/>
          </a:p>
          <a:p>
            <a:r>
              <a:rPr lang="en-US" altLang="zh-CN" sz="2800"/>
              <a:t>Statement change</a:t>
            </a:r>
            <a:endParaRPr lang="en-US" altLang="zh-CN" sz="2800"/>
          </a:p>
          <a:p>
            <a:r>
              <a:rPr lang="en-US" altLang="zh-CN" sz="2800"/>
              <a:t>Suitable Comments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9600"/>
              <a:t>THX ;-)</a:t>
            </a:r>
            <a:endParaRPr lang="en-US" altLang="zh-CN" sz="9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Good Luck!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Here some info about TAs &amp; 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张文灏 11812103@mail.sustech.edu.cn</a:t>
            </a:r>
            <a:endParaRPr lang="zh-CN" altLang="en-US" sz="2800"/>
          </a:p>
          <a:p>
            <a:r>
              <a:rPr lang="zh-CN" altLang="en-US" sz="2800"/>
              <a:t>龙瀚，11812008@mail.sustech.edu.cn</a:t>
            </a:r>
            <a:endParaRPr lang="zh-CN" altLang="en-US" sz="2800"/>
          </a:p>
          <a:p>
            <a:r>
              <a:rPr lang="zh-CN" altLang="en-US" sz="2800"/>
              <a:t>汪泱泱，11812014@mail.sustech.edu.cn</a:t>
            </a:r>
            <a:endParaRPr lang="zh-CN" altLang="en-US" sz="2800"/>
          </a:p>
          <a:p>
            <a:r>
              <a:rPr lang="zh-CN" altLang="en-US" sz="2800"/>
              <a:t>尹沛骐 11810305@mail.sustech.edu.cn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Me </a:t>
            </a:r>
            <a:r>
              <a:rPr sz="2800"/>
              <a:t>王维语 </a:t>
            </a:r>
            <a:r>
              <a:rPr lang="en-US" altLang="zh-CN" sz="2800"/>
              <a:t>wangwy@mail.sustech.edu.cn</a:t>
            </a:r>
            <a:endParaRPr lang="en-US" altLang="zh-CN" sz="2800"/>
          </a:p>
          <a:p>
            <a:r>
              <a:rPr lang="en-US" altLang="zh-CN" sz="2800"/>
              <a:t>Inovation Park, Building 10, 5th floor 509(temporary)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Here some info about this Lab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Assignment: 20%</a:t>
            </a:r>
            <a:endParaRPr lang="en-US" altLang="zh-CN" sz="2800"/>
          </a:p>
          <a:p>
            <a:r>
              <a:rPr lang="en-US" altLang="zh-CN" sz="2800"/>
              <a:t>Lab: 30%</a:t>
            </a:r>
            <a:endParaRPr lang="en-US" altLang="zh-CN" sz="2800"/>
          </a:p>
          <a:p>
            <a:r>
              <a:rPr lang="en-US" altLang="zh-CN" sz="2800"/>
              <a:t>Final Exam: 40%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Attandance: 10%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Syllabus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5000"/>
          </a:bodyPr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1] 稳定匹配算法的流程回顾、测试用例的构造技巧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2] 练习编写稳定匹配算法 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3] 编写运行时间调查程序，在本机测试n、nlogn、n2等不同时间复杂度下，随着问题规模的增长运行时间的变化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4] 运用BFS或者DFS解决一些图搜索问题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5] 运用拓扑排序算法解决一些常见问题，如排课或安排项目计划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6] 运用所学的贪心算法知识解决区间调度问题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7] 运用所学的MST算法解决一些MST相关的问题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8] 运用Huffman编码算法解决一些编解码问题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9] 结合先修课程的算法解决综合性的问题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10] 分治算法的简单应用 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11] 分治算法的综合应用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12] FFT算法应用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13] 运用所学知识解决简单背包问题 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14] 运用所学知识解决综合性的背包问题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15] 网络流算法讲解及应用例题讲解</a:t>
            </a:r>
            <a:endParaRPr lang="zh-CN" altLang="en-US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/>
              <a:t>[Lab 16] 总结、复习、答疑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Recursion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80" y="3560445"/>
            <a:ext cx="9799320" cy="224599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CS208</a:t>
            </a:r>
            <a:endParaRPr lang="en-US" altLang="zh-CN"/>
          </a:p>
          <a:p>
            <a:r>
              <a:rPr lang="en-US" altLang="zh-CN">
                <a:sym typeface="+mn-ea"/>
              </a:rPr>
              <a:t>Lab Class 4&amp;5</a:t>
            </a:r>
            <a:endParaRPr lang="en-US" altLang="zh-CN"/>
          </a:p>
          <a:p>
            <a:r>
              <a:rPr lang="en-US" altLang="zh-CN">
                <a:sym typeface="+mn-ea"/>
              </a:rPr>
              <a:t>Lab 00</a:t>
            </a:r>
            <a:endParaRPr lang="en-US" altLang="zh-CN"/>
          </a:p>
          <a:p>
            <a:r>
              <a:rPr lang="en-US" altLang="zh-CN">
                <a:sym typeface="+mn-ea"/>
              </a:rPr>
              <a:t>by wwy 2021.01.14</a:t>
            </a:r>
            <a:endParaRPr lang="en-US" altLang="zh-CN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 is Recursion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33410" y="608330"/>
            <a:ext cx="3569335" cy="4759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8655" y="1531620"/>
            <a:ext cx="71100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Call the function itself 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/>
          </a:p>
        </p:txBody>
      </p:sp>
      <p:sp>
        <p:nvSpPr>
          <p:cNvPr id="7" name="矩形 6"/>
          <p:cNvSpPr/>
          <p:nvPr/>
        </p:nvSpPr>
        <p:spPr>
          <a:xfrm>
            <a:off x="972820" y="2266315"/>
            <a:ext cx="592709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f(x) = x+f(x-1)</a:t>
            </a:r>
            <a:endParaRPr lang="en-US" altLang="zh-CN" sz="72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2503" y="3684905"/>
            <a:ext cx="254698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7200" b="1">
                <a:ln/>
                <a:solidFill>
                  <a:schemeClr val="accent4"/>
                </a:solidFill>
                <a:effectLst/>
              </a:rPr>
              <a:t>if x=3</a:t>
            </a:r>
            <a:endParaRPr lang="en-US" altLang="zh-CN" sz="7200" b="1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26510" y="3930650"/>
            <a:ext cx="3851910" cy="25533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40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f(3)=3+f(2)</a:t>
            </a:r>
            <a:endParaRPr lang="en-US" altLang="zh-CN" sz="40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l"/>
            <a:r>
              <a:rPr lang="en-US" altLang="zh-CN" sz="40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     =3+2+f(1)</a:t>
            </a:r>
            <a:endParaRPr lang="en-US" altLang="zh-CN" sz="40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l"/>
            <a:r>
              <a:rPr lang="en-US" altLang="zh-CN" sz="40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     =3+2+1+f(0)</a:t>
            </a:r>
            <a:endParaRPr lang="en-US" altLang="zh-CN" sz="40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l"/>
            <a:r>
              <a:rPr lang="en-US" altLang="zh-CN" sz="40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	......</a:t>
            </a:r>
            <a:endParaRPr lang="en-US" altLang="zh-CN" sz="40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 case is Needed!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Only Repeat, Never Return</a:t>
            </a:r>
            <a:endParaRPr lang="en-US" altLang="zh-CN" sz="2800"/>
          </a:p>
          <a:p>
            <a:r>
              <a:rPr lang="en-US" altLang="zh-CN" sz="2800"/>
              <a:t>A trap...</a:t>
            </a:r>
            <a:endParaRPr lang="en-US" altLang="zh-CN" sz="2800"/>
          </a:p>
          <a:p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Another Two traps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Excessive memory requirements</a:t>
            </a:r>
            <a:endParaRPr lang="zh-CN" altLang="en-US" sz="2800"/>
          </a:p>
          <a:p>
            <a:r>
              <a:rPr lang="zh-CN" altLang="en-US" sz="2800"/>
              <a:t>No guarantee of convergence</a:t>
            </a:r>
            <a:endParaRPr lang="zh-CN" altLang="en-US" sz="2800"/>
          </a:p>
        </p:txBody>
      </p:sp>
      <p:sp>
        <p:nvSpPr>
          <p:cNvPr id="4" name="矩形 3"/>
          <p:cNvSpPr/>
          <p:nvPr/>
        </p:nvSpPr>
        <p:spPr>
          <a:xfrm rot="20580000">
            <a:off x="2729230" y="2583815"/>
            <a:ext cx="391033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96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Guess</a:t>
            </a:r>
            <a:endParaRPr lang="en-US" altLang="zh-CN" sz="96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61000" y="5050790"/>
            <a:ext cx="62801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Crash Down...</a:t>
            </a:r>
            <a:endParaRPr lang="en-US" altLang="zh-CN" sz="7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Stack &amp; Heap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70063" y="2383155"/>
            <a:ext cx="262318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Stack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71970" y="2383155"/>
            <a:ext cx="24193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Heap</a:t>
            </a:r>
            <a:endParaRPr lang="en-US" altLang="zh-CN" sz="7200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0380" y="3582035"/>
            <a:ext cx="2921000" cy="25533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continuous</a:t>
            </a:r>
            <a:endParaRPr lang="en-US" altLang="zh-CN" sz="40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zh-CN" sz="4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temp</a:t>
            </a:r>
            <a:endParaRPr lang="en-US" altLang="zh-CN" sz="40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zh-CN" sz="4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fast</a:t>
            </a:r>
            <a:endParaRPr lang="en-US" altLang="zh-CN" sz="40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zh-CN" sz="4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local val</a:t>
            </a:r>
            <a:endParaRPr lang="en-US" altLang="zh-CN" sz="40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04940" y="3696335"/>
            <a:ext cx="3655060" cy="25533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discontinuous</a:t>
            </a:r>
            <a:endParaRPr lang="en-US" altLang="zh-CN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zh-CN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longer lifetime</a:t>
            </a:r>
            <a:endParaRPr lang="en-US" altLang="zh-CN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zh-CN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lower</a:t>
            </a:r>
            <a:endParaRPr lang="en-US" altLang="zh-CN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zh-CN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globle val</a:t>
            </a:r>
            <a:endParaRPr lang="en-US" altLang="zh-CN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6" grpId="1"/>
      <p:bldP spid="7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PLACING_PICTURE_USER_VIEWPORT" val="{&quot;height&quot;:7495,&quot;width&quot;:5621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2741</Words>
  <Application>WPS 演示</Application>
  <PresentationFormat>宽屏</PresentationFormat>
  <Paragraphs>221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Course Itroduction</vt:lpstr>
      <vt:lpstr>Here some info about TAs &amp; I</vt:lpstr>
      <vt:lpstr>Here some info about this Lab</vt:lpstr>
      <vt:lpstr>Syllabus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Stable Matching</vt:lpstr>
      <vt:lpstr>Algorithm brief</vt:lpstr>
      <vt:lpstr>Algorithm--&gt;Code</vt:lpstr>
      <vt:lpstr>Men/Women list &amp; choose list</vt:lpstr>
      <vt:lpstr>Match Method</vt:lpstr>
      <vt:lpstr>Match Method</vt:lpstr>
      <vt:lpstr>Some Notices</vt:lpstr>
      <vt:lpstr>THX ;-)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WWY</cp:lastModifiedBy>
  <cp:revision>180</cp:revision>
  <dcterms:created xsi:type="dcterms:W3CDTF">2019-06-19T02:08:00Z</dcterms:created>
  <dcterms:modified xsi:type="dcterms:W3CDTF">2021-01-14T01:57:08Z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