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2" r:id="rId6"/>
    <p:sldId id="791" r:id="rId7"/>
    <p:sldId id="800" r:id="rId8"/>
    <p:sldId id="654" r:id="rId9"/>
    <p:sldId id="663" r:id="rId10"/>
    <p:sldId id="801" r:id="rId11"/>
    <p:sldId id="802" r:id="rId12"/>
    <p:sldId id="744" r:id="rId13"/>
    <p:sldId id="25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ED4"/>
    <a:srgbClr val="DBA213"/>
    <a:srgbClr val="EFBD42"/>
    <a:srgbClr val="1A4065"/>
    <a:srgbClr val="193D60"/>
    <a:srgbClr val="1A4165"/>
    <a:srgbClr val="193E62"/>
    <a:srgbClr val="E8E8E8"/>
    <a:srgbClr val="193E61"/>
    <a:srgbClr val="1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790A8-0991-4379-A18E-CAF9DD445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4876C-701C-4594-BBCC-B104A3D1B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0" y="0"/>
            <a:ext cx="12192000" cy="6287005"/>
          </a:xfrm>
          <a:custGeom>
            <a:avLst/>
            <a:gdLst>
              <a:gd name="connsiteX0" fmla="*/ 0 w 12192000"/>
              <a:gd name="connsiteY0" fmla="*/ 0 h 6287005"/>
              <a:gd name="connsiteX1" fmla="*/ 12192000 w 12192000"/>
              <a:gd name="connsiteY1" fmla="*/ 0 h 6287005"/>
              <a:gd name="connsiteX2" fmla="*/ 12192000 w 12192000"/>
              <a:gd name="connsiteY2" fmla="*/ 5517379 h 6287005"/>
              <a:gd name="connsiteX3" fmla="*/ 12137010 w 12192000"/>
              <a:gd name="connsiteY3" fmla="*/ 5552713 h 6287005"/>
              <a:gd name="connsiteX4" fmla="*/ 6096000 w 12192000"/>
              <a:gd name="connsiteY4" fmla="*/ 6287005 h 6287005"/>
              <a:gd name="connsiteX5" fmla="*/ 54990 w 12192000"/>
              <a:gd name="connsiteY5" fmla="*/ 5552713 h 6287005"/>
              <a:gd name="connsiteX6" fmla="*/ 0 w 12192000"/>
              <a:gd name="connsiteY6" fmla="*/ 5517380 h 628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87005">
                <a:moveTo>
                  <a:pt x="0" y="0"/>
                </a:moveTo>
                <a:lnTo>
                  <a:pt x="12192000" y="0"/>
                </a:lnTo>
                <a:lnTo>
                  <a:pt x="12192000" y="5517379"/>
                </a:lnTo>
                <a:lnTo>
                  <a:pt x="12137010" y="5552713"/>
                </a:lnTo>
                <a:cubicBezTo>
                  <a:pt x="11336144" y="5978125"/>
                  <a:pt x="8934400" y="6287005"/>
                  <a:pt x="6096000" y="6287005"/>
                </a:cubicBezTo>
                <a:cubicBezTo>
                  <a:pt x="3257601" y="6287005"/>
                  <a:pt x="855857" y="5978125"/>
                  <a:pt x="54990" y="5552713"/>
                </a:cubicBezTo>
                <a:lnTo>
                  <a:pt x="0" y="5517380"/>
                </a:lnTo>
                <a:close/>
              </a:path>
            </a:pathLst>
          </a:custGeom>
          <a:solidFill>
            <a:srgbClr val="104B83">
              <a:alpha val="9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0" y="0"/>
            <a:ext cx="12192000" cy="6287005"/>
          </a:xfrm>
          <a:custGeom>
            <a:avLst/>
            <a:gdLst>
              <a:gd name="connsiteX0" fmla="*/ 0 w 12192000"/>
              <a:gd name="connsiteY0" fmla="*/ 0 h 6287005"/>
              <a:gd name="connsiteX1" fmla="*/ 12192000 w 12192000"/>
              <a:gd name="connsiteY1" fmla="*/ 0 h 6287005"/>
              <a:gd name="connsiteX2" fmla="*/ 12192000 w 12192000"/>
              <a:gd name="connsiteY2" fmla="*/ 5517379 h 6287005"/>
              <a:gd name="connsiteX3" fmla="*/ 12137010 w 12192000"/>
              <a:gd name="connsiteY3" fmla="*/ 5552713 h 6287005"/>
              <a:gd name="connsiteX4" fmla="*/ 6096000 w 12192000"/>
              <a:gd name="connsiteY4" fmla="*/ 6287005 h 6287005"/>
              <a:gd name="connsiteX5" fmla="*/ 54990 w 12192000"/>
              <a:gd name="connsiteY5" fmla="*/ 5552713 h 6287005"/>
              <a:gd name="connsiteX6" fmla="*/ 0 w 12192000"/>
              <a:gd name="connsiteY6" fmla="*/ 5517380 h 628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287005">
                <a:moveTo>
                  <a:pt x="0" y="0"/>
                </a:moveTo>
                <a:lnTo>
                  <a:pt x="12192000" y="0"/>
                </a:lnTo>
                <a:lnTo>
                  <a:pt x="12192000" y="5517379"/>
                </a:lnTo>
                <a:lnTo>
                  <a:pt x="12137010" y="5552713"/>
                </a:lnTo>
                <a:cubicBezTo>
                  <a:pt x="11336144" y="5978125"/>
                  <a:pt x="8934400" y="6287005"/>
                  <a:pt x="6096000" y="6287005"/>
                </a:cubicBezTo>
                <a:cubicBezTo>
                  <a:pt x="3257601" y="6287005"/>
                  <a:pt x="855857" y="5978125"/>
                  <a:pt x="54990" y="5552713"/>
                </a:cubicBezTo>
                <a:lnTo>
                  <a:pt x="0" y="551738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1027-797504"/>
          <p:cNvSpPr>
            <a:spLocks noChangeAspect="1"/>
          </p:cNvSpPr>
          <p:nvPr userDrawn="1"/>
        </p:nvSpPr>
        <p:spPr bwMode="auto">
          <a:xfrm>
            <a:off x="510192" y="6286596"/>
            <a:ext cx="377426" cy="369332"/>
          </a:xfrm>
          <a:custGeom>
            <a:avLst/>
            <a:gdLst>
              <a:gd name="T0" fmla="*/ 10849 w 11171"/>
              <a:gd name="T1" fmla="*/ 2013 h 10933"/>
              <a:gd name="T2" fmla="*/ 5645 w 11171"/>
              <a:gd name="T3" fmla="*/ 4133 h 10933"/>
              <a:gd name="T4" fmla="*/ 428 w 11171"/>
              <a:gd name="T5" fmla="*/ 2013 h 10933"/>
              <a:gd name="T6" fmla="*/ 5633 w 11171"/>
              <a:gd name="T7" fmla="*/ 0 h 10933"/>
              <a:gd name="T8" fmla="*/ 10849 w 11171"/>
              <a:gd name="T9" fmla="*/ 2013 h 10933"/>
              <a:gd name="T10" fmla="*/ 0 w 11171"/>
              <a:gd name="T11" fmla="*/ 2894 h 10933"/>
              <a:gd name="T12" fmla="*/ 5192 w 11171"/>
              <a:gd name="T13" fmla="*/ 5062 h 10933"/>
              <a:gd name="T14" fmla="*/ 5192 w 11171"/>
              <a:gd name="T15" fmla="*/ 10933 h 10933"/>
              <a:gd name="T16" fmla="*/ 3906 w 11171"/>
              <a:gd name="T17" fmla="*/ 10362 h 10933"/>
              <a:gd name="T18" fmla="*/ 2614 w 11171"/>
              <a:gd name="T19" fmla="*/ 9802 h 10933"/>
              <a:gd name="T20" fmla="*/ 1167 w 11171"/>
              <a:gd name="T21" fmla="*/ 9182 h 10933"/>
              <a:gd name="T22" fmla="*/ 690 w 11171"/>
              <a:gd name="T23" fmla="*/ 8867 h 10933"/>
              <a:gd name="T24" fmla="*/ 321 w 11171"/>
              <a:gd name="T25" fmla="*/ 8438 h 10933"/>
              <a:gd name="T26" fmla="*/ 83 w 11171"/>
              <a:gd name="T27" fmla="*/ 7944 h 10933"/>
              <a:gd name="T28" fmla="*/ 0 w 11171"/>
              <a:gd name="T29" fmla="*/ 7432 h 10933"/>
              <a:gd name="T30" fmla="*/ 0 w 11171"/>
              <a:gd name="T31" fmla="*/ 2894 h 10933"/>
              <a:gd name="T32" fmla="*/ 11171 w 11171"/>
              <a:gd name="T33" fmla="*/ 2894 h 10933"/>
              <a:gd name="T34" fmla="*/ 11171 w 11171"/>
              <a:gd name="T35" fmla="*/ 7408 h 10933"/>
              <a:gd name="T36" fmla="*/ 11052 w 11171"/>
              <a:gd name="T37" fmla="*/ 8009 h 10933"/>
              <a:gd name="T38" fmla="*/ 10748 w 11171"/>
              <a:gd name="T39" fmla="*/ 8557 h 10933"/>
              <a:gd name="T40" fmla="*/ 10337 w 11171"/>
              <a:gd name="T41" fmla="*/ 9010 h 10933"/>
              <a:gd name="T42" fmla="*/ 9897 w 11171"/>
              <a:gd name="T43" fmla="*/ 9314 h 10933"/>
              <a:gd name="T44" fmla="*/ 8575 w 11171"/>
              <a:gd name="T45" fmla="*/ 9861 h 10933"/>
              <a:gd name="T46" fmla="*/ 7300 w 11171"/>
              <a:gd name="T47" fmla="*/ 10386 h 10933"/>
              <a:gd name="T48" fmla="*/ 5966 w 11171"/>
              <a:gd name="T49" fmla="*/ 10933 h 10933"/>
              <a:gd name="T50" fmla="*/ 5966 w 11171"/>
              <a:gd name="T51" fmla="*/ 5062 h 10933"/>
              <a:gd name="T52" fmla="*/ 11171 w 11171"/>
              <a:gd name="T53" fmla="*/ 2894 h 10933"/>
              <a:gd name="T54" fmla="*/ 11171 w 11171"/>
              <a:gd name="T55" fmla="*/ 2894 h 10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171" h="10933">
                <a:moveTo>
                  <a:pt x="10849" y="2013"/>
                </a:moveTo>
                <a:lnTo>
                  <a:pt x="5645" y="4133"/>
                </a:lnTo>
                <a:lnTo>
                  <a:pt x="428" y="2013"/>
                </a:lnTo>
                <a:lnTo>
                  <a:pt x="5633" y="0"/>
                </a:lnTo>
                <a:lnTo>
                  <a:pt x="10849" y="2013"/>
                </a:lnTo>
                <a:close/>
                <a:moveTo>
                  <a:pt x="0" y="2894"/>
                </a:moveTo>
                <a:lnTo>
                  <a:pt x="5192" y="5062"/>
                </a:lnTo>
                <a:lnTo>
                  <a:pt x="5192" y="10933"/>
                </a:lnTo>
                <a:cubicBezTo>
                  <a:pt x="4779" y="10751"/>
                  <a:pt x="4351" y="10560"/>
                  <a:pt x="3906" y="10362"/>
                </a:cubicBezTo>
                <a:cubicBezTo>
                  <a:pt x="3525" y="10195"/>
                  <a:pt x="3094" y="10008"/>
                  <a:pt x="2614" y="9802"/>
                </a:cubicBezTo>
                <a:cubicBezTo>
                  <a:pt x="2134" y="9595"/>
                  <a:pt x="1651" y="9389"/>
                  <a:pt x="1167" y="9182"/>
                </a:cubicBezTo>
                <a:cubicBezTo>
                  <a:pt x="992" y="9103"/>
                  <a:pt x="833" y="8998"/>
                  <a:pt x="690" y="8867"/>
                </a:cubicBezTo>
                <a:cubicBezTo>
                  <a:pt x="547" y="8736"/>
                  <a:pt x="424" y="8593"/>
                  <a:pt x="321" y="8438"/>
                </a:cubicBezTo>
                <a:cubicBezTo>
                  <a:pt x="218" y="8283"/>
                  <a:pt x="139" y="8119"/>
                  <a:pt x="83" y="7944"/>
                </a:cubicBezTo>
                <a:cubicBezTo>
                  <a:pt x="27" y="7769"/>
                  <a:pt x="0" y="7599"/>
                  <a:pt x="0" y="7432"/>
                </a:cubicBezTo>
                <a:lnTo>
                  <a:pt x="0" y="2894"/>
                </a:lnTo>
                <a:close/>
                <a:moveTo>
                  <a:pt x="11171" y="2894"/>
                </a:moveTo>
                <a:lnTo>
                  <a:pt x="11171" y="7408"/>
                </a:lnTo>
                <a:cubicBezTo>
                  <a:pt x="11171" y="7614"/>
                  <a:pt x="11131" y="7815"/>
                  <a:pt x="11052" y="8009"/>
                </a:cubicBezTo>
                <a:cubicBezTo>
                  <a:pt x="10972" y="8204"/>
                  <a:pt x="10871" y="8386"/>
                  <a:pt x="10748" y="8557"/>
                </a:cubicBezTo>
                <a:cubicBezTo>
                  <a:pt x="10625" y="8728"/>
                  <a:pt x="10488" y="8879"/>
                  <a:pt x="10337" y="9010"/>
                </a:cubicBezTo>
                <a:cubicBezTo>
                  <a:pt x="10186" y="9141"/>
                  <a:pt x="10039" y="9242"/>
                  <a:pt x="9897" y="9314"/>
                </a:cubicBezTo>
                <a:cubicBezTo>
                  <a:pt x="9476" y="9488"/>
                  <a:pt x="9035" y="9671"/>
                  <a:pt x="8575" y="9861"/>
                </a:cubicBezTo>
                <a:cubicBezTo>
                  <a:pt x="8114" y="10052"/>
                  <a:pt x="7689" y="10227"/>
                  <a:pt x="7300" y="10386"/>
                </a:cubicBezTo>
                <a:cubicBezTo>
                  <a:pt x="6848" y="10576"/>
                  <a:pt x="6403" y="10759"/>
                  <a:pt x="5966" y="10933"/>
                </a:cubicBezTo>
                <a:lnTo>
                  <a:pt x="5966" y="5062"/>
                </a:lnTo>
                <a:lnTo>
                  <a:pt x="11171" y="2894"/>
                </a:lnTo>
                <a:close/>
                <a:moveTo>
                  <a:pt x="11171" y="2894"/>
                </a:move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96546" y="6286596"/>
            <a:ext cx="11530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Company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9667154" y="6286596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Go for your dreams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 userDrawn="1"/>
        </p:nvSpPr>
        <p:spPr>
          <a:xfrm>
            <a:off x="0" y="5480106"/>
            <a:ext cx="12192000" cy="1377894"/>
          </a:xfrm>
          <a:custGeom>
            <a:avLst/>
            <a:gdLst>
              <a:gd name="connsiteX0" fmla="*/ 12192000 w 12192000"/>
              <a:gd name="connsiteY0" fmla="*/ 0 h 1377894"/>
              <a:gd name="connsiteX1" fmla="*/ 12192000 w 12192000"/>
              <a:gd name="connsiteY1" fmla="*/ 769626 h 1377894"/>
              <a:gd name="connsiteX2" fmla="*/ 12192000 w 12192000"/>
              <a:gd name="connsiteY2" fmla="*/ 1088334 h 1377894"/>
              <a:gd name="connsiteX3" fmla="*/ 12192000 w 12192000"/>
              <a:gd name="connsiteY3" fmla="*/ 1377894 h 1377894"/>
              <a:gd name="connsiteX4" fmla="*/ 0 w 12192000"/>
              <a:gd name="connsiteY4" fmla="*/ 1377894 h 1377894"/>
              <a:gd name="connsiteX5" fmla="*/ 0 w 12192000"/>
              <a:gd name="connsiteY5" fmla="*/ 1088334 h 1377894"/>
              <a:gd name="connsiteX6" fmla="*/ 0 w 12192000"/>
              <a:gd name="connsiteY6" fmla="*/ 769626 h 1377894"/>
              <a:gd name="connsiteX7" fmla="*/ 0 w 12192000"/>
              <a:gd name="connsiteY7" fmla="*/ 1 h 1377894"/>
              <a:gd name="connsiteX8" fmla="*/ 54990 w 12192000"/>
              <a:gd name="connsiteY8" fmla="*/ 35334 h 1377894"/>
              <a:gd name="connsiteX9" fmla="*/ 6096000 w 12192000"/>
              <a:gd name="connsiteY9" fmla="*/ 769626 h 1377894"/>
              <a:gd name="connsiteX10" fmla="*/ 12137010 w 12192000"/>
              <a:gd name="connsiteY10" fmla="*/ 35334 h 137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377894">
                <a:moveTo>
                  <a:pt x="12192000" y="0"/>
                </a:moveTo>
                <a:lnTo>
                  <a:pt x="12192000" y="769626"/>
                </a:lnTo>
                <a:lnTo>
                  <a:pt x="12192000" y="1088334"/>
                </a:lnTo>
                <a:lnTo>
                  <a:pt x="12192000" y="1377894"/>
                </a:lnTo>
                <a:lnTo>
                  <a:pt x="0" y="1377894"/>
                </a:lnTo>
                <a:lnTo>
                  <a:pt x="0" y="1088334"/>
                </a:lnTo>
                <a:lnTo>
                  <a:pt x="0" y="769626"/>
                </a:lnTo>
                <a:lnTo>
                  <a:pt x="0" y="1"/>
                </a:lnTo>
                <a:lnTo>
                  <a:pt x="54990" y="35334"/>
                </a:lnTo>
                <a:cubicBezTo>
                  <a:pt x="855857" y="460746"/>
                  <a:pt x="3257601" y="769626"/>
                  <a:pt x="6096000" y="769626"/>
                </a:cubicBezTo>
                <a:cubicBezTo>
                  <a:pt x="8934400" y="769626"/>
                  <a:pt x="11336144" y="460746"/>
                  <a:pt x="12137010" y="35334"/>
                </a:cubicBezTo>
                <a:close/>
              </a:path>
            </a:pathLst>
          </a:custGeom>
          <a:solidFill>
            <a:srgbClr val="1E4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BC83A"/>
              </a:solidFill>
              <a:cs typeface="+mn-ea"/>
              <a:sym typeface="+mn-lt"/>
            </a:endParaRPr>
          </a:p>
        </p:txBody>
      </p:sp>
      <p:sp>
        <p:nvSpPr>
          <p:cNvPr id="4" name="任意多边形: 形状 2"/>
          <p:cNvSpPr/>
          <p:nvPr userDrawn="1"/>
        </p:nvSpPr>
        <p:spPr>
          <a:xfrm>
            <a:off x="0" y="5480106"/>
            <a:ext cx="12192000" cy="1377894"/>
          </a:xfrm>
          <a:custGeom>
            <a:avLst/>
            <a:gdLst>
              <a:gd name="connsiteX0" fmla="*/ 12192000 w 12192000"/>
              <a:gd name="connsiteY0" fmla="*/ 0 h 1377894"/>
              <a:gd name="connsiteX1" fmla="*/ 12192000 w 12192000"/>
              <a:gd name="connsiteY1" fmla="*/ 769626 h 1377894"/>
              <a:gd name="connsiteX2" fmla="*/ 12192000 w 12192000"/>
              <a:gd name="connsiteY2" fmla="*/ 1088334 h 1377894"/>
              <a:gd name="connsiteX3" fmla="*/ 12192000 w 12192000"/>
              <a:gd name="connsiteY3" fmla="*/ 1377894 h 1377894"/>
              <a:gd name="connsiteX4" fmla="*/ 0 w 12192000"/>
              <a:gd name="connsiteY4" fmla="*/ 1377894 h 1377894"/>
              <a:gd name="connsiteX5" fmla="*/ 0 w 12192000"/>
              <a:gd name="connsiteY5" fmla="*/ 1088334 h 1377894"/>
              <a:gd name="connsiteX6" fmla="*/ 0 w 12192000"/>
              <a:gd name="connsiteY6" fmla="*/ 769626 h 1377894"/>
              <a:gd name="connsiteX7" fmla="*/ 0 w 12192000"/>
              <a:gd name="connsiteY7" fmla="*/ 1 h 1377894"/>
              <a:gd name="connsiteX8" fmla="*/ 54990 w 12192000"/>
              <a:gd name="connsiteY8" fmla="*/ 35334 h 1377894"/>
              <a:gd name="connsiteX9" fmla="*/ 6096000 w 12192000"/>
              <a:gd name="connsiteY9" fmla="*/ 769626 h 1377894"/>
              <a:gd name="connsiteX10" fmla="*/ 12137010 w 12192000"/>
              <a:gd name="connsiteY10" fmla="*/ 35334 h 137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1377894">
                <a:moveTo>
                  <a:pt x="12192000" y="0"/>
                </a:moveTo>
                <a:lnTo>
                  <a:pt x="12192000" y="769626"/>
                </a:lnTo>
                <a:lnTo>
                  <a:pt x="12192000" y="1088334"/>
                </a:lnTo>
                <a:lnTo>
                  <a:pt x="12192000" y="1377894"/>
                </a:lnTo>
                <a:lnTo>
                  <a:pt x="0" y="1377894"/>
                </a:lnTo>
                <a:lnTo>
                  <a:pt x="0" y="1088334"/>
                </a:lnTo>
                <a:lnTo>
                  <a:pt x="0" y="769626"/>
                </a:lnTo>
                <a:lnTo>
                  <a:pt x="0" y="1"/>
                </a:lnTo>
                <a:lnTo>
                  <a:pt x="54990" y="35334"/>
                </a:lnTo>
                <a:cubicBezTo>
                  <a:pt x="855857" y="460746"/>
                  <a:pt x="3257601" y="769626"/>
                  <a:pt x="6096000" y="769626"/>
                </a:cubicBezTo>
                <a:cubicBezTo>
                  <a:pt x="8934400" y="769626"/>
                  <a:pt x="11336144" y="460746"/>
                  <a:pt x="12137010" y="35334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ABC83A"/>
              </a:solidFill>
              <a:cs typeface="+mn-ea"/>
              <a:sym typeface="+mn-lt"/>
            </a:endParaRPr>
          </a:p>
        </p:txBody>
      </p:sp>
      <p:sp>
        <p:nvSpPr>
          <p:cNvPr id="5" name="1027-797504"/>
          <p:cNvSpPr>
            <a:spLocks noChangeAspect="1"/>
          </p:cNvSpPr>
          <p:nvPr userDrawn="1"/>
        </p:nvSpPr>
        <p:spPr bwMode="auto">
          <a:xfrm>
            <a:off x="510192" y="6286596"/>
            <a:ext cx="377426" cy="369332"/>
          </a:xfrm>
          <a:custGeom>
            <a:avLst/>
            <a:gdLst>
              <a:gd name="T0" fmla="*/ 10849 w 11171"/>
              <a:gd name="T1" fmla="*/ 2013 h 10933"/>
              <a:gd name="T2" fmla="*/ 5645 w 11171"/>
              <a:gd name="T3" fmla="*/ 4133 h 10933"/>
              <a:gd name="T4" fmla="*/ 428 w 11171"/>
              <a:gd name="T5" fmla="*/ 2013 h 10933"/>
              <a:gd name="T6" fmla="*/ 5633 w 11171"/>
              <a:gd name="T7" fmla="*/ 0 h 10933"/>
              <a:gd name="T8" fmla="*/ 10849 w 11171"/>
              <a:gd name="T9" fmla="*/ 2013 h 10933"/>
              <a:gd name="T10" fmla="*/ 0 w 11171"/>
              <a:gd name="T11" fmla="*/ 2894 h 10933"/>
              <a:gd name="T12" fmla="*/ 5192 w 11171"/>
              <a:gd name="T13" fmla="*/ 5062 h 10933"/>
              <a:gd name="T14" fmla="*/ 5192 w 11171"/>
              <a:gd name="T15" fmla="*/ 10933 h 10933"/>
              <a:gd name="T16" fmla="*/ 3906 w 11171"/>
              <a:gd name="T17" fmla="*/ 10362 h 10933"/>
              <a:gd name="T18" fmla="*/ 2614 w 11171"/>
              <a:gd name="T19" fmla="*/ 9802 h 10933"/>
              <a:gd name="T20" fmla="*/ 1167 w 11171"/>
              <a:gd name="T21" fmla="*/ 9182 h 10933"/>
              <a:gd name="T22" fmla="*/ 690 w 11171"/>
              <a:gd name="T23" fmla="*/ 8867 h 10933"/>
              <a:gd name="T24" fmla="*/ 321 w 11171"/>
              <a:gd name="T25" fmla="*/ 8438 h 10933"/>
              <a:gd name="T26" fmla="*/ 83 w 11171"/>
              <a:gd name="T27" fmla="*/ 7944 h 10933"/>
              <a:gd name="T28" fmla="*/ 0 w 11171"/>
              <a:gd name="T29" fmla="*/ 7432 h 10933"/>
              <a:gd name="T30" fmla="*/ 0 w 11171"/>
              <a:gd name="T31" fmla="*/ 2894 h 10933"/>
              <a:gd name="T32" fmla="*/ 11171 w 11171"/>
              <a:gd name="T33" fmla="*/ 2894 h 10933"/>
              <a:gd name="T34" fmla="*/ 11171 w 11171"/>
              <a:gd name="T35" fmla="*/ 7408 h 10933"/>
              <a:gd name="T36" fmla="*/ 11052 w 11171"/>
              <a:gd name="T37" fmla="*/ 8009 h 10933"/>
              <a:gd name="T38" fmla="*/ 10748 w 11171"/>
              <a:gd name="T39" fmla="*/ 8557 h 10933"/>
              <a:gd name="T40" fmla="*/ 10337 w 11171"/>
              <a:gd name="T41" fmla="*/ 9010 h 10933"/>
              <a:gd name="T42" fmla="*/ 9897 w 11171"/>
              <a:gd name="T43" fmla="*/ 9314 h 10933"/>
              <a:gd name="T44" fmla="*/ 8575 w 11171"/>
              <a:gd name="T45" fmla="*/ 9861 h 10933"/>
              <a:gd name="T46" fmla="*/ 7300 w 11171"/>
              <a:gd name="T47" fmla="*/ 10386 h 10933"/>
              <a:gd name="T48" fmla="*/ 5966 w 11171"/>
              <a:gd name="T49" fmla="*/ 10933 h 10933"/>
              <a:gd name="T50" fmla="*/ 5966 w 11171"/>
              <a:gd name="T51" fmla="*/ 5062 h 10933"/>
              <a:gd name="T52" fmla="*/ 11171 w 11171"/>
              <a:gd name="T53" fmla="*/ 2894 h 10933"/>
              <a:gd name="T54" fmla="*/ 11171 w 11171"/>
              <a:gd name="T55" fmla="*/ 2894 h 10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171" h="10933">
                <a:moveTo>
                  <a:pt x="10849" y="2013"/>
                </a:moveTo>
                <a:lnTo>
                  <a:pt x="5645" y="4133"/>
                </a:lnTo>
                <a:lnTo>
                  <a:pt x="428" y="2013"/>
                </a:lnTo>
                <a:lnTo>
                  <a:pt x="5633" y="0"/>
                </a:lnTo>
                <a:lnTo>
                  <a:pt x="10849" y="2013"/>
                </a:lnTo>
                <a:close/>
                <a:moveTo>
                  <a:pt x="0" y="2894"/>
                </a:moveTo>
                <a:lnTo>
                  <a:pt x="5192" y="5062"/>
                </a:lnTo>
                <a:lnTo>
                  <a:pt x="5192" y="10933"/>
                </a:lnTo>
                <a:cubicBezTo>
                  <a:pt x="4779" y="10751"/>
                  <a:pt x="4351" y="10560"/>
                  <a:pt x="3906" y="10362"/>
                </a:cubicBezTo>
                <a:cubicBezTo>
                  <a:pt x="3525" y="10195"/>
                  <a:pt x="3094" y="10008"/>
                  <a:pt x="2614" y="9802"/>
                </a:cubicBezTo>
                <a:cubicBezTo>
                  <a:pt x="2134" y="9595"/>
                  <a:pt x="1651" y="9389"/>
                  <a:pt x="1167" y="9182"/>
                </a:cubicBezTo>
                <a:cubicBezTo>
                  <a:pt x="992" y="9103"/>
                  <a:pt x="833" y="8998"/>
                  <a:pt x="690" y="8867"/>
                </a:cubicBezTo>
                <a:cubicBezTo>
                  <a:pt x="547" y="8736"/>
                  <a:pt x="424" y="8593"/>
                  <a:pt x="321" y="8438"/>
                </a:cubicBezTo>
                <a:cubicBezTo>
                  <a:pt x="218" y="8283"/>
                  <a:pt x="139" y="8119"/>
                  <a:pt x="83" y="7944"/>
                </a:cubicBezTo>
                <a:cubicBezTo>
                  <a:pt x="27" y="7769"/>
                  <a:pt x="0" y="7599"/>
                  <a:pt x="0" y="7432"/>
                </a:cubicBezTo>
                <a:lnTo>
                  <a:pt x="0" y="2894"/>
                </a:lnTo>
                <a:close/>
                <a:moveTo>
                  <a:pt x="11171" y="2894"/>
                </a:moveTo>
                <a:lnTo>
                  <a:pt x="11171" y="7408"/>
                </a:lnTo>
                <a:cubicBezTo>
                  <a:pt x="11171" y="7614"/>
                  <a:pt x="11131" y="7815"/>
                  <a:pt x="11052" y="8009"/>
                </a:cubicBezTo>
                <a:cubicBezTo>
                  <a:pt x="10972" y="8204"/>
                  <a:pt x="10871" y="8386"/>
                  <a:pt x="10748" y="8557"/>
                </a:cubicBezTo>
                <a:cubicBezTo>
                  <a:pt x="10625" y="8728"/>
                  <a:pt x="10488" y="8879"/>
                  <a:pt x="10337" y="9010"/>
                </a:cubicBezTo>
                <a:cubicBezTo>
                  <a:pt x="10186" y="9141"/>
                  <a:pt x="10039" y="9242"/>
                  <a:pt x="9897" y="9314"/>
                </a:cubicBezTo>
                <a:cubicBezTo>
                  <a:pt x="9476" y="9488"/>
                  <a:pt x="9035" y="9671"/>
                  <a:pt x="8575" y="9861"/>
                </a:cubicBezTo>
                <a:cubicBezTo>
                  <a:pt x="8114" y="10052"/>
                  <a:pt x="7689" y="10227"/>
                  <a:pt x="7300" y="10386"/>
                </a:cubicBezTo>
                <a:cubicBezTo>
                  <a:pt x="6848" y="10576"/>
                  <a:pt x="6403" y="10759"/>
                  <a:pt x="5966" y="10933"/>
                </a:cubicBezTo>
                <a:lnTo>
                  <a:pt x="5966" y="5062"/>
                </a:lnTo>
                <a:lnTo>
                  <a:pt x="11171" y="2894"/>
                </a:lnTo>
                <a:close/>
                <a:moveTo>
                  <a:pt x="11171" y="2894"/>
                </a:move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96546" y="6286596"/>
            <a:ext cx="11530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Company</a:t>
            </a:r>
            <a:endParaRPr lang="zh-CN" altLang="en-US" dirty="0">
              <a:solidFill>
                <a:schemeClr val="bg1">
                  <a:alpha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667154" y="6286596"/>
            <a:ext cx="21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alpha val="50000"/>
                  </a:schemeClr>
                </a:solidFill>
                <a:cs typeface="+mn-ea"/>
                <a:sym typeface="+mn-lt"/>
              </a:rPr>
              <a:t>Go for your dreams</a:t>
            </a:r>
            <a:endParaRPr lang="zh-CN" altLang="en-US" dirty="0">
              <a:solidFill>
                <a:schemeClr val="bg1">
                  <a:alpha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 flipH="1" flipV="1">
            <a:off x="4784725" y="3801110"/>
            <a:ext cx="2622550" cy="1014730"/>
          </a:xfrm>
          <a:prstGeom prst="roundRect">
            <a:avLst>
              <a:gd name="adj" fmla="val 50000"/>
            </a:avLst>
          </a:prstGeom>
          <a:solidFill>
            <a:srgbClr val="228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0" y="3801110"/>
            <a:ext cx="2287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11912433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李亦琛</a:t>
            </a:r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11910437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孙畅 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11912415 </a:t>
            </a: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邱泽宇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2900" y="2996375"/>
            <a:ext cx="192024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MATRIX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04917" y="1979710"/>
            <a:ext cx="51949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C++ Project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答辩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rot="16200000">
            <a:off x="6128541" y="1447215"/>
            <a:ext cx="394726" cy="695348"/>
          </a:xfrm>
          <a:custGeom>
            <a:avLst/>
            <a:gdLst>
              <a:gd name="connsiteX0" fmla="*/ 1482437 w 1482437"/>
              <a:gd name="connsiteY0" fmla="*/ 2611455 h 2611455"/>
              <a:gd name="connsiteX1" fmla="*/ 0 w 1482437"/>
              <a:gd name="connsiteY1" fmla="*/ 1341281 h 2611455"/>
              <a:gd name="connsiteX2" fmla="*/ 0 w 1482437"/>
              <a:gd name="connsiteY2" fmla="*/ 0 h 261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7" h="2611455">
                <a:moveTo>
                  <a:pt x="1482437" y="2611455"/>
                </a:moveTo>
                <a:lnTo>
                  <a:pt x="0" y="1341281"/>
                </a:lnTo>
                <a:lnTo>
                  <a:pt x="0" y="0"/>
                </a:lnTo>
                <a:close/>
              </a:path>
            </a:pathLst>
          </a:custGeom>
          <a:solidFill>
            <a:srgbClr val="E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06784" y="1238501"/>
            <a:ext cx="5590864" cy="38100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5320" y="577850"/>
            <a:ext cx="54737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Complex</a:t>
            </a:r>
            <a:r>
              <a:rPr lang="zh-CN" altLang="en-US" sz="2800"/>
              <a:t>性质引发的编译错误处理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6308463" y="1345268"/>
            <a:ext cx="4954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错误的处理方式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if</a:t>
            </a:r>
            <a:r>
              <a:rPr lang="zh-CN" altLang="en-US" sz="2000" dirty="0"/>
              <a:t>语句判断</a:t>
            </a:r>
            <a:r>
              <a:rPr lang="en-US" altLang="zh-CN" sz="2000" dirty="0"/>
              <a:t>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typeid</a:t>
            </a:r>
            <a:r>
              <a:rPr lang="zh-CN" altLang="en-US" sz="2000" dirty="0"/>
              <a:t>区分是否为复数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结果</a:t>
            </a:r>
            <a:r>
              <a:rPr lang="en-US" altLang="zh-CN" sz="2000" dirty="0"/>
              <a:t>:   </a:t>
            </a:r>
            <a:r>
              <a:rPr lang="zh-CN" altLang="en-US" sz="2000" dirty="0"/>
              <a:t>编译错误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76" y="3759631"/>
            <a:ext cx="3030239" cy="931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26" y="3802897"/>
            <a:ext cx="3895894" cy="838357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5282005" y="4206240"/>
            <a:ext cx="9090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81597" y="3474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原先模板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7830775" y="347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模板特化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1500172" y="4834370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T</a:t>
            </a:r>
            <a:r>
              <a:rPr lang="zh-CN" altLang="en-US" dirty="0"/>
              <a:t>为</a:t>
            </a:r>
            <a:r>
              <a:rPr lang="en-US" altLang="zh-CN" dirty="0"/>
              <a:t>complex&lt;D&gt;</a:t>
            </a:r>
            <a:r>
              <a:rPr lang="zh-CN" altLang="en-US" dirty="0"/>
              <a:t>时某些函数编译错误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561197" y="483437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在该类里实现复数相关的所有函数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978438" y="5355379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</a:rPr>
              <a:t>编译器优先调用更具体的模板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5320" y="1327873"/>
            <a:ext cx="4954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复数处理</a:t>
            </a:r>
            <a:r>
              <a:rPr lang="en-US" altLang="zh-CN" sz="2000" dirty="0"/>
              <a:t>:   </a:t>
            </a:r>
            <a:r>
              <a:rPr lang="zh-CN" altLang="en-US" sz="2000" dirty="0"/>
              <a:t>使用</a:t>
            </a:r>
            <a:r>
              <a:rPr lang="zh-CN" altLang="en-US" sz="2000" dirty="0">
                <a:sym typeface="+mn-ea"/>
              </a:rPr>
              <a:t>std::complex</a:t>
            </a:r>
            <a:endParaRPr lang="zh-CN" altLang="en-US" sz="2000" dirty="0">
              <a:sym typeface="+mn-ea"/>
            </a:endParaRPr>
          </a:p>
          <a:p>
            <a:endParaRPr lang="zh-CN" altLang="en-US" sz="2000" dirty="0"/>
          </a:p>
          <a:p>
            <a:r>
              <a:rPr lang="zh-CN" altLang="en-US" sz="2000" dirty="0"/>
              <a:t>复数特殊性质</a:t>
            </a:r>
            <a:r>
              <a:rPr lang="en-US" altLang="zh-CN" sz="2000" dirty="0"/>
              <a:t>:   1.  </a:t>
            </a:r>
            <a:r>
              <a:rPr lang="zh-CN" altLang="en-US" sz="2000" dirty="0"/>
              <a:t>不支持大小比较</a:t>
            </a:r>
            <a:endParaRPr lang="zh-CN" altLang="en-US" sz="2000" dirty="0"/>
          </a:p>
          <a:p>
            <a:r>
              <a:rPr lang="en-US" altLang="zh-CN" sz="2000" dirty="0"/>
              <a:t>                          2.  </a:t>
            </a:r>
            <a:r>
              <a:rPr lang="zh-CN" altLang="en-US" sz="2000" dirty="0"/>
              <a:t>共轭计算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解决方式</a:t>
            </a:r>
            <a:r>
              <a:rPr lang="en-US" altLang="zh-CN" sz="2000" dirty="0"/>
              <a:t>:   </a:t>
            </a:r>
            <a:r>
              <a:rPr lang="zh-CN" altLang="en-US" sz="2000" dirty="0"/>
              <a:t>类和函数的模板特化</a:t>
            </a:r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8463" y="2798987"/>
            <a:ext cx="5025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if</a:t>
            </a:r>
            <a:r>
              <a:rPr lang="zh-CN" altLang="en-US" sz="2200" dirty="0">
                <a:solidFill>
                  <a:srgbClr val="FF0000"/>
                </a:solidFill>
              </a:rPr>
              <a:t>语句内的部分</a:t>
            </a:r>
            <a:r>
              <a:rPr lang="en-US" altLang="zh-CN" sz="2200" dirty="0">
                <a:solidFill>
                  <a:srgbClr val="FF0000"/>
                </a:solidFill>
              </a:rPr>
              <a:t>(</a:t>
            </a:r>
            <a:r>
              <a:rPr lang="zh-CN" altLang="en-US" sz="2200" dirty="0">
                <a:solidFill>
                  <a:srgbClr val="FF0000"/>
                </a:solidFill>
              </a:rPr>
              <a:t>大小比较等</a:t>
            </a:r>
            <a:r>
              <a:rPr lang="en-US" altLang="zh-CN" sz="2200" dirty="0">
                <a:solidFill>
                  <a:srgbClr val="FF0000"/>
                </a:solidFill>
              </a:rPr>
              <a:t>)</a:t>
            </a:r>
            <a:r>
              <a:rPr lang="zh-CN" altLang="en-US" sz="2200" dirty="0">
                <a:solidFill>
                  <a:srgbClr val="FF0000"/>
                </a:solidFill>
              </a:rPr>
              <a:t>也会被编译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85310" y="2444750"/>
            <a:ext cx="3421380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Thanks!</a:t>
            </a:r>
            <a:endParaRPr lang="en-US" altLang="zh-CN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6200000">
            <a:off x="6112666" y="1899335"/>
            <a:ext cx="394726" cy="695348"/>
          </a:xfrm>
          <a:custGeom>
            <a:avLst/>
            <a:gdLst>
              <a:gd name="connsiteX0" fmla="*/ 1482437 w 1482437"/>
              <a:gd name="connsiteY0" fmla="*/ 2611455 h 2611455"/>
              <a:gd name="connsiteX1" fmla="*/ 0 w 1482437"/>
              <a:gd name="connsiteY1" fmla="*/ 1341281 h 2611455"/>
              <a:gd name="connsiteX2" fmla="*/ 0 w 1482437"/>
              <a:gd name="connsiteY2" fmla="*/ 0 h 261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7" h="2611455">
                <a:moveTo>
                  <a:pt x="1482437" y="2611455"/>
                </a:moveTo>
                <a:lnTo>
                  <a:pt x="0" y="1341281"/>
                </a:lnTo>
                <a:lnTo>
                  <a:pt x="0" y="0"/>
                </a:lnTo>
                <a:close/>
              </a:path>
            </a:pathLst>
          </a:custGeom>
          <a:solidFill>
            <a:srgbClr val="E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6784" y="1238501"/>
            <a:ext cx="5590864" cy="38100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50978" y="166024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83737" y="813848"/>
            <a:ext cx="3237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/>
        </p:nvSpPr>
        <p:spPr>
          <a:xfrm rot="16200000">
            <a:off x="6128541" y="281353"/>
            <a:ext cx="394726" cy="695348"/>
          </a:xfrm>
          <a:custGeom>
            <a:avLst/>
            <a:gdLst>
              <a:gd name="connsiteX0" fmla="*/ 1482437 w 1482437"/>
              <a:gd name="connsiteY0" fmla="*/ 2611455 h 2611455"/>
              <a:gd name="connsiteX1" fmla="*/ 0 w 1482437"/>
              <a:gd name="connsiteY1" fmla="*/ 1341281 h 2611455"/>
              <a:gd name="connsiteX2" fmla="*/ 0 w 1482437"/>
              <a:gd name="connsiteY2" fmla="*/ 0 h 261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7" h="2611455">
                <a:moveTo>
                  <a:pt x="1482437" y="2611455"/>
                </a:moveTo>
                <a:lnTo>
                  <a:pt x="0" y="1341281"/>
                </a:lnTo>
                <a:lnTo>
                  <a:pt x="0" y="0"/>
                </a:lnTo>
                <a:close/>
              </a:path>
            </a:pathLst>
          </a:custGeom>
          <a:solidFill>
            <a:srgbClr val="E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29525" y="304960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项目分工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33251" y="2744805"/>
            <a:ext cx="6559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EFBD42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60677" y="2694061"/>
            <a:ext cx="4337121" cy="1173254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29534" y="462620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项目分析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31990" y="4304891"/>
            <a:ext cx="6415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EFBD42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59416" y="4254147"/>
            <a:ext cx="4337121" cy="1173254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64946" y="306840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68037" y="2742648"/>
            <a:ext cx="6559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EFBD42"/>
                </a:solidFill>
                <a:cs typeface="+mn-ea"/>
                <a:sym typeface="+mn-lt"/>
              </a:rPr>
              <a:t>3</a:t>
            </a:r>
            <a:endParaRPr lang="zh-CN" altLang="en-US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95463" y="2691904"/>
            <a:ext cx="4337121" cy="1173254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232900" y="46284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要点补充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66776" y="4302734"/>
            <a:ext cx="6559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EFBD42"/>
                </a:solidFill>
                <a:cs typeface="+mn-ea"/>
                <a:sym typeface="+mn-lt"/>
              </a:rPr>
              <a:t>4</a:t>
            </a:r>
            <a:endParaRPr lang="zh-CN" altLang="en-US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94202" y="4251990"/>
            <a:ext cx="4337121" cy="1173254"/>
          </a:xfrm>
          <a:prstGeom prst="rect">
            <a:avLst/>
          </a:prstGeom>
          <a:noFill/>
          <a:ln>
            <a:solidFill>
              <a:schemeClr val="bg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99205" y="3884501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项目分工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036" y="1136807"/>
            <a:ext cx="133241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solidFill>
                  <a:srgbClr val="EFBD42"/>
                </a:solidFill>
                <a:cs typeface="+mn-ea"/>
                <a:sym typeface="+mn-lt"/>
              </a:rPr>
              <a:t>1</a:t>
            </a:r>
            <a:endParaRPr lang="zh-CN" altLang="en-US" sz="4400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6784" y="1035992"/>
            <a:ext cx="5590864" cy="43502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211985" y="2183483"/>
            <a:ext cx="14001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DBA213"/>
                </a:solidFill>
                <a:cs typeface="+mn-ea"/>
                <a:sym typeface="+mn-lt"/>
              </a:rPr>
              <a:t>Work division</a:t>
            </a:r>
            <a:endParaRPr lang="en-US" altLang="zh-CN" sz="1600" dirty="0">
              <a:solidFill>
                <a:srgbClr val="DBA21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71905" y="1429282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193E61"/>
                </a:solidFill>
                <a:cs typeface="+mn-ea"/>
                <a:sym typeface="+mn-lt"/>
              </a:rPr>
              <a:t>项目分工</a:t>
            </a:r>
            <a:endParaRPr lang="zh-CN" altLang="en-US" sz="4400" dirty="0">
              <a:solidFill>
                <a:srgbClr val="193E61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rot="16200000">
            <a:off x="3415529" y="889167"/>
            <a:ext cx="394726" cy="695348"/>
          </a:xfrm>
          <a:custGeom>
            <a:avLst/>
            <a:gdLst>
              <a:gd name="connsiteX0" fmla="*/ 1482437 w 1482437"/>
              <a:gd name="connsiteY0" fmla="*/ 2611455 h 2611455"/>
              <a:gd name="connsiteX1" fmla="*/ 0 w 1482437"/>
              <a:gd name="connsiteY1" fmla="*/ 1341281 h 2611455"/>
              <a:gd name="connsiteX2" fmla="*/ 0 w 1482437"/>
              <a:gd name="connsiteY2" fmla="*/ 0 h 261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7" h="2611455">
                <a:moveTo>
                  <a:pt x="1482437" y="2611455"/>
                </a:moveTo>
                <a:lnTo>
                  <a:pt x="0" y="1341281"/>
                </a:lnTo>
                <a:lnTo>
                  <a:pt x="0" y="0"/>
                </a:lnTo>
                <a:close/>
              </a:path>
            </a:pathLst>
          </a:custGeom>
          <a:solidFill>
            <a:srgbClr val="E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1936" y="2520941"/>
            <a:ext cx="2092036" cy="45719"/>
          </a:xfrm>
          <a:prstGeom prst="rect">
            <a:avLst/>
          </a:prstGeom>
          <a:solidFill>
            <a:srgbClr val="8B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3137535"/>
            <a:ext cx="4579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最终贡献比：</a:t>
            </a:r>
            <a:r>
              <a:rPr lang="en-US" altLang="zh-CN" sz="3600"/>
              <a:t>1</a:t>
            </a:r>
            <a:r>
              <a:rPr lang="zh-CN" altLang="en-US" sz="3600"/>
              <a:t>：</a:t>
            </a:r>
            <a:r>
              <a:rPr lang="en-US" altLang="zh-CN" sz="3600"/>
              <a:t>1</a:t>
            </a:r>
            <a:r>
              <a:rPr lang="zh-CN" altLang="en-US" sz="3600"/>
              <a:t>：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6059170" y="97599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具体分工情况：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059170" y="1818005"/>
            <a:ext cx="53892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11910437</a:t>
            </a:r>
            <a:r>
              <a:rPr lang="zh-CN" altLang="en-US" sz="2400"/>
              <a:t>孙畅：负责</a:t>
            </a:r>
            <a:r>
              <a:rPr lang="en-US" altLang="zh-CN" sz="2400"/>
              <a:t>matrix</a:t>
            </a:r>
            <a:r>
              <a:rPr lang="zh-CN" altLang="en-US" sz="2400"/>
              <a:t>类各方法的构造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11912415</a:t>
            </a:r>
            <a:r>
              <a:rPr lang="zh-CN" altLang="en-US" sz="2400"/>
              <a:t>邱泽宇：负责各方法的完善和</a:t>
            </a:r>
            <a:r>
              <a:rPr lang="en-US" altLang="zh-CN" sz="2400"/>
              <a:t>error handling</a:t>
            </a:r>
            <a:endParaRPr lang="en-US" altLang="zh-CN" sz="2400"/>
          </a:p>
          <a:p>
            <a:endParaRPr lang="zh-CN" altLang="en-US" sz="2400"/>
          </a:p>
          <a:p>
            <a:r>
              <a:rPr lang="en-US" altLang="zh-CN" sz="2400"/>
              <a:t>11912433</a:t>
            </a:r>
            <a:r>
              <a:rPr lang="zh-CN" altLang="en-US" sz="2400"/>
              <a:t>李亦琛： 负责各方法的</a:t>
            </a:r>
            <a:r>
              <a:rPr lang="en-US" altLang="zh-CN" sz="2400"/>
              <a:t>testcase</a:t>
            </a:r>
            <a:r>
              <a:rPr lang="zh-CN" altLang="en-US" sz="2400"/>
              <a:t>和</a:t>
            </a:r>
            <a:r>
              <a:rPr lang="en-US" altLang="zh-CN" sz="2400"/>
              <a:t>debug</a:t>
            </a:r>
            <a:r>
              <a:rPr lang="zh-CN" altLang="en-US" sz="2400"/>
              <a:t>，完成报告和</a:t>
            </a:r>
            <a:r>
              <a:rPr lang="en-US" altLang="zh-CN" sz="2400"/>
              <a:t>ppt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99204" y="3884501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项目分析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036" y="1136807"/>
            <a:ext cx="133241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solidFill>
                  <a:srgbClr val="EFBD42"/>
                </a:solidFill>
                <a:cs typeface="+mn-ea"/>
                <a:sym typeface="+mn-lt"/>
              </a:rPr>
              <a:t>2</a:t>
            </a:r>
            <a:endParaRPr lang="zh-CN" altLang="en-US" sz="4400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6784" y="1035992"/>
            <a:ext cx="5590864" cy="43502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/>
        </p:nvSpPr>
        <p:spPr>
          <a:xfrm>
            <a:off x="5101590" y="2723515"/>
            <a:ext cx="1289685" cy="544830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21300" y="1725518"/>
            <a:ext cx="15494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rgbClr val="DBA213"/>
                </a:solidFill>
                <a:cs typeface="+mn-ea"/>
                <a:sym typeface="+mn-lt"/>
              </a:rPr>
              <a:t>Project analysis</a:t>
            </a:r>
            <a:endParaRPr lang="en-US" altLang="zh-CN" sz="1600" dirty="0">
              <a:solidFill>
                <a:srgbClr val="DBA213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86961" y="971317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rgbClr val="1A4065"/>
                </a:solidFill>
                <a:cs typeface="+mn-ea"/>
                <a:sym typeface="+mn-lt"/>
              </a:rPr>
              <a:t>项目分析</a:t>
            </a:r>
            <a:endParaRPr lang="zh-CN" altLang="en-US" sz="4400" dirty="0">
              <a:solidFill>
                <a:srgbClr val="1A4065"/>
              </a:solidFill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rot="16200000">
            <a:off x="6922046" y="431202"/>
            <a:ext cx="394726" cy="695348"/>
          </a:xfrm>
          <a:custGeom>
            <a:avLst/>
            <a:gdLst>
              <a:gd name="connsiteX0" fmla="*/ 1482437 w 1482437"/>
              <a:gd name="connsiteY0" fmla="*/ 2611455 h 2611455"/>
              <a:gd name="connsiteX1" fmla="*/ 0 w 1482437"/>
              <a:gd name="connsiteY1" fmla="*/ 1341281 h 2611455"/>
              <a:gd name="connsiteX2" fmla="*/ 0 w 1482437"/>
              <a:gd name="connsiteY2" fmla="*/ 0 h 261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437" h="2611455">
                <a:moveTo>
                  <a:pt x="1482437" y="2611455"/>
                </a:moveTo>
                <a:lnTo>
                  <a:pt x="0" y="1341281"/>
                </a:lnTo>
                <a:lnTo>
                  <a:pt x="0" y="0"/>
                </a:lnTo>
                <a:close/>
              </a:path>
            </a:pathLst>
          </a:custGeom>
          <a:solidFill>
            <a:srgbClr val="EF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2455" y="2235200"/>
            <a:ext cx="96285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创建</a:t>
            </a:r>
            <a:r>
              <a:rPr lang="en-US" altLang="zh-CN" sz="2000"/>
              <a:t>matrix.h </a:t>
            </a:r>
            <a:r>
              <a:rPr lang="zh-CN" altLang="en-US" sz="2000"/>
              <a:t>头文件，构造</a:t>
            </a:r>
            <a:r>
              <a:rPr lang="en-US" altLang="zh-CN" sz="2000"/>
              <a:t>matrix</a:t>
            </a:r>
            <a:r>
              <a:rPr lang="zh-CN" altLang="en-US" sz="2000"/>
              <a:t>类以及各个方法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根据所给要求分析所需的方法：</a:t>
            </a:r>
            <a:endParaRPr lang="zh-CN" altLang="en-US" sz="2000"/>
          </a:p>
          <a:p>
            <a:r>
              <a:rPr lang="zh-CN" altLang="en-US" sz="2000"/>
              <a:t>1) It supports all matrix sizes, from small fixed-size matrices to arbitrarily large dense matrices, and even sparse matrices (Add: try to use efficient ways to store the sparse matrices). (10 points)</a:t>
            </a:r>
            <a:endParaRPr lang="zh-CN" altLang="en-US" sz="2000"/>
          </a:p>
          <a:p>
            <a:r>
              <a:rPr lang="zh-CN" altLang="en-US" sz="2000"/>
              <a:t>2) It supports all standard numeric types, including std::complex, integers, and is easily extensible to custom numeric types. (10 points)</a:t>
            </a:r>
            <a:endParaRPr lang="zh-CN" altLang="en-US" sz="2000"/>
          </a:p>
          <a:p>
            <a:r>
              <a:rPr lang="zh-CN" altLang="en-US" sz="2000"/>
              <a:t>3) It supports matrix and vector arithmetic, including addition, subtraction, scalar multiplication, scalar division, transposition, conjugation, element-wise multiplication, matrix-matrix multiplication, matrix-vector multiplication, dot product and cross product. (20 points)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6391275" y="2494280"/>
            <a:ext cx="1012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vector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86960" y="3476625"/>
            <a:ext cx="3454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template &lt;typename T&gt;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25850" y="3793490"/>
            <a:ext cx="1537970" cy="3600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671945" y="4710430"/>
            <a:ext cx="3132455" cy="1587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28345" y="5014595"/>
            <a:ext cx="3155950" cy="241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418715" y="5351145"/>
            <a:ext cx="620014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963150" y="4361815"/>
            <a:ext cx="1477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operators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288905" y="5120640"/>
            <a:ext cx="1422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functions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8" grpId="0"/>
      <p:bldP spid="19" grpId="0"/>
      <p:bldP spid="20" grpId="0" bldLvl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64845" y="913130"/>
            <a:ext cx="96285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4) It supports basic arithmetic reduction operations, including finding the maximum value, finding the minimum value, summing all items, calculating the average value (all supporting axis-specific and all items). (10 points)</a:t>
            </a:r>
            <a:endParaRPr lang="zh-CN" altLang="en-US" sz="2000"/>
          </a:p>
          <a:p>
            <a:r>
              <a:rPr lang="zh-CN" altLang="en-US" sz="2000"/>
              <a:t>5) It supports computing eigenvalues and eigenvectors, calculating traces, computing inverse and computing determinant. (10 points)</a:t>
            </a:r>
            <a:endParaRPr lang="zh-CN" altLang="en-US" sz="2000"/>
          </a:p>
          <a:p>
            <a:r>
              <a:rPr lang="zh-CN" altLang="en-US" sz="2000"/>
              <a:t>6) It supports the operations of reshape and slicing. (10 points)</a:t>
            </a:r>
            <a:endParaRPr lang="zh-CN" altLang="en-US" sz="2000"/>
          </a:p>
          <a:p>
            <a:r>
              <a:rPr lang="zh-CN" altLang="en-US" sz="2000"/>
              <a:t>7) It supports convolutional operations of two matrices. (10 points)</a:t>
            </a:r>
            <a:endParaRPr lang="zh-CN" altLang="en-US" sz="2000"/>
          </a:p>
          <a:p>
            <a:r>
              <a:rPr lang="zh-CN" altLang="en-US" sz="2000">
                <a:solidFill>
                  <a:schemeClr val="bg2">
                    <a:lumMod val="75000"/>
                  </a:schemeClr>
                </a:solidFill>
              </a:rPr>
              <a:t>8) It supports to transfer the matrix from OpenCV to the matrix of this library and vice versa. (10 points)</a:t>
            </a:r>
            <a:endParaRPr lang="zh-CN" altLang="en-US" sz="20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sz="2000"/>
              <a:t>9) It should process likely exceptions as much as possible. (10 points)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260205" y="2204720"/>
            <a:ext cx="14224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72205" y="4082415"/>
            <a:ext cx="2097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error handling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611880" y="3672205"/>
            <a:ext cx="1322705" cy="36004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2205" y="4542790"/>
            <a:ext cx="1343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try catch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20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86960" y="3884501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成果展示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036" y="1136807"/>
            <a:ext cx="133241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solidFill>
                  <a:srgbClr val="EFBD42"/>
                </a:solidFill>
                <a:cs typeface="+mn-ea"/>
                <a:sym typeface="+mn-lt"/>
              </a:rPr>
              <a:t>3</a:t>
            </a:r>
            <a:endParaRPr lang="zh-CN" altLang="en-US" sz="4400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6784" y="1035992"/>
            <a:ext cx="5590864" cy="43502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99204" y="3884501"/>
            <a:ext cx="241808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要点补充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42036" y="1136807"/>
            <a:ext cx="1332416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solidFill>
                  <a:srgbClr val="EFBD42"/>
                </a:solidFill>
                <a:cs typeface="+mn-ea"/>
                <a:sym typeface="+mn-lt"/>
              </a:rPr>
              <a:t>4</a:t>
            </a:r>
            <a:endParaRPr lang="zh-CN" altLang="en-US" sz="4400" dirty="0">
              <a:solidFill>
                <a:srgbClr val="EFBD42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6784" y="1035992"/>
            <a:ext cx="5590864" cy="4350200"/>
          </a:xfrm>
          <a:prstGeom prst="rect">
            <a:avLst/>
          </a:prstGeom>
          <a:noFill/>
          <a:ln w="12700">
            <a:solidFill>
              <a:schemeClr val="bg1">
                <a:lumMod val="9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05pj31k">
      <a:majorFont>
        <a:latin typeface="Segoe UI"/>
        <a:ea typeface="思源黑体 CN"/>
        <a:cs typeface=""/>
      </a:majorFont>
      <a:minorFont>
        <a:latin typeface="Segoe UI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Segoe UI</vt:lpstr>
      <vt:lpstr>思源黑体 CN</vt:lpstr>
      <vt:lpstr>黑体</vt:lpstr>
      <vt:lpstr>微软雅黑</vt:lpstr>
      <vt:lpstr>Arial Unicode MS</vt:lpstr>
      <vt:lpstr>等线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Ayenc Flex</dc:creator>
  <cp:lastModifiedBy>范琛琛</cp:lastModifiedBy>
  <cp:revision>152</cp:revision>
  <dcterms:created xsi:type="dcterms:W3CDTF">2020-04-05T10:53:00Z</dcterms:created>
  <dcterms:modified xsi:type="dcterms:W3CDTF">2021-06-10T13:14:49Z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  <property fmtid="{D5CDD505-2E9C-101B-9397-08002B2CF9AE}" pid="3" name="KSOTemplateUUID">
    <vt:lpwstr>v1.0_mb_FkpO/ov6iA6Oy285n19mMw==</vt:lpwstr>
  </property>
  <property fmtid="{D5CDD505-2E9C-101B-9397-08002B2CF9AE}" pid="4" name="ICV">
    <vt:lpwstr>9673C82D988F4CBAA17A095A94B3B8B2</vt:lpwstr>
  </property>
</Properties>
</file>