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3" r:id="rId5"/>
    <p:sldId id="260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3F7D-B22A-42E5-B77B-4EBA79348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99A5B-B34E-4E1E-818C-FF6F6A871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B72E2-6EE8-47A2-92A6-A84712C6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8885-B780-40C6-B369-34C8FD6BD850}" type="datetimeFigureOut">
              <a:rPr lang="he-IL" smtClean="0"/>
              <a:t>ו'/אלול/תשע"ט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D402A-E236-49B1-AD9A-0B8EB96B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57245-C314-4248-A346-32D9CFA3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8F46-73B4-4FE6-926D-C0ABF16795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328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9751-3B85-4518-8051-88617A61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9D73E-DB8D-42F1-A0F3-5D9722A01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767F8-6FDC-4400-BF44-63E7D7FA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8885-B780-40C6-B369-34C8FD6BD850}" type="datetimeFigureOut">
              <a:rPr lang="he-IL" smtClean="0"/>
              <a:t>ו'/אלול/תשע"ט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DFC09-3014-4007-A803-F56D6C3BF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D4D66-9A92-46C0-AA46-4A0492EE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8F46-73B4-4FE6-926D-C0ABF16795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426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278423-BC3C-4D1A-B516-20F166C83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4A804-AE5E-4C7B-A71B-A73B6A40D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88DF-23C3-44A9-94E1-4FEEB449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8885-B780-40C6-B369-34C8FD6BD850}" type="datetimeFigureOut">
              <a:rPr lang="he-IL" smtClean="0"/>
              <a:t>ו'/אלול/תשע"ט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16B1D-B34F-423B-AF4F-9034B78A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96DBA-1400-43B7-8321-28BAFF33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8F46-73B4-4FE6-926D-C0ABF16795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98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87BB-1106-4835-A3DB-DA902A27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76F31-ED30-414C-AC9F-AA47279EF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B5ADE-2374-479D-AE5C-C0DDEAF6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8885-B780-40C6-B369-34C8FD6BD850}" type="datetimeFigureOut">
              <a:rPr lang="he-IL" smtClean="0"/>
              <a:t>ו'/אלול/תשע"ט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9F19E-9A8A-4472-B0E5-1F0E63BE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360A4-B1BD-45D0-84EE-98C262D81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8F46-73B4-4FE6-926D-C0ABF16795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303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5B8B-2E9A-4A09-A7DE-DA7C85C7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9636-E9AB-4893-82A2-713257E50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B57BB-E72B-48DF-8726-1E049D837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8885-B780-40C6-B369-34C8FD6BD850}" type="datetimeFigureOut">
              <a:rPr lang="he-IL" smtClean="0"/>
              <a:t>ו'/אלול/תשע"ט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5C509-BC5A-4107-A290-A9A6A429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E1BE5-B7B4-4E74-BF05-79D4F24A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8F46-73B4-4FE6-926D-C0ABF16795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800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E606-6316-4E07-8FCD-732097623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0395B-4C6A-44B1-A769-4B18F45F7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DA7ED-7F6B-4A25-B7AF-AEE6FD0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909BC-24B8-4486-97CE-F7915B72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8885-B780-40C6-B369-34C8FD6BD850}" type="datetimeFigureOut">
              <a:rPr lang="he-IL" smtClean="0"/>
              <a:t>ו'/אלול/תשע"ט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DD024-6DAA-4C58-8B3D-7CA8D116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6411A-F4FE-4AE3-8574-AD9E319B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8F46-73B4-4FE6-926D-C0ABF16795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378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E4BF-57D4-44C8-9D68-6B8DE6AD1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897C1-3412-4133-88D0-47034CDD8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300F6-A3F1-4B0C-A169-F7F761C23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6052F-A7EF-4613-9437-BE8D624ED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4BFC5-9AF8-4EED-9BFA-15730FFD2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D18A02-97E4-493D-BBC4-937F9A2E5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8885-B780-40C6-B369-34C8FD6BD850}" type="datetimeFigureOut">
              <a:rPr lang="he-IL" smtClean="0"/>
              <a:t>ו'/אלול/תשע"ט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FA3513-816B-47D6-B2A8-8F819DB18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6AE82-83FB-4238-9855-EB5071100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8F46-73B4-4FE6-926D-C0ABF16795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874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E4A8-B5AD-4FC4-A39E-62EB5373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184C6-7795-45AB-9553-DE7D29F0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8885-B780-40C6-B369-34C8FD6BD850}" type="datetimeFigureOut">
              <a:rPr lang="he-IL" smtClean="0"/>
              <a:t>ו'/אלול/תשע"ט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1A0BD-905A-41F7-A394-6D5463E3C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3588D-B3C8-4AB7-93E6-0892FC0AB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8F46-73B4-4FE6-926D-C0ABF16795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590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859C96-79C0-48EE-A28E-BAD5587E4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8885-B780-40C6-B369-34C8FD6BD850}" type="datetimeFigureOut">
              <a:rPr lang="he-IL" smtClean="0"/>
              <a:t>ו'/אלול/תשע"ט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74C29-0241-4AA3-9E48-D6868535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DDFEE-7A42-4887-9C77-F2908746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8F46-73B4-4FE6-926D-C0ABF16795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29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C1B66-1537-4915-AA67-F976A90F2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F24E5-CBC3-42AB-A6F2-D49F7244D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717AE-C158-4EF7-9E22-1C4485797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C4CDF-DCE0-4D0F-B1AB-27E15D0B4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8885-B780-40C6-B369-34C8FD6BD850}" type="datetimeFigureOut">
              <a:rPr lang="he-IL" smtClean="0"/>
              <a:t>ו'/אלול/תשע"ט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9F3A7-1DEA-4824-B60C-85F25E5BD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0652C-1332-43A3-BF94-E5F02A42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8F46-73B4-4FE6-926D-C0ABF16795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182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A1EE-B059-4637-923F-4F081AEA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F9F2E1-764A-4D4C-8245-F0B3ACF43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07EEF-6ED1-4FF2-9210-578D457C9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ECBB9-22DF-4230-A3F7-72B48B437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8885-B780-40C6-B369-34C8FD6BD850}" type="datetimeFigureOut">
              <a:rPr lang="he-IL" smtClean="0"/>
              <a:t>ו'/אלול/תשע"ט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C39D3-94DE-4A27-A13B-9EB6A1913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EE4C4-E78B-420E-A920-35E2C374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8F46-73B4-4FE6-926D-C0ABF16795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070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D403E0-DA9B-4B86-8444-AE9B1B9F4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C3902-65A5-4637-AA70-EC3C4B6DE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C1E64-711F-4709-84D1-00CB6E1D6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8885-B780-40C6-B369-34C8FD6BD850}" type="datetimeFigureOut">
              <a:rPr lang="he-IL" smtClean="0"/>
              <a:t>ו'/אלול/תשע"ט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F0EB2-9B07-48F0-ABB8-DE2414B60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004B8-55EB-4A83-824E-574A3F5FC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F8F46-73B4-4FE6-926D-C0ABF16795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594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B18DD-D19C-4EBF-B61A-F62DEAA36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5929" y="640081"/>
            <a:ext cx="4485818" cy="3708895"/>
          </a:xfrm>
          <a:noFill/>
        </p:spPr>
        <p:txBody>
          <a:bodyPr anchor="t">
            <a:normAutofit/>
          </a:bodyPr>
          <a:lstStyle/>
          <a:p>
            <a:r>
              <a:rPr lang="en-US" sz="4000" b="1" dirty="0"/>
              <a:t>devices-gone-rogue</a:t>
            </a:r>
            <a:br>
              <a:rPr lang="en-US" sz="4000" b="1" dirty="0"/>
            </a:br>
            <a:r>
              <a:rPr lang="en-US" sz="4000" b="1" dirty="0"/>
              <a:t>ARMIS challenge</a:t>
            </a:r>
            <a:br>
              <a:rPr lang="en-US" sz="4000" b="1" dirty="0"/>
            </a:br>
            <a:br>
              <a:rPr lang="en-US" sz="4000" b="1" dirty="0"/>
            </a:br>
            <a:r>
              <a:rPr lang="en-US" sz="4000" b="1" dirty="0"/>
              <a:t> </a:t>
            </a:r>
            <a:r>
              <a:rPr lang="en-US" sz="4000" b="1" i="1" dirty="0"/>
              <a:t>OR</a:t>
            </a:r>
            <a:br>
              <a:rPr lang="en-US" sz="4000" b="1" dirty="0"/>
            </a:br>
            <a:r>
              <a:rPr lang="en-US" sz="4000" b="1" dirty="0">
                <a:solidFill>
                  <a:srgbClr val="0070C0"/>
                </a:solidFill>
              </a:rPr>
              <a:t>It’s easy to kill an isolated whale</a:t>
            </a:r>
            <a:endParaRPr lang="he-IL" sz="4000" b="1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7CD67-09C4-4236-87B9-902DCC83C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4526" y="4947780"/>
            <a:ext cx="3377184" cy="1645921"/>
          </a:xfrm>
          <a:noFill/>
        </p:spPr>
        <p:txBody>
          <a:bodyPr>
            <a:noAutofit/>
          </a:bodyPr>
          <a:lstStyle/>
          <a:p>
            <a:r>
              <a:rPr lang="en-US" sz="4000" i="1" dirty="0"/>
              <a:t>The whale</a:t>
            </a:r>
            <a:br>
              <a:rPr lang="en-US" sz="4000" i="1" dirty="0"/>
            </a:br>
            <a:r>
              <a:rPr lang="en-US" sz="4000" i="1" dirty="0"/>
              <a:t>and</a:t>
            </a:r>
            <a:br>
              <a:rPr lang="en-US" sz="4000" i="1" dirty="0"/>
            </a:br>
            <a:r>
              <a:rPr lang="en-US" sz="4000" i="1" dirty="0"/>
              <a:t>The Petunias</a:t>
            </a:r>
            <a:endParaRPr lang="he-IL" sz="40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405826-91D6-4797-95C8-9ABBA52E20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5" t="5846" r="1453" b="-1"/>
          <a:stretch/>
        </p:blipFill>
        <p:spPr>
          <a:xfrm>
            <a:off x="40253" y="200417"/>
            <a:ext cx="7412443" cy="601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7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76CE4-3686-422F-9E69-BCB10686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BFC34-022B-4BC4-892D-206CC3B83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exploration</a:t>
            </a:r>
          </a:p>
          <a:p>
            <a:r>
              <a:rPr lang="en-US" dirty="0"/>
              <a:t>Feature engineering and selection</a:t>
            </a:r>
          </a:p>
          <a:p>
            <a:r>
              <a:rPr lang="en-US" dirty="0"/>
              <a:t>Model(s)</a:t>
            </a:r>
          </a:p>
          <a:p>
            <a:r>
              <a:rPr lang="en-US" dirty="0" err="1"/>
              <a:t>Explainability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8D641-6B06-43E4-AC39-728391F4E6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5" t="5846" r="1453" b="-1"/>
          <a:stretch/>
        </p:blipFill>
        <p:spPr>
          <a:xfrm>
            <a:off x="10058400" y="80961"/>
            <a:ext cx="2007571" cy="162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7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AA29-5F8F-4E44-83D4-F7D7E4B50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exploration</a:t>
            </a:r>
            <a:br>
              <a:rPr lang="en-US" dirty="0"/>
            </a:b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F60EF-F6F8-4FC6-9354-CECD9701D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Differences between networks?</a:t>
            </a:r>
          </a:p>
          <a:p>
            <a:r>
              <a:rPr lang="en-US" dirty="0"/>
              <a:t>Between days?...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E7FC0-1CE0-47D9-AD93-BD0502BD3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899" y="1065507"/>
            <a:ext cx="4144062" cy="472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9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20" y="3200400"/>
            <a:ext cx="4443242" cy="3657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20" y="2982703"/>
            <a:ext cx="4284618" cy="36576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240AA29-5F8F-4E44-83D4-F7D7E4B50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Feature exploration</a:t>
            </a:r>
            <a:br>
              <a:rPr lang="en-US" dirty="0"/>
            </a:br>
            <a:endParaRPr lang="he-I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CF60EF-F6F8-4FC6-9354-CECD9701D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511"/>
            <a:ext cx="10515600" cy="4351338"/>
          </a:xfrm>
        </p:spPr>
        <p:txBody>
          <a:bodyPr/>
          <a:lstStyle/>
          <a:p>
            <a:r>
              <a:rPr lang="en-US" dirty="0"/>
              <a:t>Devices behave similarly across networks and days, but some have daily cycles </a:t>
            </a:r>
          </a:p>
          <a:p>
            <a:pPr marL="457200" lvl="1" indent="0">
              <a:buNone/>
            </a:pPr>
            <a:r>
              <a:rPr lang="en-US" dirty="0"/>
              <a:t>-&gt; We subtract the hour-dependent baseline</a:t>
            </a:r>
          </a:p>
        </p:txBody>
      </p:sp>
    </p:spTree>
    <p:extLst>
      <p:ext uri="{BB962C8B-B14F-4D97-AF65-F5344CB8AC3E}">
        <p14:creationId xmlns:p14="http://schemas.microsoft.com/office/powerpoint/2010/main" val="173208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AA29-5F8F-4E44-83D4-F7D7E4B50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82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Feature engineering and selection</a:t>
            </a:r>
            <a:br>
              <a:rPr lang="en-US" dirty="0"/>
            </a:b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F60EF-F6F8-4FC6-9354-CECD9701D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5602"/>
            <a:ext cx="10515600" cy="4351338"/>
          </a:xfrm>
        </p:spPr>
        <p:txBody>
          <a:bodyPr/>
          <a:lstStyle/>
          <a:p>
            <a:r>
              <a:rPr lang="en-US" dirty="0"/>
              <a:t>Aggregation of data across sessions for each device</a:t>
            </a:r>
          </a:p>
          <a:p>
            <a:r>
              <a:rPr lang="en-US" dirty="0"/>
              <a:t>Residual features per timestamp</a:t>
            </a:r>
          </a:p>
          <a:p>
            <a:r>
              <a:rPr lang="en-US" dirty="0"/>
              <a:t>Multivariate anomalies (ratios between features etc.)</a:t>
            </a:r>
          </a:p>
          <a:p>
            <a:r>
              <a:rPr lang="en-US" dirty="0"/>
              <a:t>Remove/combine highly correlated features</a:t>
            </a:r>
          </a:p>
          <a:p>
            <a:r>
              <a:rPr lang="en-US" dirty="0"/>
              <a:t>Log transformation?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035218-508E-416C-9FDC-1A6A9C846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31" r="12043"/>
          <a:stretch/>
        </p:blipFill>
        <p:spPr>
          <a:xfrm>
            <a:off x="6810374" y="2915324"/>
            <a:ext cx="4611643" cy="38252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66B1F4-8C13-43A7-866A-708A39E07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3549768"/>
            <a:ext cx="4210050" cy="315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3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4200"/>
            <a:ext cx="10515600" cy="4351338"/>
          </a:xfrm>
        </p:spPr>
        <p:txBody>
          <a:bodyPr/>
          <a:lstStyle/>
          <a:p>
            <a:r>
              <a:rPr lang="en-US" dirty="0"/>
              <a:t>Isolation Forest</a:t>
            </a:r>
          </a:p>
          <a:p>
            <a:pPr lvl="1"/>
            <a:r>
              <a:rPr lang="en-US" dirty="0"/>
              <a:t>Outbound information features (packets/bytes)</a:t>
            </a:r>
          </a:p>
          <a:p>
            <a:pPr lvl="1"/>
            <a:r>
              <a:rPr lang="en-US" dirty="0"/>
              <a:t>When the device was active (timestamp counts, window of activity, etc.)</a:t>
            </a:r>
          </a:p>
          <a:p>
            <a:pPr lvl="1"/>
            <a:r>
              <a:rPr lang="en-US" dirty="0"/>
              <a:t>Communication with other devices (</a:t>
            </a:r>
            <a:r>
              <a:rPr lang="en-US" dirty="0" err="1"/>
              <a:t>Ips</a:t>
            </a:r>
            <a:r>
              <a:rPr lang="en-US" dirty="0"/>
              <a:t> etc.)</a:t>
            </a:r>
          </a:p>
          <a:p>
            <a:pPr lvl="1"/>
            <a:r>
              <a:rPr lang="en-US" dirty="0"/>
              <a:t>Protocols and ports that device communicates with</a:t>
            </a:r>
          </a:p>
          <a:p>
            <a:endParaRPr lang="en-US" dirty="0"/>
          </a:p>
          <a:p>
            <a:r>
              <a:rPr lang="en-US" dirty="0"/>
              <a:t>Other attempts </a:t>
            </a:r>
          </a:p>
          <a:p>
            <a:pPr lvl="1"/>
            <a:r>
              <a:rPr lang="en-US" dirty="0" err="1"/>
              <a:t>DBScan</a:t>
            </a:r>
            <a:r>
              <a:rPr lang="en-US" dirty="0"/>
              <a:t>, KNN… </a:t>
            </a:r>
          </a:p>
          <a:p>
            <a:pPr lvl="1"/>
            <a:r>
              <a:rPr lang="en-US" dirty="0" err="1"/>
              <a:t>AutoEncoder</a:t>
            </a:r>
            <a:r>
              <a:rPr lang="en-US" dirty="0"/>
              <a:t> DNN (with training data based on IF results)</a:t>
            </a:r>
          </a:p>
        </p:txBody>
      </p:sp>
    </p:spTree>
    <p:extLst>
      <p:ext uri="{BB962C8B-B14F-4D97-AF65-F5344CB8AC3E}">
        <p14:creationId xmlns:p14="http://schemas.microsoft.com/office/powerpoint/2010/main" val="769243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the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5150"/>
            <a:ext cx="10515600" cy="4351338"/>
          </a:xfrm>
        </p:spPr>
        <p:txBody>
          <a:bodyPr/>
          <a:lstStyle/>
          <a:p>
            <a:r>
              <a:rPr lang="en-US" dirty="0"/>
              <a:t>SHAP values:</a:t>
            </a:r>
          </a:p>
          <a:p>
            <a:endParaRPr lang="en-US" dirty="0"/>
          </a:p>
          <a:p>
            <a:pPr lvl="1"/>
            <a:r>
              <a:rPr lang="en-US" dirty="0"/>
              <a:t>Compute theoretical value by brute force (2</a:t>
            </a:r>
            <a:r>
              <a:rPr lang="en-US" baseline="30000" dirty="0"/>
              <a:t>N_model_features</a:t>
            </a:r>
            <a:r>
              <a:rPr lang="en-US" dirty="0"/>
              <a:t> runs of the model):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(can be used for explanation and/or feature selection)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Or…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384" y="3394122"/>
            <a:ext cx="7924558" cy="123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4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Explaining the results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25" y="3859768"/>
            <a:ext cx="11878875" cy="174360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99545" y="3230642"/>
            <a:ext cx="4196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Non-anomalous mobile phone…</a:t>
            </a:r>
          </a:p>
        </p:txBody>
      </p:sp>
      <p:pic>
        <p:nvPicPr>
          <p:cNvPr id="3082" name="Picture 10" descr="Image result for mobile phone clipart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955" y="1027906"/>
            <a:ext cx="1642717" cy="255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77C6DA-5983-42AC-B18D-F127497C2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…estimate it using the </a:t>
            </a:r>
            <a:r>
              <a:rPr lang="en-US" dirty="0" err="1"/>
              <a:t>shap</a:t>
            </a:r>
            <a:r>
              <a:rPr lang="en-US" dirty="0"/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1958138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4541405"/>
            <a:ext cx="11811000" cy="168592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Explaining the results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36388" y="2423549"/>
            <a:ext cx="2215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Anomalous PC…</a:t>
            </a:r>
          </a:p>
        </p:txBody>
      </p:sp>
      <p:pic>
        <p:nvPicPr>
          <p:cNvPr id="2052" name="Picture 4" descr="Image result for evil compu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55" y="657824"/>
            <a:ext cx="4264025" cy="319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5283200" y="4001217"/>
            <a:ext cx="4616627" cy="2766300"/>
            <a:chOff x="5283200" y="4001217"/>
            <a:chExt cx="4616627" cy="27663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7532" y="4001217"/>
              <a:ext cx="4092295" cy="27663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5283200" y="5943600"/>
              <a:ext cx="3486467" cy="28373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970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193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devices-gone-rogue ARMIS challenge   OR It’s easy to kill an isolated whale</vt:lpstr>
      <vt:lpstr>OUTLINE</vt:lpstr>
      <vt:lpstr>Feature exploration </vt:lpstr>
      <vt:lpstr>Feature exploration </vt:lpstr>
      <vt:lpstr>Feature engineering and selection </vt:lpstr>
      <vt:lpstr>Model</vt:lpstr>
      <vt:lpstr>Explaining the results</vt:lpstr>
      <vt:lpstr>Explaining the results</vt:lpstr>
      <vt:lpstr>Explaining the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תום וינטה</dc:creator>
  <cp:lastModifiedBy>תום וינטה</cp:lastModifiedBy>
  <cp:revision>21</cp:revision>
  <dcterms:created xsi:type="dcterms:W3CDTF">2019-09-05T21:36:25Z</dcterms:created>
  <dcterms:modified xsi:type="dcterms:W3CDTF">2019-09-06T08:01:10Z</dcterms:modified>
</cp:coreProperties>
</file>