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7"/>
  </p:notesMasterIdLst>
  <p:sldIdLst>
    <p:sldId id="281" r:id="rId2"/>
    <p:sldId id="282" r:id="rId3"/>
    <p:sldId id="283" r:id="rId4"/>
    <p:sldId id="284" r:id="rId5"/>
    <p:sldId id="285" r:id="rId6"/>
    <p:sldId id="288" r:id="rId7"/>
    <p:sldId id="289" r:id="rId8"/>
    <p:sldId id="258" r:id="rId9"/>
    <p:sldId id="272" r:id="rId10"/>
    <p:sldId id="270" r:id="rId11"/>
    <p:sldId id="259" r:id="rId12"/>
    <p:sldId id="276" r:id="rId13"/>
    <p:sldId id="268" r:id="rId14"/>
    <p:sldId id="267" r:id="rId15"/>
    <p:sldId id="290" r:id="rId16"/>
    <p:sldId id="292" r:id="rId17"/>
    <p:sldId id="291" r:id="rId18"/>
    <p:sldId id="280" r:id="rId19"/>
    <p:sldId id="262" r:id="rId20"/>
    <p:sldId id="293" r:id="rId21"/>
    <p:sldId id="263" r:id="rId22"/>
    <p:sldId id="264" r:id="rId23"/>
    <p:sldId id="294" r:id="rId24"/>
    <p:sldId id="265" r:id="rId25"/>
    <p:sldId id="296" r:id="rId26"/>
    <p:sldId id="266" r:id="rId27"/>
    <p:sldId id="297" r:id="rId28"/>
    <p:sldId id="295" r:id="rId29"/>
    <p:sldId id="298" r:id="rId30"/>
    <p:sldId id="275" r:id="rId31"/>
    <p:sldId id="278" r:id="rId32"/>
    <p:sldId id="274" r:id="rId33"/>
    <p:sldId id="277" r:id="rId34"/>
    <p:sldId id="279" r:id="rId35"/>
    <p:sldId id="299"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KYC_Intro" id="{7B0F42A1-6240-4116-B752-7B5D5E46B9EE}">
          <p14:sldIdLst>
            <p14:sldId id="281"/>
            <p14:sldId id="282"/>
            <p14:sldId id="283"/>
            <p14:sldId id="284"/>
            <p14:sldId id="285"/>
            <p14:sldId id="288"/>
            <p14:sldId id="289"/>
          </p14:sldIdLst>
        </p14:section>
        <p14:section name="History" id="{3214CE50-AF34-4C1D-A49E-B6B5CD5DF026}">
          <p14:sldIdLst>
            <p14:sldId id="258"/>
            <p14:sldId id="272"/>
          </p14:sldIdLst>
        </p14:section>
        <p14:section name="Defining KYC" id="{0A48F222-0FE9-4A84-95BA-38A613EF5B33}">
          <p14:sldIdLst>
            <p14:sldId id="270"/>
            <p14:sldId id="259"/>
            <p14:sldId id="276"/>
            <p14:sldId id="268"/>
          </p14:sldIdLst>
        </p14:section>
        <p14:section name="eKYC" id="{D2A4A6FA-6BA2-47EE-9AD0-2995AD7CF8EA}">
          <p14:sldIdLst>
            <p14:sldId id="267"/>
            <p14:sldId id="290"/>
            <p14:sldId id="292"/>
          </p14:sldIdLst>
        </p14:section>
        <p14:section name="Objective_of_KYC" id="{96DE990B-1FE7-4888-98F0-546D78CA17EF}">
          <p14:sldIdLst>
            <p14:sldId id="291"/>
            <p14:sldId id="280"/>
            <p14:sldId id="262"/>
            <p14:sldId id="293"/>
            <p14:sldId id="263"/>
            <p14:sldId id="264"/>
            <p14:sldId id="294"/>
            <p14:sldId id="265"/>
            <p14:sldId id="296"/>
            <p14:sldId id="266"/>
            <p14:sldId id="297"/>
            <p14:sldId id="295"/>
            <p14:sldId id="298"/>
          </p14:sldIdLst>
        </p14:section>
        <p14:section name="Account Opening" id="{1AF39AA9-2F4D-49BF-82A9-A956FDBC66B6}">
          <p14:sldIdLst>
            <p14:sldId id="275"/>
            <p14:sldId id="278"/>
            <p14:sldId id="274"/>
            <p14:sldId id="277"/>
            <p14:sldId id="279"/>
            <p14:sldId id="29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B3838"/>
    <a:srgbClr val="EAAD00"/>
    <a:srgbClr val="404040"/>
    <a:srgbClr val="FCC10D"/>
    <a:srgbClr val="FABC07"/>
    <a:srgbClr val="CC9B00"/>
    <a:srgbClr val="FF0000"/>
    <a:srgbClr val="FFFFFF"/>
    <a:srgbClr val="FFC0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73" autoAdjust="0"/>
    <p:restoredTop sz="96532" autoAdjust="0"/>
  </p:normalViewPr>
  <p:slideViewPr>
    <p:cSldViewPr snapToGrid="0">
      <p:cViewPr>
        <p:scale>
          <a:sx n="100" d="100"/>
          <a:sy n="100" d="100"/>
        </p:scale>
        <p:origin x="1074" y="444"/>
      </p:cViewPr>
      <p:guideLst/>
    </p:cSldViewPr>
  </p:slideViewPr>
  <p:notesTextViewPr>
    <p:cViewPr>
      <p:scale>
        <a:sx n="33" d="100"/>
        <a:sy n="33"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BAF0BA-C731-4688-AEF4-0A7B086E8731}" type="datetimeFigureOut">
              <a:rPr lang="en-IN" smtClean="0"/>
              <a:t>14-10-2020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E88E3B-8B1E-4678-83D8-23D7A8A816A1}" type="slidenum">
              <a:rPr lang="en-IN" smtClean="0"/>
              <a:t>‹#›</a:t>
            </a:fld>
            <a:endParaRPr lang="en-IN"/>
          </a:p>
        </p:txBody>
      </p:sp>
    </p:spTree>
    <p:extLst>
      <p:ext uri="{BB962C8B-B14F-4D97-AF65-F5344CB8AC3E}">
        <p14:creationId xmlns:p14="http://schemas.microsoft.com/office/powerpoint/2010/main" val="22113068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uidai.gov.in/"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KYC means </a:t>
            </a:r>
            <a:r>
              <a:rPr lang="en-US" b="1" dirty="0">
                <a:effectLst/>
              </a:rPr>
              <a:t>Know Your Customer</a:t>
            </a:r>
            <a:r>
              <a:rPr lang="en-US" dirty="0">
                <a:effectLst/>
              </a:rPr>
              <a:t> and sometimes Know Your Client.</a:t>
            </a:r>
          </a:p>
          <a:p>
            <a:r>
              <a:rPr lang="en-US" dirty="0">
                <a:effectLst/>
              </a:rPr>
              <a:t> KYC or </a:t>
            </a:r>
            <a:r>
              <a:rPr lang="en-US" b="1" dirty="0">
                <a:effectLst/>
              </a:rPr>
              <a:t>KYC check</a:t>
            </a:r>
            <a:r>
              <a:rPr lang="en-US" dirty="0">
                <a:effectLst/>
              </a:rPr>
              <a:t> is the mandatory process of identifying and verifying the identity of the client when opening an account and periodically over time.</a:t>
            </a:r>
          </a:p>
          <a:p>
            <a:r>
              <a:rPr lang="en-US" dirty="0">
                <a:effectLst/>
              </a:rPr>
              <a:t>In other words, banks must make sure that their clients are genuinely who they claim to be.</a:t>
            </a:r>
          </a:p>
          <a:p>
            <a:r>
              <a:rPr lang="en-US" dirty="0">
                <a:effectLst/>
              </a:rPr>
              <a:t>Banks may refuse to open an account or halt business relationship if the client fails to meet minimum KYC requirements. </a:t>
            </a:r>
          </a:p>
          <a:p>
            <a:endParaRPr lang="en-IN" dirty="0"/>
          </a:p>
        </p:txBody>
      </p:sp>
      <p:sp>
        <p:nvSpPr>
          <p:cNvPr id="4" name="Slide Number Placeholder 3"/>
          <p:cNvSpPr>
            <a:spLocks noGrp="1"/>
          </p:cNvSpPr>
          <p:nvPr>
            <p:ph type="sldNum" sz="quarter" idx="5"/>
          </p:nvPr>
        </p:nvSpPr>
        <p:spPr/>
        <p:txBody>
          <a:bodyPr/>
          <a:lstStyle/>
          <a:p>
            <a:fld id="{70E88E3B-8B1E-4678-83D8-23D7A8A816A1}" type="slidenum">
              <a:rPr lang="en-IN" smtClean="0"/>
              <a:t>4</a:t>
            </a:fld>
            <a:endParaRPr lang="en-IN"/>
          </a:p>
        </p:txBody>
      </p:sp>
    </p:spTree>
    <p:extLst>
      <p:ext uri="{BB962C8B-B14F-4D97-AF65-F5344CB8AC3E}">
        <p14:creationId xmlns:p14="http://schemas.microsoft.com/office/powerpoint/2010/main" val="510426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is eKYC so popular in India?</a:t>
            </a:r>
            <a:br>
              <a:rPr lang="en-US" dirty="0"/>
            </a:br>
            <a:r>
              <a:rPr lang="en-US" dirty="0"/>
              <a:t>It's because 99% of the adult population has a digital identity in the country. In September 2020, </a:t>
            </a:r>
            <a:r>
              <a:rPr lang="en-US" dirty="0">
                <a:hlinkClick r:id="rId3"/>
              </a:rPr>
              <a:t>1,262 billion</a:t>
            </a:r>
            <a:r>
              <a:rPr lang="en-US" dirty="0"/>
              <a:t> residents got their Aadhaar number</a:t>
            </a:r>
            <a:endParaRPr lang="en-IN" dirty="0"/>
          </a:p>
        </p:txBody>
      </p:sp>
      <p:sp>
        <p:nvSpPr>
          <p:cNvPr id="4" name="Slide Number Placeholder 3"/>
          <p:cNvSpPr>
            <a:spLocks noGrp="1"/>
          </p:cNvSpPr>
          <p:nvPr>
            <p:ph type="sldNum" sz="quarter" idx="10"/>
          </p:nvPr>
        </p:nvSpPr>
        <p:spPr/>
        <p:txBody>
          <a:bodyPr/>
          <a:lstStyle/>
          <a:p>
            <a:fld id="{70E88E3B-8B1E-4678-83D8-23D7A8A816A1}" type="slidenum">
              <a:rPr lang="en-IN" smtClean="0"/>
              <a:t>16</a:t>
            </a:fld>
            <a:endParaRPr lang="en-IN"/>
          </a:p>
        </p:txBody>
      </p:sp>
    </p:spTree>
    <p:extLst>
      <p:ext uri="{BB962C8B-B14F-4D97-AF65-F5344CB8AC3E}">
        <p14:creationId xmlns:p14="http://schemas.microsoft.com/office/powerpoint/2010/main" val="760513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KYC </a:t>
            </a:r>
            <a:r>
              <a:rPr lang="en-US" dirty="0"/>
              <a:t>(Know Your Customer) is today a significant element in the fight against financial crime and money laundering and</a:t>
            </a:r>
            <a:r>
              <a:rPr lang="en-US" b="1" dirty="0"/>
              <a:t> customer identification</a:t>
            </a:r>
            <a:r>
              <a:rPr lang="en-US" dirty="0"/>
              <a:t> is the most critical aspect as it is the very first step to better perform in the other stages of the process.</a:t>
            </a:r>
          </a:p>
          <a:p>
            <a:r>
              <a:rPr lang="en-US" dirty="0"/>
              <a:t>The global anti-money laundering (AML) and countering the financing of terrorism (CFT) landscape raise tremendous stakes for financial institutions. </a:t>
            </a:r>
          </a:p>
          <a:p>
            <a:r>
              <a:rPr lang="en-US" dirty="0"/>
              <a:t>International regulations influenced by standards like The Financial Action Task Force (FATF) are now implemented in national laws encompassing strong directives like AML 4 and 5,  and preventive measures like "KYC" for client identification.</a:t>
            </a:r>
          </a:p>
          <a:p>
            <a:endParaRPr lang="en-IN" dirty="0"/>
          </a:p>
          <a:p>
            <a:r>
              <a:rPr lang="en-IN" b="1" dirty="0" err="1"/>
              <a:t>Passport</a:t>
            </a:r>
            <a:r>
              <a:rPr lang="en-IN" dirty="0" err="1"/>
              <a:t>.Voter's</a:t>
            </a:r>
            <a:r>
              <a:rPr lang="en-IN" dirty="0"/>
              <a:t> </a:t>
            </a:r>
            <a:r>
              <a:rPr lang="en-IN" b="1" dirty="0"/>
              <a:t>Identity </a:t>
            </a:r>
            <a:r>
              <a:rPr lang="en-IN" b="1" dirty="0" err="1"/>
              <a:t>Card</a:t>
            </a:r>
            <a:r>
              <a:rPr lang="en-IN" dirty="0" err="1"/>
              <a:t>.</a:t>
            </a:r>
            <a:r>
              <a:rPr lang="en-IN" b="1" dirty="0" err="1"/>
              <a:t>Driving</a:t>
            </a:r>
            <a:r>
              <a:rPr lang="en-IN" b="1" dirty="0"/>
              <a:t> </a:t>
            </a:r>
            <a:r>
              <a:rPr lang="en-IN" b="1" dirty="0" err="1"/>
              <a:t>Licence</a:t>
            </a:r>
            <a:r>
              <a:rPr lang="en-IN" dirty="0" err="1"/>
              <a:t>.</a:t>
            </a:r>
            <a:r>
              <a:rPr lang="en-IN" b="1" dirty="0" err="1"/>
              <a:t>Aadhaar</a:t>
            </a:r>
            <a:r>
              <a:rPr lang="en-IN" b="1" dirty="0"/>
              <a:t> Letter</a:t>
            </a:r>
            <a:r>
              <a:rPr lang="en-IN" dirty="0"/>
              <a:t>/</a:t>
            </a:r>
            <a:r>
              <a:rPr lang="en-IN" dirty="0" err="1"/>
              <a:t>Card.</a:t>
            </a:r>
            <a:r>
              <a:rPr lang="en-IN" b="1" dirty="0" err="1"/>
              <a:t>NREGA</a:t>
            </a:r>
            <a:r>
              <a:rPr lang="en-IN" b="1" dirty="0"/>
              <a:t> </a:t>
            </a:r>
            <a:r>
              <a:rPr lang="en-IN" b="1" dirty="0" err="1"/>
              <a:t>Card</a:t>
            </a:r>
            <a:r>
              <a:rPr lang="en-IN" dirty="0" err="1"/>
              <a:t>.</a:t>
            </a:r>
            <a:r>
              <a:rPr lang="en-IN" b="1" dirty="0" err="1"/>
              <a:t>PAN</a:t>
            </a:r>
            <a:r>
              <a:rPr lang="en-IN" b="1" dirty="0"/>
              <a:t> Card</a:t>
            </a:r>
            <a:endParaRPr lang="en-IN" dirty="0"/>
          </a:p>
        </p:txBody>
      </p:sp>
      <p:sp>
        <p:nvSpPr>
          <p:cNvPr id="4" name="Slide Number Placeholder 3"/>
          <p:cNvSpPr>
            <a:spLocks noGrp="1"/>
          </p:cNvSpPr>
          <p:nvPr>
            <p:ph type="sldNum" sz="quarter" idx="10"/>
          </p:nvPr>
        </p:nvSpPr>
        <p:spPr/>
        <p:txBody>
          <a:bodyPr/>
          <a:lstStyle/>
          <a:p>
            <a:fld id="{70E88E3B-8B1E-4678-83D8-23D7A8A816A1}" type="slidenum">
              <a:rPr lang="en-IN" smtClean="0"/>
              <a:t>18</a:t>
            </a:fld>
            <a:endParaRPr lang="en-IN"/>
          </a:p>
        </p:txBody>
      </p:sp>
    </p:spTree>
    <p:extLst>
      <p:ext uri="{BB962C8B-B14F-4D97-AF65-F5344CB8AC3E}">
        <p14:creationId xmlns:p14="http://schemas.microsoft.com/office/powerpoint/2010/main" val="6854659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Bahnschrift Light" panose="020B0502040204020203" pitchFamily="34" charset="0"/>
              </a:rPr>
              <a:t>Remittance -&gt; dispatch </a:t>
            </a:r>
            <a:br>
              <a:rPr lang="en-US" dirty="0">
                <a:latin typeface="Bahnschrift Light" panose="020B0502040204020203" pitchFamily="34" charset="0"/>
              </a:rPr>
            </a:br>
            <a:r>
              <a:rPr lang="en-US" dirty="0">
                <a:latin typeface="Bahnschrift Light" panose="020B0502040204020203" pitchFamily="34" charset="0"/>
              </a:rPr>
              <a:t>issue of </a:t>
            </a:r>
            <a:r>
              <a:rPr lang="en-US" dirty="0" err="1">
                <a:latin typeface="Bahnschrift Light" panose="020B0502040204020203" pitchFamily="34" charset="0"/>
              </a:rPr>
              <a:t>travellers’</a:t>
            </a:r>
            <a:r>
              <a:rPr lang="en-US" dirty="0">
                <a:latin typeface="Bahnschrift Light" panose="020B0502040204020203" pitchFamily="34" charset="0"/>
              </a:rPr>
              <a:t> cheques for value of Rupees fifty thousand and above is effected by debit to the customer’s account or against cheques and not against cash payment</a:t>
            </a:r>
            <a:endParaRPr lang="en-IN" dirty="0">
              <a:latin typeface="Bahnschrift Light" panose="020B0502040204020203" pitchFamily="34" charset="0"/>
            </a:endParaRPr>
          </a:p>
          <a:p>
            <a:endParaRPr lang="en-IN" dirty="0"/>
          </a:p>
        </p:txBody>
      </p:sp>
      <p:sp>
        <p:nvSpPr>
          <p:cNvPr id="4" name="Slide Number Placeholder 3"/>
          <p:cNvSpPr>
            <a:spLocks noGrp="1"/>
          </p:cNvSpPr>
          <p:nvPr>
            <p:ph type="sldNum" sz="quarter" idx="10"/>
          </p:nvPr>
        </p:nvSpPr>
        <p:spPr/>
        <p:txBody>
          <a:bodyPr/>
          <a:lstStyle/>
          <a:p>
            <a:fld id="{70E88E3B-8B1E-4678-83D8-23D7A8A816A1}" type="slidenum">
              <a:rPr lang="en-IN" smtClean="0"/>
              <a:t>20</a:t>
            </a:fld>
            <a:endParaRPr lang="en-IN"/>
          </a:p>
        </p:txBody>
      </p:sp>
    </p:spTree>
    <p:extLst>
      <p:ext uri="{BB962C8B-B14F-4D97-AF65-F5344CB8AC3E}">
        <p14:creationId xmlns:p14="http://schemas.microsoft.com/office/powerpoint/2010/main" val="2141594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No facility is to be provided to any person in anonymous or fictitious/benami name(s)/entity (</a:t>
            </a:r>
            <a:r>
              <a:rPr lang="en-US" dirty="0" err="1">
                <a:effectLst/>
              </a:rPr>
              <a:t>ies</a:t>
            </a:r>
            <a:r>
              <a:rPr lang="en-US" dirty="0">
                <a:effectLst/>
              </a:rPr>
              <a:t>);</a:t>
            </a:r>
          </a:p>
          <a:p>
            <a:r>
              <a:rPr lang="en-US" dirty="0">
                <a:effectLst/>
              </a:rPr>
              <a:t>Accept Customers only after verifying their identity, as laid down in Customer Identification Procedures. Necessary checks before entering into any transaction with the Customer that the identity of the Customer does not match with any person with known criminal background or with banned entities such as individual terrorists or terrorist organizations, </a:t>
            </a:r>
            <a:r>
              <a:rPr lang="en-US" dirty="0" err="1">
                <a:effectLst/>
              </a:rPr>
              <a:t>etc</a:t>
            </a:r>
            <a:r>
              <a:rPr lang="en-US" dirty="0">
                <a:effectLst/>
              </a:rPr>
              <a:t>;</a:t>
            </a:r>
          </a:p>
          <a:p>
            <a:r>
              <a:rPr lang="en-US" dirty="0">
                <a:effectLst/>
              </a:rPr>
              <a:t>Classify Customers into various risk categories and, based on risk perception, apply the acceptance criteria for each category of Customers. Also, a profile of each Customer will be prepared based on risk categorization. Customer requiring very high level of monitoring.</a:t>
            </a:r>
          </a:p>
          <a:p>
            <a:r>
              <a:rPr lang="en-US" dirty="0">
                <a:effectLst/>
              </a:rPr>
              <a:t>Documentation requirements and other information to be collected in respect of different categories of Customers depending on perceived risk and compliances with Prevention of Money Laundering Act, 2002 (PMLA) and RBI/ Company’s guidelines/instructions.</a:t>
            </a:r>
          </a:p>
          <a:p>
            <a:r>
              <a:rPr lang="en-US" dirty="0">
                <a:effectLst/>
              </a:rPr>
              <a:t>Implementation of CAP should not become too restrictive and result in denial of the Company services to general public.</a:t>
            </a:r>
          </a:p>
          <a:p>
            <a:endParaRPr lang="en-IN" dirty="0"/>
          </a:p>
        </p:txBody>
      </p:sp>
      <p:sp>
        <p:nvSpPr>
          <p:cNvPr id="4" name="Slide Number Placeholder 3"/>
          <p:cNvSpPr>
            <a:spLocks noGrp="1"/>
          </p:cNvSpPr>
          <p:nvPr>
            <p:ph type="sldNum" sz="quarter" idx="10"/>
          </p:nvPr>
        </p:nvSpPr>
        <p:spPr/>
        <p:txBody>
          <a:bodyPr/>
          <a:lstStyle/>
          <a:p>
            <a:fld id="{70E88E3B-8B1E-4678-83D8-23D7A8A816A1}" type="slidenum">
              <a:rPr lang="en-IN" smtClean="0"/>
              <a:t>23</a:t>
            </a:fld>
            <a:endParaRPr lang="en-IN"/>
          </a:p>
        </p:txBody>
      </p:sp>
    </p:spTree>
    <p:extLst>
      <p:ext uri="{BB962C8B-B14F-4D97-AF65-F5344CB8AC3E}">
        <p14:creationId xmlns:p14="http://schemas.microsoft.com/office/powerpoint/2010/main" val="9911359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establishing a relationship; carrying out a financial transaction or when there is a doubt about the authenticity/veracity or the adequacy of the previously obtained Customer Identification data</a:t>
            </a:r>
            <a:endParaRPr lang="en-IN" dirty="0"/>
          </a:p>
        </p:txBody>
      </p:sp>
      <p:sp>
        <p:nvSpPr>
          <p:cNvPr id="4" name="Slide Number Placeholder 3"/>
          <p:cNvSpPr>
            <a:spLocks noGrp="1"/>
          </p:cNvSpPr>
          <p:nvPr>
            <p:ph type="sldNum" sz="quarter" idx="10"/>
          </p:nvPr>
        </p:nvSpPr>
        <p:spPr/>
        <p:txBody>
          <a:bodyPr/>
          <a:lstStyle/>
          <a:p>
            <a:fld id="{70E88E3B-8B1E-4678-83D8-23D7A8A816A1}" type="slidenum">
              <a:rPr lang="en-IN" smtClean="0"/>
              <a:t>25</a:t>
            </a:fld>
            <a:endParaRPr lang="en-IN"/>
          </a:p>
        </p:txBody>
      </p:sp>
    </p:spTree>
    <p:extLst>
      <p:ext uri="{BB962C8B-B14F-4D97-AF65-F5344CB8AC3E}">
        <p14:creationId xmlns:p14="http://schemas.microsoft.com/office/powerpoint/2010/main" val="3549927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Ongoing monitoring is an essential element of effective KYC procedures</a:t>
            </a:r>
            <a:endParaRPr lang="en-IN" dirty="0"/>
          </a:p>
        </p:txBody>
      </p:sp>
      <p:sp>
        <p:nvSpPr>
          <p:cNvPr id="4" name="Slide Number Placeholder 3"/>
          <p:cNvSpPr>
            <a:spLocks noGrp="1"/>
          </p:cNvSpPr>
          <p:nvPr>
            <p:ph type="sldNum" sz="quarter" idx="10"/>
          </p:nvPr>
        </p:nvSpPr>
        <p:spPr/>
        <p:txBody>
          <a:bodyPr/>
          <a:lstStyle/>
          <a:p>
            <a:fld id="{70E88E3B-8B1E-4678-83D8-23D7A8A816A1}" type="slidenum">
              <a:rPr lang="en-IN" smtClean="0"/>
              <a:t>27</a:t>
            </a:fld>
            <a:endParaRPr lang="en-IN"/>
          </a:p>
        </p:txBody>
      </p:sp>
    </p:spTree>
    <p:extLst>
      <p:ext uri="{BB962C8B-B14F-4D97-AF65-F5344CB8AC3E}">
        <p14:creationId xmlns:p14="http://schemas.microsoft.com/office/powerpoint/2010/main" val="15728085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ensure that an effective KYC </a:t>
            </a:r>
            <a:r>
              <a:rPr lang="en-US" dirty="0" err="1"/>
              <a:t>programme</a:t>
            </a:r>
            <a:r>
              <a:rPr lang="en-US" dirty="0"/>
              <a:t> is put in place by establishing appropriate procedures and ensuring their effective implementation</a:t>
            </a:r>
            <a:endParaRPr lang="en-IN" dirty="0"/>
          </a:p>
        </p:txBody>
      </p:sp>
      <p:sp>
        <p:nvSpPr>
          <p:cNvPr id="4" name="Slide Number Placeholder 3"/>
          <p:cNvSpPr>
            <a:spLocks noGrp="1"/>
          </p:cNvSpPr>
          <p:nvPr>
            <p:ph type="sldNum" sz="quarter" idx="10"/>
          </p:nvPr>
        </p:nvSpPr>
        <p:spPr/>
        <p:txBody>
          <a:bodyPr/>
          <a:lstStyle/>
          <a:p>
            <a:fld id="{70E88E3B-8B1E-4678-83D8-23D7A8A816A1}" type="slidenum">
              <a:rPr lang="en-IN" smtClean="0"/>
              <a:t>29</a:t>
            </a:fld>
            <a:endParaRPr lang="en-IN"/>
          </a:p>
        </p:txBody>
      </p:sp>
    </p:spTree>
    <p:extLst>
      <p:ext uri="{BB962C8B-B14F-4D97-AF65-F5344CB8AC3E}">
        <p14:creationId xmlns:p14="http://schemas.microsoft.com/office/powerpoint/2010/main" val="2113970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Wingdings" panose="05000000000000000000" pitchFamily="2" charset="2"/>
              <a:buChar char="§"/>
            </a:pPr>
            <a:r>
              <a:rPr lang="en-US" dirty="0">
                <a:solidFill>
                  <a:schemeClr val="bg2">
                    <a:lumMod val="10000"/>
                  </a:schemeClr>
                </a:solidFill>
                <a:latin typeface="Bahnschrift Light" panose="020B0502040204020203" pitchFamily="34" charset="0"/>
              </a:rPr>
              <a:t>One can safely </a:t>
            </a:r>
            <a:r>
              <a:rPr lang="en-US" sz="1400" b="1" dirty="0">
                <a:solidFill>
                  <a:schemeClr val="bg2">
                    <a:lumMod val="10000"/>
                  </a:schemeClr>
                </a:solidFill>
                <a:latin typeface="Bahnschrift Light" panose="020B0502040204020203" pitchFamily="34" charset="0"/>
              </a:rPr>
              <a:t>store</a:t>
            </a:r>
            <a:r>
              <a:rPr lang="en-US" dirty="0">
                <a:solidFill>
                  <a:schemeClr val="bg2">
                    <a:lumMod val="10000"/>
                  </a:schemeClr>
                </a:solidFill>
                <a:latin typeface="Bahnschrift Light" panose="020B0502040204020203" pitchFamily="34" charset="0"/>
              </a:rPr>
              <a:t> or save their surplus funds in the savings bank account.</a:t>
            </a:r>
          </a:p>
          <a:p>
            <a:pPr marL="285750" indent="-285750">
              <a:buFont typeface="Wingdings" panose="05000000000000000000" pitchFamily="2" charset="2"/>
              <a:buChar char="§"/>
            </a:pPr>
            <a:r>
              <a:rPr lang="en-US" dirty="0">
                <a:solidFill>
                  <a:schemeClr val="bg2">
                    <a:lumMod val="10000"/>
                  </a:schemeClr>
                </a:solidFill>
                <a:latin typeface="Bahnschrift Light" panose="020B0502040204020203" pitchFamily="34" charset="0"/>
              </a:rPr>
              <a:t>The savings account balance earns interest. Because the ROI isn’t very high as compared to the other bank deposits, it fu1rther increases the funds in the account.</a:t>
            </a:r>
          </a:p>
          <a:p>
            <a:pPr marL="285750" indent="-285750">
              <a:buFont typeface="Wingdings" panose="05000000000000000000" pitchFamily="2" charset="2"/>
              <a:buChar char="§"/>
            </a:pPr>
            <a:r>
              <a:rPr lang="en-US" dirty="0">
                <a:solidFill>
                  <a:schemeClr val="bg2">
                    <a:lumMod val="10000"/>
                  </a:schemeClr>
                </a:solidFill>
                <a:latin typeface="Bahnschrift Light" panose="020B0502040204020203" pitchFamily="34" charset="0"/>
              </a:rPr>
              <a:t>Account holders are issued ATM or debit cards by the banks for withdrawing money from the account.</a:t>
            </a:r>
          </a:p>
          <a:p>
            <a:pPr marL="285750" indent="-285750">
              <a:buFont typeface="Wingdings" panose="05000000000000000000" pitchFamily="2" charset="2"/>
              <a:buChar char="§"/>
            </a:pPr>
            <a:r>
              <a:rPr lang="en-US" dirty="0">
                <a:solidFill>
                  <a:schemeClr val="bg2">
                    <a:lumMod val="10000"/>
                  </a:schemeClr>
                </a:solidFill>
                <a:latin typeface="Bahnschrift Light" panose="020B0502040204020203" pitchFamily="34" charset="0"/>
              </a:rPr>
              <a:t>If you have a savings account in a bank and you maintain the minimum quarterly balance, then you would be provided with the discounts on the locker rental facilities.</a:t>
            </a:r>
          </a:p>
          <a:p>
            <a:pPr marL="285750" indent="-285750">
              <a:buFont typeface="Wingdings" panose="05000000000000000000" pitchFamily="2" charset="2"/>
              <a:buChar char="§"/>
            </a:pPr>
            <a:r>
              <a:rPr lang="en-US" dirty="0">
                <a:solidFill>
                  <a:schemeClr val="bg2">
                    <a:lumMod val="10000"/>
                  </a:schemeClr>
                </a:solidFill>
                <a:latin typeface="Bahnschrift Light" panose="020B0502040204020203" pitchFamily="34" charset="0"/>
              </a:rPr>
              <a:t>Savings account holders are provided with insurance covers that include personal accidents &amp; deaths.</a:t>
            </a:r>
            <a:endParaRPr lang="en-IN" dirty="0">
              <a:solidFill>
                <a:schemeClr val="bg2">
                  <a:lumMod val="10000"/>
                </a:schemeClr>
              </a:solidFill>
              <a:latin typeface="Bahnschrift Light" panose="020B0502040204020203" pitchFamily="34" charset="0"/>
            </a:endParaRPr>
          </a:p>
          <a:p>
            <a:endParaRPr lang="en-IN" dirty="0"/>
          </a:p>
        </p:txBody>
      </p:sp>
      <p:sp>
        <p:nvSpPr>
          <p:cNvPr id="4" name="Slide Number Placeholder 3"/>
          <p:cNvSpPr>
            <a:spLocks noGrp="1"/>
          </p:cNvSpPr>
          <p:nvPr>
            <p:ph type="sldNum" sz="quarter" idx="10"/>
          </p:nvPr>
        </p:nvSpPr>
        <p:spPr/>
        <p:txBody>
          <a:bodyPr/>
          <a:lstStyle/>
          <a:p>
            <a:fld id="{70E88E3B-8B1E-4678-83D8-23D7A8A816A1}" type="slidenum">
              <a:rPr lang="en-IN" smtClean="0"/>
              <a:t>31</a:t>
            </a:fld>
            <a:endParaRPr lang="en-IN"/>
          </a:p>
        </p:txBody>
      </p:sp>
    </p:spTree>
    <p:extLst>
      <p:ext uri="{BB962C8B-B14F-4D97-AF65-F5344CB8AC3E}">
        <p14:creationId xmlns:p14="http://schemas.microsoft.com/office/powerpoint/2010/main" val="8193373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0E88E3B-8B1E-4678-83D8-23D7A8A816A1}" type="slidenum">
              <a:rPr lang="en-IN" smtClean="0"/>
              <a:t>32</a:t>
            </a:fld>
            <a:endParaRPr lang="en-IN"/>
          </a:p>
        </p:txBody>
      </p:sp>
    </p:spTree>
    <p:extLst>
      <p:ext uri="{BB962C8B-B14F-4D97-AF65-F5344CB8AC3E}">
        <p14:creationId xmlns:p14="http://schemas.microsoft.com/office/powerpoint/2010/main" val="26682106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effectLst/>
              </a:rPr>
              <a:t>Proof of age and identity</a:t>
            </a:r>
            <a:r>
              <a:rPr lang="en-US" dirty="0">
                <a:effectLst/>
              </a:rPr>
              <a:t>: : An authorized or registered document that is issued by the government of India is considered as the proof of age and identity. This document must contain the full name of the applicant and a recent photograph. </a:t>
            </a:r>
            <a:br>
              <a:rPr lang="en-US" dirty="0">
                <a:effectLst/>
              </a:rPr>
            </a:br>
            <a:r>
              <a:rPr lang="en-US" b="1" dirty="0" err="1">
                <a:effectLst/>
              </a:rPr>
              <a:t>Aadhaar</a:t>
            </a:r>
            <a:r>
              <a:rPr lang="en-US" b="1" baseline="0" dirty="0">
                <a:effectLst/>
              </a:rPr>
              <a:t> Card , PAN card , Dl Voter ID, Passport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effectLst/>
              </a:rPr>
              <a:t>Photograph:</a:t>
            </a:r>
            <a:r>
              <a:rPr lang="en-US" baseline="0" dirty="0">
                <a:effectLst/>
              </a:rPr>
              <a:t> - Recent passport size </a:t>
            </a:r>
          </a:p>
          <a:p>
            <a:pPr marL="0" marR="0" indent="0" algn="l" defTabSz="914400" rtl="0" eaLnBrk="1" fontAlgn="auto" latinLnBrk="0" hangingPunct="1">
              <a:lnSpc>
                <a:spcPct val="100000"/>
              </a:lnSpc>
              <a:spcBef>
                <a:spcPts val="0"/>
              </a:spcBef>
              <a:spcAft>
                <a:spcPts val="0"/>
              </a:spcAft>
              <a:buClrTx/>
              <a:buSzTx/>
              <a:buFontTx/>
              <a:buNone/>
              <a:tabLst/>
              <a:defRPr/>
            </a:pPr>
            <a:br>
              <a:rPr lang="en-US" dirty="0">
                <a:effectLst/>
              </a:rPr>
            </a:br>
            <a:r>
              <a:rPr lang="en-US" b="1" dirty="0">
                <a:effectLst/>
              </a:rPr>
              <a:t>POR:: </a:t>
            </a:r>
            <a:r>
              <a:rPr lang="en-US" dirty="0">
                <a:effectLst/>
              </a:rPr>
              <a:t>Any authentic or a registered document issued by a government authority that has the applicant's address mentioned on it is considered as the proof of address by the bank.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Below are the documents that are considered as the proof of address: </a:t>
            </a:r>
            <a:r>
              <a:rPr lang="en-US" b="1" dirty="0"/>
              <a:t>DL , Voter’s ID card, passport,</a:t>
            </a:r>
            <a:r>
              <a:rPr lang="en-US" b="1" baseline="0" dirty="0"/>
              <a:t> utility bill in the name of applicant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Senior citizen card: : Senior citizen savings accounts is offered by various banks to its customers. Those who wish to open the senior citizen account must submit their </a:t>
            </a:r>
            <a:r>
              <a:rPr lang="en-US" b="1" baseline="0" dirty="0"/>
              <a:t>proof of age</a:t>
            </a:r>
            <a:r>
              <a:rPr lang="en-US" baseline="0" dirty="0"/>
              <a:t> to the bank. The Social Welfare Department issues a senior citizen card to the senior citizens, and that is the most preferred proof. </a:t>
            </a:r>
            <a:endParaRPr lang="en-IN" dirty="0"/>
          </a:p>
        </p:txBody>
      </p:sp>
      <p:sp>
        <p:nvSpPr>
          <p:cNvPr id="4" name="Slide Number Placeholder 3"/>
          <p:cNvSpPr>
            <a:spLocks noGrp="1"/>
          </p:cNvSpPr>
          <p:nvPr>
            <p:ph type="sldNum" sz="quarter" idx="10"/>
          </p:nvPr>
        </p:nvSpPr>
        <p:spPr/>
        <p:txBody>
          <a:bodyPr/>
          <a:lstStyle/>
          <a:p>
            <a:fld id="{70E88E3B-8B1E-4678-83D8-23D7A8A816A1}" type="slidenum">
              <a:rPr lang="en-IN" smtClean="0"/>
              <a:t>33</a:t>
            </a:fld>
            <a:endParaRPr lang="en-IN"/>
          </a:p>
        </p:txBody>
      </p:sp>
    </p:spTree>
    <p:extLst>
      <p:ext uri="{BB962C8B-B14F-4D97-AF65-F5344CB8AC3E}">
        <p14:creationId xmlns:p14="http://schemas.microsoft.com/office/powerpoint/2010/main" val="3741171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History of KYC? </a:t>
            </a:r>
            <a:r>
              <a:rPr lang="en-US" dirty="0">
                <a:sym typeface="Wingdings" panose="05000000000000000000" pitchFamily="2" charset="2"/>
              </a:rPr>
              <a:t> When</a:t>
            </a:r>
            <a:r>
              <a:rPr lang="en-US" baseline="0" dirty="0">
                <a:sym typeface="Wingdings" panose="05000000000000000000" pitchFamily="2" charset="2"/>
              </a:rPr>
              <a:t> KYC is introduced? </a:t>
            </a:r>
          </a:p>
          <a:p>
            <a:r>
              <a:rPr lang="en-US" baseline="0" dirty="0">
                <a:sym typeface="Wingdings" panose="05000000000000000000" pitchFamily="2" charset="2"/>
              </a:rPr>
              <a:t>In US, KYC is k/w as Patriot Act. WHY?  </a:t>
            </a:r>
            <a:endParaRPr lang="en-IN" dirty="0"/>
          </a:p>
        </p:txBody>
      </p:sp>
      <p:sp>
        <p:nvSpPr>
          <p:cNvPr id="4" name="Slide Number Placeholder 3"/>
          <p:cNvSpPr>
            <a:spLocks noGrp="1"/>
          </p:cNvSpPr>
          <p:nvPr>
            <p:ph type="sldNum" sz="quarter" idx="10"/>
          </p:nvPr>
        </p:nvSpPr>
        <p:spPr/>
        <p:txBody>
          <a:bodyPr/>
          <a:lstStyle/>
          <a:p>
            <a:fld id="{70E88E3B-8B1E-4678-83D8-23D7A8A816A1}" type="slidenum">
              <a:rPr lang="en-IN" smtClean="0"/>
              <a:t>8</a:t>
            </a:fld>
            <a:endParaRPr lang="en-IN"/>
          </a:p>
        </p:txBody>
      </p:sp>
    </p:spTree>
    <p:extLst>
      <p:ext uri="{BB962C8B-B14F-4D97-AF65-F5344CB8AC3E}">
        <p14:creationId xmlns:p14="http://schemas.microsoft.com/office/powerpoint/2010/main" val="283575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0E88E3B-8B1E-4678-83D8-23D7A8A816A1}" type="slidenum">
              <a:rPr lang="en-IN" smtClean="0"/>
              <a:t>34</a:t>
            </a:fld>
            <a:endParaRPr lang="en-IN"/>
          </a:p>
        </p:txBody>
      </p:sp>
    </p:spTree>
    <p:extLst>
      <p:ext uri="{BB962C8B-B14F-4D97-AF65-F5344CB8AC3E}">
        <p14:creationId xmlns:p14="http://schemas.microsoft.com/office/powerpoint/2010/main" val="16764530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Wingdings" panose="05000000000000000000" pitchFamily="2" charset="2"/>
              <a:buChar char="§"/>
            </a:pPr>
            <a:r>
              <a:rPr lang="en-US" dirty="0">
                <a:solidFill>
                  <a:schemeClr val="bg2">
                    <a:lumMod val="10000"/>
                  </a:schemeClr>
                </a:solidFill>
                <a:latin typeface="Bahnschrift Light" panose="020B0502040204020203" pitchFamily="34" charset="0"/>
              </a:rPr>
              <a:t>One can safely </a:t>
            </a:r>
            <a:r>
              <a:rPr lang="en-US" sz="1400" b="1" dirty="0">
                <a:solidFill>
                  <a:schemeClr val="bg2">
                    <a:lumMod val="10000"/>
                  </a:schemeClr>
                </a:solidFill>
                <a:latin typeface="Bahnschrift Light" panose="020B0502040204020203" pitchFamily="34" charset="0"/>
              </a:rPr>
              <a:t>store</a:t>
            </a:r>
            <a:r>
              <a:rPr lang="en-US" dirty="0">
                <a:solidFill>
                  <a:schemeClr val="bg2">
                    <a:lumMod val="10000"/>
                  </a:schemeClr>
                </a:solidFill>
                <a:latin typeface="Bahnschrift Light" panose="020B0502040204020203" pitchFamily="34" charset="0"/>
              </a:rPr>
              <a:t> or save their surplus funds in the savings bank account.</a:t>
            </a:r>
          </a:p>
          <a:p>
            <a:pPr marL="285750" indent="-285750">
              <a:buFont typeface="Wingdings" panose="05000000000000000000" pitchFamily="2" charset="2"/>
              <a:buChar char="§"/>
            </a:pPr>
            <a:r>
              <a:rPr lang="en-US" dirty="0">
                <a:solidFill>
                  <a:schemeClr val="bg2">
                    <a:lumMod val="10000"/>
                  </a:schemeClr>
                </a:solidFill>
                <a:latin typeface="Bahnschrift Light" panose="020B0502040204020203" pitchFamily="34" charset="0"/>
              </a:rPr>
              <a:t>The savings account balance earns interest. Because the ROI isn’t very high as compared to the other bank deposits, it fu1rther increases the funds in the account.</a:t>
            </a:r>
          </a:p>
          <a:p>
            <a:pPr marL="285750" indent="-285750">
              <a:buFont typeface="Wingdings" panose="05000000000000000000" pitchFamily="2" charset="2"/>
              <a:buChar char="§"/>
            </a:pPr>
            <a:r>
              <a:rPr lang="en-US" dirty="0">
                <a:solidFill>
                  <a:schemeClr val="bg2">
                    <a:lumMod val="10000"/>
                  </a:schemeClr>
                </a:solidFill>
                <a:latin typeface="Bahnschrift Light" panose="020B0502040204020203" pitchFamily="34" charset="0"/>
              </a:rPr>
              <a:t>Account holders are issued ATM or debit cards by the banks for withdrawing money from the account.</a:t>
            </a:r>
          </a:p>
          <a:p>
            <a:pPr marL="285750" indent="-285750">
              <a:buFont typeface="Wingdings" panose="05000000000000000000" pitchFamily="2" charset="2"/>
              <a:buChar char="§"/>
            </a:pPr>
            <a:r>
              <a:rPr lang="en-US" dirty="0">
                <a:solidFill>
                  <a:schemeClr val="bg2">
                    <a:lumMod val="10000"/>
                  </a:schemeClr>
                </a:solidFill>
                <a:latin typeface="Bahnschrift Light" panose="020B0502040204020203" pitchFamily="34" charset="0"/>
              </a:rPr>
              <a:t>If you have a savings account in a bank and you maintain the minimum quarterly balance, then you would be provided with the discounts on the locker rental facilities.</a:t>
            </a:r>
          </a:p>
          <a:p>
            <a:pPr marL="285750" indent="-285750">
              <a:buFont typeface="Wingdings" panose="05000000000000000000" pitchFamily="2" charset="2"/>
              <a:buChar char="§"/>
            </a:pPr>
            <a:r>
              <a:rPr lang="en-US" dirty="0">
                <a:solidFill>
                  <a:schemeClr val="bg2">
                    <a:lumMod val="10000"/>
                  </a:schemeClr>
                </a:solidFill>
                <a:latin typeface="Bahnschrift Light" panose="020B0502040204020203" pitchFamily="34" charset="0"/>
              </a:rPr>
              <a:t>Savings account holders are provided with insurance covers that include personal accidents &amp; deaths.</a:t>
            </a:r>
            <a:endParaRPr lang="en-IN" dirty="0">
              <a:solidFill>
                <a:schemeClr val="bg2">
                  <a:lumMod val="10000"/>
                </a:schemeClr>
              </a:solidFill>
              <a:latin typeface="Bahnschrift Light" panose="020B0502040204020203" pitchFamily="34" charset="0"/>
            </a:endParaRPr>
          </a:p>
          <a:p>
            <a:endParaRPr lang="en-IN" dirty="0"/>
          </a:p>
        </p:txBody>
      </p:sp>
      <p:sp>
        <p:nvSpPr>
          <p:cNvPr id="4" name="Slide Number Placeholder 3"/>
          <p:cNvSpPr>
            <a:spLocks noGrp="1"/>
          </p:cNvSpPr>
          <p:nvPr>
            <p:ph type="sldNum" sz="quarter" idx="10"/>
          </p:nvPr>
        </p:nvSpPr>
        <p:spPr/>
        <p:txBody>
          <a:bodyPr/>
          <a:lstStyle/>
          <a:p>
            <a:fld id="{70E88E3B-8B1E-4678-83D8-23D7A8A816A1}" type="slidenum">
              <a:rPr lang="en-IN" smtClean="0"/>
              <a:t>35</a:t>
            </a:fld>
            <a:endParaRPr lang="en-IN"/>
          </a:p>
        </p:txBody>
      </p:sp>
    </p:spTree>
    <p:extLst>
      <p:ext uri="{BB962C8B-B14F-4D97-AF65-F5344CB8AC3E}">
        <p14:creationId xmlns:p14="http://schemas.microsoft.com/office/powerpoint/2010/main" val="41891407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Timeline + Need of KYC </a:t>
            </a:r>
          </a:p>
          <a:p>
            <a:r>
              <a:rPr lang="en-US" dirty="0"/>
              <a:t>After the 9/11 2001 attack -&gt; because that was a national Terror attack which shook the whole world.</a:t>
            </a:r>
            <a:br>
              <a:rPr lang="en-US" dirty="0"/>
            </a:br>
            <a:r>
              <a:rPr lang="en-US" dirty="0"/>
              <a:t>And just after that attack US Congress passed the Patriot Act in 2002  which provides a variety of means to deter terrorist behavior.</a:t>
            </a:r>
            <a:br>
              <a:rPr lang="en-US" dirty="0"/>
            </a:br>
            <a:r>
              <a:rPr lang="en-US" dirty="0" err="1"/>
              <a:t>which</a:t>
            </a:r>
            <a:r>
              <a:rPr lang="en-US" dirty="0"/>
              <a:t> regulates KYC,AML, CIP for </a:t>
            </a:r>
            <a:r>
              <a:rPr lang="en-US" dirty="0" err="1"/>
              <a:t>bfsi</a:t>
            </a:r>
            <a:r>
              <a:rPr lang="en-US" dirty="0"/>
              <a:t>. </a:t>
            </a:r>
            <a:r>
              <a:rPr lang="en-US" dirty="0">
                <a:sym typeface="Wingdings" panose="05000000000000000000" pitchFamily="2" charset="2"/>
              </a:rPr>
              <a:t> And now it’s a LAW. YOU MUST HAVE TO DO KYC.</a:t>
            </a:r>
          </a:p>
          <a:p>
            <a:r>
              <a:rPr lang="en-US" dirty="0">
                <a:sym typeface="Wingdings" panose="05000000000000000000" pitchFamily="2" charset="2"/>
              </a:rPr>
              <a:t>Just after US, RBI</a:t>
            </a:r>
            <a:endParaRPr lang="en-US" dirty="0"/>
          </a:p>
          <a:p>
            <a:endParaRPr lang="en-IN" dirty="0"/>
          </a:p>
        </p:txBody>
      </p:sp>
      <p:sp>
        <p:nvSpPr>
          <p:cNvPr id="4" name="Slide Number Placeholder 3"/>
          <p:cNvSpPr>
            <a:spLocks noGrp="1"/>
          </p:cNvSpPr>
          <p:nvPr>
            <p:ph type="sldNum" sz="quarter" idx="10"/>
          </p:nvPr>
        </p:nvSpPr>
        <p:spPr/>
        <p:txBody>
          <a:bodyPr/>
          <a:lstStyle/>
          <a:p>
            <a:fld id="{70E88E3B-8B1E-4678-83D8-23D7A8A816A1}" type="slidenum">
              <a:rPr lang="en-IN" smtClean="0"/>
              <a:t>9</a:t>
            </a:fld>
            <a:endParaRPr lang="en-IN"/>
          </a:p>
        </p:txBody>
      </p:sp>
    </p:spTree>
    <p:extLst>
      <p:ext uri="{BB962C8B-B14F-4D97-AF65-F5344CB8AC3E}">
        <p14:creationId xmlns:p14="http://schemas.microsoft.com/office/powerpoint/2010/main" val="12369783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a:t>
            </a:r>
            <a:r>
              <a:rPr lang="en-US" baseline="0" dirty="0"/>
              <a:t> full form of KYC we got three terms i.e. Know ; Your ; Customer. Here, term “customer” is very crucial</a:t>
            </a:r>
            <a:endParaRPr lang="en-IN" dirty="0"/>
          </a:p>
        </p:txBody>
      </p:sp>
      <p:sp>
        <p:nvSpPr>
          <p:cNvPr id="4" name="Slide Number Placeholder 3"/>
          <p:cNvSpPr>
            <a:spLocks noGrp="1"/>
          </p:cNvSpPr>
          <p:nvPr>
            <p:ph type="sldNum" sz="quarter" idx="10"/>
          </p:nvPr>
        </p:nvSpPr>
        <p:spPr/>
        <p:txBody>
          <a:bodyPr/>
          <a:lstStyle/>
          <a:p>
            <a:fld id="{70E88E3B-8B1E-4678-83D8-23D7A8A816A1}" type="slidenum">
              <a:rPr lang="en-IN" smtClean="0"/>
              <a:t>10</a:t>
            </a:fld>
            <a:endParaRPr lang="en-IN"/>
          </a:p>
        </p:txBody>
      </p:sp>
    </p:spTree>
    <p:extLst>
      <p:ext uri="{BB962C8B-B14F-4D97-AF65-F5344CB8AC3E}">
        <p14:creationId xmlns:p14="http://schemas.microsoft.com/office/powerpoint/2010/main" val="3049606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Meaning provided by RBI policy for </a:t>
            </a:r>
            <a:r>
              <a:rPr lang="en-IN"/>
              <a:t>Person shall </a:t>
            </a:r>
            <a:r>
              <a:rPr lang="en-IN" dirty="0"/>
              <a:t>include </a:t>
            </a:r>
          </a:p>
        </p:txBody>
      </p:sp>
      <p:sp>
        <p:nvSpPr>
          <p:cNvPr id="4" name="Slide Number Placeholder 3"/>
          <p:cNvSpPr>
            <a:spLocks noGrp="1"/>
          </p:cNvSpPr>
          <p:nvPr>
            <p:ph type="sldNum" sz="quarter" idx="10"/>
          </p:nvPr>
        </p:nvSpPr>
        <p:spPr/>
        <p:txBody>
          <a:bodyPr/>
          <a:lstStyle/>
          <a:p>
            <a:fld id="{70E88E3B-8B1E-4678-83D8-23D7A8A816A1}" type="slidenum">
              <a:rPr lang="en-IN" smtClean="0"/>
              <a:t>11</a:t>
            </a:fld>
            <a:endParaRPr lang="en-IN"/>
          </a:p>
        </p:txBody>
      </p:sp>
    </p:spTree>
    <p:extLst>
      <p:ext uri="{BB962C8B-B14F-4D97-AF65-F5344CB8AC3E}">
        <p14:creationId xmlns:p14="http://schemas.microsoft.com/office/powerpoint/2010/main" val="24307014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0E88E3B-8B1E-4678-83D8-23D7A8A816A1}" type="slidenum">
              <a:rPr lang="en-IN" smtClean="0"/>
              <a:t>12</a:t>
            </a:fld>
            <a:endParaRPr lang="en-IN"/>
          </a:p>
        </p:txBody>
      </p:sp>
    </p:spTree>
    <p:extLst>
      <p:ext uri="{BB962C8B-B14F-4D97-AF65-F5344CB8AC3E}">
        <p14:creationId xmlns:p14="http://schemas.microsoft.com/office/powerpoint/2010/main" val="22581277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0E88E3B-8B1E-4678-83D8-23D7A8A816A1}" type="slidenum">
              <a:rPr lang="en-IN" smtClean="0"/>
              <a:t>13</a:t>
            </a:fld>
            <a:endParaRPr lang="en-IN"/>
          </a:p>
        </p:txBody>
      </p:sp>
    </p:spTree>
    <p:extLst>
      <p:ext uri="{BB962C8B-B14F-4D97-AF65-F5344CB8AC3E}">
        <p14:creationId xmlns:p14="http://schemas.microsoft.com/office/powerpoint/2010/main" val="17485185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0E88E3B-8B1E-4678-83D8-23D7A8A816A1}" type="slidenum">
              <a:rPr lang="en-IN" smtClean="0"/>
              <a:t>14</a:t>
            </a:fld>
            <a:endParaRPr lang="en-IN"/>
          </a:p>
        </p:txBody>
      </p:sp>
    </p:spTree>
    <p:extLst>
      <p:ext uri="{BB962C8B-B14F-4D97-AF65-F5344CB8AC3E}">
        <p14:creationId xmlns:p14="http://schemas.microsoft.com/office/powerpoint/2010/main" val="36163620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9 Jan 2020, RBI done some amendment to the PML rules launching concept of a) digital KYC b) Equivalent e-document</a:t>
            </a:r>
          </a:p>
          <a:p>
            <a:r>
              <a:rPr lang="en-US" dirty="0"/>
              <a:t>In India, Electronic Know Your Customer or Electronic Know your Client or </a:t>
            </a:r>
            <a:r>
              <a:rPr lang="en-US" b="1" dirty="0"/>
              <a:t>eKYC</a:t>
            </a:r>
            <a:r>
              <a:rPr lang="en-US" dirty="0"/>
              <a:t> is a process, wherein the customer's identity and address are verified electronically through Aadhaar authentication. Aadhaar is India's national biometric </a:t>
            </a:r>
            <a:r>
              <a:rPr lang="en-US" dirty="0" err="1"/>
              <a:t>eID</a:t>
            </a:r>
            <a:r>
              <a:rPr lang="en-US" dirty="0"/>
              <a:t> scheme.</a:t>
            </a:r>
          </a:p>
          <a:p>
            <a:r>
              <a:rPr lang="en-IN" b="1" dirty="0"/>
              <a:t>facial biometrics</a:t>
            </a:r>
            <a:endParaRPr lang="en-IN" dirty="0"/>
          </a:p>
        </p:txBody>
      </p:sp>
      <p:sp>
        <p:nvSpPr>
          <p:cNvPr id="4" name="Slide Number Placeholder 3"/>
          <p:cNvSpPr>
            <a:spLocks noGrp="1"/>
          </p:cNvSpPr>
          <p:nvPr>
            <p:ph type="sldNum" sz="quarter" idx="10"/>
          </p:nvPr>
        </p:nvSpPr>
        <p:spPr/>
        <p:txBody>
          <a:bodyPr/>
          <a:lstStyle/>
          <a:p>
            <a:fld id="{70E88E3B-8B1E-4678-83D8-23D7A8A816A1}" type="slidenum">
              <a:rPr lang="en-IN" smtClean="0"/>
              <a:t>15</a:t>
            </a:fld>
            <a:endParaRPr lang="en-IN"/>
          </a:p>
        </p:txBody>
      </p:sp>
    </p:spTree>
    <p:extLst>
      <p:ext uri="{BB962C8B-B14F-4D97-AF65-F5344CB8AC3E}">
        <p14:creationId xmlns:p14="http://schemas.microsoft.com/office/powerpoint/2010/main" val="3416537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D0E2C19-E794-4B91-9380-C939AF378D7E}" type="datetime1">
              <a:rPr lang="en-IN" smtClean="0"/>
              <a:t>14-10-2020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817E00-36CB-45B2-99EC-B9DE4D5B6FAF}" type="slidenum">
              <a:rPr lang="en-IN" smtClean="0"/>
              <a:t>‹#›</a:t>
            </a:fld>
            <a:endParaRPr lang="en-IN"/>
          </a:p>
        </p:txBody>
      </p:sp>
    </p:spTree>
    <p:extLst>
      <p:ext uri="{BB962C8B-B14F-4D97-AF65-F5344CB8AC3E}">
        <p14:creationId xmlns:p14="http://schemas.microsoft.com/office/powerpoint/2010/main" val="2003478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F97B9CD-585E-4660-AEBA-27C685B6D0F1}" type="datetime1">
              <a:rPr lang="en-IN" smtClean="0"/>
              <a:t>14-10-2020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817E00-36CB-45B2-99EC-B9DE4D5B6FAF}" type="slidenum">
              <a:rPr lang="en-IN" smtClean="0"/>
              <a:t>‹#›</a:t>
            </a:fld>
            <a:endParaRPr lang="en-IN"/>
          </a:p>
        </p:txBody>
      </p:sp>
    </p:spTree>
    <p:extLst>
      <p:ext uri="{BB962C8B-B14F-4D97-AF65-F5344CB8AC3E}">
        <p14:creationId xmlns:p14="http://schemas.microsoft.com/office/powerpoint/2010/main" val="481879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B606A22-8390-4D8B-AC3B-6BA2649FB2D9}" type="datetime1">
              <a:rPr lang="en-IN" smtClean="0"/>
              <a:t>14-10-2020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817E00-36CB-45B2-99EC-B9DE4D5B6FAF}" type="slidenum">
              <a:rPr lang="en-IN" smtClean="0"/>
              <a:t>‹#›</a:t>
            </a:fld>
            <a:endParaRPr lang="en-IN"/>
          </a:p>
        </p:txBody>
      </p:sp>
    </p:spTree>
    <p:extLst>
      <p:ext uri="{BB962C8B-B14F-4D97-AF65-F5344CB8AC3E}">
        <p14:creationId xmlns:p14="http://schemas.microsoft.com/office/powerpoint/2010/main" val="3121888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5F9EBE7-99E7-47C1-B5B8-48130D3EAFE7}" type="datetime1">
              <a:rPr lang="en-IN" smtClean="0"/>
              <a:t>14-10-2020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817E00-36CB-45B2-99EC-B9DE4D5B6FAF}" type="slidenum">
              <a:rPr lang="en-IN" smtClean="0"/>
              <a:t>‹#›</a:t>
            </a:fld>
            <a:endParaRPr lang="en-IN"/>
          </a:p>
        </p:txBody>
      </p:sp>
    </p:spTree>
    <p:extLst>
      <p:ext uri="{BB962C8B-B14F-4D97-AF65-F5344CB8AC3E}">
        <p14:creationId xmlns:p14="http://schemas.microsoft.com/office/powerpoint/2010/main" val="1738583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CC50C56-2896-4AF0-967A-CD3DA7FB0BC4}" type="datetime1">
              <a:rPr lang="en-IN" smtClean="0"/>
              <a:t>14-10-2020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817E00-36CB-45B2-99EC-B9DE4D5B6FAF}" type="slidenum">
              <a:rPr lang="en-IN" smtClean="0"/>
              <a:t>‹#›</a:t>
            </a:fld>
            <a:endParaRPr lang="en-IN"/>
          </a:p>
        </p:txBody>
      </p:sp>
    </p:spTree>
    <p:extLst>
      <p:ext uri="{BB962C8B-B14F-4D97-AF65-F5344CB8AC3E}">
        <p14:creationId xmlns:p14="http://schemas.microsoft.com/office/powerpoint/2010/main" val="3578256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2678DCDB-D7FE-48FD-BCA1-A5FEF1889659}" type="datetime1">
              <a:rPr lang="en-IN" smtClean="0"/>
              <a:t>14-10-2020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817E00-36CB-45B2-99EC-B9DE4D5B6FAF}" type="slidenum">
              <a:rPr lang="en-IN" smtClean="0"/>
              <a:t>‹#›</a:t>
            </a:fld>
            <a:endParaRPr lang="en-IN"/>
          </a:p>
        </p:txBody>
      </p:sp>
    </p:spTree>
    <p:extLst>
      <p:ext uri="{BB962C8B-B14F-4D97-AF65-F5344CB8AC3E}">
        <p14:creationId xmlns:p14="http://schemas.microsoft.com/office/powerpoint/2010/main" val="1603399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6B6D3CB3-A3DE-4CBF-96F4-39AC437AC595}" type="datetime1">
              <a:rPr lang="en-IN" smtClean="0"/>
              <a:t>14-10-2020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4817E00-36CB-45B2-99EC-B9DE4D5B6FAF}" type="slidenum">
              <a:rPr lang="en-IN" smtClean="0"/>
              <a:t>‹#›</a:t>
            </a:fld>
            <a:endParaRPr lang="en-IN"/>
          </a:p>
        </p:txBody>
      </p:sp>
    </p:spTree>
    <p:extLst>
      <p:ext uri="{BB962C8B-B14F-4D97-AF65-F5344CB8AC3E}">
        <p14:creationId xmlns:p14="http://schemas.microsoft.com/office/powerpoint/2010/main" val="738077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B2477F5F-7EEA-4C1C-86F4-533EFA2C633A}" type="datetime1">
              <a:rPr lang="en-IN" smtClean="0"/>
              <a:t>14-10-2020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4817E00-36CB-45B2-99EC-B9DE4D5B6FAF}" type="slidenum">
              <a:rPr lang="en-IN" smtClean="0"/>
              <a:t>‹#›</a:t>
            </a:fld>
            <a:endParaRPr lang="en-IN"/>
          </a:p>
        </p:txBody>
      </p:sp>
    </p:spTree>
    <p:extLst>
      <p:ext uri="{BB962C8B-B14F-4D97-AF65-F5344CB8AC3E}">
        <p14:creationId xmlns:p14="http://schemas.microsoft.com/office/powerpoint/2010/main" val="1223692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886330-1118-4EE0-9B13-3934B4892A8E}" type="datetime1">
              <a:rPr lang="en-IN" smtClean="0"/>
              <a:t>14-10-2020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4817E00-36CB-45B2-99EC-B9DE4D5B6FAF}" type="slidenum">
              <a:rPr lang="en-IN" smtClean="0"/>
              <a:t>‹#›</a:t>
            </a:fld>
            <a:endParaRPr lang="en-IN"/>
          </a:p>
        </p:txBody>
      </p:sp>
    </p:spTree>
    <p:extLst>
      <p:ext uri="{BB962C8B-B14F-4D97-AF65-F5344CB8AC3E}">
        <p14:creationId xmlns:p14="http://schemas.microsoft.com/office/powerpoint/2010/main" val="2592068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B8F7B6C-E8E4-4620-A97F-D17010284024}" type="datetime1">
              <a:rPr lang="en-IN" smtClean="0"/>
              <a:t>14-10-2020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817E00-36CB-45B2-99EC-B9DE4D5B6FAF}" type="slidenum">
              <a:rPr lang="en-IN" smtClean="0"/>
              <a:t>‹#›</a:t>
            </a:fld>
            <a:endParaRPr lang="en-IN"/>
          </a:p>
        </p:txBody>
      </p:sp>
    </p:spTree>
    <p:extLst>
      <p:ext uri="{BB962C8B-B14F-4D97-AF65-F5344CB8AC3E}">
        <p14:creationId xmlns:p14="http://schemas.microsoft.com/office/powerpoint/2010/main" val="4023460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084CCE5-BD76-4B8C-B04C-AA0ED42E0325}" type="datetime1">
              <a:rPr lang="en-IN" smtClean="0"/>
              <a:t>14-10-2020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817E00-36CB-45B2-99EC-B9DE4D5B6FAF}" type="slidenum">
              <a:rPr lang="en-IN" smtClean="0"/>
              <a:t>‹#›</a:t>
            </a:fld>
            <a:endParaRPr lang="en-IN"/>
          </a:p>
        </p:txBody>
      </p:sp>
    </p:spTree>
    <p:extLst>
      <p:ext uri="{BB962C8B-B14F-4D97-AF65-F5344CB8AC3E}">
        <p14:creationId xmlns:p14="http://schemas.microsoft.com/office/powerpoint/2010/main" val="594491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E57B42-E489-4561-9EE2-7AE04BBA369C}" type="datetime1">
              <a:rPr lang="en-IN" smtClean="0"/>
              <a:t>14-10-2020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817E00-36CB-45B2-99EC-B9DE4D5B6FAF}" type="slidenum">
              <a:rPr lang="en-IN" smtClean="0"/>
              <a:t>‹#›</a:t>
            </a:fld>
            <a:endParaRPr lang="en-IN"/>
          </a:p>
        </p:txBody>
      </p:sp>
    </p:spTree>
    <p:extLst>
      <p:ext uri="{BB962C8B-B14F-4D97-AF65-F5344CB8AC3E}">
        <p14:creationId xmlns:p14="http://schemas.microsoft.com/office/powerpoint/2010/main" val="7880901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7" name="Rectangle 6"/>
          <p:cNvSpPr/>
          <p:nvPr/>
        </p:nvSpPr>
        <p:spPr>
          <a:xfrm>
            <a:off x="-7173" y="981075"/>
            <a:ext cx="6103172" cy="4227419"/>
          </a:xfrm>
          <a:prstGeom prst="rect">
            <a:avLst/>
          </a:prstGeom>
          <a:solidFill>
            <a:srgbClr val="40404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4" name="Slide Number Placeholder 3"/>
          <p:cNvSpPr>
            <a:spLocks noGrp="1"/>
          </p:cNvSpPr>
          <p:nvPr>
            <p:ph type="sldNum" sz="quarter" idx="12"/>
          </p:nvPr>
        </p:nvSpPr>
        <p:spPr/>
        <p:txBody>
          <a:bodyPr/>
          <a:lstStyle/>
          <a:p>
            <a:fld id="{64817E00-36CB-45B2-99EC-B9DE4D5B6FAF}" type="slidenum">
              <a:rPr lang="en-IN" smtClean="0">
                <a:solidFill>
                  <a:schemeClr val="bg1"/>
                </a:solidFill>
              </a:rPr>
              <a:t>1</a:t>
            </a:fld>
            <a:endParaRPr lang="en-IN" dirty="0">
              <a:solidFill>
                <a:schemeClr val="bg1"/>
              </a:solidFill>
            </a:endParaRPr>
          </a:p>
        </p:txBody>
      </p:sp>
      <p:sp>
        <p:nvSpPr>
          <p:cNvPr id="6" name="Rectangle 5"/>
          <p:cNvSpPr/>
          <p:nvPr/>
        </p:nvSpPr>
        <p:spPr>
          <a:xfrm>
            <a:off x="-505609" y="981075"/>
            <a:ext cx="182880" cy="18288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303916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632626" y="-1460500"/>
            <a:ext cx="806274" cy="9513843"/>
          </a:xfrm>
          <a:prstGeom prst="rect">
            <a:avLst/>
          </a:prstGeom>
          <a:noFill/>
        </p:spPr>
        <p:txBody>
          <a:bodyPr wrap="square" lIns="91440" tIns="45720" rIns="91440" bIns="45720">
            <a:spAutoFit/>
          </a:bodyPr>
          <a:lstStyle/>
          <a:p>
            <a:pPr algn="ctr"/>
            <a:r>
              <a:rPr lang="en-US" sz="59500" dirty="0">
                <a:ln w="0">
                  <a:solidFill>
                    <a:schemeClr val="bg1">
                      <a:lumMod val="50000"/>
                    </a:schemeClr>
                  </a:solidFill>
                </a:ln>
                <a:solidFill>
                  <a:schemeClr val="bg1">
                    <a:lumMod val="85000"/>
                  </a:schemeClr>
                </a:solidFill>
                <a:latin typeface="Avant_G-Bold" panose="020B0500000000000000" pitchFamily="34" charset="0"/>
              </a:rPr>
              <a:t>2</a:t>
            </a:r>
            <a:endParaRPr lang="en-US" sz="59500" b="0" cap="none" spc="0" dirty="0">
              <a:ln w="0">
                <a:solidFill>
                  <a:schemeClr val="bg1">
                    <a:lumMod val="50000"/>
                  </a:schemeClr>
                </a:solidFill>
              </a:ln>
              <a:solidFill>
                <a:schemeClr val="bg1">
                  <a:lumMod val="85000"/>
                </a:schemeClr>
              </a:solidFill>
              <a:latin typeface="Avant_G-Bold" panose="020B0500000000000000" pitchFamily="34" charset="0"/>
            </a:endParaRPr>
          </a:p>
        </p:txBody>
      </p:sp>
      <p:sp>
        <p:nvSpPr>
          <p:cNvPr id="2" name="Rectangle 1"/>
          <p:cNvSpPr/>
          <p:nvPr/>
        </p:nvSpPr>
        <p:spPr>
          <a:xfrm>
            <a:off x="0" y="5105400"/>
            <a:ext cx="12192000" cy="1752600"/>
          </a:xfrm>
          <a:prstGeom prst="rect">
            <a:avLst/>
          </a:prstGeom>
          <a:solidFill>
            <a:schemeClr val="bg2">
              <a:lumMod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 name="Rectangle 2"/>
          <p:cNvSpPr/>
          <p:nvPr/>
        </p:nvSpPr>
        <p:spPr>
          <a:xfrm>
            <a:off x="1920955" y="2481560"/>
            <a:ext cx="8350107" cy="923330"/>
          </a:xfrm>
          <a:prstGeom prst="rect">
            <a:avLst/>
          </a:prstGeom>
          <a:noFill/>
          <a:ln>
            <a:noFill/>
          </a:ln>
        </p:spPr>
        <p:txBody>
          <a:bodyPr wrap="none" lIns="91440" tIns="45720" rIns="91440" bIns="45720">
            <a:spAutoFit/>
          </a:bodyPr>
          <a:lstStyle/>
          <a:p>
            <a:pPr algn="ctr"/>
            <a:r>
              <a:rPr lang="en-US" sz="5400" b="0" cap="none" spc="0" dirty="0">
                <a:ln w="0"/>
                <a:solidFill>
                  <a:schemeClr val="tx1"/>
                </a:solidFill>
                <a:latin typeface="Avant_G-Bold" panose="020B0500000000000000" pitchFamily="34" charset="0"/>
              </a:rPr>
              <a:t>DEFINITION OF ‘CUSTOMER’</a:t>
            </a:r>
          </a:p>
        </p:txBody>
      </p:sp>
      <p:sp>
        <p:nvSpPr>
          <p:cNvPr id="4" name="Slide Number Placeholder 3"/>
          <p:cNvSpPr>
            <a:spLocks noGrp="1"/>
          </p:cNvSpPr>
          <p:nvPr>
            <p:ph type="sldNum" sz="quarter" idx="12"/>
          </p:nvPr>
        </p:nvSpPr>
        <p:spPr/>
        <p:txBody>
          <a:bodyPr/>
          <a:lstStyle/>
          <a:p>
            <a:fld id="{64817E00-36CB-45B2-99EC-B9DE4D5B6FAF}" type="slidenum">
              <a:rPr lang="en-IN" smtClean="0">
                <a:solidFill>
                  <a:schemeClr val="bg1"/>
                </a:solidFill>
              </a:rPr>
              <a:t>10</a:t>
            </a:fld>
            <a:endParaRPr lang="en-IN" dirty="0">
              <a:solidFill>
                <a:schemeClr val="bg1"/>
              </a:solidFill>
            </a:endParaRPr>
          </a:p>
        </p:txBody>
      </p:sp>
      <p:sp>
        <p:nvSpPr>
          <p:cNvPr id="9" name="Isosceles Triangle 8">
            <a:extLst>
              <a:ext uri="{FF2B5EF4-FFF2-40B4-BE49-F238E27FC236}">
                <a16:creationId xmlns:a16="http://schemas.microsoft.com/office/drawing/2014/main" id="{48A2643D-391C-45C8-AD10-DFB9D5857325}"/>
              </a:ext>
            </a:extLst>
          </p:cNvPr>
          <p:cNvSpPr/>
          <p:nvPr/>
        </p:nvSpPr>
        <p:spPr>
          <a:xfrm>
            <a:off x="5521413" y="4326802"/>
            <a:ext cx="1149174" cy="778598"/>
          </a:xfrm>
          <a:prstGeom prst="triangle">
            <a:avLst/>
          </a:prstGeom>
          <a:solidFill>
            <a:srgbClr val="3B3838"/>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8836101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6102036" cy="6858000"/>
          </a:xfrm>
          <a:prstGeom prst="rect">
            <a:avLst/>
          </a:prstGeom>
          <a:solidFill>
            <a:schemeClr val="bg2">
              <a:lumMod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ln w="0"/>
              <a:solidFill>
                <a:schemeClr val="tx1"/>
              </a:solidFill>
              <a:effectLst>
                <a:outerShdw blurRad="38100" dist="19050" dir="2700000" algn="tl" rotWithShape="0">
                  <a:schemeClr val="dk1">
                    <a:alpha val="40000"/>
                  </a:schemeClr>
                </a:outerShdw>
              </a:effectLst>
            </a:endParaRPr>
          </a:p>
        </p:txBody>
      </p:sp>
      <p:sp>
        <p:nvSpPr>
          <p:cNvPr id="4" name="Slide Number Placeholder 3"/>
          <p:cNvSpPr>
            <a:spLocks noGrp="1"/>
          </p:cNvSpPr>
          <p:nvPr>
            <p:ph type="sldNum" sz="quarter" idx="12"/>
          </p:nvPr>
        </p:nvSpPr>
        <p:spPr>
          <a:ln>
            <a:noFill/>
          </a:ln>
        </p:spPr>
        <p:txBody>
          <a:bodyPr/>
          <a:lstStyle/>
          <a:p>
            <a:fld id="{64817E00-36CB-45B2-99EC-B9DE4D5B6FAF}" type="slidenum">
              <a:rPr lang="en-IN" smtClean="0">
                <a:solidFill>
                  <a:schemeClr val="tx1"/>
                </a:solidFill>
              </a:rPr>
              <a:t>11</a:t>
            </a:fld>
            <a:endParaRPr lang="en-IN" dirty="0">
              <a:solidFill>
                <a:schemeClr val="tx1"/>
              </a:solidFill>
            </a:endParaRPr>
          </a:p>
        </p:txBody>
      </p:sp>
      <p:sp>
        <p:nvSpPr>
          <p:cNvPr id="11" name="Oval 10"/>
          <p:cNvSpPr/>
          <p:nvPr/>
        </p:nvSpPr>
        <p:spPr>
          <a:xfrm>
            <a:off x="5518764" y="2925246"/>
            <a:ext cx="1041148" cy="975134"/>
          </a:xfrm>
          <a:prstGeom prst="ellipse">
            <a:avLst/>
          </a:prstGeom>
          <a:solidFill>
            <a:srgbClr val="3B3838"/>
          </a:solidFill>
          <a:ln w="57150">
            <a:solidFill>
              <a:schemeClr val="tx1">
                <a:lumMod val="95000"/>
                <a:lumOff val="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C000"/>
              </a:solidFill>
            </a:endParaRPr>
          </a:p>
        </p:txBody>
      </p:sp>
      <p:sp>
        <p:nvSpPr>
          <p:cNvPr id="13" name="TextBox 12"/>
          <p:cNvSpPr txBox="1"/>
          <p:nvPr/>
        </p:nvSpPr>
        <p:spPr>
          <a:xfrm>
            <a:off x="6678806" y="1448100"/>
            <a:ext cx="5245540" cy="4278094"/>
          </a:xfrm>
          <a:prstGeom prst="rect">
            <a:avLst/>
          </a:prstGeom>
          <a:pattFill prst="pct10">
            <a:fgClr>
              <a:schemeClr val="accent1"/>
            </a:fgClr>
            <a:bgClr>
              <a:schemeClr val="bg1"/>
            </a:bgClr>
          </a:pattFill>
        </p:spPr>
        <p:txBody>
          <a:bodyPr wrap="square" rtlCol="0">
            <a:spAutoFit/>
          </a:bodyPr>
          <a:lstStyle/>
          <a:p>
            <a:r>
              <a:rPr lang="en-US" sz="1600" dirty="0">
                <a:latin typeface="Bahnschrift Light" panose="020B0502040204020203" pitchFamily="34" charset="0"/>
              </a:rPr>
              <a:t>For the purpose of KYC policy, a </a:t>
            </a:r>
            <a:r>
              <a:rPr lang="en-US" sz="1600" b="1" dirty="0">
                <a:latin typeface="Bahnschrift Light" panose="020B0502040204020203" pitchFamily="34" charset="0"/>
              </a:rPr>
              <a:t>‘</a:t>
            </a:r>
            <a:r>
              <a:rPr lang="en-US" sz="1600" b="1" u="sng" dirty="0">
                <a:latin typeface="Bahnschrift Light" panose="020B0502040204020203" pitchFamily="34" charset="0"/>
              </a:rPr>
              <a:t>Customer</a:t>
            </a:r>
            <a:r>
              <a:rPr lang="en-US" sz="1600" b="1" dirty="0">
                <a:latin typeface="Bahnschrift Light" panose="020B0502040204020203" pitchFamily="34" charset="0"/>
              </a:rPr>
              <a:t>’ </a:t>
            </a:r>
            <a:r>
              <a:rPr lang="en-US" sz="1600" dirty="0">
                <a:latin typeface="Bahnschrift Light" panose="020B0502040204020203" pitchFamily="34" charset="0"/>
              </a:rPr>
              <a:t>is defined as a person or entity:</a:t>
            </a:r>
          </a:p>
          <a:p>
            <a:pPr marL="285750" indent="-285750">
              <a:buFont typeface="Wingdings" panose="05000000000000000000" pitchFamily="2" charset="2"/>
              <a:buChar char="§"/>
            </a:pPr>
            <a:r>
              <a:rPr lang="en-US" sz="1600" dirty="0">
                <a:latin typeface="Bahnschrift Light" panose="020B0502040204020203" pitchFamily="34" charset="0"/>
              </a:rPr>
              <a:t>Who </a:t>
            </a:r>
            <a:r>
              <a:rPr lang="en-US" sz="1600" b="1" dirty="0">
                <a:latin typeface="Bahnschrift Light" panose="020B0502040204020203" pitchFamily="34" charset="0"/>
              </a:rPr>
              <a:t>maintains an account </a:t>
            </a:r>
            <a:r>
              <a:rPr lang="en-US" sz="1600" dirty="0">
                <a:latin typeface="Bahnschrift Light" panose="020B0502040204020203" pitchFamily="34" charset="0"/>
              </a:rPr>
              <a:t>and/or has a </a:t>
            </a:r>
            <a:r>
              <a:rPr lang="en-US" sz="1600" b="1" dirty="0">
                <a:latin typeface="Bahnschrift Light" panose="020B0502040204020203" pitchFamily="34" charset="0"/>
              </a:rPr>
              <a:t>business relationship </a:t>
            </a:r>
            <a:r>
              <a:rPr lang="en-US" sz="1600" dirty="0">
                <a:latin typeface="Bahnschrift Light" panose="020B0502040204020203" pitchFamily="34" charset="0"/>
              </a:rPr>
              <a:t>with the </a:t>
            </a:r>
            <a:r>
              <a:rPr lang="en-US" sz="1600" b="1" dirty="0">
                <a:latin typeface="Bahnschrift Light" panose="020B0502040204020203" pitchFamily="34" charset="0"/>
              </a:rPr>
              <a:t>bank;</a:t>
            </a:r>
          </a:p>
          <a:p>
            <a:pPr marL="285750" indent="-285750">
              <a:buFont typeface="Wingdings" panose="05000000000000000000" pitchFamily="2" charset="2"/>
              <a:buChar char="§"/>
            </a:pPr>
            <a:r>
              <a:rPr lang="en-US" sz="1600" dirty="0">
                <a:latin typeface="Bahnschrift Light" panose="020B0502040204020203" pitchFamily="34" charset="0"/>
              </a:rPr>
              <a:t>one on whose behalf the account is maintained (i.e. the </a:t>
            </a:r>
            <a:r>
              <a:rPr lang="en-US" sz="1600" b="1" dirty="0">
                <a:latin typeface="Bahnschrift Light" panose="020B0502040204020203" pitchFamily="34" charset="0"/>
              </a:rPr>
              <a:t>beneficial owner</a:t>
            </a:r>
            <a:r>
              <a:rPr lang="en-US" sz="1600" dirty="0">
                <a:latin typeface="Bahnschrift Light" panose="020B0502040204020203" pitchFamily="34" charset="0"/>
              </a:rPr>
              <a:t>). </a:t>
            </a:r>
          </a:p>
          <a:p>
            <a:pPr marL="285750" indent="-285750">
              <a:buFont typeface="Wingdings" panose="05000000000000000000" pitchFamily="2" charset="2"/>
              <a:buChar char="§"/>
            </a:pPr>
            <a:r>
              <a:rPr lang="en-US" sz="1600" dirty="0">
                <a:latin typeface="Bahnschrift Light" panose="020B0502040204020203" pitchFamily="34" charset="0"/>
              </a:rPr>
              <a:t>Who do the transactions by </a:t>
            </a:r>
            <a:r>
              <a:rPr lang="en-US" sz="1600" b="1" dirty="0">
                <a:latin typeface="Bahnschrift Light" panose="020B0502040204020203" pitchFamily="34" charset="0"/>
              </a:rPr>
              <a:t>professional intermediaries</a:t>
            </a:r>
            <a:r>
              <a:rPr lang="en-US" sz="1600" dirty="0">
                <a:latin typeface="Bahnschrift Light" panose="020B0502040204020203" pitchFamily="34" charset="0"/>
              </a:rPr>
              <a:t>, such as Stock Brokers, Chartered Accountants, Solicitors etc. as permitted under the law, and</a:t>
            </a:r>
          </a:p>
          <a:p>
            <a:pPr marL="285750" indent="-285750">
              <a:buFont typeface="Wingdings" panose="05000000000000000000" pitchFamily="2" charset="2"/>
              <a:buChar char="§"/>
            </a:pPr>
            <a:r>
              <a:rPr lang="en-US" sz="1600" dirty="0">
                <a:latin typeface="Bahnschrift Light" panose="020B0502040204020203" pitchFamily="34" charset="0"/>
              </a:rPr>
              <a:t>connected with a financial transaction which can pose significant </a:t>
            </a:r>
            <a:r>
              <a:rPr lang="en-US" sz="1600" b="1" dirty="0">
                <a:latin typeface="Bahnschrift Light" panose="020B0502040204020203" pitchFamily="34" charset="0"/>
              </a:rPr>
              <a:t>reputational</a:t>
            </a:r>
            <a:r>
              <a:rPr lang="en-US" sz="1600" dirty="0">
                <a:latin typeface="Bahnschrift Light" panose="020B0502040204020203" pitchFamily="34" charset="0"/>
              </a:rPr>
              <a:t> or </a:t>
            </a:r>
            <a:r>
              <a:rPr lang="en-US" sz="1600" b="1" dirty="0">
                <a:latin typeface="Bahnschrift Light" panose="020B0502040204020203" pitchFamily="34" charset="0"/>
              </a:rPr>
              <a:t>other risks </a:t>
            </a:r>
            <a:r>
              <a:rPr lang="en-US" sz="1600" dirty="0">
                <a:latin typeface="Bahnschrift Light" panose="020B0502040204020203" pitchFamily="34" charset="0"/>
              </a:rPr>
              <a:t>to the bank.</a:t>
            </a:r>
          </a:p>
          <a:p>
            <a:r>
              <a:rPr lang="en-US" sz="1600" b="1" dirty="0">
                <a:latin typeface="Bahnschrift Light" panose="020B0502040204020203" pitchFamily="34" charset="0"/>
              </a:rPr>
              <a:t>      For Example:- </a:t>
            </a:r>
            <a:br>
              <a:rPr lang="en-US" sz="1600" b="1" dirty="0">
                <a:latin typeface="Bahnschrift Light" panose="020B0502040204020203" pitchFamily="34" charset="0"/>
              </a:rPr>
            </a:br>
            <a:r>
              <a:rPr lang="en-US" sz="1600" b="1" dirty="0">
                <a:latin typeface="Bahnschrift Light" panose="020B0502040204020203" pitchFamily="34" charset="0"/>
              </a:rPr>
              <a:t>         A wire transfer </a:t>
            </a:r>
            <a:r>
              <a:rPr lang="en-US" sz="1600" dirty="0">
                <a:latin typeface="Bahnschrift Light" panose="020B0502040204020203" pitchFamily="34" charset="0"/>
              </a:rPr>
              <a:t>or issue of a </a:t>
            </a:r>
            <a:r>
              <a:rPr lang="en-US" sz="1600" b="1" dirty="0">
                <a:latin typeface="Bahnschrift Light" panose="020B0502040204020203" pitchFamily="34" charset="0"/>
              </a:rPr>
              <a:t>high value demand          draft</a:t>
            </a:r>
            <a:r>
              <a:rPr lang="en-US" sz="1600" dirty="0">
                <a:latin typeface="Bahnschrift Light" panose="020B0502040204020203" pitchFamily="34" charset="0"/>
              </a:rPr>
              <a:t> as a </a:t>
            </a:r>
            <a:r>
              <a:rPr lang="en-US" sz="1600" b="1" dirty="0">
                <a:latin typeface="Bahnschrift Light" panose="020B0502040204020203" pitchFamily="34" charset="0"/>
              </a:rPr>
              <a:t>single transaction.</a:t>
            </a:r>
          </a:p>
          <a:p>
            <a:endParaRPr lang="en-IN" sz="1600" dirty="0">
              <a:latin typeface="AvantGarde Bk BT" panose="020B0402020202020204" pitchFamily="34" charset="0"/>
            </a:endParaRPr>
          </a:p>
        </p:txBody>
      </p:sp>
      <p:sp>
        <p:nvSpPr>
          <p:cNvPr id="14" name="TextBox 13"/>
          <p:cNvSpPr txBox="1"/>
          <p:nvPr/>
        </p:nvSpPr>
        <p:spPr>
          <a:xfrm>
            <a:off x="791539" y="2470616"/>
            <a:ext cx="4468153" cy="2369880"/>
          </a:xfrm>
          <a:prstGeom prst="rect">
            <a:avLst/>
          </a:prstGeom>
          <a:noFill/>
        </p:spPr>
        <p:txBody>
          <a:bodyPr wrap="square" rtlCol="0">
            <a:spAutoFit/>
          </a:bodyPr>
          <a:lstStyle/>
          <a:p>
            <a:r>
              <a:rPr lang="en-IN" sz="4400" dirty="0">
                <a:solidFill>
                  <a:schemeClr val="bg1"/>
                </a:solidFill>
                <a:latin typeface="Avant_G-Bold" panose="020B0500000000000000" pitchFamily="34" charset="0"/>
              </a:rPr>
              <a:t>WHAT DO WE MEAN BY </a:t>
            </a:r>
            <a:r>
              <a:rPr lang="en-IN" sz="6000" dirty="0">
                <a:solidFill>
                  <a:schemeClr val="bg1"/>
                </a:solidFill>
                <a:latin typeface="Avant_G-Bold" panose="020B0500000000000000" pitchFamily="34" charset="0"/>
              </a:rPr>
              <a:t>“CUS</a:t>
            </a:r>
            <a:r>
              <a:rPr lang="en-IN" sz="6000" u="dotted" dirty="0">
                <a:solidFill>
                  <a:schemeClr val="bg1"/>
                </a:solidFill>
                <a:uFill>
                  <a:solidFill>
                    <a:schemeClr val="bg1">
                      <a:lumMod val="85000"/>
                    </a:schemeClr>
                  </a:solidFill>
                </a:uFill>
                <a:latin typeface="Avant_G-Bold" panose="020B0500000000000000" pitchFamily="34" charset="0"/>
              </a:rPr>
              <a:t>TOMER</a:t>
            </a:r>
            <a:r>
              <a:rPr lang="en-IN" sz="6000" dirty="0">
                <a:solidFill>
                  <a:schemeClr val="bg1"/>
                </a:solidFill>
                <a:latin typeface="Avant_G-Bold" panose="020B0500000000000000" pitchFamily="34" charset="0"/>
              </a:rPr>
              <a:t>”</a:t>
            </a:r>
          </a:p>
        </p:txBody>
      </p:sp>
      <p:sp>
        <p:nvSpPr>
          <p:cNvPr id="16" name="Half Frame 15"/>
          <p:cNvSpPr/>
          <p:nvPr/>
        </p:nvSpPr>
        <p:spPr>
          <a:xfrm>
            <a:off x="342900" y="314324"/>
            <a:ext cx="5010150" cy="2532273"/>
          </a:xfrm>
          <a:prstGeom prst="halfFram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t>
            </a:r>
          </a:p>
        </p:txBody>
      </p:sp>
      <p:sp>
        <p:nvSpPr>
          <p:cNvPr id="27" name="Half Frame 26"/>
          <p:cNvSpPr/>
          <p:nvPr/>
        </p:nvSpPr>
        <p:spPr>
          <a:xfrm rot="10800000">
            <a:off x="736878" y="3979028"/>
            <a:ext cx="5010150" cy="2532273"/>
          </a:xfrm>
          <a:prstGeom prst="halfFram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t>
            </a:r>
          </a:p>
        </p:txBody>
      </p:sp>
      <p:sp>
        <p:nvSpPr>
          <p:cNvPr id="28" name="Isosceles Triangle 27"/>
          <p:cNvSpPr/>
          <p:nvPr/>
        </p:nvSpPr>
        <p:spPr>
          <a:xfrm rot="13636153">
            <a:off x="10296876" y="488314"/>
            <a:ext cx="1735232" cy="1087515"/>
          </a:xfrm>
          <a:prstGeom prst="triangl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4"/>
          </a:fillRef>
          <a:effectRef idx="1">
            <a:schemeClr val="accent4"/>
          </a:effectRef>
          <a:fontRef idx="minor">
            <a:schemeClr val="lt1"/>
          </a:fontRef>
        </p:style>
        <p:txBody>
          <a:bodyPr rtlCol="0" anchor="ctr"/>
          <a:lstStyle/>
          <a:p>
            <a:pPr algn="ctr"/>
            <a:endParaRPr lang="en-IN"/>
          </a:p>
        </p:txBody>
      </p:sp>
      <p:sp>
        <p:nvSpPr>
          <p:cNvPr id="15" name="Isosceles Triangle 14">
            <a:extLst>
              <a:ext uri="{FF2B5EF4-FFF2-40B4-BE49-F238E27FC236}">
                <a16:creationId xmlns:a16="http://schemas.microsoft.com/office/drawing/2014/main" id="{4A25B5F1-E4AC-436A-9194-C0FEF2728EF2}"/>
              </a:ext>
            </a:extLst>
          </p:cNvPr>
          <p:cNvSpPr/>
          <p:nvPr/>
        </p:nvSpPr>
        <p:spPr>
          <a:xfrm rot="5400000">
            <a:off x="5885920" y="3231860"/>
            <a:ext cx="420159" cy="322630"/>
          </a:xfrm>
          <a:prstGeom prst="triangle">
            <a:avLst/>
          </a:prstGeom>
          <a:solidFill>
            <a:srgbClr val="FABC07"/>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80459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6102036" cy="6858000"/>
          </a:xfrm>
          <a:prstGeom prst="rect">
            <a:avLst/>
          </a:prstGeom>
          <a:solidFill>
            <a:schemeClr val="bg2">
              <a:lumMod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ln w="0"/>
              <a:solidFill>
                <a:schemeClr val="tx1"/>
              </a:solidFill>
              <a:effectLst>
                <a:outerShdw blurRad="38100" dist="19050" dir="2700000" algn="tl" rotWithShape="0">
                  <a:schemeClr val="dk1">
                    <a:alpha val="40000"/>
                  </a:schemeClr>
                </a:outerShdw>
              </a:effectLst>
            </a:endParaRPr>
          </a:p>
        </p:txBody>
      </p:sp>
      <p:sp>
        <p:nvSpPr>
          <p:cNvPr id="4" name="Slide Number Placeholder 3"/>
          <p:cNvSpPr>
            <a:spLocks noGrp="1"/>
          </p:cNvSpPr>
          <p:nvPr>
            <p:ph type="sldNum" sz="quarter" idx="12"/>
          </p:nvPr>
        </p:nvSpPr>
        <p:spPr>
          <a:ln>
            <a:noFill/>
          </a:ln>
        </p:spPr>
        <p:txBody>
          <a:bodyPr/>
          <a:lstStyle/>
          <a:p>
            <a:fld id="{64817E00-36CB-45B2-99EC-B9DE4D5B6FAF}" type="slidenum">
              <a:rPr lang="en-IN" smtClean="0">
                <a:solidFill>
                  <a:schemeClr val="tx1"/>
                </a:solidFill>
              </a:rPr>
              <a:t>12</a:t>
            </a:fld>
            <a:endParaRPr lang="en-IN" dirty="0">
              <a:solidFill>
                <a:schemeClr val="tx1"/>
              </a:solidFill>
            </a:endParaRPr>
          </a:p>
        </p:txBody>
      </p:sp>
      <p:sp>
        <p:nvSpPr>
          <p:cNvPr id="11" name="Oval 10"/>
          <p:cNvSpPr/>
          <p:nvPr/>
        </p:nvSpPr>
        <p:spPr>
          <a:xfrm>
            <a:off x="5581462" y="2925246"/>
            <a:ext cx="1041148" cy="975134"/>
          </a:xfrm>
          <a:prstGeom prst="ellipse">
            <a:avLst/>
          </a:prstGeom>
          <a:solidFill>
            <a:srgbClr val="FFC000"/>
          </a:solidFill>
          <a:ln w="57150">
            <a:solidFill>
              <a:schemeClr val="tx1">
                <a:lumMod val="95000"/>
                <a:lumOff val="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C000"/>
              </a:solidFill>
            </a:endParaRPr>
          </a:p>
        </p:txBody>
      </p:sp>
      <p:sp>
        <p:nvSpPr>
          <p:cNvPr id="14" name="TextBox 13"/>
          <p:cNvSpPr txBox="1"/>
          <p:nvPr/>
        </p:nvSpPr>
        <p:spPr>
          <a:xfrm>
            <a:off x="1343246" y="2199149"/>
            <a:ext cx="3772043" cy="2677656"/>
          </a:xfrm>
          <a:prstGeom prst="rect">
            <a:avLst/>
          </a:prstGeom>
          <a:noFill/>
        </p:spPr>
        <p:txBody>
          <a:bodyPr wrap="square" rtlCol="0">
            <a:spAutoFit/>
          </a:bodyPr>
          <a:lstStyle/>
          <a:p>
            <a:r>
              <a:rPr lang="en-IN" sz="3600" dirty="0">
                <a:solidFill>
                  <a:schemeClr val="bg1"/>
                </a:solidFill>
                <a:latin typeface="Avant_G-Bold" panose="020B0500000000000000" pitchFamily="34" charset="0"/>
              </a:rPr>
              <a:t>WHAT DO WE MEAN BY </a:t>
            </a:r>
          </a:p>
          <a:p>
            <a:r>
              <a:rPr lang="en-IN" sz="4800" u="dash" dirty="0">
                <a:solidFill>
                  <a:schemeClr val="bg1"/>
                </a:solidFill>
                <a:uFill>
                  <a:solidFill>
                    <a:schemeClr val="bg1">
                      <a:lumMod val="85000"/>
                    </a:schemeClr>
                  </a:solidFill>
                </a:uFill>
                <a:latin typeface="Avant_G-Bold" panose="020B0500000000000000" pitchFamily="34" charset="0"/>
              </a:rPr>
              <a:t>BENE</a:t>
            </a:r>
            <a:r>
              <a:rPr lang="en-IN" sz="4800" dirty="0">
                <a:solidFill>
                  <a:schemeClr val="bg1"/>
                </a:solidFill>
                <a:latin typeface="Avant_G-Bold" panose="020B0500000000000000" pitchFamily="34" charset="0"/>
              </a:rPr>
              <a:t>-FICIAL OW</a:t>
            </a:r>
            <a:r>
              <a:rPr lang="en-IN" sz="4800" u="dash" dirty="0">
                <a:solidFill>
                  <a:schemeClr val="bg1"/>
                </a:solidFill>
                <a:uFill>
                  <a:solidFill>
                    <a:schemeClr val="bg1">
                      <a:lumMod val="95000"/>
                    </a:schemeClr>
                  </a:solidFill>
                </a:uFill>
                <a:latin typeface="Avant_G-Bold" panose="020B0500000000000000" pitchFamily="34" charset="0"/>
              </a:rPr>
              <a:t>NER</a:t>
            </a:r>
            <a:r>
              <a:rPr lang="en-IN" sz="4800" dirty="0">
                <a:solidFill>
                  <a:schemeClr val="bg1"/>
                </a:solidFill>
                <a:latin typeface="Avant_G-Bold" panose="020B0500000000000000" pitchFamily="34" charset="0"/>
              </a:rPr>
              <a:t>?</a:t>
            </a:r>
          </a:p>
        </p:txBody>
      </p:sp>
      <p:sp>
        <p:nvSpPr>
          <p:cNvPr id="19" name="TextBox 18"/>
          <p:cNvSpPr txBox="1"/>
          <p:nvPr/>
        </p:nvSpPr>
        <p:spPr>
          <a:xfrm>
            <a:off x="6997052" y="2199149"/>
            <a:ext cx="4568699" cy="2492990"/>
          </a:xfrm>
          <a:prstGeom prst="rect">
            <a:avLst/>
          </a:prstGeom>
          <a:noFill/>
        </p:spPr>
        <p:txBody>
          <a:bodyPr wrap="square" rtlCol="0">
            <a:spAutoFit/>
          </a:bodyPr>
          <a:lstStyle/>
          <a:p>
            <a:r>
              <a:rPr lang="en-US" dirty="0">
                <a:solidFill>
                  <a:schemeClr val="bg2">
                    <a:lumMod val="10000"/>
                  </a:schemeClr>
                </a:solidFill>
                <a:latin typeface="Bahnschrift Light" panose="020B0502040204020203" pitchFamily="34" charset="0"/>
              </a:rPr>
              <a:t>In reference to the Rule 9, sub-rule (1A) of PMLA Rules - </a:t>
            </a:r>
            <a:r>
              <a:rPr lang="en-US" sz="2800" b="1" dirty="0">
                <a:solidFill>
                  <a:schemeClr val="bg2">
                    <a:lumMod val="10000"/>
                  </a:schemeClr>
                </a:solidFill>
                <a:latin typeface="Bahnschrift Light" panose="020B0502040204020203" pitchFamily="34" charset="0"/>
              </a:rPr>
              <a:t>'Beneficial Owner' </a:t>
            </a:r>
            <a:r>
              <a:rPr lang="en-US" dirty="0">
                <a:solidFill>
                  <a:schemeClr val="bg2">
                    <a:lumMod val="10000"/>
                  </a:schemeClr>
                </a:solidFill>
                <a:latin typeface="Bahnschrift Light" panose="020B0502040204020203" pitchFamily="34" charset="0"/>
              </a:rPr>
              <a:t>means the </a:t>
            </a:r>
            <a:r>
              <a:rPr lang="en-US" sz="2000" b="1" dirty="0">
                <a:solidFill>
                  <a:schemeClr val="bg2">
                    <a:lumMod val="10000"/>
                  </a:schemeClr>
                </a:solidFill>
                <a:latin typeface="Bahnschrift Light" panose="020B0502040204020203" pitchFamily="34" charset="0"/>
              </a:rPr>
              <a:t>natural person </a:t>
            </a:r>
            <a:r>
              <a:rPr lang="en-US" dirty="0">
                <a:solidFill>
                  <a:schemeClr val="bg2">
                    <a:lumMod val="10000"/>
                  </a:schemeClr>
                </a:solidFill>
                <a:latin typeface="Bahnschrift Light" panose="020B0502040204020203" pitchFamily="34" charset="0"/>
              </a:rPr>
              <a:t>who ultimately owns or controls a client and or the person on whose behalf a transaction is being conducted, and includes a person who exercise ultimate effective control over a juridical person</a:t>
            </a:r>
            <a:endParaRPr lang="en-IN" dirty="0">
              <a:solidFill>
                <a:schemeClr val="bg2">
                  <a:lumMod val="10000"/>
                </a:schemeClr>
              </a:solidFill>
            </a:endParaRPr>
          </a:p>
        </p:txBody>
      </p:sp>
      <p:sp>
        <p:nvSpPr>
          <p:cNvPr id="20" name="Rectangle 19"/>
          <p:cNvSpPr/>
          <p:nvPr/>
        </p:nvSpPr>
        <p:spPr>
          <a:xfrm>
            <a:off x="6495010" y="1657632"/>
            <a:ext cx="622285" cy="1569660"/>
          </a:xfrm>
          <a:prstGeom prst="rect">
            <a:avLst/>
          </a:prstGeom>
          <a:noFill/>
        </p:spPr>
        <p:txBody>
          <a:bodyPr wrap="none" lIns="91440" tIns="45720" rIns="91440" bIns="45720">
            <a:spAutoFit/>
          </a:bodyPr>
          <a:lstStyle/>
          <a:p>
            <a:pPr algn="ctr"/>
            <a:r>
              <a:rPr lang="en-US" sz="9600" dirty="0">
                <a:ln w="0"/>
                <a:solidFill>
                  <a:schemeClr val="bg2">
                    <a:lumMod val="10000"/>
                  </a:schemeClr>
                </a:solidFill>
                <a:effectLst>
                  <a:outerShdw blurRad="38100" dist="19050" dir="2700000" algn="tl" rotWithShape="0">
                    <a:schemeClr val="dk1">
                      <a:alpha val="40000"/>
                    </a:schemeClr>
                  </a:outerShdw>
                </a:effectLst>
                <a:latin typeface="Avant_G-Bold" panose="020B0500000000000000" pitchFamily="34" charset="0"/>
              </a:rPr>
              <a:t>“</a:t>
            </a:r>
            <a:endParaRPr lang="en-US" sz="9600" b="0" cap="none" spc="0" dirty="0">
              <a:ln w="0"/>
              <a:solidFill>
                <a:schemeClr val="bg2">
                  <a:lumMod val="10000"/>
                </a:schemeClr>
              </a:solidFill>
              <a:effectLst>
                <a:outerShdw blurRad="38100" dist="19050" dir="2700000" algn="tl" rotWithShape="0">
                  <a:schemeClr val="dk1">
                    <a:alpha val="40000"/>
                  </a:schemeClr>
                </a:outerShdw>
              </a:effectLst>
              <a:latin typeface="Avant_G-Bold" panose="020B0500000000000000" pitchFamily="34" charset="0"/>
            </a:endParaRPr>
          </a:p>
        </p:txBody>
      </p:sp>
      <p:sp>
        <p:nvSpPr>
          <p:cNvPr id="22" name="Rectangle 21"/>
          <p:cNvSpPr/>
          <p:nvPr/>
        </p:nvSpPr>
        <p:spPr>
          <a:xfrm flipV="1">
            <a:off x="9359915" y="3663996"/>
            <a:ext cx="622285" cy="1569660"/>
          </a:xfrm>
          <a:prstGeom prst="rect">
            <a:avLst/>
          </a:prstGeom>
          <a:noFill/>
        </p:spPr>
        <p:txBody>
          <a:bodyPr wrap="none" lIns="91440" tIns="45720" rIns="91440" bIns="45720">
            <a:spAutoFit/>
          </a:bodyPr>
          <a:lstStyle/>
          <a:p>
            <a:pPr algn="ctr"/>
            <a:r>
              <a:rPr lang="en-US" sz="9600" dirty="0">
                <a:ln w="0"/>
                <a:solidFill>
                  <a:schemeClr val="bg2">
                    <a:lumMod val="10000"/>
                  </a:schemeClr>
                </a:solidFill>
                <a:effectLst>
                  <a:outerShdw blurRad="38100" dist="19050" dir="2700000" algn="tl" rotWithShape="0">
                    <a:schemeClr val="dk1">
                      <a:alpha val="40000"/>
                    </a:schemeClr>
                  </a:outerShdw>
                </a:effectLst>
                <a:latin typeface="Avant_G-Bold" panose="020B0500000000000000" pitchFamily="34" charset="0"/>
              </a:rPr>
              <a:t>“</a:t>
            </a:r>
            <a:endParaRPr lang="en-US" sz="9600" b="0" cap="none" spc="0" dirty="0">
              <a:ln w="0"/>
              <a:solidFill>
                <a:schemeClr val="bg2">
                  <a:lumMod val="10000"/>
                </a:schemeClr>
              </a:solidFill>
              <a:effectLst>
                <a:outerShdw blurRad="38100" dist="19050" dir="2700000" algn="tl" rotWithShape="0">
                  <a:schemeClr val="dk1">
                    <a:alpha val="40000"/>
                  </a:schemeClr>
                </a:outerShdw>
              </a:effectLst>
              <a:latin typeface="Avant_G-Bold" panose="020B0500000000000000" pitchFamily="34" charset="0"/>
            </a:endParaRPr>
          </a:p>
        </p:txBody>
      </p:sp>
      <p:sp>
        <p:nvSpPr>
          <p:cNvPr id="21" name="Half Frame 20"/>
          <p:cNvSpPr/>
          <p:nvPr/>
        </p:nvSpPr>
        <p:spPr>
          <a:xfrm>
            <a:off x="342900" y="314324"/>
            <a:ext cx="5010150" cy="2532273"/>
          </a:xfrm>
          <a:prstGeom prst="halfFram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t>
            </a:r>
          </a:p>
        </p:txBody>
      </p:sp>
      <p:sp>
        <p:nvSpPr>
          <p:cNvPr id="23" name="Half Frame 22"/>
          <p:cNvSpPr/>
          <p:nvPr/>
        </p:nvSpPr>
        <p:spPr>
          <a:xfrm rot="10800000">
            <a:off x="736878" y="3979028"/>
            <a:ext cx="5010150" cy="2532273"/>
          </a:xfrm>
          <a:prstGeom prst="halfFram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t>
            </a:r>
          </a:p>
        </p:txBody>
      </p:sp>
      <p:sp>
        <p:nvSpPr>
          <p:cNvPr id="2" name="Isosceles Triangle 1"/>
          <p:cNvSpPr/>
          <p:nvPr/>
        </p:nvSpPr>
        <p:spPr>
          <a:xfrm rot="2288951">
            <a:off x="6351690" y="4941216"/>
            <a:ext cx="1990725" cy="1457607"/>
          </a:xfrm>
          <a:prstGeom prst="triangl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4"/>
          </a:fillRef>
          <a:effectRef idx="1">
            <a:schemeClr val="accent4"/>
          </a:effectRef>
          <a:fontRef idx="minor">
            <a:schemeClr val="lt1"/>
          </a:fontRef>
        </p:style>
        <p:txBody>
          <a:bodyPr rtlCol="0" anchor="ctr"/>
          <a:lstStyle/>
          <a:p>
            <a:pPr algn="ctr"/>
            <a:endParaRPr lang="en-IN"/>
          </a:p>
        </p:txBody>
      </p:sp>
      <p:sp>
        <p:nvSpPr>
          <p:cNvPr id="16" name="Isosceles Triangle 15">
            <a:extLst>
              <a:ext uri="{FF2B5EF4-FFF2-40B4-BE49-F238E27FC236}">
                <a16:creationId xmlns:a16="http://schemas.microsoft.com/office/drawing/2014/main" id="{347E432F-F863-4B95-866A-16EC4BC76F0F}"/>
              </a:ext>
            </a:extLst>
          </p:cNvPr>
          <p:cNvSpPr/>
          <p:nvPr/>
        </p:nvSpPr>
        <p:spPr>
          <a:xfrm rot="5400000">
            <a:off x="5949472" y="3267687"/>
            <a:ext cx="420159" cy="322630"/>
          </a:xfrm>
          <a:prstGeom prst="triangle">
            <a:avLst/>
          </a:prstGeom>
          <a:solidFill>
            <a:srgbClr val="3B3838"/>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7485661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6102036" cy="6858000"/>
          </a:xfrm>
          <a:prstGeom prst="rect">
            <a:avLst/>
          </a:prstGeom>
          <a:solidFill>
            <a:schemeClr val="bg2">
              <a:lumMod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ln w="0"/>
              <a:solidFill>
                <a:schemeClr val="tx1"/>
              </a:solidFill>
              <a:effectLst>
                <a:outerShdw blurRad="38100" dist="19050" dir="2700000" algn="tl" rotWithShape="0">
                  <a:schemeClr val="dk1">
                    <a:alpha val="40000"/>
                  </a:schemeClr>
                </a:outerShdw>
              </a:effectLst>
            </a:endParaRPr>
          </a:p>
        </p:txBody>
      </p:sp>
      <p:sp>
        <p:nvSpPr>
          <p:cNvPr id="4" name="Slide Number Placeholder 3"/>
          <p:cNvSpPr>
            <a:spLocks noGrp="1"/>
          </p:cNvSpPr>
          <p:nvPr>
            <p:ph type="sldNum" sz="quarter" idx="12"/>
          </p:nvPr>
        </p:nvSpPr>
        <p:spPr>
          <a:xfrm>
            <a:off x="2996815" y="6289992"/>
            <a:ext cx="2743200" cy="365125"/>
          </a:xfrm>
          <a:ln>
            <a:noFill/>
          </a:ln>
        </p:spPr>
        <p:txBody>
          <a:bodyPr/>
          <a:lstStyle/>
          <a:p>
            <a:fld id="{64817E00-36CB-45B2-99EC-B9DE4D5B6FAF}" type="slidenum">
              <a:rPr lang="en-IN" smtClean="0">
                <a:solidFill>
                  <a:schemeClr val="bg1"/>
                </a:solidFill>
              </a:rPr>
              <a:t>13</a:t>
            </a:fld>
            <a:endParaRPr lang="en-IN" dirty="0">
              <a:solidFill>
                <a:schemeClr val="bg1"/>
              </a:solidFill>
            </a:endParaRPr>
          </a:p>
        </p:txBody>
      </p:sp>
      <p:sp>
        <p:nvSpPr>
          <p:cNvPr id="11" name="Oval 10"/>
          <p:cNvSpPr/>
          <p:nvPr/>
        </p:nvSpPr>
        <p:spPr>
          <a:xfrm>
            <a:off x="5581462" y="2891069"/>
            <a:ext cx="1041148" cy="975134"/>
          </a:xfrm>
          <a:prstGeom prst="ellipse">
            <a:avLst/>
          </a:prstGeom>
          <a:solidFill>
            <a:srgbClr val="3B3838"/>
          </a:solidFill>
          <a:ln w="57150">
            <a:solidFill>
              <a:schemeClr val="tx1">
                <a:lumMod val="95000"/>
                <a:lumOff val="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3B3838"/>
              </a:solidFill>
            </a:endParaRPr>
          </a:p>
        </p:txBody>
      </p:sp>
      <p:sp>
        <p:nvSpPr>
          <p:cNvPr id="14" name="TextBox 13"/>
          <p:cNvSpPr txBox="1"/>
          <p:nvPr/>
        </p:nvSpPr>
        <p:spPr>
          <a:xfrm>
            <a:off x="552450" y="514350"/>
            <a:ext cx="4943475" cy="707886"/>
          </a:xfrm>
          <a:prstGeom prst="rect">
            <a:avLst/>
          </a:prstGeom>
          <a:noFill/>
        </p:spPr>
        <p:txBody>
          <a:bodyPr wrap="square" rtlCol="0">
            <a:spAutoFit/>
          </a:bodyPr>
          <a:lstStyle/>
          <a:p>
            <a:r>
              <a:rPr lang="en-IN" sz="2800" dirty="0">
                <a:solidFill>
                  <a:schemeClr val="bg1"/>
                </a:solidFill>
                <a:latin typeface="Avant_G-Bold" panose="020B0500000000000000" pitchFamily="34" charset="0"/>
              </a:rPr>
              <a:t>WHAT is </a:t>
            </a:r>
            <a:r>
              <a:rPr lang="en-IN" sz="4000" dirty="0">
                <a:solidFill>
                  <a:schemeClr val="bg1"/>
                </a:solidFill>
                <a:latin typeface="Avant_G-Bold" panose="020B0500000000000000" pitchFamily="34" charset="0"/>
              </a:rPr>
              <a:t>WIRE-Transfer?</a:t>
            </a:r>
          </a:p>
        </p:txBody>
      </p:sp>
      <p:sp>
        <p:nvSpPr>
          <p:cNvPr id="16" name="Half Frame 15"/>
          <p:cNvSpPr/>
          <p:nvPr/>
        </p:nvSpPr>
        <p:spPr>
          <a:xfrm>
            <a:off x="387223" y="371177"/>
            <a:ext cx="4933950" cy="381000"/>
          </a:xfrm>
          <a:prstGeom prst="halfFrame">
            <a:avLst/>
          </a:prstGeom>
          <a:solidFill>
            <a:schemeClr val="bg1">
              <a:lumMod val="7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t>
            </a:r>
          </a:p>
        </p:txBody>
      </p:sp>
      <p:sp>
        <p:nvSpPr>
          <p:cNvPr id="17" name="Half Frame 16"/>
          <p:cNvSpPr/>
          <p:nvPr/>
        </p:nvSpPr>
        <p:spPr>
          <a:xfrm rot="10800000">
            <a:off x="609412" y="977443"/>
            <a:ext cx="4933950" cy="381000"/>
          </a:xfrm>
          <a:prstGeom prst="halfFrame">
            <a:avLst/>
          </a:prstGeom>
          <a:solidFill>
            <a:schemeClr val="bg1">
              <a:lumMod val="7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9" name="TextBox 18"/>
          <p:cNvSpPr txBox="1"/>
          <p:nvPr/>
        </p:nvSpPr>
        <p:spPr>
          <a:xfrm>
            <a:off x="933474" y="1583709"/>
            <a:ext cx="4568699" cy="4462760"/>
          </a:xfrm>
          <a:prstGeom prst="rect">
            <a:avLst/>
          </a:prstGeom>
          <a:noFill/>
        </p:spPr>
        <p:txBody>
          <a:bodyPr wrap="square" rtlCol="0">
            <a:spAutoFit/>
          </a:bodyPr>
          <a:lstStyle/>
          <a:p>
            <a:pPr marL="285750" indent="-285750">
              <a:buFont typeface="Wingdings" panose="05000000000000000000" pitchFamily="2" charset="2"/>
              <a:buChar char="q"/>
            </a:pPr>
            <a:r>
              <a:rPr lang="en-US" sz="1600" dirty="0">
                <a:solidFill>
                  <a:schemeClr val="bg1"/>
                </a:solidFill>
                <a:latin typeface="Bahnschrift Light" panose="020B0502040204020203" pitchFamily="34" charset="0"/>
              </a:rPr>
              <a:t>A </a:t>
            </a:r>
            <a:r>
              <a:rPr lang="en-US" sz="1600" b="1" dirty="0">
                <a:solidFill>
                  <a:schemeClr val="bg1"/>
                </a:solidFill>
                <a:latin typeface="Bahnschrift Light" panose="020B0502040204020203" pitchFamily="34" charset="0"/>
              </a:rPr>
              <a:t>wire transfer </a:t>
            </a:r>
            <a:r>
              <a:rPr lang="en-US" sz="1600" dirty="0">
                <a:solidFill>
                  <a:schemeClr val="bg1"/>
                </a:solidFill>
                <a:latin typeface="Bahnschrift Light" panose="020B0502040204020203" pitchFamily="34" charset="0"/>
              </a:rPr>
              <a:t>is an </a:t>
            </a:r>
            <a:r>
              <a:rPr lang="en-US" b="1" dirty="0">
                <a:solidFill>
                  <a:schemeClr val="bg1"/>
                </a:solidFill>
                <a:latin typeface="Bahnschrift Light" panose="020B0502040204020203" pitchFamily="34" charset="0"/>
              </a:rPr>
              <a:t>electronic way </a:t>
            </a:r>
            <a:r>
              <a:rPr lang="en-US" sz="1600" dirty="0">
                <a:solidFill>
                  <a:schemeClr val="bg1"/>
                </a:solidFill>
                <a:latin typeface="Bahnschrift Light" panose="020B0502040204020203" pitchFamily="34" charset="0"/>
              </a:rPr>
              <a:t>to transfer money. It is also known as </a:t>
            </a:r>
            <a:r>
              <a:rPr lang="en-US" b="1" dirty="0">
                <a:solidFill>
                  <a:schemeClr val="bg1"/>
                </a:solidFill>
                <a:latin typeface="Bahnschrift Light" panose="020B0502040204020203" pitchFamily="34" charset="0"/>
              </a:rPr>
              <a:t>bank transfer</a:t>
            </a:r>
            <a:r>
              <a:rPr lang="en-US" sz="1600" dirty="0">
                <a:solidFill>
                  <a:schemeClr val="bg1"/>
                </a:solidFill>
                <a:latin typeface="Bahnschrift Light" panose="020B0502040204020203" pitchFamily="34" charset="0"/>
              </a:rPr>
              <a:t>.</a:t>
            </a:r>
          </a:p>
          <a:p>
            <a:pPr marL="285750" indent="-285750">
              <a:buFont typeface="Wingdings" panose="05000000000000000000" pitchFamily="2" charset="2"/>
              <a:buChar char="q"/>
            </a:pPr>
            <a:r>
              <a:rPr lang="en-US" sz="1600" dirty="0">
                <a:solidFill>
                  <a:schemeClr val="bg1"/>
                </a:solidFill>
                <a:latin typeface="Bahnschrift Light" panose="020B0502040204020203" pitchFamily="34" charset="0"/>
              </a:rPr>
              <a:t>They are mostly used to </a:t>
            </a:r>
            <a:r>
              <a:rPr lang="en-US" sz="1600" b="1" dirty="0">
                <a:solidFill>
                  <a:schemeClr val="bg1"/>
                </a:solidFill>
                <a:latin typeface="Bahnschrift Light" panose="020B0502040204020203" pitchFamily="34" charset="0"/>
              </a:rPr>
              <a:t>send money overseas.</a:t>
            </a:r>
            <a:r>
              <a:rPr lang="en-US" sz="1400" b="1" dirty="0">
                <a:solidFill>
                  <a:schemeClr val="bg1"/>
                </a:solidFill>
                <a:latin typeface="Bahnschrift Light" panose="020B0502040204020203" pitchFamily="34" charset="0"/>
              </a:rPr>
              <a:t> </a:t>
            </a:r>
          </a:p>
          <a:p>
            <a:pPr marL="285750" indent="-285750">
              <a:buFont typeface="Wingdings" panose="05000000000000000000" pitchFamily="2" charset="2"/>
              <a:buChar char="q"/>
            </a:pPr>
            <a:r>
              <a:rPr lang="en-US" sz="1600" dirty="0">
                <a:solidFill>
                  <a:schemeClr val="bg1"/>
                </a:solidFill>
                <a:latin typeface="Bahnschrift Light" panose="020B0502040204020203" pitchFamily="34" charset="0"/>
              </a:rPr>
              <a:t>A wire transfer happens from </a:t>
            </a:r>
            <a:r>
              <a:rPr lang="en-US" sz="1600" b="1" dirty="0">
                <a:solidFill>
                  <a:schemeClr val="bg1"/>
                </a:solidFill>
                <a:latin typeface="Bahnschrift Light" panose="020B0502040204020203" pitchFamily="34" charset="0"/>
              </a:rPr>
              <a:t>one bank to another</a:t>
            </a:r>
            <a:r>
              <a:rPr lang="en-US" sz="1600" dirty="0">
                <a:solidFill>
                  <a:schemeClr val="bg1"/>
                </a:solidFill>
                <a:latin typeface="Bahnschrift Light" panose="020B0502040204020203" pitchFamily="34" charset="0"/>
              </a:rPr>
              <a:t>. </a:t>
            </a:r>
          </a:p>
          <a:p>
            <a:pPr marL="285750" indent="-285750">
              <a:buFont typeface="Wingdings" panose="05000000000000000000" pitchFamily="2" charset="2"/>
              <a:buChar char="q"/>
            </a:pPr>
            <a:r>
              <a:rPr lang="en-US" sz="1600" dirty="0">
                <a:solidFill>
                  <a:schemeClr val="bg1"/>
                </a:solidFill>
                <a:latin typeface="Bahnschrift Light" panose="020B0502040204020203" pitchFamily="34" charset="0"/>
              </a:rPr>
              <a:t>Wire transfers are thus </a:t>
            </a:r>
            <a:r>
              <a:rPr lang="en-US" sz="1600" b="1" dirty="0">
                <a:solidFill>
                  <a:schemeClr val="bg1"/>
                </a:solidFill>
                <a:latin typeface="Bahnschrift Light" panose="020B0502040204020203" pitchFamily="34" charset="0"/>
              </a:rPr>
              <a:t>quick, convenient</a:t>
            </a:r>
            <a:r>
              <a:rPr lang="en-US" sz="1600" dirty="0">
                <a:solidFill>
                  <a:schemeClr val="bg1"/>
                </a:solidFill>
                <a:latin typeface="Bahnschrift Light" panose="020B0502040204020203" pitchFamily="34" charset="0"/>
              </a:rPr>
              <a:t>, and </a:t>
            </a:r>
            <a:r>
              <a:rPr lang="en-US" sz="1600" b="1" dirty="0">
                <a:solidFill>
                  <a:schemeClr val="bg1"/>
                </a:solidFill>
                <a:latin typeface="Bahnschrift Light" panose="020B0502040204020203" pitchFamily="34" charset="0"/>
              </a:rPr>
              <a:t>safe</a:t>
            </a:r>
            <a:r>
              <a:rPr lang="en-US" sz="1600" dirty="0">
                <a:solidFill>
                  <a:schemeClr val="bg1"/>
                </a:solidFill>
                <a:latin typeface="Bahnschrift Light" panose="020B0502040204020203" pitchFamily="34" charset="0"/>
              </a:rPr>
              <a:t>. </a:t>
            </a:r>
            <a:r>
              <a:rPr lang="en-US" b="1" dirty="0">
                <a:solidFill>
                  <a:schemeClr val="bg1"/>
                </a:solidFill>
                <a:latin typeface="Bahnschrift Light" panose="020B0502040204020203" pitchFamily="34" charset="0"/>
              </a:rPr>
              <a:t>Wire Transfers</a:t>
            </a:r>
            <a:r>
              <a:rPr lang="en-US" sz="1600" dirty="0">
                <a:solidFill>
                  <a:schemeClr val="bg1"/>
                </a:solidFill>
                <a:latin typeface="Bahnschrift Light" panose="020B0502040204020203" pitchFamily="34" charset="0"/>
              </a:rPr>
              <a:t> make sending money abroad a </a:t>
            </a:r>
            <a:r>
              <a:rPr lang="en-US" sz="1600" b="1" dirty="0">
                <a:solidFill>
                  <a:schemeClr val="bg1"/>
                </a:solidFill>
                <a:latin typeface="Bahnschrift Light" panose="020B0502040204020203" pitchFamily="34" charset="0"/>
              </a:rPr>
              <a:t>breeze</a:t>
            </a:r>
            <a:r>
              <a:rPr lang="en-US" sz="1600" dirty="0">
                <a:solidFill>
                  <a:schemeClr val="bg1"/>
                </a:solidFill>
                <a:latin typeface="Bahnschrift Light" panose="020B0502040204020203" pitchFamily="34" charset="0"/>
              </a:rPr>
              <a:t>.</a:t>
            </a:r>
            <a:r>
              <a:rPr lang="en-US" sz="1600" dirty="0"/>
              <a:t> </a:t>
            </a:r>
          </a:p>
          <a:p>
            <a:pPr marL="285750" indent="-285750">
              <a:buFont typeface="Wingdings" panose="05000000000000000000" pitchFamily="2" charset="2"/>
              <a:buChar char="q"/>
            </a:pPr>
            <a:r>
              <a:rPr lang="en-US" sz="1600" b="1" dirty="0">
                <a:solidFill>
                  <a:schemeClr val="bg1"/>
                </a:solidFill>
                <a:latin typeface="Bahnschrift Light" panose="020B0502040204020203" pitchFamily="34" charset="0"/>
              </a:rPr>
              <a:t>Understand via Scenario</a:t>
            </a:r>
            <a:r>
              <a:rPr lang="en-US" sz="1600" dirty="0">
                <a:solidFill>
                  <a:schemeClr val="bg1"/>
                </a:solidFill>
                <a:latin typeface="Bahnschrift Light" panose="020B0502040204020203" pitchFamily="34" charset="0"/>
              </a:rPr>
              <a:t>, </a:t>
            </a:r>
            <a:br>
              <a:rPr lang="en-US" sz="1600" dirty="0">
                <a:solidFill>
                  <a:schemeClr val="bg1"/>
                </a:solidFill>
                <a:latin typeface="Bahnschrift Light" panose="020B0502040204020203" pitchFamily="34" charset="0"/>
              </a:rPr>
            </a:br>
            <a:r>
              <a:rPr lang="en-US" sz="1600" b="1" dirty="0">
                <a:solidFill>
                  <a:schemeClr val="bg1"/>
                </a:solidFill>
                <a:latin typeface="Bahnschrift Light" panose="020B0502040204020203" pitchFamily="34" charset="0"/>
              </a:rPr>
              <a:t>1. </a:t>
            </a:r>
            <a:r>
              <a:rPr lang="en-US" sz="1600" dirty="0">
                <a:solidFill>
                  <a:schemeClr val="bg1"/>
                </a:solidFill>
                <a:latin typeface="Bahnschrift Light" panose="020B0502040204020203" pitchFamily="34" charset="0"/>
              </a:rPr>
              <a:t>For instance, you stay in the United States (US). Your parents stay in India. You can wire transfer money to your parents. </a:t>
            </a:r>
            <a:br>
              <a:rPr lang="en-US" sz="1600" dirty="0">
                <a:solidFill>
                  <a:schemeClr val="bg1"/>
                </a:solidFill>
                <a:latin typeface="Bahnschrift Light" panose="020B0502040204020203" pitchFamily="34" charset="0"/>
              </a:rPr>
            </a:br>
            <a:r>
              <a:rPr lang="en-US" sz="1600" b="1" dirty="0">
                <a:solidFill>
                  <a:schemeClr val="bg1"/>
                </a:solidFill>
                <a:latin typeface="Bahnschrift Light" panose="020B0502040204020203" pitchFamily="34" charset="0"/>
              </a:rPr>
              <a:t>2. </a:t>
            </a:r>
            <a:r>
              <a:rPr lang="en-US" sz="1600" dirty="0">
                <a:solidFill>
                  <a:schemeClr val="bg1"/>
                </a:solidFill>
                <a:latin typeface="Bahnschrift Light" panose="020B0502040204020203" pitchFamily="34" charset="0"/>
              </a:rPr>
              <a:t>Also, let us say an Indian student is studying abroad. The student’s parents can send money using the wire transfer service.</a:t>
            </a:r>
          </a:p>
        </p:txBody>
      </p:sp>
      <p:sp>
        <p:nvSpPr>
          <p:cNvPr id="20" name="Rectangle 19"/>
          <p:cNvSpPr/>
          <p:nvPr/>
        </p:nvSpPr>
        <p:spPr>
          <a:xfrm>
            <a:off x="412900" y="1215269"/>
            <a:ext cx="622285" cy="1569660"/>
          </a:xfrm>
          <a:prstGeom prst="rect">
            <a:avLst/>
          </a:prstGeom>
          <a:noFill/>
        </p:spPr>
        <p:txBody>
          <a:bodyPr wrap="none" lIns="91440" tIns="45720" rIns="91440" bIns="45720">
            <a:spAutoFit/>
          </a:bodyPr>
          <a:lstStyle/>
          <a:p>
            <a:pPr algn="ctr"/>
            <a:r>
              <a:rPr lang="en-US" sz="9600" dirty="0">
                <a:ln w="0"/>
                <a:solidFill>
                  <a:schemeClr val="bg1"/>
                </a:solidFill>
                <a:effectLst>
                  <a:outerShdw blurRad="38100" dist="19050" dir="2700000" algn="tl" rotWithShape="0">
                    <a:schemeClr val="dk1">
                      <a:alpha val="40000"/>
                    </a:schemeClr>
                  </a:outerShdw>
                </a:effectLst>
                <a:latin typeface="Avant_G-Bold" panose="020B0500000000000000" pitchFamily="34" charset="0"/>
              </a:rPr>
              <a:t>“</a:t>
            </a:r>
            <a:endParaRPr lang="en-US" sz="9600" b="0" cap="none" spc="0" dirty="0">
              <a:ln w="0"/>
              <a:solidFill>
                <a:schemeClr val="bg1"/>
              </a:solidFill>
              <a:effectLst>
                <a:outerShdw blurRad="38100" dist="19050" dir="2700000" algn="tl" rotWithShape="0">
                  <a:schemeClr val="dk1">
                    <a:alpha val="40000"/>
                  </a:schemeClr>
                </a:outerShdw>
              </a:effectLst>
              <a:latin typeface="Avant_G-Bold" panose="020B0500000000000000" pitchFamily="34" charset="0"/>
            </a:endParaRPr>
          </a:p>
        </p:txBody>
      </p:sp>
      <p:sp>
        <p:nvSpPr>
          <p:cNvPr id="22" name="Rectangle 21"/>
          <p:cNvSpPr/>
          <p:nvPr/>
        </p:nvSpPr>
        <p:spPr>
          <a:xfrm flipV="1">
            <a:off x="5298751" y="4882575"/>
            <a:ext cx="622285" cy="1569660"/>
          </a:xfrm>
          <a:prstGeom prst="rect">
            <a:avLst/>
          </a:prstGeom>
          <a:noFill/>
        </p:spPr>
        <p:txBody>
          <a:bodyPr wrap="none" lIns="91440" tIns="45720" rIns="91440" bIns="45720">
            <a:spAutoFit/>
          </a:bodyPr>
          <a:lstStyle/>
          <a:p>
            <a:pPr algn="ctr"/>
            <a:r>
              <a:rPr lang="en-US" sz="9600" dirty="0">
                <a:ln w="0"/>
                <a:solidFill>
                  <a:schemeClr val="bg1"/>
                </a:solidFill>
                <a:effectLst>
                  <a:outerShdw blurRad="38100" dist="19050" dir="2700000" algn="tl" rotWithShape="0">
                    <a:schemeClr val="dk1">
                      <a:alpha val="40000"/>
                    </a:schemeClr>
                  </a:outerShdw>
                </a:effectLst>
                <a:latin typeface="Avant_G-Bold" panose="020B0500000000000000" pitchFamily="34" charset="0"/>
              </a:rPr>
              <a:t>“</a:t>
            </a:r>
            <a:endParaRPr lang="en-US" sz="9600" b="0" cap="none" spc="0" dirty="0">
              <a:ln w="0"/>
              <a:solidFill>
                <a:schemeClr val="bg1"/>
              </a:solidFill>
              <a:effectLst>
                <a:outerShdw blurRad="38100" dist="19050" dir="2700000" algn="tl" rotWithShape="0">
                  <a:schemeClr val="dk1">
                    <a:alpha val="40000"/>
                  </a:schemeClr>
                </a:outerShdw>
              </a:effectLst>
              <a:latin typeface="Avant_G-Bold" panose="020B0500000000000000" pitchFamily="34" charset="0"/>
            </a:endParaRPr>
          </a:p>
        </p:txBody>
      </p:sp>
      <p:sp>
        <p:nvSpPr>
          <p:cNvPr id="15" name="TextBox 14"/>
          <p:cNvSpPr txBox="1"/>
          <p:nvPr/>
        </p:nvSpPr>
        <p:spPr>
          <a:xfrm>
            <a:off x="6362321" y="269556"/>
            <a:ext cx="5477253" cy="1200329"/>
          </a:xfrm>
          <a:prstGeom prst="rect">
            <a:avLst/>
          </a:prstGeom>
          <a:noFill/>
        </p:spPr>
        <p:txBody>
          <a:bodyPr wrap="square" rtlCol="0">
            <a:spAutoFit/>
          </a:bodyPr>
          <a:lstStyle/>
          <a:p>
            <a:r>
              <a:rPr lang="en-IN" sz="3600" dirty="0">
                <a:latin typeface="Avant_G-Bold" panose="020B0500000000000000" pitchFamily="34" charset="0"/>
              </a:rPr>
              <a:t>WHY WIRE-Transfer is Invented?</a:t>
            </a:r>
          </a:p>
        </p:txBody>
      </p:sp>
      <p:pic>
        <p:nvPicPr>
          <p:cNvPr id="33" name="Picture 32"/>
          <p:cNvPicPr>
            <a:picLocks noChangeAspect="1"/>
          </p:cNvPicPr>
          <p:nvPr/>
        </p:nvPicPr>
        <p:blipFill>
          <a:blip r:embed="rId3"/>
          <a:stretch>
            <a:fillRect/>
          </a:stretch>
        </p:blipFill>
        <p:spPr>
          <a:xfrm>
            <a:off x="7704461" y="2961216"/>
            <a:ext cx="1389231" cy="1400905"/>
          </a:xfrm>
          <a:prstGeom prst="ellipse">
            <a:avLst/>
          </a:prstGeom>
          <a:solidFill>
            <a:srgbClr val="FF0000"/>
          </a:solidFill>
          <a:ln w="28575">
            <a:noFill/>
            <a:prstDash val="sysDash"/>
          </a:ln>
        </p:spPr>
      </p:pic>
      <p:sp>
        <p:nvSpPr>
          <p:cNvPr id="34" name="Oval 33"/>
          <p:cNvSpPr/>
          <p:nvPr/>
        </p:nvSpPr>
        <p:spPr>
          <a:xfrm>
            <a:off x="7408977" y="2640898"/>
            <a:ext cx="3307976" cy="3347017"/>
          </a:xfrm>
          <a:prstGeom prst="ellipse">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5" name="Group 34"/>
          <p:cNvGrpSpPr/>
          <p:nvPr/>
        </p:nvGrpSpPr>
        <p:grpSpPr>
          <a:xfrm>
            <a:off x="8910565" y="2480739"/>
            <a:ext cx="304800" cy="3530202"/>
            <a:chOff x="4796118" y="441967"/>
            <a:chExt cx="304800" cy="4102200"/>
          </a:xfrm>
          <a:solidFill>
            <a:srgbClr val="FF0000"/>
          </a:solidFill>
        </p:grpSpPr>
        <p:sp>
          <p:nvSpPr>
            <p:cNvPr id="36" name="Oval 35"/>
            <p:cNvSpPr/>
            <p:nvPr/>
          </p:nvSpPr>
          <p:spPr>
            <a:xfrm>
              <a:off x="4796118" y="441967"/>
              <a:ext cx="304800" cy="372219"/>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Oval 36"/>
            <p:cNvSpPr/>
            <p:nvPr/>
          </p:nvSpPr>
          <p:spPr>
            <a:xfrm>
              <a:off x="4796118" y="4171853"/>
              <a:ext cx="304800" cy="372314"/>
            </a:xfrm>
            <a:prstGeom prst="ellipse">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39" name="Picture 38"/>
          <p:cNvPicPr>
            <a:picLocks noChangeAspect="1"/>
          </p:cNvPicPr>
          <p:nvPr/>
        </p:nvPicPr>
        <p:blipFill>
          <a:blip r:embed="rId4"/>
          <a:stretch>
            <a:fillRect/>
          </a:stretch>
        </p:blipFill>
        <p:spPr>
          <a:xfrm>
            <a:off x="9157095" y="3121541"/>
            <a:ext cx="1297781" cy="1144189"/>
          </a:xfrm>
          <a:prstGeom prst="ellipse">
            <a:avLst/>
          </a:prstGeom>
          <a:ln w="3175">
            <a:solidFill>
              <a:srgbClr val="3B3838"/>
            </a:solidFill>
            <a:prstDash val="solid"/>
          </a:ln>
        </p:spPr>
      </p:pic>
      <p:pic>
        <p:nvPicPr>
          <p:cNvPr id="40" name="Picture 39"/>
          <p:cNvPicPr>
            <a:picLocks noChangeAspect="1"/>
          </p:cNvPicPr>
          <p:nvPr/>
        </p:nvPicPr>
        <p:blipFill>
          <a:blip r:embed="rId5"/>
          <a:stretch>
            <a:fillRect/>
          </a:stretch>
        </p:blipFill>
        <p:spPr>
          <a:xfrm>
            <a:off x="7689427" y="4362121"/>
            <a:ext cx="1004398" cy="842399"/>
          </a:xfrm>
          <a:prstGeom prst="ellipse">
            <a:avLst/>
          </a:prstGeom>
          <a:ln w="3175">
            <a:solidFill>
              <a:schemeClr val="tx1"/>
            </a:solidFill>
            <a:prstDash val="sysDash"/>
          </a:ln>
        </p:spPr>
      </p:pic>
      <p:pic>
        <p:nvPicPr>
          <p:cNvPr id="41" name="Picture 40"/>
          <p:cNvPicPr>
            <a:picLocks noChangeAspect="1"/>
          </p:cNvPicPr>
          <p:nvPr/>
        </p:nvPicPr>
        <p:blipFill>
          <a:blip r:embed="rId6"/>
          <a:stretch>
            <a:fillRect/>
          </a:stretch>
        </p:blipFill>
        <p:spPr>
          <a:xfrm>
            <a:off x="8677186" y="4768435"/>
            <a:ext cx="1053650" cy="1062505"/>
          </a:xfrm>
          <a:prstGeom prst="ellipse">
            <a:avLst/>
          </a:prstGeom>
          <a:ln w="3175">
            <a:solidFill>
              <a:schemeClr val="tx1"/>
            </a:solidFill>
            <a:prstDash val="sysDash"/>
          </a:ln>
        </p:spPr>
      </p:pic>
      <p:pic>
        <p:nvPicPr>
          <p:cNvPr id="42" name="Picture 41"/>
          <p:cNvPicPr>
            <a:picLocks noChangeAspect="1"/>
          </p:cNvPicPr>
          <p:nvPr/>
        </p:nvPicPr>
        <p:blipFill rotWithShape="1">
          <a:blip r:embed="rId7"/>
          <a:srcRect l="-1" r="5200"/>
          <a:stretch/>
        </p:blipFill>
        <p:spPr>
          <a:xfrm>
            <a:off x="9397677" y="4311422"/>
            <a:ext cx="1128713" cy="600075"/>
          </a:xfrm>
          <a:prstGeom prst="ellipse">
            <a:avLst/>
          </a:prstGeom>
          <a:ln w="3175">
            <a:solidFill>
              <a:srgbClr val="FFC000"/>
            </a:solidFill>
            <a:prstDash val="sysDash"/>
          </a:ln>
        </p:spPr>
      </p:pic>
      <p:sp>
        <p:nvSpPr>
          <p:cNvPr id="2" name="TextBox 1"/>
          <p:cNvSpPr txBox="1"/>
          <p:nvPr/>
        </p:nvSpPr>
        <p:spPr>
          <a:xfrm>
            <a:off x="6514936" y="1365978"/>
            <a:ext cx="5283009" cy="1200329"/>
          </a:xfrm>
          <a:prstGeom prst="rect">
            <a:avLst/>
          </a:prstGeom>
          <a:noFill/>
        </p:spPr>
        <p:txBody>
          <a:bodyPr wrap="square" rtlCol="0">
            <a:spAutoFit/>
          </a:bodyPr>
          <a:lstStyle/>
          <a:p>
            <a:pPr marL="285750" indent="-285750">
              <a:buFont typeface="Wingdings" panose="05000000000000000000" pitchFamily="2" charset="2"/>
              <a:buChar char="§"/>
            </a:pPr>
            <a:r>
              <a:rPr lang="en-US" dirty="0">
                <a:latin typeface="Bahnschrift Light" panose="020B0502040204020203" pitchFamily="34" charset="0"/>
              </a:rPr>
              <a:t>In the </a:t>
            </a:r>
            <a:r>
              <a:rPr lang="en-US" b="1" dirty="0">
                <a:latin typeface="Bahnschrift Light" panose="020B0502040204020203" pitchFamily="34" charset="0"/>
              </a:rPr>
              <a:t>past</a:t>
            </a:r>
            <a:r>
              <a:rPr lang="en-US" dirty="0">
                <a:latin typeface="Bahnschrift Light" panose="020B0502040204020203" pitchFamily="34" charset="0"/>
              </a:rPr>
              <a:t>, banks used </a:t>
            </a:r>
            <a:r>
              <a:rPr lang="en-US" b="1" dirty="0">
                <a:latin typeface="Bahnschrift Light" panose="020B0502040204020203" pitchFamily="34" charset="0"/>
              </a:rPr>
              <a:t>telegraphic wires </a:t>
            </a:r>
            <a:r>
              <a:rPr lang="en-US" dirty="0">
                <a:latin typeface="Bahnschrift Light" panose="020B0502040204020203" pitchFamily="34" charset="0"/>
              </a:rPr>
              <a:t>to transfer money. This is how the </a:t>
            </a:r>
            <a:r>
              <a:rPr lang="en-US" b="1" dirty="0">
                <a:latin typeface="Bahnschrift Light" panose="020B0502040204020203" pitchFamily="34" charset="0"/>
              </a:rPr>
              <a:t>term wire transfer </a:t>
            </a:r>
            <a:r>
              <a:rPr lang="en-US" dirty="0">
                <a:latin typeface="Bahnschrift Light" panose="020B0502040204020203" pitchFamily="34" charset="0"/>
              </a:rPr>
              <a:t>was </a:t>
            </a:r>
            <a:r>
              <a:rPr lang="en-US" b="1" dirty="0">
                <a:latin typeface="Bahnschrift Light" panose="020B0502040204020203" pitchFamily="34" charset="0"/>
              </a:rPr>
              <a:t>coined </a:t>
            </a:r>
            <a:r>
              <a:rPr lang="en-US" dirty="0">
                <a:latin typeface="Bahnschrift Light" panose="020B0502040204020203" pitchFamily="34" charset="0"/>
              </a:rPr>
              <a:t>&amp; this method got invented</a:t>
            </a:r>
            <a:r>
              <a:rPr lang="en-US" b="1" dirty="0">
                <a:latin typeface="Bahnschrift Light" panose="020B0502040204020203" pitchFamily="34" charset="0"/>
              </a:rPr>
              <a:t>.</a:t>
            </a:r>
            <a:endParaRPr lang="en-IN" b="1" dirty="0">
              <a:latin typeface="Bahnschrift Light" panose="020B0502040204020203" pitchFamily="34" charset="0"/>
            </a:endParaRPr>
          </a:p>
        </p:txBody>
      </p:sp>
      <p:sp>
        <p:nvSpPr>
          <p:cNvPr id="23" name="Isosceles Triangle 22">
            <a:extLst>
              <a:ext uri="{FF2B5EF4-FFF2-40B4-BE49-F238E27FC236}">
                <a16:creationId xmlns:a16="http://schemas.microsoft.com/office/drawing/2014/main" id="{689ECAF2-008D-4A1A-A22E-6C893437BB0D}"/>
              </a:ext>
            </a:extLst>
          </p:cNvPr>
          <p:cNvSpPr/>
          <p:nvPr/>
        </p:nvSpPr>
        <p:spPr>
          <a:xfrm rot="5400000">
            <a:off x="5962509" y="3217321"/>
            <a:ext cx="420159" cy="322630"/>
          </a:xfrm>
          <a:prstGeom prst="triangle">
            <a:avLst/>
          </a:prstGeom>
          <a:solidFill>
            <a:srgbClr val="FABC07"/>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748302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par>
                          <p:cTn id="8" fill="hold">
                            <p:stCondLst>
                              <p:cond delay="500"/>
                            </p:stCondLst>
                            <p:childTnLst>
                              <p:par>
                                <p:cTn id="9" presetID="8" presetClass="emph" presetSubtype="0" fill="hold" nodeType="afterEffect">
                                  <p:stCondLst>
                                    <p:cond delay="0"/>
                                  </p:stCondLst>
                                  <p:childTnLst>
                                    <p:animRot by="21600000">
                                      <p:cBhvr>
                                        <p:cTn id="10" dur="1750" fill="hold"/>
                                        <p:tgtEl>
                                          <p:spTgt spid="35"/>
                                        </p:tgtEl>
                                        <p:attrNameLst>
                                          <p:attrName>r</p:attrName>
                                        </p:attrNameLst>
                                      </p:cBhvr>
                                    </p:animRot>
                                  </p:childTnLst>
                                </p:cTn>
                              </p:par>
                              <p:par>
                                <p:cTn id="11" presetID="21" presetClass="entr" presetSubtype="1"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wheel(1)">
                                      <p:cBhvr>
                                        <p:cTn id="13" dur="2000"/>
                                        <p:tgtEl>
                                          <p:spTgt spid="34"/>
                                        </p:tgtEl>
                                      </p:cBhvr>
                                    </p:animEffect>
                                  </p:childTnLst>
                                </p:cTn>
                              </p:par>
                            </p:childTnLst>
                          </p:cTn>
                        </p:par>
                        <p:par>
                          <p:cTn id="14" fill="hold">
                            <p:stCondLst>
                              <p:cond delay="2500"/>
                            </p:stCondLst>
                            <p:childTnLst>
                              <p:par>
                                <p:cTn id="15" presetID="10" presetClass="entr" presetSubtype="0" fill="hold" nodeType="after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fade">
                                      <p:cBhvr>
                                        <p:cTn id="17" dur="500"/>
                                        <p:tgtEl>
                                          <p:spTgt spid="33"/>
                                        </p:tgtEl>
                                      </p:cBhvr>
                                    </p:animEffect>
                                  </p:childTnLst>
                                </p:cTn>
                              </p:par>
                            </p:childTnLst>
                          </p:cTn>
                        </p:par>
                        <p:par>
                          <p:cTn id="18" fill="hold">
                            <p:stCondLst>
                              <p:cond delay="3000"/>
                            </p:stCondLst>
                            <p:childTnLst>
                              <p:par>
                                <p:cTn id="19" presetID="10" presetClass="entr" presetSubtype="0" fill="hold" nodeType="after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fade">
                                      <p:cBhvr>
                                        <p:cTn id="21" dur="500"/>
                                        <p:tgtEl>
                                          <p:spTgt spid="39"/>
                                        </p:tgtEl>
                                      </p:cBhvr>
                                    </p:animEffect>
                                  </p:childTnLst>
                                </p:cTn>
                              </p:par>
                            </p:childTnLst>
                          </p:cTn>
                        </p:par>
                        <p:par>
                          <p:cTn id="22" fill="hold">
                            <p:stCondLst>
                              <p:cond delay="3500"/>
                            </p:stCondLst>
                            <p:childTnLst>
                              <p:par>
                                <p:cTn id="23" presetID="10" presetClass="entr" presetSubtype="0" fill="hold" nodeType="after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fade">
                                      <p:cBhvr>
                                        <p:cTn id="25" dur="500"/>
                                        <p:tgtEl>
                                          <p:spTgt spid="42"/>
                                        </p:tgtEl>
                                      </p:cBhvr>
                                    </p:animEffect>
                                  </p:childTnLst>
                                </p:cTn>
                              </p:par>
                            </p:childTnLst>
                          </p:cTn>
                        </p:par>
                        <p:par>
                          <p:cTn id="26" fill="hold">
                            <p:stCondLst>
                              <p:cond delay="4000"/>
                            </p:stCondLst>
                            <p:childTnLst>
                              <p:par>
                                <p:cTn id="27" presetID="10" presetClass="entr" presetSubtype="0" fill="hold" nodeType="afterEffect">
                                  <p:stCondLst>
                                    <p:cond delay="0"/>
                                  </p:stCondLst>
                                  <p:childTnLst>
                                    <p:set>
                                      <p:cBhvr>
                                        <p:cTn id="28" dur="1" fill="hold">
                                          <p:stCondLst>
                                            <p:cond delay="0"/>
                                          </p:stCondLst>
                                        </p:cTn>
                                        <p:tgtEl>
                                          <p:spTgt spid="41"/>
                                        </p:tgtEl>
                                        <p:attrNameLst>
                                          <p:attrName>style.visibility</p:attrName>
                                        </p:attrNameLst>
                                      </p:cBhvr>
                                      <p:to>
                                        <p:strVal val="visible"/>
                                      </p:to>
                                    </p:set>
                                    <p:animEffect transition="in" filter="fade">
                                      <p:cBhvr>
                                        <p:cTn id="29" dur="500"/>
                                        <p:tgtEl>
                                          <p:spTgt spid="41"/>
                                        </p:tgtEl>
                                      </p:cBhvr>
                                    </p:animEffect>
                                  </p:childTnLst>
                                </p:cTn>
                              </p:par>
                            </p:childTnLst>
                          </p:cTn>
                        </p:par>
                        <p:par>
                          <p:cTn id="30" fill="hold">
                            <p:stCondLst>
                              <p:cond delay="4500"/>
                            </p:stCondLst>
                            <p:childTnLst>
                              <p:par>
                                <p:cTn id="31" presetID="10" presetClass="entr" presetSubtype="0" fill="hold" nodeType="afterEffect">
                                  <p:stCondLst>
                                    <p:cond delay="0"/>
                                  </p:stCondLst>
                                  <p:childTnLst>
                                    <p:set>
                                      <p:cBhvr>
                                        <p:cTn id="32" dur="1" fill="hold">
                                          <p:stCondLst>
                                            <p:cond delay="0"/>
                                          </p:stCondLst>
                                        </p:cTn>
                                        <p:tgtEl>
                                          <p:spTgt spid="40"/>
                                        </p:tgtEl>
                                        <p:attrNameLst>
                                          <p:attrName>style.visibility</p:attrName>
                                        </p:attrNameLst>
                                      </p:cBhvr>
                                      <p:to>
                                        <p:strVal val="visible"/>
                                      </p:to>
                                    </p:set>
                                    <p:animEffect transition="in" filter="fade">
                                      <p:cBhvr>
                                        <p:cTn id="33" dur="500"/>
                                        <p:tgtEl>
                                          <p:spTgt spid="40"/>
                                        </p:tgtEl>
                                      </p:cBhvr>
                                    </p:animEffect>
                                  </p:childTnLst>
                                </p:cTn>
                              </p:par>
                              <p:par>
                                <p:cTn id="34" presetID="10" presetClass="exit" presetSubtype="0" fill="hold" nodeType="withEffect">
                                  <p:stCondLst>
                                    <p:cond delay="0"/>
                                  </p:stCondLst>
                                  <p:childTnLst>
                                    <p:animEffect transition="out" filter="fade">
                                      <p:cBhvr>
                                        <p:cTn id="35" dur="500"/>
                                        <p:tgtEl>
                                          <p:spTgt spid="35"/>
                                        </p:tgtEl>
                                      </p:cBhvr>
                                    </p:animEffect>
                                    <p:set>
                                      <p:cBhvr>
                                        <p:cTn id="36" dur="1" fill="hold">
                                          <p:stCondLst>
                                            <p:cond delay="499"/>
                                          </p:stCondLst>
                                        </p:cTn>
                                        <p:tgtEl>
                                          <p:spTgt spid="3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632626" y="-1460500"/>
            <a:ext cx="806274" cy="9513843"/>
          </a:xfrm>
          <a:prstGeom prst="rect">
            <a:avLst/>
          </a:prstGeom>
          <a:noFill/>
        </p:spPr>
        <p:txBody>
          <a:bodyPr wrap="square" lIns="91440" tIns="45720" rIns="91440" bIns="45720">
            <a:spAutoFit/>
          </a:bodyPr>
          <a:lstStyle/>
          <a:p>
            <a:pPr algn="ctr"/>
            <a:r>
              <a:rPr lang="en-US" sz="59500" dirty="0">
                <a:ln w="0">
                  <a:solidFill>
                    <a:schemeClr val="bg1">
                      <a:lumMod val="50000"/>
                    </a:schemeClr>
                  </a:solidFill>
                </a:ln>
                <a:solidFill>
                  <a:schemeClr val="bg1">
                    <a:lumMod val="85000"/>
                  </a:schemeClr>
                </a:solidFill>
                <a:latin typeface="Avant_G-Bold" panose="020B0500000000000000" pitchFamily="34" charset="0"/>
              </a:rPr>
              <a:t>3</a:t>
            </a:r>
            <a:endParaRPr lang="en-US" sz="59500" b="0" cap="none" spc="0" dirty="0">
              <a:ln w="0">
                <a:solidFill>
                  <a:schemeClr val="bg1">
                    <a:lumMod val="50000"/>
                  </a:schemeClr>
                </a:solidFill>
              </a:ln>
              <a:solidFill>
                <a:schemeClr val="bg1">
                  <a:lumMod val="85000"/>
                </a:schemeClr>
              </a:solidFill>
              <a:latin typeface="Avant_G-Bold" panose="020B0500000000000000" pitchFamily="34" charset="0"/>
            </a:endParaRPr>
          </a:p>
        </p:txBody>
      </p:sp>
      <p:sp>
        <p:nvSpPr>
          <p:cNvPr id="2" name="Rectangle 1"/>
          <p:cNvSpPr/>
          <p:nvPr/>
        </p:nvSpPr>
        <p:spPr>
          <a:xfrm>
            <a:off x="0" y="5105400"/>
            <a:ext cx="12192000" cy="1752600"/>
          </a:xfrm>
          <a:prstGeom prst="rect">
            <a:avLst/>
          </a:prstGeom>
          <a:solidFill>
            <a:schemeClr val="bg2">
              <a:lumMod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 name="Rectangle 2"/>
          <p:cNvSpPr/>
          <p:nvPr/>
        </p:nvSpPr>
        <p:spPr>
          <a:xfrm>
            <a:off x="3675733" y="2481560"/>
            <a:ext cx="4840557" cy="923330"/>
          </a:xfrm>
          <a:prstGeom prst="rect">
            <a:avLst/>
          </a:prstGeom>
          <a:noFill/>
          <a:ln>
            <a:noFill/>
          </a:ln>
        </p:spPr>
        <p:txBody>
          <a:bodyPr wrap="none" lIns="91440" tIns="45720" rIns="91440" bIns="45720">
            <a:spAutoFit/>
          </a:bodyPr>
          <a:lstStyle/>
          <a:p>
            <a:pPr algn="ctr"/>
            <a:r>
              <a:rPr lang="en-US" sz="5400" dirty="0">
                <a:ln w="0"/>
                <a:latin typeface="Avant_G-Bold" panose="020B0500000000000000" pitchFamily="34" charset="0"/>
              </a:rPr>
              <a:t>WHAT IS e</a:t>
            </a:r>
            <a:r>
              <a:rPr lang="en-US" sz="5400" b="0" cap="none" spc="0" dirty="0">
                <a:ln w="0"/>
                <a:solidFill>
                  <a:schemeClr val="tx1"/>
                </a:solidFill>
                <a:latin typeface="Avant_G-Bold" panose="020B0500000000000000" pitchFamily="34" charset="0"/>
              </a:rPr>
              <a:t>K.Y.C.</a:t>
            </a:r>
          </a:p>
        </p:txBody>
      </p:sp>
      <p:sp>
        <p:nvSpPr>
          <p:cNvPr id="4" name="Slide Number Placeholder 3"/>
          <p:cNvSpPr>
            <a:spLocks noGrp="1"/>
          </p:cNvSpPr>
          <p:nvPr>
            <p:ph type="sldNum" sz="quarter" idx="12"/>
          </p:nvPr>
        </p:nvSpPr>
        <p:spPr/>
        <p:txBody>
          <a:bodyPr/>
          <a:lstStyle/>
          <a:p>
            <a:fld id="{64817E00-36CB-45B2-99EC-B9DE4D5B6FAF}" type="slidenum">
              <a:rPr lang="en-IN" smtClean="0"/>
              <a:t>14</a:t>
            </a:fld>
            <a:endParaRPr lang="en-IN"/>
          </a:p>
        </p:txBody>
      </p:sp>
      <p:sp>
        <p:nvSpPr>
          <p:cNvPr id="8" name="Isosceles Triangle 7">
            <a:extLst>
              <a:ext uri="{FF2B5EF4-FFF2-40B4-BE49-F238E27FC236}">
                <a16:creationId xmlns:a16="http://schemas.microsoft.com/office/drawing/2014/main" id="{E0FBA2A6-3351-4C05-A69A-4C277E482F16}"/>
              </a:ext>
            </a:extLst>
          </p:cNvPr>
          <p:cNvSpPr/>
          <p:nvPr/>
        </p:nvSpPr>
        <p:spPr>
          <a:xfrm>
            <a:off x="5461176" y="4326802"/>
            <a:ext cx="1149174" cy="778598"/>
          </a:xfrm>
          <a:prstGeom prst="triangle">
            <a:avLst/>
          </a:prstGeom>
          <a:solidFill>
            <a:srgbClr val="3B3838"/>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6092928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6102036" cy="6858000"/>
          </a:xfrm>
          <a:prstGeom prst="rect">
            <a:avLst/>
          </a:prstGeom>
          <a:solidFill>
            <a:schemeClr val="bg2">
              <a:lumMod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ln w="0"/>
              <a:solidFill>
                <a:schemeClr val="tx1"/>
              </a:solidFill>
              <a:effectLst>
                <a:outerShdw blurRad="38100" dist="19050" dir="2700000" algn="tl" rotWithShape="0">
                  <a:schemeClr val="dk1">
                    <a:alpha val="40000"/>
                  </a:schemeClr>
                </a:outerShdw>
              </a:effectLst>
            </a:endParaRPr>
          </a:p>
        </p:txBody>
      </p:sp>
      <p:sp>
        <p:nvSpPr>
          <p:cNvPr id="4" name="Slide Number Placeholder 3"/>
          <p:cNvSpPr>
            <a:spLocks noGrp="1"/>
          </p:cNvSpPr>
          <p:nvPr>
            <p:ph type="sldNum" sz="quarter" idx="12"/>
          </p:nvPr>
        </p:nvSpPr>
        <p:spPr>
          <a:ln>
            <a:noFill/>
          </a:ln>
        </p:spPr>
        <p:txBody>
          <a:bodyPr/>
          <a:lstStyle/>
          <a:p>
            <a:fld id="{64817E00-36CB-45B2-99EC-B9DE4D5B6FAF}" type="slidenum">
              <a:rPr lang="en-IN" smtClean="0">
                <a:solidFill>
                  <a:schemeClr val="tx1"/>
                </a:solidFill>
              </a:rPr>
              <a:t>15</a:t>
            </a:fld>
            <a:endParaRPr lang="en-IN" dirty="0">
              <a:solidFill>
                <a:schemeClr val="tx1"/>
              </a:solidFill>
            </a:endParaRPr>
          </a:p>
        </p:txBody>
      </p:sp>
      <p:sp>
        <p:nvSpPr>
          <p:cNvPr id="11" name="Oval 10"/>
          <p:cNvSpPr/>
          <p:nvPr/>
        </p:nvSpPr>
        <p:spPr>
          <a:xfrm>
            <a:off x="5518764" y="2925246"/>
            <a:ext cx="1041148" cy="975134"/>
          </a:xfrm>
          <a:prstGeom prst="ellipse">
            <a:avLst/>
          </a:prstGeom>
          <a:solidFill>
            <a:srgbClr val="3B3838"/>
          </a:solidFill>
          <a:ln w="57150">
            <a:solidFill>
              <a:schemeClr val="tx1">
                <a:lumMod val="95000"/>
                <a:lumOff val="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C000"/>
              </a:solidFill>
            </a:endParaRPr>
          </a:p>
        </p:txBody>
      </p:sp>
      <p:sp>
        <p:nvSpPr>
          <p:cNvPr id="14" name="TextBox 13"/>
          <p:cNvSpPr txBox="1"/>
          <p:nvPr/>
        </p:nvSpPr>
        <p:spPr>
          <a:xfrm>
            <a:off x="736877" y="2929146"/>
            <a:ext cx="4906138" cy="1015663"/>
          </a:xfrm>
          <a:prstGeom prst="rect">
            <a:avLst/>
          </a:prstGeom>
          <a:noFill/>
        </p:spPr>
        <p:txBody>
          <a:bodyPr wrap="square" rtlCol="0">
            <a:spAutoFit/>
          </a:bodyPr>
          <a:lstStyle/>
          <a:p>
            <a:r>
              <a:rPr lang="en-IN" sz="5400" dirty="0">
                <a:solidFill>
                  <a:schemeClr val="bg1"/>
                </a:solidFill>
                <a:latin typeface="Avant_G-Bold" panose="020B0500000000000000" pitchFamily="34" charset="0"/>
              </a:rPr>
              <a:t>WHAT is e</a:t>
            </a:r>
            <a:r>
              <a:rPr lang="en-IN" sz="6000" dirty="0">
                <a:solidFill>
                  <a:schemeClr val="bg1"/>
                </a:solidFill>
                <a:latin typeface="Avant_G-Bold" panose="020B0500000000000000" pitchFamily="34" charset="0"/>
              </a:rPr>
              <a:t>KYC</a:t>
            </a:r>
            <a:endParaRPr lang="en-IN" sz="7200" dirty="0">
              <a:solidFill>
                <a:schemeClr val="bg1"/>
              </a:solidFill>
              <a:latin typeface="Avant_G-Bold" panose="020B0500000000000000" pitchFamily="34" charset="0"/>
            </a:endParaRPr>
          </a:p>
        </p:txBody>
      </p:sp>
      <p:sp>
        <p:nvSpPr>
          <p:cNvPr id="16" name="Half Frame 15"/>
          <p:cNvSpPr/>
          <p:nvPr/>
        </p:nvSpPr>
        <p:spPr>
          <a:xfrm>
            <a:off x="342900" y="314324"/>
            <a:ext cx="5010150" cy="2532273"/>
          </a:xfrm>
          <a:prstGeom prst="halfFram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t>
            </a:r>
          </a:p>
        </p:txBody>
      </p:sp>
      <p:sp>
        <p:nvSpPr>
          <p:cNvPr id="27" name="Half Frame 26"/>
          <p:cNvSpPr/>
          <p:nvPr/>
        </p:nvSpPr>
        <p:spPr>
          <a:xfrm rot="10800000">
            <a:off x="736878" y="3979028"/>
            <a:ext cx="5010150" cy="2532273"/>
          </a:xfrm>
          <a:prstGeom prst="halfFram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t>
            </a:r>
          </a:p>
        </p:txBody>
      </p:sp>
      <p:sp>
        <p:nvSpPr>
          <p:cNvPr id="28" name="Isosceles Triangle 27"/>
          <p:cNvSpPr/>
          <p:nvPr/>
        </p:nvSpPr>
        <p:spPr>
          <a:xfrm rot="13636153">
            <a:off x="10296876" y="488314"/>
            <a:ext cx="1735232" cy="1087515"/>
          </a:xfrm>
          <a:prstGeom prst="triangl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4"/>
          </a:fillRef>
          <a:effectRef idx="1">
            <a:schemeClr val="accent4"/>
          </a:effectRef>
          <a:fontRef idx="minor">
            <a:schemeClr val="lt1"/>
          </a:fontRef>
        </p:style>
        <p:txBody>
          <a:bodyPr rtlCol="0" anchor="ctr"/>
          <a:lstStyle/>
          <a:p>
            <a:pPr algn="ctr"/>
            <a:endParaRPr lang="en-IN"/>
          </a:p>
        </p:txBody>
      </p:sp>
      <p:sp>
        <p:nvSpPr>
          <p:cNvPr id="15" name="Isosceles Triangle 14">
            <a:extLst>
              <a:ext uri="{FF2B5EF4-FFF2-40B4-BE49-F238E27FC236}">
                <a16:creationId xmlns:a16="http://schemas.microsoft.com/office/drawing/2014/main" id="{9644E752-3EBD-4E1E-9D5E-75AA388BDA29}"/>
              </a:ext>
            </a:extLst>
          </p:cNvPr>
          <p:cNvSpPr/>
          <p:nvPr/>
        </p:nvSpPr>
        <p:spPr>
          <a:xfrm rot="5400000">
            <a:off x="5885920" y="3215753"/>
            <a:ext cx="420159" cy="322630"/>
          </a:xfrm>
          <a:prstGeom prst="triangle">
            <a:avLst/>
          </a:prstGeom>
          <a:solidFill>
            <a:srgbClr val="FABC07"/>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873141CC-1E87-4F97-ADA9-CC26E6ADF465}"/>
              </a:ext>
            </a:extLst>
          </p:cNvPr>
          <p:cNvSpPr txBox="1"/>
          <p:nvPr/>
        </p:nvSpPr>
        <p:spPr>
          <a:xfrm>
            <a:off x="6912510" y="1936283"/>
            <a:ext cx="4783352" cy="2985433"/>
          </a:xfrm>
          <a:prstGeom prst="rect">
            <a:avLst/>
          </a:prstGeom>
          <a:noFill/>
        </p:spPr>
        <p:txBody>
          <a:bodyPr wrap="square" rtlCol="0">
            <a:spAutoFit/>
          </a:bodyPr>
          <a:lstStyle/>
          <a:p>
            <a:pPr marL="571500" indent="-571500">
              <a:buFont typeface="Wingdings" panose="05000000000000000000" pitchFamily="2" charset="2"/>
              <a:buChar char="q"/>
            </a:pPr>
            <a:r>
              <a:rPr lang="en-US" sz="2400" b="1" dirty="0">
                <a:solidFill>
                  <a:srgbClr val="FF0000"/>
                </a:solidFill>
                <a:latin typeface="Bahnschrift Light" panose="020B0502040204020203" pitchFamily="34" charset="0"/>
              </a:rPr>
              <a:t>eKYC </a:t>
            </a:r>
            <a:r>
              <a:rPr lang="en-US" sz="2000" dirty="0">
                <a:solidFill>
                  <a:schemeClr val="tx1">
                    <a:lumMod val="75000"/>
                    <a:lumOff val="25000"/>
                  </a:schemeClr>
                </a:solidFill>
                <a:latin typeface="Bahnschrift Light" panose="020B0502040204020203" pitchFamily="34" charset="0"/>
              </a:rPr>
              <a:t>is a process, wherein the </a:t>
            </a:r>
            <a:r>
              <a:rPr lang="en-US" sz="2400" dirty="0">
                <a:solidFill>
                  <a:schemeClr val="tx1">
                    <a:lumMod val="75000"/>
                    <a:lumOff val="25000"/>
                  </a:schemeClr>
                </a:solidFill>
                <a:latin typeface="Bahnschrift Light" panose="020B0502040204020203" pitchFamily="34" charset="0"/>
              </a:rPr>
              <a:t>customer's </a:t>
            </a:r>
            <a:r>
              <a:rPr lang="en-US" sz="2800" b="1" dirty="0">
                <a:solidFill>
                  <a:schemeClr val="tx1">
                    <a:lumMod val="75000"/>
                    <a:lumOff val="25000"/>
                  </a:schemeClr>
                </a:solidFill>
                <a:latin typeface="Bahnschrift Light" panose="020B0502040204020203" pitchFamily="34" charset="0"/>
              </a:rPr>
              <a:t>identity</a:t>
            </a:r>
            <a:r>
              <a:rPr lang="en-US" sz="2800" dirty="0">
                <a:solidFill>
                  <a:schemeClr val="tx1">
                    <a:lumMod val="75000"/>
                    <a:lumOff val="25000"/>
                  </a:schemeClr>
                </a:solidFill>
                <a:latin typeface="Bahnschrift Light" panose="020B0502040204020203" pitchFamily="34" charset="0"/>
              </a:rPr>
              <a:t> </a:t>
            </a:r>
            <a:r>
              <a:rPr lang="en-US" sz="2000" dirty="0">
                <a:solidFill>
                  <a:schemeClr val="tx1">
                    <a:lumMod val="75000"/>
                    <a:lumOff val="25000"/>
                  </a:schemeClr>
                </a:solidFill>
                <a:latin typeface="Bahnschrift Light" panose="020B0502040204020203" pitchFamily="34" charset="0"/>
              </a:rPr>
              <a:t>and</a:t>
            </a:r>
            <a:r>
              <a:rPr lang="en-US" sz="2800" dirty="0">
                <a:solidFill>
                  <a:schemeClr val="tx1">
                    <a:lumMod val="75000"/>
                    <a:lumOff val="25000"/>
                  </a:schemeClr>
                </a:solidFill>
                <a:latin typeface="Bahnschrift Light" panose="020B0502040204020203" pitchFamily="34" charset="0"/>
              </a:rPr>
              <a:t> </a:t>
            </a:r>
            <a:r>
              <a:rPr lang="en-US" sz="2800" b="1" dirty="0">
                <a:solidFill>
                  <a:schemeClr val="tx1">
                    <a:lumMod val="75000"/>
                    <a:lumOff val="25000"/>
                  </a:schemeClr>
                </a:solidFill>
                <a:latin typeface="Bahnschrift Light" panose="020B0502040204020203" pitchFamily="34" charset="0"/>
              </a:rPr>
              <a:t>address</a:t>
            </a:r>
            <a:r>
              <a:rPr lang="en-US" sz="2800" dirty="0">
                <a:solidFill>
                  <a:schemeClr val="tx1">
                    <a:lumMod val="75000"/>
                    <a:lumOff val="25000"/>
                  </a:schemeClr>
                </a:solidFill>
                <a:latin typeface="Bahnschrift Light" panose="020B0502040204020203" pitchFamily="34" charset="0"/>
              </a:rPr>
              <a:t> </a:t>
            </a:r>
            <a:r>
              <a:rPr lang="en-US" sz="2000" dirty="0">
                <a:solidFill>
                  <a:schemeClr val="tx1">
                    <a:lumMod val="75000"/>
                    <a:lumOff val="25000"/>
                  </a:schemeClr>
                </a:solidFill>
                <a:latin typeface="Bahnschrift Light" panose="020B0502040204020203" pitchFamily="34" charset="0"/>
              </a:rPr>
              <a:t>are verified </a:t>
            </a:r>
            <a:r>
              <a:rPr lang="en-US" sz="2800" dirty="0">
                <a:solidFill>
                  <a:srgbClr val="FF0000"/>
                </a:solidFill>
                <a:latin typeface="Bahnschrift Light" panose="020B0502040204020203" pitchFamily="34" charset="0"/>
              </a:rPr>
              <a:t>electronically</a:t>
            </a:r>
            <a:r>
              <a:rPr lang="en-US" sz="2800" dirty="0">
                <a:solidFill>
                  <a:schemeClr val="tx1">
                    <a:lumMod val="75000"/>
                    <a:lumOff val="25000"/>
                  </a:schemeClr>
                </a:solidFill>
                <a:latin typeface="Bahnschrift Light" panose="020B0502040204020203" pitchFamily="34" charset="0"/>
              </a:rPr>
              <a:t> </a:t>
            </a:r>
            <a:r>
              <a:rPr lang="en-US" sz="2000" dirty="0">
                <a:solidFill>
                  <a:schemeClr val="tx1">
                    <a:lumMod val="75000"/>
                    <a:lumOff val="25000"/>
                  </a:schemeClr>
                </a:solidFill>
                <a:latin typeface="Bahnschrift Light" panose="020B0502040204020203" pitchFamily="34" charset="0"/>
              </a:rPr>
              <a:t>through</a:t>
            </a:r>
            <a:r>
              <a:rPr lang="en-US" sz="2800" dirty="0">
                <a:solidFill>
                  <a:schemeClr val="tx1">
                    <a:lumMod val="75000"/>
                    <a:lumOff val="25000"/>
                  </a:schemeClr>
                </a:solidFill>
                <a:latin typeface="Bahnschrift Light" panose="020B0502040204020203" pitchFamily="34" charset="0"/>
              </a:rPr>
              <a:t> </a:t>
            </a:r>
            <a:r>
              <a:rPr lang="en-US" sz="2800" dirty="0">
                <a:solidFill>
                  <a:srgbClr val="FF0000"/>
                </a:solidFill>
                <a:latin typeface="Bahnschrift Light" panose="020B0502040204020203" pitchFamily="34" charset="0"/>
              </a:rPr>
              <a:t>Aadhaar</a:t>
            </a:r>
            <a:r>
              <a:rPr lang="en-US" sz="2800" dirty="0">
                <a:solidFill>
                  <a:schemeClr val="tx1">
                    <a:lumMod val="75000"/>
                    <a:lumOff val="25000"/>
                  </a:schemeClr>
                </a:solidFill>
                <a:latin typeface="Bahnschrift Light" panose="020B0502040204020203" pitchFamily="34" charset="0"/>
              </a:rPr>
              <a:t> </a:t>
            </a:r>
            <a:r>
              <a:rPr lang="en-US" sz="2000" dirty="0">
                <a:solidFill>
                  <a:schemeClr val="tx1">
                    <a:lumMod val="75000"/>
                    <a:lumOff val="25000"/>
                  </a:schemeClr>
                </a:solidFill>
                <a:latin typeface="Bahnschrift Light" panose="020B0502040204020203" pitchFamily="34" charset="0"/>
              </a:rPr>
              <a:t>authentication</a:t>
            </a:r>
            <a:r>
              <a:rPr lang="en-US" sz="2800" dirty="0">
                <a:solidFill>
                  <a:schemeClr val="tx1">
                    <a:lumMod val="75000"/>
                    <a:lumOff val="25000"/>
                  </a:schemeClr>
                </a:solidFill>
                <a:latin typeface="Bahnschrift Light" panose="020B0502040204020203" pitchFamily="34" charset="0"/>
              </a:rPr>
              <a:t>.</a:t>
            </a:r>
          </a:p>
          <a:p>
            <a:pPr marL="571500" indent="-571500">
              <a:buFont typeface="Wingdings" panose="05000000000000000000" pitchFamily="2" charset="2"/>
              <a:buChar char="q"/>
            </a:pPr>
            <a:r>
              <a:rPr lang="en-US" sz="2800" dirty="0">
                <a:solidFill>
                  <a:srgbClr val="FF0000"/>
                </a:solidFill>
                <a:latin typeface="Bahnschrift Light" panose="020B0502040204020203" pitchFamily="34" charset="0"/>
              </a:rPr>
              <a:t>Aadhaar</a:t>
            </a:r>
            <a:r>
              <a:rPr lang="en-US" sz="2800" dirty="0">
                <a:solidFill>
                  <a:schemeClr val="tx1">
                    <a:lumMod val="75000"/>
                    <a:lumOff val="25000"/>
                  </a:schemeClr>
                </a:solidFill>
                <a:latin typeface="Bahnschrift Light" panose="020B0502040204020203" pitchFamily="34" charset="0"/>
              </a:rPr>
              <a:t> </a:t>
            </a:r>
            <a:r>
              <a:rPr lang="en-US" sz="2000" dirty="0">
                <a:solidFill>
                  <a:schemeClr val="tx1">
                    <a:lumMod val="75000"/>
                    <a:lumOff val="25000"/>
                  </a:schemeClr>
                </a:solidFill>
                <a:latin typeface="Bahnschrift Light" panose="020B0502040204020203" pitchFamily="34" charset="0"/>
              </a:rPr>
              <a:t>is </a:t>
            </a:r>
            <a:r>
              <a:rPr lang="en-US" sz="2400" b="1" dirty="0">
                <a:solidFill>
                  <a:schemeClr val="tx1">
                    <a:lumMod val="75000"/>
                    <a:lumOff val="25000"/>
                  </a:schemeClr>
                </a:solidFill>
                <a:latin typeface="Bahnschrift Light" panose="020B0502040204020203" pitchFamily="34" charset="0"/>
              </a:rPr>
              <a:t>India's national biometric e-ID </a:t>
            </a:r>
            <a:r>
              <a:rPr lang="en-US" sz="2000" dirty="0">
                <a:solidFill>
                  <a:schemeClr val="tx1">
                    <a:lumMod val="75000"/>
                    <a:lumOff val="25000"/>
                  </a:schemeClr>
                </a:solidFill>
                <a:latin typeface="Bahnschrift Light" panose="020B0502040204020203" pitchFamily="34" charset="0"/>
              </a:rPr>
              <a:t>scheme.</a:t>
            </a:r>
            <a:endParaRPr lang="en-IN" sz="2000" dirty="0">
              <a:solidFill>
                <a:schemeClr val="tx1">
                  <a:lumMod val="75000"/>
                  <a:lumOff val="25000"/>
                </a:schemeClr>
              </a:solidFill>
              <a:latin typeface="Bahnschrift Light" panose="020B0502040204020203" pitchFamily="34" charset="0"/>
            </a:endParaRPr>
          </a:p>
        </p:txBody>
      </p:sp>
    </p:spTree>
    <p:extLst>
      <p:ext uri="{BB962C8B-B14F-4D97-AF65-F5344CB8AC3E}">
        <p14:creationId xmlns:p14="http://schemas.microsoft.com/office/powerpoint/2010/main" val="20712503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6102036" cy="6858000"/>
          </a:xfrm>
          <a:prstGeom prst="rect">
            <a:avLst/>
          </a:prstGeom>
          <a:solidFill>
            <a:schemeClr val="bg2">
              <a:lumMod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ln w="0"/>
              <a:solidFill>
                <a:schemeClr val="tx1"/>
              </a:solidFill>
              <a:effectLst>
                <a:outerShdw blurRad="38100" dist="19050" dir="2700000" algn="tl" rotWithShape="0">
                  <a:schemeClr val="dk1">
                    <a:alpha val="40000"/>
                  </a:schemeClr>
                </a:outerShdw>
              </a:effectLst>
            </a:endParaRPr>
          </a:p>
        </p:txBody>
      </p:sp>
      <p:sp>
        <p:nvSpPr>
          <p:cNvPr id="4" name="Slide Number Placeholder 3"/>
          <p:cNvSpPr>
            <a:spLocks noGrp="1"/>
          </p:cNvSpPr>
          <p:nvPr>
            <p:ph type="sldNum" sz="quarter" idx="12"/>
          </p:nvPr>
        </p:nvSpPr>
        <p:spPr>
          <a:ln>
            <a:noFill/>
          </a:ln>
        </p:spPr>
        <p:txBody>
          <a:bodyPr/>
          <a:lstStyle/>
          <a:p>
            <a:fld id="{64817E00-36CB-45B2-99EC-B9DE4D5B6FAF}" type="slidenum">
              <a:rPr lang="en-IN" smtClean="0">
                <a:solidFill>
                  <a:schemeClr val="tx1"/>
                </a:solidFill>
              </a:rPr>
              <a:t>16</a:t>
            </a:fld>
            <a:endParaRPr lang="en-IN" dirty="0">
              <a:solidFill>
                <a:schemeClr val="tx1"/>
              </a:solidFill>
            </a:endParaRPr>
          </a:p>
        </p:txBody>
      </p:sp>
      <p:sp>
        <p:nvSpPr>
          <p:cNvPr id="17" name="TextBox 16">
            <a:extLst>
              <a:ext uri="{FF2B5EF4-FFF2-40B4-BE49-F238E27FC236}">
                <a16:creationId xmlns:a16="http://schemas.microsoft.com/office/drawing/2014/main" id="{763A16D0-48C3-425F-90A2-9A5E88244EA5}"/>
              </a:ext>
            </a:extLst>
          </p:cNvPr>
          <p:cNvSpPr txBox="1"/>
          <p:nvPr/>
        </p:nvSpPr>
        <p:spPr>
          <a:xfrm>
            <a:off x="7157020" y="2038349"/>
            <a:ext cx="3879788" cy="2554545"/>
          </a:xfrm>
          <a:prstGeom prst="rect">
            <a:avLst/>
          </a:prstGeom>
          <a:noFill/>
        </p:spPr>
        <p:txBody>
          <a:bodyPr wrap="square" rtlCol="0">
            <a:spAutoFit/>
          </a:bodyPr>
          <a:lstStyle/>
          <a:p>
            <a:pPr>
              <a:buClr>
                <a:srgbClr val="FF0000"/>
              </a:buClr>
            </a:pPr>
            <a:r>
              <a:rPr lang="en-US" sz="4000" dirty="0">
                <a:solidFill>
                  <a:srgbClr val="404040"/>
                </a:solidFill>
                <a:latin typeface="Bahnschrift Light" panose="020B0502040204020203" pitchFamily="34" charset="0"/>
              </a:rPr>
              <a:t>adult population has a digital identity in our country. </a:t>
            </a:r>
            <a:endParaRPr lang="en-IN" sz="4000" dirty="0">
              <a:solidFill>
                <a:srgbClr val="404040"/>
              </a:solidFill>
              <a:latin typeface="Bahnschrift Light" panose="020B0502040204020203" pitchFamily="34" charset="0"/>
            </a:endParaRPr>
          </a:p>
        </p:txBody>
      </p:sp>
      <p:sp>
        <p:nvSpPr>
          <p:cNvPr id="2" name="TextBox 1">
            <a:extLst>
              <a:ext uri="{FF2B5EF4-FFF2-40B4-BE49-F238E27FC236}">
                <a16:creationId xmlns:a16="http://schemas.microsoft.com/office/drawing/2014/main" id="{4671AAA9-1B49-4A34-800B-2BF76E900D61}"/>
              </a:ext>
            </a:extLst>
          </p:cNvPr>
          <p:cNvSpPr txBox="1"/>
          <p:nvPr/>
        </p:nvSpPr>
        <p:spPr>
          <a:xfrm>
            <a:off x="6731478" y="1253519"/>
            <a:ext cx="624840" cy="1569660"/>
          </a:xfrm>
          <a:prstGeom prst="rect">
            <a:avLst/>
          </a:prstGeom>
          <a:noFill/>
          <a:ln>
            <a:noFill/>
          </a:ln>
        </p:spPr>
        <p:txBody>
          <a:bodyPr wrap="square" rtlCol="0">
            <a:spAutoFit/>
          </a:bodyPr>
          <a:lstStyle/>
          <a:p>
            <a:r>
              <a:rPr lang="en-IN" sz="9600" dirty="0">
                <a:solidFill>
                  <a:srgbClr val="CC9B00"/>
                </a:solidFill>
                <a:latin typeface="Avant_G-Bold" panose="020B0500000000000000" pitchFamily="34" charset="0"/>
              </a:rPr>
              <a:t>“</a:t>
            </a:r>
          </a:p>
        </p:txBody>
      </p:sp>
      <p:sp>
        <p:nvSpPr>
          <p:cNvPr id="6" name="TextBox 5">
            <a:extLst>
              <a:ext uri="{FF2B5EF4-FFF2-40B4-BE49-F238E27FC236}">
                <a16:creationId xmlns:a16="http://schemas.microsoft.com/office/drawing/2014/main" id="{779FAA03-DB2E-49C9-AD5D-B295AE1E1161}"/>
              </a:ext>
            </a:extLst>
          </p:cNvPr>
          <p:cNvSpPr txBox="1"/>
          <p:nvPr/>
        </p:nvSpPr>
        <p:spPr>
          <a:xfrm>
            <a:off x="74820" y="1519533"/>
            <a:ext cx="5952396" cy="3818934"/>
          </a:xfrm>
          <a:prstGeom prst="rect">
            <a:avLst/>
          </a:prstGeom>
          <a:noFill/>
        </p:spPr>
        <p:txBody>
          <a:bodyPr wrap="square" rtlCol="0">
            <a:spAutoFit/>
          </a:bodyPr>
          <a:lstStyle/>
          <a:p>
            <a:r>
              <a:rPr lang="en-US" sz="23900" dirty="0">
                <a:solidFill>
                  <a:srgbClr val="FCC10D"/>
                </a:solidFill>
                <a:latin typeface="Avant_G-Bold" panose="020B0500000000000000" pitchFamily="34" charset="0"/>
              </a:rPr>
              <a:t>99%</a:t>
            </a:r>
            <a:endParaRPr lang="en-IN" sz="23900" dirty="0">
              <a:solidFill>
                <a:srgbClr val="FCC10D"/>
              </a:solidFill>
            </a:endParaRPr>
          </a:p>
        </p:txBody>
      </p:sp>
      <p:cxnSp>
        <p:nvCxnSpPr>
          <p:cNvPr id="9" name="Straight Connector 8">
            <a:extLst>
              <a:ext uri="{FF2B5EF4-FFF2-40B4-BE49-F238E27FC236}">
                <a16:creationId xmlns:a16="http://schemas.microsoft.com/office/drawing/2014/main" id="{172FE1A2-D1CB-4A75-A1F7-487E78A5F0A7}"/>
              </a:ext>
            </a:extLst>
          </p:cNvPr>
          <p:cNvCxnSpPr>
            <a:cxnSpLocks/>
          </p:cNvCxnSpPr>
          <p:nvPr/>
        </p:nvCxnSpPr>
        <p:spPr>
          <a:xfrm>
            <a:off x="3051018" y="4686300"/>
            <a:ext cx="2956801" cy="0"/>
          </a:xfrm>
          <a:prstGeom prst="line">
            <a:avLst/>
          </a:prstGeom>
          <a:ln w="19050"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9" name="Straight Connector 18">
            <a:extLst>
              <a:ext uri="{FF2B5EF4-FFF2-40B4-BE49-F238E27FC236}">
                <a16:creationId xmlns:a16="http://schemas.microsoft.com/office/drawing/2014/main" id="{6007C71B-E078-4AAA-B2A6-E03EA7C9B0C5}"/>
              </a:ext>
            </a:extLst>
          </p:cNvPr>
          <p:cNvCxnSpPr>
            <a:cxnSpLocks/>
          </p:cNvCxnSpPr>
          <p:nvPr/>
        </p:nvCxnSpPr>
        <p:spPr>
          <a:xfrm>
            <a:off x="74820" y="25794"/>
            <a:ext cx="5932999" cy="4660506"/>
          </a:xfrm>
          <a:prstGeom prst="line">
            <a:avLst/>
          </a:prstGeom>
          <a:ln w="19050"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8" name="TextBox 37">
            <a:extLst>
              <a:ext uri="{FF2B5EF4-FFF2-40B4-BE49-F238E27FC236}">
                <a16:creationId xmlns:a16="http://schemas.microsoft.com/office/drawing/2014/main" id="{890745F8-5911-4522-9D25-712BC2866D96}"/>
              </a:ext>
            </a:extLst>
          </p:cNvPr>
          <p:cNvSpPr txBox="1"/>
          <p:nvPr/>
        </p:nvSpPr>
        <p:spPr>
          <a:xfrm rot="10800000">
            <a:off x="9078234" y="3808064"/>
            <a:ext cx="624840" cy="1569660"/>
          </a:xfrm>
          <a:prstGeom prst="rect">
            <a:avLst/>
          </a:prstGeom>
          <a:noFill/>
          <a:ln>
            <a:noFill/>
          </a:ln>
        </p:spPr>
        <p:txBody>
          <a:bodyPr wrap="square" rtlCol="0">
            <a:spAutoFit/>
          </a:bodyPr>
          <a:lstStyle/>
          <a:p>
            <a:r>
              <a:rPr lang="en-IN" sz="9600" dirty="0">
                <a:solidFill>
                  <a:srgbClr val="CC9B00"/>
                </a:solidFill>
                <a:latin typeface="Avant_G-Bold" panose="020B0500000000000000" pitchFamily="34" charset="0"/>
              </a:rPr>
              <a:t>“</a:t>
            </a:r>
          </a:p>
        </p:txBody>
      </p:sp>
      <p:sp>
        <p:nvSpPr>
          <p:cNvPr id="39" name="Isosceles Triangle 38">
            <a:extLst>
              <a:ext uri="{FF2B5EF4-FFF2-40B4-BE49-F238E27FC236}">
                <a16:creationId xmlns:a16="http://schemas.microsoft.com/office/drawing/2014/main" id="{F847C249-87D6-43F9-B1A9-F0B0AE778A05}"/>
              </a:ext>
            </a:extLst>
          </p:cNvPr>
          <p:cNvSpPr/>
          <p:nvPr/>
        </p:nvSpPr>
        <p:spPr>
          <a:xfrm rot="13636153">
            <a:off x="10296876" y="488314"/>
            <a:ext cx="1735232" cy="1087515"/>
          </a:xfrm>
          <a:prstGeom prst="triangl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4"/>
          </a:fillRef>
          <a:effectRef idx="1">
            <a:schemeClr val="accent4"/>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154836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632626" y="-1460500"/>
            <a:ext cx="806274" cy="9513843"/>
          </a:xfrm>
          <a:prstGeom prst="rect">
            <a:avLst/>
          </a:prstGeom>
          <a:noFill/>
        </p:spPr>
        <p:txBody>
          <a:bodyPr wrap="square" lIns="91440" tIns="45720" rIns="91440" bIns="45720">
            <a:spAutoFit/>
          </a:bodyPr>
          <a:lstStyle/>
          <a:p>
            <a:pPr algn="ctr"/>
            <a:r>
              <a:rPr lang="en-US" sz="59500" b="0" cap="none" spc="0" dirty="0">
                <a:ln w="0">
                  <a:solidFill>
                    <a:schemeClr val="bg1">
                      <a:lumMod val="50000"/>
                    </a:schemeClr>
                  </a:solidFill>
                </a:ln>
                <a:solidFill>
                  <a:schemeClr val="bg1">
                    <a:lumMod val="85000"/>
                  </a:schemeClr>
                </a:solidFill>
                <a:latin typeface="Avant_G-Bold" panose="020B0500000000000000" pitchFamily="34" charset="0"/>
              </a:rPr>
              <a:t>4</a:t>
            </a:r>
          </a:p>
        </p:txBody>
      </p:sp>
      <p:sp>
        <p:nvSpPr>
          <p:cNvPr id="2" name="Rectangle 1"/>
          <p:cNvSpPr/>
          <p:nvPr/>
        </p:nvSpPr>
        <p:spPr>
          <a:xfrm>
            <a:off x="0" y="5105400"/>
            <a:ext cx="12192000" cy="1752600"/>
          </a:xfrm>
          <a:prstGeom prst="rect">
            <a:avLst/>
          </a:prstGeom>
          <a:solidFill>
            <a:schemeClr val="bg2">
              <a:lumMod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 name="Rectangle 2"/>
          <p:cNvSpPr/>
          <p:nvPr/>
        </p:nvSpPr>
        <p:spPr>
          <a:xfrm>
            <a:off x="2793250" y="2481560"/>
            <a:ext cx="6605526" cy="923330"/>
          </a:xfrm>
          <a:prstGeom prst="rect">
            <a:avLst/>
          </a:prstGeom>
          <a:noFill/>
          <a:ln>
            <a:noFill/>
          </a:ln>
        </p:spPr>
        <p:txBody>
          <a:bodyPr wrap="none" lIns="91440" tIns="45720" rIns="91440" bIns="45720">
            <a:spAutoFit/>
          </a:bodyPr>
          <a:lstStyle/>
          <a:p>
            <a:pPr algn="ctr"/>
            <a:r>
              <a:rPr lang="en-US" sz="5400" b="0" cap="none" spc="0" dirty="0">
                <a:ln w="0"/>
                <a:solidFill>
                  <a:schemeClr val="tx1"/>
                </a:solidFill>
                <a:latin typeface="Avant_G-Bold" panose="020B0500000000000000" pitchFamily="34" charset="0"/>
              </a:rPr>
              <a:t>OBJECTIVES OF K.Y.C.</a:t>
            </a:r>
          </a:p>
        </p:txBody>
      </p:sp>
      <p:sp>
        <p:nvSpPr>
          <p:cNvPr id="4" name="Slide Number Placeholder 3"/>
          <p:cNvSpPr>
            <a:spLocks noGrp="1"/>
          </p:cNvSpPr>
          <p:nvPr>
            <p:ph type="sldNum" sz="quarter" idx="12"/>
          </p:nvPr>
        </p:nvSpPr>
        <p:spPr/>
        <p:txBody>
          <a:bodyPr/>
          <a:lstStyle/>
          <a:p>
            <a:fld id="{64817E00-36CB-45B2-99EC-B9DE4D5B6FAF}" type="slidenum">
              <a:rPr lang="en-IN" smtClean="0"/>
              <a:t>17</a:t>
            </a:fld>
            <a:endParaRPr lang="en-IN"/>
          </a:p>
        </p:txBody>
      </p:sp>
      <p:sp>
        <p:nvSpPr>
          <p:cNvPr id="8" name="Isosceles Triangle 7">
            <a:extLst>
              <a:ext uri="{FF2B5EF4-FFF2-40B4-BE49-F238E27FC236}">
                <a16:creationId xmlns:a16="http://schemas.microsoft.com/office/drawing/2014/main" id="{E0FBA2A6-3351-4C05-A69A-4C277E482F16}"/>
              </a:ext>
            </a:extLst>
          </p:cNvPr>
          <p:cNvSpPr/>
          <p:nvPr/>
        </p:nvSpPr>
        <p:spPr>
          <a:xfrm>
            <a:off x="5461176" y="4326802"/>
            <a:ext cx="1149174" cy="778598"/>
          </a:xfrm>
          <a:prstGeom prst="triangle">
            <a:avLst/>
          </a:prstGeom>
          <a:solidFill>
            <a:srgbClr val="3B3838"/>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8894022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6102036" cy="6858000"/>
          </a:xfrm>
          <a:prstGeom prst="rect">
            <a:avLst/>
          </a:prstGeom>
          <a:solidFill>
            <a:schemeClr val="bg2">
              <a:lumMod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ln w="0"/>
              <a:solidFill>
                <a:schemeClr val="tx1"/>
              </a:solidFill>
              <a:effectLst>
                <a:outerShdw blurRad="38100" dist="19050" dir="2700000" algn="tl" rotWithShape="0">
                  <a:schemeClr val="dk1">
                    <a:alpha val="40000"/>
                  </a:schemeClr>
                </a:outerShdw>
              </a:effectLst>
            </a:endParaRPr>
          </a:p>
        </p:txBody>
      </p:sp>
      <p:sp>
        <p:nvSpPr>
          <p:cNvPr id="4" name="Slide Number Placeholder 3"/>
          <p:cNvSpPr>
            <a:spLocks noGrp="1"/>
          </p:cNvSpPr>
          <p:nvPr>
            <p:ph type="sldNum" sz="quarter" idx="12"/>
          </p:nvPr>
        </p:nvSpPr>
        <p:spPr>
          <a:ln>
            <a:noFill/>
          </a:ln>
        </p:spPr>
        <p:txBody>
          <a:bodyPr/>
          <a:lstStyle/>
          <a:p>
            <a:fld id="{64817E00-36CB-45B2-99EC-B9DE4D5B6FAF}" type="slidenum">
              <a:rPr lang="en-IN" smtClean="0">
                <a:solidFill>
                  <a:schemeClr val="tx1"/>
                </a:solidFill>
              </a:rPr>
              <a:t>18</a:t>
            </a:fld>
            <a:endParaRPr lang="en-IN" dirty="0">
              <a:solidFill>
                <a:schemeClr val="tx1"/>
              </a:solidFill>
            </a:endParaRPr>
          </a:p>
        </p:txBody>
      </p:sp>
      <p:sp>
        <p:nvSpPr>
          <p:cNvPr id="11" name="Oval 10"/>
          <p:cNvSpPr/>
          <p:nvPr/>
        </p:nvSpPr>
        <p:spPr>
          <a:xfrm>
            <a:off x="5518764" y="2925246"/>
            <a:ext cx="1041148" cy="975134"/>
          </a:xfrm>
          <a:prstGeom prst="ellipse">
            <a:avLst/>
          </a:prstGeom>
          <a:solidFill>
            <a:srgbClr val="3B3838"/>
          </a:solidFill>
          <a:ln w="57150">
            <a:solidFill>
              <a:schemeClr val="tx1">
                <a:lumMod val="95000"/>
                <a:lumOff val="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C000"/>
              </a:solidFill>
            </a:endParaRPr>
          </a:p>
        </p:txBody>
      </p:sp>
      <p:sp>
        <p:nvSpPr>
          <p:cNvPr id="14" name="TextBox 13"/>
          <p:cNvSpPr txBox="1"/>
          <p:nvPr/>
        </p:nvSpPr>
        <p:spPr>
          <a:xfrm>
            <a:off x="1257386" y="2582614"/>
            <a:ext cx="3342311" cy="1692771"/>
          </a:xfrm>
          <a:prstGeom prst="rect">
            <a:avLst/>
          </a:prstGeom>
          <a:noFill/>
        </p:spPr>
        <p:txBody>
          <a:bodyPr wrap="square" rtlCol="0">
            <a:spAutoFit/>
          </a:bodyPr>
          <a:lstStyle/>
          <a:p>
            <a:r>
              <a:rPr lang="en-IN" sz="4400" dirty="0">
                <a:solidFill>
                  <a:schemeClr val="bg1"/>
                </a:solidFill>
                <a:latin typeface="Avant_G-Bold" panose="020B0500000000000000" pitchFamily="34" charset="0"/>
              </a:rPr>
              <a:t>PURPOSE OF </a:t>
            </a:r>
            <a:r>
              <a:rPr lang="en-IN" sz="6000" dirty="0">
                <a:solidFill>
                  <a:schemeClr val="bg1"/>
                </a:solidFill>
                <a:latin typeface="Avant_G-Bold" panose="020B0500000000000000" pitchFamily="34" charset="0"/>
              </a:rPr>
              <a:t>K.Y.C.</a:t>
            </a:r>
          </a:p>
        </p:txBody>
      </p:sp>
      <p:sp>
        <p:nvSpPr>
          <p:cNvPr id="16" name="Half Frame 15"/>
          <p:cNvSpPr/>
          <p:nvPr/>
        </p:nvSpPr>
        <p:spPr>
          <a:xfrm>
            <a:off x="342900" y="314324"/>
            <a:ext cx="5010150" cy="2532273"/>
          </a:xfrm>
          <a:prstGeom prst="halfFram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t>
            </a:r>
          </a:p>
        </p:txBody>
      </p:sp>
      <p:sp>
        <p:nvSpPr>
          <p:cNvPr id="27" name="Half Frame 26"/>
          <p:cNvSpPr/>
          <p:nvPr/>
        </p:nvSpPr>
        <p:spPr>
          <a:xfrm rot="10800000">
            <a:off x="736878" y="3979028"/>
            <a:ext cx="5010150" cy="2532273"/>
          </a:xfrm>
          <a:prstGeom prst="halfFram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t>
            </a:r>
          </a:p>
        </p:txBody>
      </p:sp>
      <p:sp>
        <p:nvSpPr>
          <p:cNvPr id="28" name="Isosceles Triangle 27"/>
          <p:cNvSpPr/>
          <p:nvPr/>
        </p:nvSpPr>
        <p:spPr>
          <a:xfrm rot="13636153">
            <a:off x="10296876" y="488314"/>
            <a:ext cx="1735232" cy="1087515"/>
          </a:xfrm>
          <a:prstGeom prst="triangl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4"/>
          </a:fillRef>
          <a:effectRef idx="1">
            <a:schemeClr val="accent4"/>
          </a:effectRef>
          <a:fontRef idx="minor">
            <a:schemeClr val="lt1"/>
          </a:fontRef>
        </p:style>
        <p:txBody>
          <a:bodyPr rtlCol="0" anchor="ctr"/>
          <a:lstStyle/>
          <a:p>
            <a:pPr algn="ctr"/>
            <a:endParaRPr lang="en-IN"/>
          </a:p>
        </p:txBody>
      </p:sp>
      <p:sp>
        <p:nvSpPr>
          <p:cNvPr id="15" name="Isosceles Triangle 14">
            <a:extLst>
              <a:ext uri="{FF2B5EF4-FFF2-40B4-BE49-F238E27FC236}">
                <a16:creationId xmlns:a16="http://schemas.microsoft.com/office/drawing/2014/main" id="{9644E752-3EBD-4E1E-9D5E-75AA388BDA29}"/>
              </a:ext>
            </a:extLst>
          </p:cNvPr>
          <p:cNvSpPr/>
          <p:nvPr/>
        </p:nvSpPr>
        <p:spPr>
          <a:xfrm rot="5400000">
            <a:off x="5885920" y="3215753"/>
            <a:ext cx="420159" cy="322630"/>
          </a:xfrm>
          <a:prstGeom prst="triangle">
            <a:avLst/>
          </a:prstGeom>
          <a:solidFill>
            <a:srgbClr val="FABC07"/>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id="{763A16D0-48C3-425F-90A2-9A5E88244EA5}"/>
              </a:ext>
            </a:extLst>
          </p:cNvPr>
          <p:cNvSpPr txBox="1"/>
          <p:nvPr/>
        </p:nvSpPr>
        <p:spPr>
          <a:xfrm>
            <a:off x="6559912" y="1597120"/>
            <a:ext cx="6102036" cy="2771400"/>
          </a:xfrm>
          <a:prstGeom prst="rect">
            <a:avLst/>
          </a:prstGeom>
          <a:noFill/>
        </p:spPr>
        <p:txBody>
          <a:bodyPr wrap="square" rtlCol="0">
            <a:spAutoFit/>
          </a:bodyPr>
          <a:lstStyle/>
          <a:p>
            <a:pPr marL="285750" indent="-285750">
              <a:lnSpc>
                <a:spcPct val="200000"/>
              </a:lnSpc>
              <a:buClr>
                <a:srgbClr val="FF0000"/>
              </a:buClr>
              <a:buFont typeface="Wingdings" panose="05000000000000000000" pitchFamily="2" charset="2"/>
              <a:buChar char="q"/>
            </a:pPr>
            <a:r>
              <a:rPr lang="en-IN" dirty="0">
                <a:latin typeface="Bahnschrift Light" panose="020B0502040204020203" pitchFamily="34" charset="0"/>
              </a:rPr>
              <a:t>To fight against </a:t>
            </a:r>
            <a:r>
              <a:rPr lang="en-IN" sz="2400" b="1" dirty="0">
                <a:latin typeface="Bahnschrift Light" panose="020B0502040204020203" pitchFamily="34" charset="0"/>
              </a:rPr>
              <a:t>Financial Crime</a:t>
            </a:r>
            <a:endParaRPr lang="en-IN" sz="2400" dirty="0">
              <a:latin typeface="Bahnschrift Light" panose="020B0502040204020203" pitchFamily="34" charset="0"/>
            </a:endParaRPr>
          </a:p>
          <a:p>
            <a:pPr marL="285750" indent="-285750">
              <a:lnSpc>
                <a:spcPct val="200000"/>
              </a:lnSpc>
              <a:buClr>
                <a:srgbClr val="FF0000"/>
              </a:buClr>
              <a:buFont typeface="Wingdings" panose="05000000000000000000" pitchFamily="2" charset="2"/>
              <a:buChar char="q"/>
            </a:pPr>
            <a:r>
              <a:rPr lang="en-IN" dirty="0">
                <a:latin typeface="Bahnschrift Light" panose="020B0502040204020203" pitchFamily="34" charset="0"/>
              </a:rPr>
              <a:t>To counter the </a:t>
            </a:r>
            <a:r>
              <a:rPr lang="en-IN" sz="2400" b="1" dirty="0">
                <a:latin typeface="Bahnschrift Light" panose="020B0502040204020203" pitchFamily="34" charset="0"/>
              </a:rPr>
              <a:t>Financing of Terrorism  </a:t>
            </a:r>
          </a:p>
          <a:p>
            <a:pPr marL="285750" indent="-285750">
              <a:lnSpc>
                <a:spcPct val="200000"/>
              </a:lnSpc>
              <a:buClr>
                <a:srgbClr val="FF0000"/>
              </a:buClr>
              <a:buFont typeface="Wingdings" panose="05000000000000000000" pitchFamily="2" charset="2"/>
              <a:buChar char="q"/>
            </a:pPr>
            <a:r>
              <a:rPr lang="en-IN" dirty="0">
                <a:latin typeface="Bahnschrift Light" panose="020B0502040204020203" pitchFamily="34" charset="0"/>
              </a:rPr>
              <a:t>To counter </a:t>
            </a:r>
            <a:r>
              <a:rPr lang="en-IN" sz="2400" b="1" dirty="0">
                <a:latin typeface="Bahnschrift Light" panose="020B0502040204020203" pitchFamily="34" charset="0"/>
              </a:rPr>
              <a:t>Global Anti-Money Laundering</a:t>
            </a:r>
            <a:endParaRPr lang="en-IN" b="1" dirty="0">
              <a:latin typeface="Bahnschrift Light" panose="020B0502040204020203" pitchFamily="34" charset="0"/>
            </a:endParaRPr>
          </a:p>
          <a:p>
            <a:pPr>
              <a:lnSpc>
                <a:spcPct val="200000"/>
              </a:lnSpc>
              <a:buClr>
                <a:srgbClr val="FF0000"/>
              </a:buClr>
            </a:pPr>
            <a:endParaRPr lang="en-IN" dirty="0">
              <a:latin typeface="Bahnschrift Light" panose="020B0502040204020203" pitchFamily="34" charset="0"/>
            </a:endParaRPr>
          </a:p>
        </p:txBody>
      </p:sp>
      <p:sp>
        <p:nvSpPr>
          <p:cNvPr id="2" name="TextBox 1">
            <a:extLst>
              <a:ext uri="{FF2B5EF4-FFF2-40B4-BE49-F238E27FC236}">
                <a16:creationId xmlns:a16="http://schemas.microsoft.com/office/drawing/2014/main" id="{03F3DF08-1416-41C3-B163-295C069989B9}"/>
              </a:ext>
            </a:extLst>
          </p:cNvPr>
          <p:cNvSpPr txBox="1"/>
          <p:nvPr/>
        </p:nvSpPr>
        <p:spPr>
          <a:xfrm>
            <a:off x="10238036" y="2846597"/>
            <a:ext cx="1645439" cy="466725"/>
          </a:xfrm>
          <a:prstGeom prst="rect">
            <a:avLst/>
          </a:prstGeom>
          <a:noFill/>
        </p:spPr>
        <p:txBody>
          <a:bodyPr wrap="square" rtlCol="0">
            <a:spAutoFit/>
          </a:bodyPr>
          <a:lstStyle/>
          <a:p>
            <a:pPr>
              <a:lnSpc>
                <a:spcPct val="150000"/>
              </a:lnSpc>
              <a:buClr>
                <a:srgbClr val="FF0000"/>
              </a:buClr>
            </a:pPr>
            <a:r>
              <a:rPr lang="en-IN" b="1" dirty="0">
                <a:solidFill>
                  <a:srgbClr val="FF0000"/>
                </a:solidFill>
                <a:latin typeface="Bahnschrift Light" panose="020B0502040204020203" pitchFamily="34" charset="0"/>
              </a:rPr>
              <a:t>(a.k.a. CFT)</a:t>
            </a:r>
          </a:p>
        </p:txBody>
      </p:sp>
      <p:sp>
        <p:nvSpPr>
          <p:cNvPr id="19" name="TextBox 18">
            <a:extLst>
              <a:ext uri="{FF2B5EF4-FFF2-40B4-BE49-F238E27FC236}">
                <a16:creationId xmlns:a16="http://schemas.microsoft.com/office/drawing/2014/main" id="{C4E993AB-F911-4B44-BB79-2476DB069EB3}"/>
              </a:ext>
            </a:extLst>
          </p:cNvPr>
          <p:cNvSpPr txBox="1"/>
          <p:nvPr/>
        </p:nvSpPr>
        <p:spPr>
          <a:xfrm>
            <a:off x="10238036" y="3650614"/>
            <a:ext cx="1645439" cy="466725"/>
          </a:xfrm>
          <a:prstGeom prst="rect">
            <a:avLst/>
          </a:prstGeom>
          <a:noFill/>
        </p:spPr>
        <p:txBody>
          <a:bodyPr wrap="square" rtlCol="0">
            <a:spAutoFit/>
          </a:bodyPr>
          <a:lstStyle/>
          <a:p>
            <a:pPr>
              <a:lnSpc>
                <a:spcPct val="150000"/>
              </a:lnSpc>
              <a:buClr>
                <a:srgbClr val="FF0000"/>
              </a:buClr>
            </a:pPr>
            <a:r>
              <a:rPr lang="en-IN" b="1" dirty="0">
                <a:solidFill>
                  <a:srgbClr val="FF0000"/>
                </a:solidFill>
                <a:latin typeface="Bahnschrift Light" panose="020B0502040204020203" pitchFamily="34" charset="0"/>
              </a:rPr>
              <a:t>(a.k.a. AML)</a:t>
            </a:r>
          </a:p>
        </p:txBody>
      </p:sp>
      <p:sp>
        <p:nvSpPr>
          <p:cNvPr id="6" name="TextBox 5">
            <a:extLst>
              <a:ext uri="{FF2B5EF4-FFF2-40B4-BE49-F238E27FC236}">
                <a16:creationId xmlns:a16="http://schemas.microsoft.com/office/drawing/2014/main" id="{07A2DEBE-A38E-46D3-8D0A-8C195AF09E3F}"/>
              </a:ext>
            </a:extLst>
          </p:cNvPr>
          <p:cNvSpPr txBox="1"/>
          <p:nvPr/>
        </p:nvSpPr>
        <p:spPr>
          <a:xfrm>
            <a:off x="6559912" y="4275385"/>
            <a:ext cx="5632088" cy="461665"/>
          </a:xfrm>
          <a:prstGeom prst="rect">
            <a:avLst/>
          </a:prstGeom>
          <a:noFill/>
        </p:spPr>
        <p:txBody>
          <a:bodyPr wrap="square" rtlCol="0">
            <a:spAutoFit/>
          </a:bodyPr>
          <a:lstStyle/>
          <a:p>
            <a:pPr marL="285750" indent="-285750">
              <a:buFont typeface="Wingdings" panose="05000000000000000000" pitchFamily="2" charset="2"/>
              <a:buChar char="q"/>
            </a:pPr>
            <a:r>
              <a:rPr lang="en-IN" dirty="0">
                <a:solidFill>
                  <a:srgbClr val="7030A0"/>
                </a:solidFill>
                <a:latin typeface="Bahnschrift Light" panose="020B0502040204020203" pitchFamily="34" charset="0"/>
              </a:rPr>
              <a:t>To </a:t>
            </a:r>
            <a:r>
              <a:rPr lang="en-IN" dirty="0">
                <a:latin typeface="Bahnschrift Light" panose="020B0502040204020203" pitchFamily="34" charset="0"/>
              </a:rPr>
              <a:t>identify and verify the identity of </a:t>
            </a:r>
            <a:r>
              <a:rPr lang="en-IN" sz="2400" b="1" dirty="0">
                <a:latin typeface="Bahnschrift Light" panose="020B0502040204020203" pitchFamily="34" charset="0"/>
              </a:rPr>
              <a:t>Customer</a:t>
            </a:r>
          </a:p>
        </p:txBody>
      </p:sp>
    </p:spTree>
    <p:extLst>
      <p:ext uri="{BB962C8B-B14F-4D97-AF65-F5344CB8AC3E}">
        <p14:creationId xmlns:p14="http://schemas.microsoft.com/office/powerpoint/2010/main" val="5077970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632626" y="-1460500"/>
            <a:ext cx="806274" cy="9513843"/>
          </a:xfrm>
          <a:prstGeom prst="rect">
            <a:avLst/>
          </a:prstGeom>
          <a:noFill/>
        </p:spPr>
        <p:txBody>
          <a:bodyPr wrap="square" lIns="91440" tIns="45720" rIns="91440" bIns="45720">
            <a:spAutoFit/>
          </a:bodyPr>
          <a:lstStyle/>
          <a:p>
            <a:pPr algn="ctr"/>
            <a:r>
              <a:rPr lang="en-US" sz="59500" b="0" cap="none" spc="0" dirty="0">
                <a:ln w="0">
                  <a:solidFill>
                    <a:schemeClr val="bg1">
                      <a:lumMod val="50000"/>
                    </a:schemeClr>
                  </a:solidFill>
                </a:ln>
                <a:solidFill>
                  <a:schemeClr val="bg1">
                    <a:lumMod val="85000"/>
                  </a:schemeClr>
                </a:solidFill>
                <a:latin typeface="Avant_G-Bold" panose="020B0500000000000000" pitchFamily="34" charset="0"/>
              </a:rPr>
              <a:t>5</a:t>
            </a:r>
          </a:p>
        </p:txBody>
      </p:sp>
      <p:sp>
        <p:nvSpPr>
          <p:cNvPr id="2" name="Rectangle 1"/>
          <p:cNvSpPr/>
          <p:nvPr/>
        </p:nvSpPr>
        <p:spPr>
          <a:xfrm>
            <a:off x="0" y="5105400"/>
            <a:ext cx="12192000" cy="1752600"/>
          </a:xfrm>
          <a:prstGeom prst="rect">
            <a:avLst/>
          </a:prstGeom>
          <a:solidFill>
            <a:schemeClr val="bg2">
              <a:lumMod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4" name="Slide Number Placeholder 3"/>
          <p:cNvSpPr>
            <a:spLocks noGrp="1"/>
          </p:cNvSpPr>
          <p:nvPr>
            <p:ph type="sldNum" sz="quarter" idx="12"/>
          </p:nvPr>
        </p:nvSpPr>
        <p:spPr/>
        <p:txBody>
          <a:bodyPr/>
          <a:lstStyle/>
          <a:p>
            <a:fld id="{64817E00-36CB-45B2-99EC-B9DE4D5B6FAF}" type="slidenum">
              <a:rPr lang="en-IN" smtClean="0"/>
              <a:t>19</a:t>
            </a:fld>
            <a:endParaRPr lang="en-IN"/>
          </a:p>
        </p:txBody>
      </p:sp>
      <p:sp>
        <p:nvSpPr>
          <p:cNvPr id="8" name="Rectangle 7"/>
          <p:cNvSpPr/>
          <p:nvPr/>
        </p:nvSpPr>
        <p:spPr>
          <a:xfrm>
            <a:off x="1995295" y="2452985"/>
            <a:ext cx="8201412" cy="923330"/>
          </a:xfrm>
          <a:prstGeom prst="rect">
            <a:avLst/>
          </a:prstGeom>
          <a:noFill/>
          <a:ln>
            <a:noFill/>
          </a:ln>
        </p:spPr>
        <p:txBody>
          <a:bodyPr wrap="none" lIns="91440" tIns="45720" rIns="91440" bIns="45720">
            <a:spAutoFit/>
          </a:bodyPr>
          <a:lstStyle/>
          <a:p>
            <a:pPr algn="ctr"/>
            <a:r>
              <a:rPr lang="en-US" sz="5400" b="0" cap="none" spc="0" dirty="0">
                <a:ln w="0"/>
                <a:solidFill>
                  <a:schemeClr val="tx1"/>
                </a:solidFill>
                <a:latin typeface="Avant_G-Bold" panose="020B0500000000000000" pitchFamily="34" charset="0"/>
              </a:rPr>
              <a:t>GUIDELINES</a:t>
            </a:r>
            <a:r>
              <a:rPr lang="en-US" sz="5400" b="0" cap="none" spc="0" dirty="0">
                <a:ln w="0"/>
                <a:solidFill>
                  <a:schemeClr val="tx1"/>
                </a:solidFill>
                <a:effectLst>
                  <a:outerShdw blurRad="38100" dist="19050" dir="2700000" algn="tl" rotWithShape="0">
                    <a:schemeClr val="dk1">
                      <a:alpha val="40000"/>
                    </a:schemeClr>
                  </a:outerShdw>
                </a:effectLst>
                <a:latin typeface="Avant_G-Bold" panose="020B0500000000000000" pitchFamily="34" charset="0"/>
              </a:rPr>
              <a:t> OF RBI for KYC</a:t>
            </a:r>
          </a:p>
        </p:txBody>
      </p:sp>
      <p:sp>
        <p:nvSpPr>
          <p:cNvPr id="9" name="Isosceles Triangle 8">
            <a:extLst>
              <a:ext uri="{FF2B5EF4-FFF2-40B4-BE49-F238E27FC236}">
                <a16:creationId xmlns:a16="http://schemas.microsoft.com/office/drawing/2014/main" id="{38300EBE-88E7-4F17-A4EA-9FF9256DE230}"/>
              </a:ext>
            </a:extLst>
          </p:cNvPr>
          <p:cNvSpPr/>
          <p:nvPr/>
        </p:nvSpPr>
        <p:spPr>
          <a:xfrm>
            <a:off x="6438900" y="4326802"/>
            <a:ext cx="1149174" cy="778598"/>
          </a:xfrm>
          <a:prstGeom prst="triangle">
            <a:avLst/>
          </a:prstGeom>
          <a:solidFill>
            <a:srgbClr val="3B3838"/>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951796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7" name="Rectangle 6"/>
          <p:cNvSpPr/>
          <p:nvPr/>
        </p:nvSpPr>
        <p:spPr>
          <a:xfrm>
            <a:off x="-98612" y="981074"/>
            <a:ext cx="6103172" cy="4227419"/>
          </a:xfrm>
          <a:prstGeom prst="rect">
            <a:avLst/>
          </a:prstGeom>
          <a:solidFill>
            <a:srgbClr val="40404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4" name="Slide Number Placeholder 3"/>
          <p:cNvSpPr>
            <a:spLocks noGrp="1"/>
          </p:cNvSpPr>
          <p:nvPr>
            <p:ph type="sldNum" sz="quarter" idx="12"/>
          </p:nvPr>
        </p:nvSpPr>
        <p:spPr/>
        <p:txBody>
          <a:bodyPr/>
          <a:lstStyle/>
          <a:p>
            <a:fld id="{64817E00-36CB-45B2-99EC-B9DE4D5B6FAF}" type="slidenum">
              <a:rPr lang="en-IN" smtClean="0">
                <a:solidFill>
                  <a:schemeClr val="bg1"/>
                </a:solidFill>
              </a:rPr>
              <a:t>2</a:t>
            </a:fld>
            <a:endParaRPr lang="en-IN" dirty="0">
              <a:solidFill>
                <a:schemeClr val="bg1"/>
              </a:solidFill>
            </a:endParaRPr>
          </a:p>
        </p:txBody>
      </p:sp>
      <p:sp>
        <p:nvSpPr>
          <p:cNvPr id="6" name="Rectangle 5"/>
          <p:cNvSpPr/>
          <p:nvPr/>
        </p:nvSpPr>
        <p:spPr>
          <a:xfrm>
            <a:off x="6004560" y="981075"/>
            <a:ext cx="182880" cy="18288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921784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6102036" cy="6858000"/>
          </a:xfrm>
          <a:prstGeom prst="rect">
            <a:avLst/>
          </a:prstGeom>
          <a:solidFill>
            <a:schemeClr val="bg2">
              <a:lumMod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ln w="0"/>
              <a:solidFill>
                <a:schemeClr val="tx1"/>
              </a:solidFill>
              <a:effectLst>
                <a:outerShdw blurRad="38100" dist="19050" dir="2700000" algn="tl" rotWithShape="0">
                  <a:schemeClr val="dk1">
                    <a:alpha val="40000"/>
                  </a:schemeClr>
                </a:outerShdw>
              </a:effectLst>
            </a:endParaRPr>
          </a:p>
        </p:txBody>
      </p:sp>
      <p:sp>
        <p:nvSpPr>
          <p:cNvPr id="4" name="Slide Number Placeholder 3"/>
          <p:cNvSpPr>
            <a:spLocks noGrp="1"/>
          </p:cNvSpPr>
          <p:nvPr>
            <p:ph type="sldNum" sz="quarter" idx="12"/>
          </p:nvPr>
        </p:nvSpPr>
        <p:spPr>
          <a:ln>
            <a:noFill/>
          </a:ln>
        </p:spPr>
        <p:txBody>
          <a:bodyPr/>
          <a:lstStyle/>
          <a:p>
            <a:fld id="{64817E00-36CB-45B2-99EC-B9DE4D5B6FAF}" type="slidenum">
              <a:rPr lang="en-IN" smtClean="0">
                <a:solidFill>
                  <a:schemeClr val="tx1"/>
                </a:solidFill>
              </a:rPr>
              <a:t>20</a:t>
            </a:fld>
            <a:endParaRPr lang="en-IN" dirty="0">
              <a:solidFill>
                <a:schemeClr val="tx1"/>
              </a:solidFill>
            </a:endParaRPr>
          </a:p>
        </p:txBody>
      </p:sp>
      <p:sp>
        <p:nvSpPr>
          <p:cNvPr id="11" name="Oval 10"/>
          <p:cNvSpPr/>
          <p:nvPr/>
        </p:nvSpPr>
        <p:spPr>
          <a:xfrm>
            <a:off x="5518764" y="2925246"/>
            <a:ext cx="1041148" cy="975134"/>
          </a:xfrm>
          <a:prstGeom prst="ellipse">
            <a:avLst/>
          </a:prstGeom>
          <a:solidFill>
            <a:srgbClr val="3B3838"/>
          </a:solidFill>
          <a:ln w="57150">
            <a:solidFill>
              <a:schemeClr val="tx1">
                <a:lumMod val="95000"/>
                <a:lumOff val="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C000"/>
              </a:solidFill>
            </a:endParaRPr>
          </a:p>
        </p:txBody>
      </p:sp>
      <p:sp>
        <p:nvSpPr>
          <p:cNvPr id="14" name="TextBox 13"/>
          <p:cNvSpPr txBox="1"/>
          <p:nvPr/>
        </p:nvSpPr>
        <p:spPr>
          <a:xfrm>
            <a:off x="1257386" y="2675749"/>
            <a:ext cx="4207350" cy="1692771"/>
          </a:xfrm>
          <a:prstGeom prst="rect">
            <a:avLst/>
          </a:prstGeom>
          <a:noFill/>
        </p:spPr>
        <p:txBody>
          <a:bodyPr wrap="square" rtlCol="0">
            <a:spAutoFit/>
          </a:bodyPr>
          <a:lstStyle/>
          <a:p>
            <a:r>
              <a:rPr lang="en-IN" sz="4400" dirty="0">
                <a:solidFill>
                  <a:schemeClr val="bg1"/>
                </a:solidFill>
                <a:latin typeface="Avant_G-Bold" panose="020B0500000000000000" pitchFamily="34" charset="0"/>
              </a:rPr>
              <a:t>GUIDELINES FOR </a:t>
            </a:r>
            <a:br>
              <a:rPr lang="en-IN" sz="4400" dirty="0">
                <a:solidFill>
                  <a:schemeClr val="bg1"/>
                </a:solidFill>
                <a:latin typeface="Avant_G-Bold" panose="020B0500000000000000" pitchFamily="34" charset="0"/>
              </a:rPr>
            </a:br>
            <a:r>
              <a:rPr lang="en-IN" sz="6000" dirty="0">
                <a:solidFill>
                  <a:schemeClr val="bg1"/>
                </a:solidFill>
                <a:latin typeface="Avant_G-Bold" panose="020B0500000000000000" pitchFamily="34" charset="0"/>
              </a:rPr>
              <a:t>K.Y.C.</a:t>
            </a:r>
          </a:p>
        </p:txBody>
      </p:sp>
      <p:sp>
        <p:nvSpPr>
          <p:cNvPr id="16" name="Half Frame 15"/>
          <p:cNvSpPr/>
          <p:nvPr/>
        </p:nvSpPr>
        <p:spPr>
          <a:xfrm>
            <a:off x="342900" y="314324"/>
            <a:ext cx="5010150" cy="2532273"/>
          </a:xfrm>
          <a:prstGeom prst="halfFram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t>
            </a:r>
          </a:p>
        </p:txBody>
      </p:sp>
      <p:sp>
        <p:nvSpPr>
          <p:cNvPr id="27" name="Half Frame 26"/>
          <p:cNvSpPr/>
          <p:nvPr/>
        </p:nvSpPr>
        <p:spPr>
          <a:xfrm rot="10800000">
            <a:off x="736878" y="3979028"/>
            <a:ext cx="5010150" cy="2532273"/>
          </a:xfrm>
          <a:prstGeom prst="halfFram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t>
            </a:r>
          </a:p>
        </p:txBody>
      </p:sp>
      <p:sp>
        <p:nvSpPr>
          <p:cNvPr id="28" name="Isosceles Triangle 27"/>
          <p:cNvSpPr/>
          <p:nvPr/>
        </p:nvSpPr>
        <p:spPr>
          <a:xfrm rot="13636153">
            <a:off x="10296876" y="488314"/>
            <a:ext cx="1735232" cy="1087515"/>
          </a:xfrm>
          <a:prstGeom prst="triangl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4"/>
          </a:fillRef>
          <a:effectRef idx="1">
            <a:schemeClr val="accent4"/>
          </a:effectRef>
          <a:fontRef idx="minor">
            <a:schemeClr val="lt1"/>
          </a:fontRef>
        </p:style>
        <p:txBody>
          <a:bodyPr rtlCol="0" anchor="ctr"/>
          <a:lstStyle/>
          <a:p>
            <a:pPr algn="ctr"/>
            <a:endParaRPr lang="en-IN"/>
          </a:p>
        </p:txBody>
      </p:sp>
      <p:sp>
        <p:nvSpPr>
          <p:cNvPr id="15" name="Isosceles Triangle 14">
            <a:extLst>
              <a:ext uri="{FF2B5EF4-FFF2-40B4-BE49-F238E27FC236}">
                <a16:creationId xmlns:a16="http://schemas.microsoft.com/office/drawing/2014/main" id="{9644E752-3EBD-4E1E-9D5E-75AA388BDA29}"/>
              </a:ext>
            </a:extLst>
          </p:cNvPr>
          <p:cNvSpPr/>
          <p:nvPr/>
        </p:nvSpPr>
        <p:spPr>
          <a:xfrm rot="5400000">
            <a:off x="5885920" y="3215753"/>
            <a:ext cx="420159" cy="322630"/>
          </a:xfrm>
          <a:prstGeom prst="triangle">
            <a:avLst/>
          </a:prstGeom>
          <a:solidFill>
            <a:srgbClr val="FABC07"/>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id="{763A16D0-48C3-425F-90A2-9A5E88244EA5}"/>
              </a:ext>
            </a:extLst>
          </p:cNvPr>
          <p:cNvSpPr txBox="1"/>
          <p:nvPr/>
        </p:nvSpPr>
        <p:spPr>
          <a:xfrm>
            <a:off x="6517956" y="1183898"/>
            <a:ext cx="5384438" cy="4652684"/>
          </a:xfrm>
          <a:prstGeom prst="rect">
            <a:avLst/>
          </a:prstGeom>
          <a:noFill/>
        </p:spPr>
        <p:txBody>
          <a:bodyPr wrap="square" rtlCol="0">
            <a:spAutoFit/>
          </a:bodyPr>
          <a:lstStyle/>
          <a:p>
            <a:pPr marL="285750" indent="-285750">
              <a:lnSpc>
                <a:spcPct val="150000"/>
              </a:lnSpc>
              <a:buClr>
                <a:srgbClr val="FF0000"/>
              </a:buClr>
              <a:buFont typeface="Wingdings" panose="05000000000000000000" pitchFamily="2" charset="2"/>
              <a:buChar char="q"/>
            </a:pPr>
            <a:r>
              <a:rPr lang="en-US" sz="2000" dirty="0">
                <a:latin typeface="Bahnschrift Light" panose="020B0502040204020203" pitchFamily="34" charset="0"/>
              </a:rPr>
              <a:t>Banks should</a:t>
            </a:r>
          </a:p>
          <a:p>
            <a:pPr marL="742950" lvl="1" indent="-285750">
              <a:lnSpc>
                <a:spcPct val="150000"/>
              </a:lnSpc>
              <a:buClr>
                <a:srgbClr val="FF0000"/>
              </a:buClr>
              <a:buFont typeface="Wingdings" panose="05000000000000000000" pitchFamily="2" charset="2"/>
              <a:buChar char="q"/>
            </a:pPr>
            <a:r>
              <a:rPr lang="en-US" dirty="0">
                <a:latin typeface="Bahnschrift Light" panose="020B0502040204020203" pitchFamily="34" charset="0"/>
              </a:rPr>
              <a:t>ensure that the information collected from the customer for the purpose of opening of account is to be treated as </a:t>
            </a:r>
            <a:r>
              <a:rPr lang="en-US" b="1" dirty="0">
                <a:latin typeface="Bahnschrift Light" panose="020B0502040204020203" pitchFamily="34" charset="0"/>
              </a:rPr>
              <a:t>confidential </a:t>
            </a:r>
            <a:r>
              <a:rPr lang="en-US" dirty="0">
                <a:latin typeface="Bahnschrift Light" panose="020B0502040204020203" pitchFamily="34" charset="0"/>
              </a:rPr>
              <a:t>&amp;</a:t>
            </a:r>
            <a:r>
              <a:rPr lang="en-US" b="1" dirty="0">
                <a:latin typeface="Bahnschrift Light" panose="020B0502040204020203" pitchFamily="34" charset="0"/>
              </a:rPr>
              <a:t> </a:t>
            </a:r>
            <a:r>
              <a:rPr lang="en-US" dirty="0">
                <a:latin typeface="Bahnschrift Light" panose="020B0502040204020203" pitchFamily="34" charset="0"/>
              </a:rPr>
              <a:t>details thereof are not to be </a:t>
            </a:r>
            <a:r>
              <a:rPr lang="en-US" b="1" dirty="0">
                <a:latin typeface="Bahnschrift Light" panose="020B0502040204020203" pitchFamily="34" charset="0"/>
              </a:rPr>
              <a:t>divulged</a:t>
            </a:r>
            <a:r>
              <a:rPr lang="en-US" dirty="0">
                <a:latin typeface="Bahnschrift Light" panose="020B0502040204020203" pitchFamily="34" charset="0"/>
              </a:rPr>
              <a:t> for </a:t>
            </a:r>
            <a:r>
              <a:rPr lang="en-US" b="1" dirty="0">
                <a:latin typeface="Bahnschrift Light" panose="020B0502040204020203" pitchFamily="34" charset="0"/>
              </a:rPr>
              <a:t>cross selling </a:t>
            </a:r>
            <a:r>
              <a:rPr lang="en-US" dirty="0">
                <a:latin typeface="Bahnschrift Light" panose="020B0502040204020203" pitchFamily="34" charset="0"/>
              </a:rPr>
              <a:t>or any other like purposes; </a:t>
            </a:r>
          </a:p>
          <a:p>
            <a:pPr marL="742950" lvl="1" indent="-285750">
              <a:lnSpc>
                <a:spcPct val="150000"/>
              </a:lnSpc>
              <a:buClr>
                <a:srgbClr val="FF0000"/>
              </a:buClr>
              <a:buFont typeface="Wingdings" panose="05000000000000000000" pitchFamily="2" charset="2"/>
              <a:buChar char="q"/>
            </a:pPr>
            <a:r>
              <a:rPr lang="en-US" dirty="0">
                <a:latin typeface="Bahnschrift Light" panose="020B0502040204020203" pitchFamily="34" charset="0"/>
              </a:rPr>
              <a:t>ensure that the provisions of </a:t>
            </a:r>
            <a:r>
              <a:rPr lang="en-US" b="1" dirty="0">
                <a:latin typeface="Bahnschrift Light" panose="020B0502040204020203" pitchFamily="34" charset="0"/>
              </a:rPr>
              <a:t>Foreign Contribution (Regulation)</a:t>
            </a:r>
            <a:r>
              <a:rPr lang="en-US" dirty="0">
                <a:latin typeface="Bahnschrift Light" panose="020B0502040204020203" pitchFamily="34" charset="0"/>
              </a:rPr>
              <a:t> Act, 2010;</a:t>
            </a:r>
          </a:p>
          <a:p>
            <a:pPr marL="742950" lvl="1" indent="-285750">
              <a:lnSpc>
                <a:spcPct val="150000"/>
              </a:lnSpc>
              <a:buClr>
                <a:srgbClr val="FF0000"/>
              </a:buClr>
              <a:buFont typeface="Wingdings" panose="05000000000000000000" pitchFamily="2" charset="2"/>
              <a:buChar char="q"/>
            </a:pPr>
            <a:r>
              <a:rPr lang="en-US" dirty="0">
                <a:latin typeface="Bahnschrift Light" panose="020B0502040204020203" pitchFamily="34" charset="0"/>
              </a:rPr>
              <a:t>ensure any </a:t>
            </a:r>
            <a:r>
              <a:rPr lang="en-US" b="1" dirty="0">
                <a:latin typeface="Bahnschrift Light" panose="020B0502040204020203" pitchFamily="34" charset="0"/>
              </a:rPr>
              <a:t>remittance</a:t>
            </a:r>
            <a:r>
              <a:rPr lang="en-US" dirty="0">
                <a:latin typeface="Bahnschrift Light" panose="020B0502040204020203" pitchFamily="34" charset="0"/>
              </a:rPr>
              <a:t> of funds by way of demand draft, mail/telegraphic transfer or any other mode;</a:t>
            </a:r>
          </a:p>
        </p:txBody>
      </p:sp>
    </p:spTree>
    <p:extLst>
      <p:ext uri="{BB962C8B-B14F-4D97-AF65-F5344CB8AC3E}">
        <p14:creationId xmlns:p14="http://schemas.microsoft.com/office/powerpoint/2010/main" val="42298251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632626" y="-1460500"/>
            <a:ext cx="806274" cy="9513843"/>
          </a:xfrm>
          <a:prstGeom prst="rect">
            <a:avLst/>
          </a:prstGeom>
          <a:noFill/>
        </p:spPr>
        <p:txBody>
          <a:bodyPr wrap="square" lIns="91440" tIns="45720" rIns="91440" bIns="45720">
            <a:spAutoFit/>
          </a:bodyPr>
          <a:lstStyle/>
          <a:p>
            <a:pPr algn="ctr"/>
            <a:r>
              <a:rPr lang="en-US" sz="59500" b="0" cap="none" spc="0" dirty="0">
                <a:ln w="0">
                  <a:solidFill>
                    <a:schemeClr val="bg1">
                      <a:lumMod val="50000"/>
                    </a:schemeClr>
                  </a:solidFill>
                </a:ln>
                <a:solidFill>
                  <a:schemeClr val="bg1">
                    <a:lumMod val="85000"/>
                  </a:schemeClr>
                </a:solidFill>
                <a:latin typeface="Avant_G-Bold" panose="020B0500000000000000" pitchFamily="34" charset="0"/>
              </a:rPr>
              <a:t>6</a:t>
            </a:r>
          </a:p>
        </p:txBody>
      </p:sp>
      <p:sp>
        <p:nvSpPr>
          <p:cNvPr id="2" name="Rectangle 1"/>
          <p:cNvSpPr/>
          <p:nvPr/>
        </p:nvSpPr>
        <p:spPr>
          <a:xfrm>
            <a:off x="0" y="5105400"/>
            <a:ext cx="12192000" cy="1752600"/>
          </a:xfrm>
          <a:prstGeom prst="rect">
            <a:avLst/>
          </a:prstGeom>
          <a:solidFill>
            <a:schemeClr val="bg2">
              <a:lumMod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4" name="Slide Number Placeholder 3"/>
          <p:cNvSpPr>
            <a:spLocks noGrp="1"/>
          </p:cNvSpPr>
          <p:nvPr>
            <p:ph type="sldNum" sz="quarter" idx="12"/>
          </p:nvPr>
        </p:nvSpPr>
        <p:spPr/>
        <p:txBody>
          <a:bodyPr/>
          <a:lstStyle/>
          <a:p>
            <a:fld id="{64817E00-36CB-45B2-99EC-B9DE4D5B6FAF}" type="slidenum">
              <a:rPr lang="en-IN" smtClean="0"/>
              <a:t>21</a:t>
            </a:fld>
            <a:endParaRPr lang="en-IN"/>
          </a:p>
        </p:txBody>
      </p:sp>
      <p:sp>
        <p:nvSpPr>
          <p:cNvPr id="8" name="Rectangle 7"/>
          <p:cNvSpPr/>
          <p:nvPr/>
        </p:nvSpPr>
        <p:spPr>
          <a:xfrm>
            <a:off x="4149345" y="2472035"/>
            <a:ext cx="3893309" cy="923330"/>
          </a:xfrm>
          <a:prstGeom prst="rect">
            <a:avLst/>
          </a:prstGeom>
          <a:noFill/>
          <a:ln>
            <a:noFill/>
          </a:ln>
        </p:spPr>
        <p:txBody>
          <a:bodyPr wrap="none" lIns="91440" tIns="45720" rIns="91440" bIns="45720">
            <a:spAutoFit/>
          </a:bodyPr>
          <a:lstStyle/>
          <a:p>
            <a:pPr algn="ctr"/>
            <a:r>
              <a:rPr lang="en-US" sz="5400" b="0" cap="none" spc="0" dirty="0">
                <a:ln w="0"/>
                <a:solidFill>
                  <a:schemeClr val="tx1"/>
                </a:solidFill>
                <a:latin typeface="Avant_G-Bold" panose="020B0500000000000000" pitchFamily="34" charset="0"/>
              </a:rPr>
              <a:t>KYC POLICY</a:t>
            </a:r>
          </a:p>
        </p:txBody>
      </p:sp>
      <p:sp>
        <p:nvSpPr>
          <p:cNvPr id="9" name="Isosceles Triangle 8">
            <a:extLst>
              <a:ext uri="{FF2B5EF4-FFF2-40B4-BE49-F238E27FC236}">
                <a16:creationId xmlns:a16="http://schemas.microsoft.com/office/drawing/2014/main" id="{EB81E330-A657-49EF-8012-335B9D616D1E}"/>
              </a:ext>
            </a:extLst>
          </p:cNvPr>
          <p:cNvSpPr/>
          <p:nvPr/>
        </p:nvSpPr>
        <p:spPr>
          <a:xfrm>
            <a:off x="5461176" y="4326802"/>
            <a:ext cx="1149174" cy="778598"/>
          </a:xfrm>
          <a:prstGeom prst="triangle">
            <a:avLst/>
          </a:prstGeom>
          <a:solidFill>
            <a:srgbClr val="3B3838"/>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871909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78096" y="-1376780"/>
            <a:ext cx="13014792" cy="9248686"/>
          </a:xfrm>
          <a:prstGeom prst="rect">
            <a:avLst/>
          </a:prstGeom>
          <a:noFill/>
        </p:spPr>
        <p:txBody>
          <a:bodyPr wrap="square" lIns="91440" tIns="45720" rIns="91440" bIns="45720">
            <a:spAutoFit/>
          </a:bodyPr>
          <a:lstStyle/>
          <a:p>
            <a:pPr algn="ctr"/>
            <a:r>
              <a:rPr lang="en-US" sz="59500" dirty="0">
                <a:ln w="0">
                  <a:solidFill>
                    <a:schemeClr val="bg1">
                      <a:lumMod val="50000"/>
                    </a:schemeClr>
                  </a:solidFill>
                </a:ln>
                <a:solidFill>
                  <a:schemeClr val="bg1">
                    <a:lumMod val="85000"/>
                  </a:schemeClr>
                </a:solidFill>
                <a:latin typeface="Avant_G-Bold" panose="020B0500000000000000" pitchFamily="34" charset="0"/>
              </a:rPr>
              <a:t>6</a:t>
            </a:r>
            <a:r>
              <a:rPr lang="en-US" sz="59500" b="0" cap="none" spc="0" dirty="0">
                <a:ln w="0">
                  <a:solidFill>
                    <a:schemeClr val="bg1">
                      <a:lumMod val="50000"/>
                    </a:schemeClr>
                  </a:solidFill>
                </a:ln>
                <a:solidFill>
                  <a:schemeClr val="bg1">
                    <a:lumMod val="85000"/>
                  </a:schemeClr>
                </a:solidFill>
                <a:latin typeface="Avant_G-Bold" panose="020B0500000000000000" pitchFamily="34" charset="0"/>
              </a:rPr>
              <a:t>.1</a:t>
            </a:r>
          </a:p>
        </p:txBody>
      </p:sp>
      <p:sp>
        <p:nvSpPr>
          <p:cNvPr id="2" name="Rectangle 1"/>
          <p:cNvSpPr/>
          <p:nvPr/>
        </p:nvSpPr>
        <p:spPr>
          <a:xfrm>
            <a:off x="0" y="5105400"/>
            <a:ext cx="12192000" cy="1752600"/>
          </a:xfrm>
          <a:prstGeom prst="rect">
            <a:avLst/>
          </a:prstGeom>
          <a:solidFill>
            <a:schemeClr val="bg2">
              <a:lumMod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 name="Rectangle 2"/>
          <p:cNvSpPr/>
          <p:nvPr/>
        </p:nvSpPr>
        <p:spPr>
          <a:xfrm>
            <a:off x="4726408" y="2481560"/>
            <a:ext cx="2739211" cy="1323439"/>
          </a:xfrm>
          <a:prstGeom prst="rect">
            <a:avLst/>
          </a:prstGeom>
          <a:noFill/>
          <a:ln>
            <a:noFill/>
          </a:ln>
        </p:spPr>
        <p:txBody>
          <a:bodyPr wrap="none" lIns="91440" tIns="45720" rIns="91440" bIns="45720">
            <a:spAutoFit/>
          </a:bodyPr>
          <a:lstStyle/>
          <a:p>
            <a:pPr algn="ctr"/>
            <a:r>
              <a:rPr lang="en-US" sz="8000" dirty="0">
                <a:ln w="0"/>
                <a:solidFill>
                  <a:srgbClr val="000000"/>
                </a:solidFill>
                <a:latin typeface="Avant_G-Bold" panose="020B0500000000000000" pitchFamily="34" charset="0"/>
              </a:rPr>
              <a:t>C A P</a:t>
            </a:r>
            <a:endParaRPr lang="en-US" sz="8000" b="0" cap="none" spc="0" dirty="0">
              <a:ln w="0"/>
              <a:solidFill>
                <a:srgbClr val="000000"/>
              </a:solidFill>
              <a:latin typeface="Avant_G-Bold" panose="020B0500000000000000" pitchFamily="34" charset="0"/>
            </a:endParaRPr>
          </a:p>
        </p:txBody>
      </p:sp>
      <p:sp>
        <p:nvSpPr>
          <p:cNvPr id="4" name="Slide Number Placeholder 3"/>
          <p:cNvSpPr>
            <a:spLocks noGrp="1"/>
          </p:cNvSpPr>
          <p:nvPr>
            <p:ph type="sldNum" sz="quarter" idx="12"/>
          </p:nvPr>
        </p:nvSpPr>
        <p:spPr/>
        <p:txBody>
          <a:bodyPr/>
          <a:lstStyle/>
          <a:p>
            <a:fld id="{64817E00-36CB-45B2-99EC-B9DE4D5B6FAF}" type="slidenum">
              <a:rPr lang="en-IN" smtClean="0"/>
              <a:t>22</a:t>
            </a:fld>
            <a:endParaRPr lang="en-IN"/>
          </a:p>
        </p:txBody>
      </p:sp>
      <p:sp>
        <p:nvSpPr>
          <p:cNvPr id="8" name="Isosceles Triangle 7">
            <a:extLst>
              <a:ext uri="{FF2B5EF4-FFF2-40B4-BE49-F238E27FC236}">
                <a16:creationId xmlns:a16="http://schemas.microsoft.com/office/drawing/2014/main" id="{9987AB98-112E-44BB-98E3-C8E2CFCF0042}"/>
              </a:ext>
            </a:extLst>
          </p:cNvPr>
          <p:cNvSpPr/>
          <p:nvPr/>
        </p:nvSpPr>
        <p:spPr>
          <a:xfrm>
            <a:off x="3704948" y="4326802"/>
            <a:ext cx="1149174" cy="778598"/>
          </a:xfrm>
          <a:prstGeom prst="triangle">
            <a:avLst/>
          </a:prstGeom>
          <a:solidFill>
            <a:srgbClr val="3B3838"/>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9099773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6102036" cy="6858000"/>
          </a:xfrm>
          <a:prstGeom prst="rect">
            <a:avLst/>
          </a:prstGeom>
          <a:solidFill>
            <a:schemeClr val="bg2">
              <a:lumMod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ln w="0"/>
              <a:solidFill>
                <a:schemeClr val="tx1"/>
              </a:solidFill>
              <a:effectLst>
                <a:outerShdw blurRad="38100" dist="19050" dir="2700000" algn="tl" rotWithShape="0">
                  <a:schemeClr val="dk1">
                    <a:alpha val="40000"/>
                  </a:schemeClr>
                </a:outerShdw>
              </a:effectLst>
            </a:endParaRPr>
          </a:p>
        </p:txBody>
      </p:sp>
      <p:sp>
        <p:nvSpPr>
          <p:cNvPr id="4" name="Slide Number Placeholder 3"/>
          <p:cNvSpPr>
            <a:spLocks noGrp="1"/>
          </p:cNvSpPr>
          <p:nvPr>
            <p:ph type="sldNum" sz="quarter" idx="12"/>
          </p:nvPr>
        </p:nvSpPr>
        <p:spPr>
          <a:ln>
            <a:noFill/>
          </a:ln>
        </p:spPr>
        <p:txBody>
          <a:bodyPr/>
          <a:lstStyle/>
          <a:p>
            <a:fld id="{64817E00-36CB-45B2-99EC-B9DE4D5B6FAF}" type="slidenum">
              <a:rPr lang="en-IN" smtClean="0">
                <a:solidFill>
                  <a:schemeClr val="tx1"/>
                </a:solidFill>
              </a:rPr>
              <a:t>23</a:t>
            </a:fld>
            <a:endParaRPr lang="en-IN" dirty="0">
              <a:solidFill>
                <a:schemeClr val="tx1"/>
              </a:solidFill>
            </a:endParaRPr>
          </a:p>
        </p:txBody>
      </p:sp>
      <p:sp>
        <p:nvSpPr>
          <p:cNvPr id="11" name="Oval 10"/>
          <p:cNvSpPr/>
          <p:nvPr/>
        </p:nvSpPr>
        <p:spPr>
          <a:xfrm>
            <a:off x="5518764" y="2925246"/>
            <a:ext cx="1041148" cy="975134"/>
          </a:xfrm>
          <a:prstGeom prst="ellipse">
            <a:avLst/>
          </a:prstGeom>
          <a:solidFill>
            <a:srgbClr val="3B3838"/>
          </a:solidFill>
          <a:ln w="57150">
            <a:solidFill>
              <a:schemeClr val="tx1">
                <a:lumMod val="95000"/>
                <a:lumOff val="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C000"/>
              </a:solidFill>
            </a:endParaRPr>
          </a:p>
        </p:txBody>
      </p:sp>
      <p:sp>
        <p:nvSpPr>
          <p:cNvPr id="13" name="TextBox 12"/>
          <p:cNvSpPr txBox="1"/>
          <p:nvPr/>
        </p:nvSpPr>
        <p:spPr>
          <a:xfrm>
            <a:off x="6678806" y="1448100"/>
            <a:ext cx="5245540" cy="4185761"/>
          </a:xfrm>
          <a:prstGeom prst="rect">
            <a:avLst/>
          </a:prstGeom>
          <a:pattFill prst="pct10">
            <a:fgClr>
              <a:schemeClr val="accent1"/>
            </a:fgClr>
            <a:bgClr>
              <a:schemeClr val="bg1"/>
            </a:bgClr>
          </a:pattFill>
        </p:spPr>
        <p:txBody>
          <a:bodyPr wrap="square" rtlCol="0">
            <a:spAutoFit/>
          </a:bodyPr>
          <a:lstStyle/>
          <a:p>
            <a:r>
              <a:rPr lang="en-US" dirty="0">
                <a:latin typeface="Bahnschrift Light" panose="020B0502040204020203" pitchFamily="34" charset="0"/>
              </a:rPr>
              <a:t>The </a:t>
            </a:r>
            <a:r>
              <a:rPr lang="en-US" b="1" dirty="0">
                <a:latin typeface="Bahnschrift Light" panose="020B0502040204020203" pitchFamily="34" charset="0"/>
              </a:rPr>
              <a:t>Company’s CAP </a:t>
            </a:r>
            <a:r>
              <a:rPr lang="en-US" dirty="0">
                <a:latin typeface="Bahnschrift Light" panose="020B0502040204020203" pitchFamily="34" charset="0"/>
              </a:rPr>
              <a:t>lays down the criteria for acceptance of Customers. The guidelines are:</a:t>
            </a:r>
          </a:p>
          <a:p>
            <a:pPr marL="285750" indent="-285750">
              <a:buFont typeface="Wingdings" panose="05000000000000000000" pitchFamily="2" charset="2"/>
              <a:buChar char="§"/>
            </a:pPr>
            <a:r>
              <a:rPr lang="en-US" sz="1600" dirty="0">
                <a:latin typeface="Bahnschrift Light" panose="020B0502040204020203" pitchFamily="34" charset="0"/>
              </a:rPr>
              <a:t>No facility is to be provided to any person in anonymous or fictitious/benami name(s)/entity (lies)</a:t>
            </a:r>
          </a:p>
          <a:p>
            <a:pPr marL="285750" indent="-285750">
              <a:buFont typeface="Wingdings" panose="05000000000000000000" pitchFamily="2" charset="2"/>
              <a:buChar char="§"/>
            </a:pPr>
            <a:r>
              <a:rPr lang="en-US" sz="1600" dirty="0">
                <a:latin typeface="Bahnschrift Light" panose="020B0502040204020203" pitchFamily="34" charset="0"/>
              </a:rPr>
              <a:t>Classify Customers into various </a:t>
            </a:r>
            <a:r>
              <a:rPr lang="en-US" sz="1600" b="1" dirty="0">
                <a:solidFill>
                  <a:srgbClr val="FF0000"/>
                </a:solidFill>
                <a:latin typeface="Bahnschrift Light" panose="020B0502040204020203" pitchFamily="34" charset="0"/>
              </a:rPr>
              <a:t>risk categories </a:t>
            </a:r>
            <a:r>
              <a:rPr lang="en-US" sz="1600" dirty="0">
                <a:latin typeface="Bahnschrift Light" panose="020B0502040204020203" pitchFamily="34" charset="0"/>
              </a:rPr>
              <a:t>and, based on </a:t>
            </a:r>
            <a:r>
              <a:rPr lang="en-US" sz="1600" b="1" dirty="0">
                <a:solidFill>
                  <a:srgbClr val="FF0000"/>
                </a:solidFill>
                <a:latin typeface="Bahnschrift Light" panose="020B0502040204020203" pitchFamily="34" charset="0"/>
              </a:rPr>
              <a:t>risk perception</a:t>
            </a:r>
            <a:r>
              <a:rPr lang="en-US" sz="1600" dirty="0">
                <a:latin typeface="Bahnschrift Light" panose="020B0502040204020203" pitchFamily="34" charset="0"/>
              </a:rPr>
              <a:t>. Also, a profile of each Customer will be prepared based on risk categorization</a:t>
            </a:r>
          </a:p>
          <a:p>
            <a:pPr marL="285750" indent="-285750">
              <a:buFont typeface="Wingdings" panose="05000000000000000000" pitchFamily="2" charset="2"/>
              <a:buChar char="§"/>
            </a:pPr>
            <a:r>
              <a:rPr lang="en-US" sz="1600" dirty="0">
                <a:latin typeface="Bahnschrift Light" panose="020B0502040204020203" pitchFamily="34" charset="0"/>
              </a:rPr>
              <a:t>Categorize different customers depending on </a:t>
            </a:r>
            <a:r>
              <a:rPr lang="en-US" sz="1600" b="1" dirty="0">
                <a:latin typeface="Bahnschrift Light" panose="020B0502040204020203" pitchFamily="34" charset="0"/>
              </a:rPr>
              <a:t>perceived risk </a:t>
            </a:r>
            <a:r>
              <a:rPr lang="en-US" sz="1600" dirty="0">
                <a:latin typeface="Bahnschrift Light" panose="020B0502040204020203" pitchFamily="34" charset="0"/>
              </a:rPr>
              <a:t>and </a:t>
            </a:r>
            <a:r>
              <a:rPr lang="en-US" sz="1600" b="1" dirty="0">
                <a:latin typeface="Bahnschrift Light" panose="020B0502040204020203" pitchFamily="34" charset="0"/>
              </a:rPr>
              <a:t>compliances</a:t>
            </a:r>
            <a:r>
              <a:rPr lang="en-US" sz="1600" dirty="0">
                <a:latin typeface="Bahnschrift Light" panose="020B0502040204020203" pitchFamily="34" charset="0"/>
              </a:rPr>
              <a:t> with Prevention of </a:t>
            </a:r>
            <a:r>
              <a:rPr lang="en-US" sz="1600" b="1" dirty="0">
                <a:latin typeface="Bahnschrift Light" panose="020B0502040204020203" pitchFamily="34" charset="0"/>
              </a:rPr>
              <a:t>Money Laundering Act, 2002 (PMLA)</a:t>
            </a:r>
            <a:r>
              <a:rPr lang="en-US" sz="1600" dirty="0">
                <a:latin typeface="Bahnschrift Light" panose="020B0502040204020203" pitchFamily="34" charset="0"/>
              </a:rPr>
              <a:t> and RBI/ Company’s guidelines/instructions</a:t>
            </a:r>
          </a:p>
          <a:p>
            <a:pPr marL="285750" indent="-285750">
              <a:buFont typeface="Wingdings" panose="05000000000000000000" pitchFamily="2" charset="2"/>
              <a:buChar char="§"/>
            </a:pPr>
            <a:r>
              <a:rPr lang="en-US" sz="1600" dirty="0">
                <a:latin typeface="Bahnschrift Light" panose="020B0502040204020203" pitchFamily="34" charset="0"/>
              </a:rPr>
              <a:t>Implementation of CAP should not become </a:t>
            </a:r>
            <a:r>
              <a:rPr lang="en-US" sz="1600" b="1" dirty="0">
                <a:latin typeface="Bahnschrift Light" panose="020B0502040204020203" pitchFamily="34" charset="0"/>
              </a:rPr>
              <a:t>too restrictive </a:t>
            </a:r>
            <a:r>
              <a:rPr lang="en-US" sz="1600" dirty="0">
                <a:latin typeface="Bahnschrift Light" panose="020B0502040204020203" pitchFamily="34" charset="0"/>
              </a:rPr>
              <a:t>and result in </a:t>
            </a:r>
            <a:r>
              <a:rPr lang="en-US" sz="1600" b="1" dirty="0">
                <a:latin typeface="Bahnschrift Light" panose="020B0502040204020203" pitchFamily="34" charset="0"/>
              </a:rPr>
              <a:t>denial</a:t>
            </a:r>
            <a:r>
              <a:rPr lang="en-US" sz="1600" dirty="0">
                <a:latin typeface="Bahnschrift Light" panose="020B0502040204020203" pitchFamily="34" charset="0"/>
              </a:rPr>
              <a:t> of the Company services to general public.</a:t>
            </a:r>
            <a:endParaRPr lang="en-IN" sz="1600" b="1" dirty="0">
              <a:solidFill>
                <a:srgbClr val="FF0000"/>
              </a:solidFill>
              <a:latin typeface="Bahnschrift Light" panose="020B0502040204020203" pitchFamily="34" charset="0"/>
            </a:endParaRPr>
          </a:p>
        </p:txBody>
      </p:sp>
      <p:sp>
        <p:nvSpPr>
          <p:cNvPr id="14" name="TextBox 13"/>
          <p:cNvSpPr txBox="1"/>
          <p:nvPr/>
        </p:nvSpPr>
        <p:spPr>
          <a:xfrm>
            <a:off x="1275453" y="2539723"/>
            <a:ext cx="3513498" cy="2185214"/>
          </a:xfrm>
          <a:prstGeom prst="rect">
            <a:avLst/>
          </a:prstGeom>
          <a:noFill/>
        </p:spPr>
        <p:txBody>
          <a:bodyPr wrap="square" rtlCol="0">
            <a:spAutoFit/>
          </a:bodyPr>
          <a:lstStyle/>
          <a:p>
            <a:r>
              <a:rPr lang="en-IN" sz="4400" dirty="0">
                <a:solidFill>
                  <a:schemeClr val="bg1"/>
                </a:solidFill>
                <a:latin typeface="Avant_G-Bold" panose="020B0500000000000000" pitchFamily="34" charset="0"/>
              </a:rPr>
              <a:t>Customer Acceptance</a:t>
            </a:r>
          </a:p>
          <a:p>
            <a:r>
              <a:rPr lang="en-IN" sz="4400" dirty="0">
                <a:solidFill>
                  <a:schemeClr val="bg1"/>
                </a:solidFill>
                <a:latin typeface="Avant_G-Bold" panose="020B0500000000000000" pitchFamily="34" charset="0"/>
              </a:rPr>
              <a:t>P</a:t>
            </a:r>
            <a:r>
              <a:rPr lang="en-IN" sz="4800" dirty="0">
                <a:solidFill>
                  <a:schemeClr val="bg1"/>
                </a:solidFill>
                <a:latin typeface="Avant_G-Bold" panose="020B0500000000000000" pitchFamily="34" charset="0"/>
              </a:rPr>
              <a:t>olicy</a:t>
            </a:r>
          </a:p>
        </p:txBody>
      </p:sp>
      <p:sp>
        <p:nvSpPr>
          <p:cNvPr id="16" name="Half Frame 15"/>
          <p:cNvSpPr/>
          <p:nvPr/>
        </p:nvSpPr>
        <p:spPr>
          <a:xfrm>
            <a:off x="342900" y="314324"/>
            <a:ext cx="5010150" cy="2532273"/>
          </a:xfrm>
          <a:prstGeom prst="halfFram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t>
            </a:r>
          </a:p>
        </p:txBody>
      </p:sp>
      <p:sp>
        <p:nvSpPr>
          <p:cNvPr id="27" name="Half Frame 26"/>
          <p:cNvSpPr/>
          <p:nvPr/>
        </p:nvSpPr>
        <p:spPr>
          <a:xfrm rot="10800000">
            <a:off x="736878" y="3979028"/>
            <a:ext cx="5010150" cy="2532273"/>
          </a:xfrm>
          <a:prstGeom prst="halfFram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t>
            </a:r>
          </a:p>
        </p:txBody>
      </p:sp>
      <p:sp>
        <p:nvSpPr>
          <p:cNvPr id="28" name="Isosceles Triangle 27"/>
          <p:cNvSpPr/>
          <p:nvPr/>
        </p:nvSpPr>
        <p:spPr>
          <a:xfrm rot="13636153">
            <a:off x="10296876" y="488314"/>
            <a:ext cx="1735232" cy="1087515"/>
          </a:xfrm>
          <a:prstGeom prst="triangl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4"/>
          </a:fillRef>
          <a:effectRef idx="1">
            <a:schemeClr val="accent4"/>
          </a:effectRef>
          <a:fontRef idx="minor">
            <a:schemeClr val="lt1"/>
          </a:fontRef>
        </p:style>
        <p:txBody>
          <a:bodyPr rtlCol="0" anchor="ctr"/>
          <a:lstStyle/>
          <a:p>
            <a:pPr algn="ctr"/>
            <a:endParaRPr lang="en-IN"/>
          </a:p>
        </p:txBody>
      </p:sp>
      <p:sp>
        <p:nvSpPr>
          <p:cNvPr id="15" name="Isosceles Triangle 14">
            <a:extLst>
              <a:ext uri="{FF2B5EF4-FFF2-40B4-BE49-F238E27FC236}">
                <a16:creationId xmlns:a16="http://schemas.microsoft.com/office/drawing/2014/main" id="{4A25B5F1-E4AC-436A-9194-C0FEF2728EF2}"/>
              </a:ext>
            </a:extLst>
          </p:cNvPr>
          <p:cNvSpPr/>
          <p:nvPr/>
        </p:nvSpPr>
        <p:spPr>
          <a:xfrm rot="5400000">
            <a:off x="5885920" y="3231860"/>
            <a:ext cx="420159" cy="322630"/>
          </a:xfrm>
          <a:prstGeom prst="triangle">
            <a:avLst/>
          </a:prstGeom>
          <a:solidFill>
            <a:srgbClr val="FABC07"/>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500739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181C4FA-A234-4552-9CB7-5B7E93C507FC}"/>
              </a:ext>
            </a:extLst>
          </p:cNvPr>
          <p:cNvSpPr/>
          <p:nvPr/>
        </p:nvSpPr>
        <p:spPr>
          <a:xfrm>
            <a:off x="724347" y="-1418509"/>
            <a:ext cx="10743306" cy="9248686"/>
          </a:xfrm>
          <a:prstGeom prst="rect">
            <a:avLst/>
          </a:prstGeom>
          <a:noFill/>
        </p:spPr>
        <p:txBody>
          <a:bodyPr wrap="square" lIns="91440" tIns="45720" rIns="91440" bIns="45720">
            <a:spAutoFit/>
          </a:bodyPr>
          <a:lstStyle/>
          <a:p>
            <a:pPr algn="ctr"/>
            <a:r>
              <a:rPr lang="en-US" sz="59500" dirty="0">
                <a:ln w="0">
                  <a:solidFill>
                    <a:schemeClr val="bg1">
                      <a:lumMod val="50000"/>
                    </a:schemeClr>
                  </a:solidFill>
                </a:ln>
                <a:solidFill>
                  <a:schemeClr val="bg1">
                    <a:lumMod val="85000"/>
                  </a:schemeClr>
                </a:solidFill>
                <a:latin typeface="Avant_G-Bold" panose="020B0500000000000000" pitchFamily="34" charset="0"/>
              </a:rPr>
              <a:t>6</a:t>
            </a:r>
            <a:r>
              <a:rPr lang="en-US" sz="59500" b="0" cap="none" spc="0" dirty="0">
                <a:ln w="0">
                  <a:solidFill>
                    <a:schemeClr val="bg1">
                      <a:lumMod val="50000"/>
                    </a:schemeClr>
                  </a:solidFill>
                </a:ln>
                <a:solidFill>
                  <a:schemeClr val="bg1">
                    <a:lumMod val="85000"/>
                  </a:schemeClr>
                </a:solidFill>
                <a:latin typeface="Avant_G-Bold" panose="020B0500000000000000" pitchFamily="34" charset="0"/>
              </a:rPr>
              <a:t>.2</a:t>
            </a:r>
          </a:p>
        </p:txBody>
      </p:sp>
      <p:sp>
        <p:nvSpPr>
          <p:cNvPr id="2" name="Rectangle 1"/>
          <p:cNvSpPr/>
          <p:nvPr/>
        </p:nvSpPr>
        <p:spPr>
          <a:xfrm>
            <a:off x="0" y="5105400"/>
            <a:ext cx="12192000" cy="1752600"/>
          </a:xfrm>
          <a:prstGeom prst="rect">
            <a:avLst/>
          </a:prstGeom>
          <a:solidFill>
            <a:schemeClr val="bg2">
              <a:lumMod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4" name="Slide Number Placeholder 3"/>
          <p:cNvSpPr>
            <a:spLocks noGrp="1"/>
          </p:cNvSpPr>
          <p:nvPr>
            <p:ph type="sldNum" sz="quarter" idx="12"/>
          </p:nvPr>
        </p:nvSpPr>
        <p:spPr/>
        <p:txBody>
          <a:bodyPr/>
          <a:lstStyle/>
          <a:p>
            <a:fld id="{64817E00-36CB-45B2-99EC-B9DE4D5B6FAF}" type="slidenum">
              <a:rPr lang="en-IN" smtClean="0"/>
              <a:t>24</a:t>
            </a:fld>
            <a:endParaRPr lang="en-IN"/>
          </a:p>
        </p:txBody>
      </p:sp>
      <p:sp>
        <p:nvSpPr>
          <p:cNvPr id="8" name="Isosceles Triangle 7">
            <a:extLst>
              <a:ext uri="{FF2B5EF4-FFF2-40B4-BE49-F238E27FC236}">
                <a16:creationId xmlns:a16="http://schemas.microsoft.com/office/drawing/2014/main" id="{C816F89D-E65D-4BA7-8567-C13D53A1A04E}"/>
              </a:ext>
            </a:extLst>
          </p:cNvPr>
          <p:cNvSpPr/>
          <p:nvPr/>
        </p:nvSpPr>
        <p:spPr>
          <a:xfrm>
            <a:off x="5692863" y="4326802"/>
            <a:ext cx="1149174" cy="778598"/>
          </a:xfrm>
          <a:prstGeom prst="triangle">
            <a:avLst/>
          </a:prstGeom>
          <a:solidFill>
            <a:srgbClr val="3B3838"/>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ED224BF6-C346-4526-83FE-BA7F5771E038}"/>
              </a:ext>
            </a:extLst>
          </p:cNvPr>
          <p:cNvSpPr/>
          <p:nvPr/>
        </p:nvSpPr>
        <p:spPr>
          <a:xfrm>
            <a:off x="4936067" y="2157710"/>
            <a:ext cx="2319866" cy="1323439"/>
          </a:xfrm>
          <a:prstGeom prst="rect">
            <a:avLst/>
          </a:prstGeom>
          <a:noFill/>
          <a:ln>
            <a:noFill/>
          </a:ln>
        </p:spPr>
        <p:txBody>
          <a:bodyPr wrap="none" lIns="91440" tIns="45720" rIns="91440" bIns="45720">
            <a:spAutoFit/>
          </a:bodyPr>
          <a:lstStyle/>
          <a:p>
            <a:pPr algn="ctr"/>
            <a:r>
              <a:rPr lang="en-US" sz="8000" dirty="0">
                <a:ln w="0"/>
                <a:latin typeface="Avant_G-Bold" panose="020B0500000000000000" pitchFamily="34" charset="0"/>
              </a:rPr>
              <a:t>C I P</a:t>
            </a:r>
            <a:endParaRPr lang="en-US" sz="8000" b="0" cap="none" spc="0" dirty="0">
              <a:ln w="0"/>
              <a:solidFill>
                <a:schemeClr val="tx1"/>
              </a:solidFill>
              <a:latin typeface="Avant_G-Bold" panose="020B0500000000000000" pitchFamily="34" charset="0"/>
            </a:endParaRPr>
          </a:p>
        </p:txBody>
      </p:sp>
    </p:spTree>
    <p:extLst>
      <p:ext uri="{BB962C8B-B14F-4D97-AF65-F5344CB8AC3E}">
        <p14:creationId xmlns:p14="http://schemas.microsoft.com/office/powerpoint/2010/main" val="2454692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6102036" cy="6858000"/>
          </a:xfrm>
          <a:prstGeom prst="rect">
            <a:avLst/>
          </a:prstGeom>
          <a:solidFill>
            <a:schemeClr val="bg2">
              <a:lumMod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ln w="0"/>
              <a:solidFill>
                <a:schemeClr val="tx1"/>
              </a:solidFill>
              <a:effectLst>
                <a:outerShdw blurRad="38100" dist="19050" dir="2700000" algn="tl" rotWithShape="0">
                  <a:schemeClr val="dk1">
                    <a:alpha val="40000"/>
                  </a:schemeClr>
                </a:outerShdw>
              </a:effectLst>
            </a:endParaRPr>
          </a:p>
        </p:txBody>
      </p:sp>
      <p:sp>
        <p:nvSpPr>
          <p:cNvPr id="4" name="Slide Number Placeholder 3"/>
          <p:cNvSpPr>
            <a:spLocks noGrp="1"/>
          </p:cNvSpPr>
          <p:nvPr>
            <p:ph type="sldNum" sz="quarter" idx="12"/>
          </p:nvPr>
        </p:nvSpPr>
        <p:spPr>
          <a:ln>
            <a:noFill/>
          </a:ln>
        </p:spPr>
        <p:txBody>
          <a:bodyPr/>
          <a:lstStyle/>
          <a:p>
            <a:fld id="{64817E00-36CB-45B2-99EC-B9DE4D5B6FAF}" type="slidenum">
              <a:rPr lang="en-IN" smtClean="0">
                <a:solidFill>
                  <a:schemeClr val="tx1"/>
                </a:solidFill>
              </a:rPr>
              <a:t>25</a:t>
            </a:fld>
            <a:endParaRPr lang="en-IN" dirty="0">
              <a:solidFill>
                <a:schemeClr val="tx1"/>
              </a:solidFill>
            </a:endParaRPr>
          </a:p>
        </p:txBody>
      </p:sp>
      <p:sp>
        <p:nvSpPr>
          <p:cNvPr id="11" name="Oval 10"/>
          <p:cNvSpPr/>
          <p:nvPr/>
        </p:nvSpPr>
        <p:spPr>
          <a:xfrm>
            <a:off x="5518764" y="2925246"/>
            <a:ext cx="1041148" cy="975134"/>
          </a:xfrm>
          <a:prstGeom prst="ellipse">
            <a:avLst/>
          </a:prstGeom>
          <a:solidFill>
            <a:srgbClr val="3B3838"/>
          </a:solidFill>
          <a:ln w="57150">
            <a:solidFill>
              <a:schemeClr val="tx1">
                <a:lumMod val="95000"/>
                <a:lumOff val="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C000"/>
              </a:solidFill>
            </a:endParaRPr>
          </a:p>
        </p:txBody>
      </p:sp>
      <p:sp>
        <p:nvSpPr>
          <p:cNvPr id="13" name="TextBox 12"/>
          <p:cNvSpPr txBox="1"/>
          <p:nvPr/>
        </p:nvSpPr>
        <p:spPr>
          <a:xfrm>
            <a:off x="6174259" y="322978"/>
            <a:ext cx="4559707" cy="1107996"/>
          </a:xfrm>
          <a:prstGeom prst="rect">
            <a:avLst/>
          </a:prstGeom>
          <a:pattFill prst="pct10">
            <a:fgClr>
              <a:schemeClr val="accent1"/>
            </a:fgClr>
            <a:bgClr>
              <a:schemeClr val="bg1"/>
            </a:bgClr>
          </a:pattFill>
        </p:spPr>
        <p:txBody>
          <a:bodyPr wrap="square" rtlCol="0">
            <a:spAutoFit/>
          </a:bodyPr>
          <a:lstStyle/>
          <a:p>
            <a:r>
              <a:rPr lang="en-US" dirty="0">
                <a:latin typeface="Bahnschrift Light" panose="020B0502040204020203" pitchFamily="34" charset="0"/>
              </a:rPr>
              <a:t>The </a:t>
            </a:r>
            <a:r>
              <a:rPr lang="en-US" b="1" dirty="0">
                <a:latin typeface="Bahnschrift Light" panose="020B0502040204020203" pitchFamily="34" charset="0"/>
              </a:rPr>
              <a:t>Company’s CIP </a:t>
            </a:r>
            <a:r>
              <a:rPr lang="en-US" sz="1600" dirty="0">
                <a:latin typeface="Bahnschrift Light" panose="020B0502040204020203" pitchFamily="34" charset="0"/>
              </a:rPr>
              <a:t>means </a:t>
            </a:r>
            <a:r>
              <a:rPr lang="en-US" sz="1600" b="1" dirty="0">
                <a:latin typeface="Bahnschrift Light" panose="020B0502040204020203" pitchFamily="34" charset="0"/>
              </a:rPr>
              <a:t>identifying</a:t>
            </a:r>
            <a:r>
              <a:rPr lang="en-US" sz="1600" dirty="0">
                <a:latin typeface="Bahnschrift Light" panose="020B0502040204020203" pitchFamily="34" charset="0"/>
              </a:rPr>
              <a:t> the Customer and </a:t>
            </a:r>
            <a:r>
              <a:rPr lang="en-US" sz="1600" b="1" dirty="0">
                <a:latin typeface="Bahnschrift Light" panose="020B0502040204020203" pitchFamily="34" charset="0"/>
              </a:rPr>
              <a:t>verifying</a:t>
            </a:r>
            <a:r>
              <a:rPr lang="en-US" sz="1600" dirty="0">
                <a:latin typeface="Bahnschrift Light" panose="020B0502040204020203" pitchFamily="34" charset="0"/>
              </a:rPr>
              <a:t> his/her identity by using reliable, independent source documents, data or information</a:t>
            </a:r>
            <a:endParaRPr lang="en-IN" sz="1600" b="1" dirty="0">
              <a:solidFill>
                <a:srgbClr val="FF0000"/>
              </a:solidFill>
              <a:latin typeface="Bahnschrift Light" panose="020B0502040204020203" pitchFamily="34" charset="0"/>
            </a:endParaRPr>
          </a:p>
        </p:txBody>
      </p:sp>
      <p:sp>
        <p:nvSpPr>
          <p:cNvPr id="16" name="Half Frame 15"/>
          <p:cNvSpPr/>
          <p:nvPr/>
        </p:nvSpPr>
        <p:spPr>
          <a:xfrm>
            <a:off x="342900" y="314324"/>
            <a:ext cx="5010150" cy="2532273"/>
          </a:xfrm>
          <a:prstGeom prst="halfFram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t>
            </a:r>
          </a:p>
        </p:txBody>
      </p:sp>
      <p:sp>
        <p:nvSpPr>
          <p:cNvPr id="27" name="Half Frame 26"/>
          <p:cNvSpPr/>
          <p:nvPr/>
        </p:nvSpPr>
        <p:spPr>
          <a:xfrm rot="10800000">
            <a:off x="736878" y="3979028"/>
            <a:ext cx="5010150" cy="2532273"/>
          </a:xfrm>
          <a:prstGeom prst="halfFram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t>
            </a:r>
          </a:p>
        </p:txBody>
      </p:sp>
      <p:sp>
        <p:nvSpPr>
          <p:cNvPr id="28" name="Isosceles Triangle 27"/>
          <p:cNvSpPr/>
          <p:nvPr/>
        </p:nvSpPr>
        <p:spPr>
          <a:xfrm rot="13636153">
            <a:off x="10853233" y="318414"/>
            <a:ext cx="1248076" cy="870903"/>
          </a:xfrm>
          <a:prstGeom prst="triangl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4"/>
          </a:fillRef>
          <a:effectRef idx="1">
            <a:schemeClr val="accent4"/>
          </a:effectRef>
          <a:fontRef idx="minor">
            <a:schemeClr val="lt1"/>
          </a:fontRef>
        </p:style>
        <p:txBody>
          <a:bodyPr rtlCol="0" anchor="ctr"/>
          <a:lstStyle/>
          <a:p>
            <a:pPr algn="ctr"/>
            <a:endParaRPr lang="en-IN"/>
          </a:p>
        </p:txBody>
      </p:sp>
      <p:sp>
        <p:nvSpPr>
          <p:cNvPr id="15" name="Isosceles Triangle 14">
            <a:extLst>
              <a:ext uri="{FF2B5EF4-FFF2-40B4-BE49-F238E27FC236}">
                <a16:creationId xmlns:a16="http://schemas.microsoft.com/office/drawing/2014/main" id="{4A25B5F1-E4AC-436A-9194-C0FEF2728EF2}"/>
              </a:ext>
            </a:extLst>
          </p:cNvPr>
          <p:cNvSpPr/>
          <p:nvPr/>
        </p:nvSpPr>
        <p:spPr>
          <a:xfrm rot="5400000">
            <a:off x="5885920" y="3231860"/>
            <a:ext cx="420159" cy="322630"/>
          </a:xfrm>
          <a:prstGeom prst="triangle">
            <a:avLst/>
          </a:prstGeom>
          <a:solidFill>
            <a:srgbClr val="FABC07"/>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4393DD38-10B8-41B8-884C-CF16D3337B70}"/>
              </a:ext>
            </a:extLst>
          </p:cNvPr>
          <p:cNvSpPr txBox="1"/>
          <p:nvPr/>
        </p:nvSpPr>
        <p:spPr>
          <a:xfrm>
            <a:off x="6673235" y="1580460"/>
            <a:ext cx="4974863" cy="4339650"/>
          </a:xfrm>
          <a:prstGeom prst="rect">
            <a:avLst/>
          </a:prstGeom>
          <a:noFill/>
        </p:spPr>
        <p:txBody>
          <a:bodyPr wrap="square" rtlCol="0">
            <a:spAutoFit/>
          </a:bodyPr>
          <a:lstStyle/>
          <a:p>
            <a:r>
              <a:rPr lang="en-IN" dirty="0">
                <a:latin typeface="Bahnschrift Light" panose="020B0502040204020203" pitchFamily="34" charset="0"/>
              </a:rPr>
              <a:t>Company shall obtain:</a:t>
            </a:r>
          </a:p>
          <a:p>
            <a:pPr marL="285750" indent="-285750">
              <a:buFont typeface="Wingdings" panose="05000000000000000000" pitchFamily="2" charset="2"/>
              <a:buChar char="q"/>
            </a:pPr>
            <a:r>
              <a:rPr lang="en-IN" dirty="0">
                <a:latin typeface="Bahnschrift Light" panose="020B0502040204020203" pitchFamily="34" charset="0"/>
              </a:rPr>
              <a:t> s</a:t>
            </a:r>
            <a:r>
              <a:rPr lang="en-IN" sz="1600" dirty="0">
                <a:latin typeface="Bahnschrift Light" panose="020B0502040204020203" pitchFamily="34" charset="0"/>
              </a:rPr>
              <a:t>u</a:t>
            </a:r>
            <a:r>
              <a:rPr lang="en-US" sz="1600" dirty="0">
                <a:latin typeface="Bahnschrift Light" panose="020B0502040204020203" pitchFamily="34" charset="0"/>
              </a:rPr>
              <a:t>fficient information necessary to verify the identity of each new Customer along with brief details of its promoters and management</a:t>
            </a:r>
            <a:endParaRPr lang="en-IN" sz="1600" dirty="0">
              <a:latin typeface="Bahnschrift Light" panose="020B0502040204020203" pitchFamily="34" charset="0"/>
            </a:endParaRPr>
          </a:p>
          <a:p>
            <a:pPr marL="285750" indent="-285750">
              <a:buFont typeface="Wingdings" panose="05000000000000000000" pitchFamily="2" charset="2"/>
              <a:buChar char="q"/>
            </a:pPr>
            <a:r>
              <a:rPr lang="en-US" sz="1600" dirty="0">
                <a:latin typeface="Bahnschrift Light" panose="020B0502040204020203" pitchFamily="34" charset="0"/>
              </a:rPr>
              <a:t>For customers that are </a:t>
            </a:r>
            <a:r>
              <a:rPr lang="en-US" sz="1600" b="1" dirty="0">
                <a:latin typeface="Bahnschrift Light" panose="020B0502040204020203" pitchFamily="34" charset="0"/>
              </a:rPr>
              <a:t>legal persons or entities</a:t>
            </a:r>
            <a:r>
              <a:rPr lang="en-US" sz="1600" dirty="0">
                <a:latin typeface="Bahnschrift Light" panose="020B0502040204020203" pitchFamily="34" charset="0"/>
              </a:rPr>
              <a:t>, the Company shall;</a:t>
            </a:r>
          </a:p>
          <a:p>
            <a:pPr marL="742950" lvl="1" indent="-285750">
              <a:buFont typeface="Wingdings" panose="05000000000000000000" pitchFamily="2" charset="2"/>
              <a:buChar char="q"/>
            </a:pPr>
            <a:r>
              <a:rPr lang="en-US" sz="1600" dirty="0">
                <a:latin typeface="Bahnschrift Light" panose="020B0502040204020203" pitchFamily="34" charset="0"/>
              </a:rPr>
              <a:t>verify the </a:t>
            </a:r>
            <a:r>
              <a:rPr lang="en-US" sz="1600" b="1" dirty="0">
                <a:latin typeface="Bahnschrift Light" panose="020B0502040204020203" pitchFamily="34" charset="0"/>
              </a:rPr>
              <a:t>legal status </a:t>
            </a:r>
            <a:r>
              <a:rPr lang="en-US" sz="1600" dirty="0">
                <a:latin typeface="Bahnschrift Light" panose="020B0502040204020203" pitchFamily="34" charset="0"/>
              </a:rPr>
              <a:t>of the legal person/ entity through proper and relevant documents;</a:t>
            </a:r>
          </a:p>
          <a:p>
            <a:pPr marL="742950" lvl="1" indent="-285750">
              <a:buFont typeface="Wingdings" panose="05000000000000000000" pitchFamily="2" charset="2"/>
              <a:buChar char="q"/>
            </a:pPr>
            <a:r>
              <a:rPr lang="en-US" sz="1600" dirty="0">
                <a:latin typeface="Bahnschrift Light" panose="020B0502040204020203" pitchFamily="34" charset="0"/>
              </a:rPr>
              <a:t>verify that any person </a:t>
            </a:r>
            <a:r>
              <a:rPr lang="en-US" sz="1600" b="1" dirty="0">
                <a:latin typeface="Bahnschrift Light" panose="020B0502040204020203" pitchFamily="34" charset="0"/>
              </a:rPr>
              <a:t>purporting</a:t>
            </a:r>
            <a:r>
              <a:rPr lang="en-US" sz="1600" dirty="0">
                <a:latin typeface="Bahnschrift Light" panose="020B0502040204020203" pitchFamily="34" charset="0"/>
              </a:rPr>
              <a:t> to act on behalf of the legal person/entity is so authorized and identify and verify the identity of that person</a:t>
            </a:r>
          </a:p>
          <a:p>
            <a:pPr marL="285750" indent="-285750">
              <a:buFont typeface="Wingdings" panose="05000000000000000000" pitchFamily="2" charset="2"/>
              <a:buChar char="q"/>
            </a:pPr>
            <a:r>
              <a:rPr lang="en-US" sz="1600" dirty="0">
                <a:latin typeface="Bahnschrift Light" panose="020B0502040204020203" pitchFamily="34" charset="0"/>
              </a:rPr>
              <a:t>Company shall </a:t>
            </a:r>
            <a:r>
              <a:rPr lang="en-US" sz="1600" b="1" dirty="0">
                <a:latin typeface="Bahnschrift Light" panose="020B0502040204020203" pitchFamily="34" charset="0"/>
              </a:rPr>
              <a:t>periodically</a:t>
            </a:r>
            <a:r>
              <a:rPr lang="en-US" sz="1600" dirty="0">
                <a:latin typeface="Bahnschrift Light" panose="020B0502040204020203" pitchFamily="34" charset="0"/>
              </a:rPr>
              <a:t> update Customer Identification Data after the transaction is entered (periodicity being </a:t>
            </a:r>
            <a:r>
              <a:rPr lang="en-US" sz="1600" b="1" dirty="0">
                <a:latin typeface="Bahnschrift Light" panose="020B0502040204020203" pitchFamily="34" charset="0"/>
              </a:rPr>
              <a:t>at least once </a:t>
            </a:r>
            <a:r>
              <a:rPr lang="en-US" sz="1600" dirty="0">
                <a:latin typeface="Bahnschrift Light" panose="020B0502040204020203" pitchFamily="34" charset="0"/>
              </a:rPr>
              <a:t>in</a:t>
            </a:r>
            <a:r>
              <a:rPr lang="en-US" sz="1600" b="1" dirty="0">
                <a:latin typeface="Bahnschrift Light" panose="020B0502040204020203" pitchFamily="34" charset="0"/>
              </a:rPr>
              <a:t> 6 months</a:t>
            </a:r>
            <a:r>
              <a:rPr lang="en-US" sz="1600" dirty="0">
                <a:latin typeface="Bahnschrift Light" panose="020B0502040204020203" pitchFamily="34" charset="0"/>
              </a:rPr>
              <a:t>)</a:t>
            </a:r>
            <a:endParaRPr lang="en-IN" sz="1600" dirty="0">
              <a:latin typeface="Bahnschrift Light" panose="020B0502040204020203" pitchFamily="34" charset="0"/>
            </a:endParaRPr>
          </a:p>
        </p:txBody>
      </p:sp>
      <p:sp>
        <p:nvSpPr>
          <p:cNvPr id="3" name="TextBox 2">
            <a:extLst>
              <a:ext uri="{FF2B5EF4-FFF2-40B4-BE49-F238E27FC236}">
                <a16:creationId xmlns:a16="http://schemas.microsoft.com/office/drawing/2014/main" id="{2AC1827E-EE54-4F78-A56C-70E1D48BA9AA}"/>
              </a:ext>
            </a:extLst>
          </p:cNvPr>
          <p:cNvSpPr txBox="1"/>
          <p:nvPr/>
        </p:nvSpPr>
        <p:spPr>
          <a:xfrm>
            <a:off x="1271314" y="2688456"/>
            <a:ext cx="3476626" cy="2123658"/>
          </a:xfrm>
          <a:prstGeom prst="rect">
            <a:avLst/>
          </a:prstGeom>
          <a:noFill/>
        </p:spPr>
        <p:txBody>
          <a:bodyPr wrap="square" rtlCol="0">
            <a:spAutoFit/>
          </a:bodyPr>
          <a:lstStyle/>
          <a:p>
            <a:r>
              <a:rPr lang="en-IN" sz="4400" dirty="0">
                <a:solidFill>
                  <a:schemeClr val="bg1"/>
                </a:solidFill>
                <a:latin typeface="Avant_G-Bold" panose="020B0500000000000000" pitchFamily="34" charset="0"/>
              </a:rPr>
              <a:t>Customer </a:t>
            </a:r>
            <a:br>
              <a:rPr lang="en-IN" sz="4400" dirty="0">
                <a:solidFill>
                  <a:schemeClr val="bg1"/>
                </a:solidFill>
                <a:latin typeface="Avant_G-Bold" panose="020B0500000000000000" pitchFamily="34" charset="0"/>
              </a:rPr>
            </a:br>
            <a:r>
              <a:rPr lang="en-IN" sz="4400" dirty="0">
                <a:solidFill>
                  <a:schemeClr val="bg1"/>
                </a:solidFill>
                <a:latin typeface="Avant_G-Bold" panose="020B0500000000000000" pitchFamily="34" charset="0"/>
              </a:rPr>
              <a:t>Identification</a:t>
            </a:r>
          </a:p>
          <a:p>
            <a:r>
              <a:rPr lang="en-IN" sz="4400" dirty="0">
                <a:solidFill>
                  <a:schemeClr val="bg1"/>
                </a:solidFill>
                <a:latin typeface="Avant_G-Bold" panose="020B0500000000000000" pitchFamily="34" charset="0"/>
              </a:rPr>
              <a:t>Policy</a:t>
            </a:r>
          </a:p>
        </p:txBody>
      </p:sp>
    </p:spTree>
    <p:extLst>
      <p:ext uri="{BB962C8B-B14F-4D97-AF65-F5344CB8AC3E}">
        <p14:creationId xmlns:p14="http://schemas.microsoft.com/office/powerpoint/2010/main" val="11975185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1EAEC40-1796-488D-A7C9-2E4A15624941}"/>
              </a:ext>
            </a:extLst>
          </p:cNvPr>
          <p:cNvSpPr/>
          <p:nvPr/>
        </p:nvSpPr>
        <p:spPr>
          <a:xfrm>
            <a:off x="724347" y="-1454151"/>
            <a:ext cx="10629453" cy="9227177"/>
          </a:xfrm>
          <a:prstGeom prst="rect">
            <a:avLst/>
          </a:prstGeom>
          <a:noFill/>
        </p:spPr>
        <p:txBody>
          <a:bodyPr wrap="square" lIns="91440" tIns="45720" rIns="91440" bIns="45720">
            <a:spAutoFit/>
          </a:bodyPr>
          <a:lstStyle/>
          <a:p>
            <a:pPr algn="ctr"/>
            <a:r>
              <a:rPr lang="en-US" sz="59500" dirty="0">
                <a:ln w="0">
                  <a:solidFill>
                    <a:schemeClr val="bg1">
                      <a:lumMod val="50000"/>
                    </a:schemeClr>
                  </a:solidFill>
                </a:ln>
                <a:solidFill>
                  <a:schemeClr val="bg1">
                    <a:lumMod val="85000"/>
                  </a:schemeClr>
                </a:solidFill>
                <a:latin typeface="Avant_G-Bold" panose="020B0500000000000000" pitchFamily="34" charset="0"/>
              </a:rPr>
              <a:t>6</a:t>
            </a:r>
            <a:r>
              <a:rPr lang="en-US" sz="59500" b="0" cap="none" spc="0" dirty="0">
                <a:ln w="0">
                  <a:solidFill>
                    <a:schemeClr val="bg1">
                      <a:lumMod val="50000"/>
                    </a:schemeClr>
                  </a:solidFill>
                </a:ln>
                <a:solidFill>
                  <a:schemeClr val="bg1">
                    <a:lumMod val="85000"/>
                  </a:schemeClr>
                </a:solidFill>
                <a:latin typeface="Avant_G-Bold" panose="020B0500000000000000" pitchFamily="34" charset="0"/>
              </a:rPr>
              <a:t>.3</a:t>
            </a:r>
          </a:p>
        </p:txBody>
      </p:sp>
      <p:sp>
        <p:nvSpPr>
          <p:cNvPr id="2" name="Rectangle 1"/>
          <p:cNvSpPr/>
          <p:nvPr/>
        </p:nvSpPr>
        <p:spPr>
          <a:xfrm>
            <a:off x="0" y="5105400"/>
            <a:ext cx="12192000" cy="1752600"/>
          </a:xfrm>
          <a:prstGeom prst="rect">
            <a:avLst/>
          </a:prstGeom>
          <a:solidFill>
            <a:schemeClr val="bg2">
              <a:lumMod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 name="Rectangle 2"/>
          <p:cNvSpPr/>
          <p:nvPr/>
        </p:nvSpPr>
        <p:spPr>
          <a:xfrm>
            <a:off x="1025338" y="2481560"/>
            <a:ext cx="10141367" cy="923330"/>
          </a:xfrm>
          <a:prstGeom prst="rect">
            <a:avLst/>
          </a:prstGeom>
          <a:noFill/>
        </p:spPr>
        <p:txBody>
          <a:bodyPr wrap="none" lIns="91440" tIns="45720" rIns="91440" bIns="45720">
            <a:spAutoFit/>
          </a:bodyPr>
          <a:lstStyle/>
          <a:p>
            <a:pPr algn="ctr"/>
            <a:r>
              <a:rPr lang="en-US" sz="5400" b="0" cap="none" spc="0" dirty="0">
                <a:ln w="0"/>
                <a:solidFill>
                  <a:schemeClr val="tx1"/>
                </a:solidFill>
                <a:latin typeface="Avant_G-Bold" panose="020B0500000000000000" pitchFamily="34" charset="0"/>
              </a:rPr>
              <a:t>MONITORING OF TRANSACTIONS</a:t>
            </a:r>
          </a:p>
        </p:txBody>
      </p:sp>
      <p:sp>
        <p:nvSpPr>
          <p:cNvPr id="4" name="Slide Number Placeholder 3"/>
          <p:cNvSpPr>
            <a:spLocks noGrp="1"/>
          </p:cNvSpPr>
          <p:nvPr>
            <p:ph type="sldNum" sz="quarter" idx="12"/>
          </p:nvPr>
        </p:nvSpPr>
        <p:spPr/>
        <p:txBody>
          <a:bodyPr/>
          <a:lstStyle/>
          <a:p>
            <a:fld id="{64817E00-36CB-45B2-99EC-B9DE4D5B6FAF}" type="slidenum">
              <a:rPr lang="en-IN" smtClean="0"/>
              <a:t>26</a:t>
            </a:fld>
            <a:endParaRPr lang="en-IN"/>
          </a:p>
        </p:txBody>
      </p:sp>
      <p:sp>
        <p:nvSpPr>
          <p:cNvPr id="8" name="Isosceles Triangle 7">
            <a:extLst>
              <a:ext uri="{FF2B5EF4-FFF2-40B4-BE49-F238E27FC236}">
                <a16:creationId xmlns:a16="http://schemas.microsoft.com/office/drawing/2014/main" id="{2A7FE7B2-314E-4373-9F6D-BCA0D70C524C}"/>
              </a:ext>
            </a:extLst>
          </p:cNvPr>
          <p:cNvSpPr/>
          <p:nvPr/>
        </p:nvSpPr>
        <p:spPr>
          <a:xfrm>
            <a:off x="8036013" y="4326802"/>
            <a:ext cx="1149174" cy="778598"/>
          </a:xfrm>
          <a:prstGeom prst="triangle">
            <a:avLst/>
          </a:prstGeom>
          <a:solidFill>
            <a:srgbClr val="3B3838"/>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859079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6102036" cy="6858000"/>
          </a:xfrm>
          <a:prstGeom prst="rect">
            <a:avLst/>
          </a:prstGeom>
          <a:solidFill>
            <a:schemeClr val="bg2">
              <a:lumMod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ln w="0"/>
              <a:solidFill>
                <a:schemeClr val="tx1"/>
              </a:solidFill>
              <a:effectLst>
                <a:outerShdw blurRad="38100" dist="19050" dir="2700000" algn="tl" rotWithShape="0">
                  <a:schemeClr val="dk1">
                    <a:alpha val="40000"/>
                  </a:schemeClr>
                </a:outerShdw>
              </a:effectLst>
            </a:endParaRPr>
          </a:p>
        </p:txBody>
      </p:sp>
      <p:sp>
        <p:nvSpPr>
          <p:cNvPr id="4" name="Slide Number Placeholder 3"/>
          <p:cNvSpPr>
            <a:spLocks noGrp="1"/>
          </p:cNvSpPr>
          <p:nvPr>
            <p:ph type="sldNum" sz="quarter" idx="12"/>
          </p:nvPr>
        </p:nvSpPr>
        <p:spPr>
          <a:ln>
            <a:noFill/>
          </a:ln>
        </p:spPr>
        <p:txBody>
          <a:bodyPr/>
          <a:lstStyle/>
          <a:p>
            <a:fld id="{64817E00-36CB-45B2-99EC-B9DE4D5B6FAF}" type="slidenum">
              <a:rPr lang="en-IN" smtClean="0">
                <a:solidFill>
                  <a:schemeClr val="tx1"/>
                </a:solidFill>
              </a:rPr>
              <a:t>27</a:t>
            </a:fld>
            <a:endParaRPr lang="en-IN" dirty="0">
              <a:solidFill>
                <a:schemeClr val="tx1"/>
              </a:solidFill>
            </a:endParaRPr>
          </a:p>
        </p:txBody>
      </p:sp>
      <p:sp>
        <p:nvSpPr>
          <p:cNvPr id="11" name="Oval 10"/>
          <p:cNvSpPr/>
          <p:nvPr/>
        </p:nvSpPr>
        <p:spPr>
          <a:xfrm>
            <a:off x="5518764" y="2925246"/>
            <a:ext cx="1041148" cy="975134"/>
          </a:xfrm>
          <a:prstGeom prst="ellipse">
            <a:avLst/>
          </a:prstGeom>
          <a:solidFill>
            <a:srgbClr val="3B3838"/>
          </a:solidFill>
          <a:ln w="57150">
            <a:solidFill>
              <a:schemeClr val="tx1">
                <a:lumMod val="95000"/>
                <a:lumOff val="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C000"/>
              </a:solidFill>
            </a:endParaRPr>
          </a:p>
        </p:txBody>
      </p:sp>
      <p:sp>
        <p:nvSpPr>
          <p:cNvPr id="14" name="TextBox 13"/>
          <p:cNvSpPr txBox="1"/>
          <p:nvPr/>
        </p:nvSpPr>
        <p:spPr>
          <a:xfrm>
            <a:off x="1257386" y="2675749"/>
            <a:ext cx="4207350" cy="1446550"/>
          </a:xfrm>
          <a:prstGeom prst="rect">
            <a:avLst/>
          </a:prstGeom>
          <a:noFill/>
        </p:spPr>
        <p:txBody>
          <a:bodyPr wrap="square" rtlCol="0">
            <a:spAutoFit/>
          </a:bodyPr>
          <a:lstStyle/>
          <a:p>
            <a:r>
              <a:rPr lang="en-IN" sz="4400" dirty="0">
                <a:solidFill>
                  <a:schemeClr val="bg1"/>
                </a:solidFill>
                <a:latin typeface="Avant_G-Bold" panose="020B0500000000000000" pitchFamily="34" charset="0"/>
              </a:rPr>
              <a:t>Monitoring of </a:t>
            </a:r>
            <a:br>
              <a:rPr lang="en-IN" sz="4400" dirty="0">
                <a:solidFill>
                  <a:schemeClr val="bg1"/>
                </a:solidFill>
                <a:latin typeface="Avant_G-Bold" panose="020B0500000000000000" pitchFamily="34" charset="0"/>
              </a:rPr>
            </a:br>
            <a:r>
              <a:rPr lang="en-IN" sz="4400" dirty="0">
                <a:solidFill>
                  <a:schemeClr val="bg1"/>
                </a:solidFill>
                <a:latin typeface="Avant_G-Bold" panose="020B0500000000000000" pitchFamily="34" charset="0"/>
              </a:rPr>
              <a:t>Transactions</a:t>
            </a:r>
            <a:endParaRPr lang="en-IN" sz="6000" dirty="0">
              <a:solidFill>
                <a:schemeClr val="bg1"/>
              </a:solidFill>
              <a:latin typeface="Avant_G-Bold" panose="020B0500000000000000" pitchFamily="34" charset="0"/>
            </a:endParaRPr>
          </a:p>
        </p:txBody>
      </p:sp>
      <p:sp>
        <p:nvSpPr>
          <p:cNvPr id="16" name="Half Frame 15"/>
          <p:cNvSpPr/>
          <p:nvPr/>
        </p:nvSpPr>
        <p:spPr>
          <a:xfrm>
            <a:off x="342900" y="314324"/>
            <a:ext cx="5010150" cy="2532273"/>
          </a:xfrm>
          <a:prstGeom prst="halfFram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t>
            </a:r>
          </a:p>
        </p:txBody>
      </p:sp>
      <p:sp>
        <p:nvSpPr>
          <p:cNvPr id="27" name="Half Frame 26"/>
          <p:cNvSpPr/>
          <p:nvPr/>
        </p:nvSpPr>
        <p:spPr>
          <a:xfrm rot="10800000">
            <a:off x="736878" y="3979028"/>
            <a:ext cx="5010150" cy="2532273"/>
          </a:xfrm>
          <a:prstGeom prst="halfFram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t>
            </a:r>
          </a:p>
        </p:txBody>
      </p:sp>
      <p:sp>
        <p:nvSpPr>
          <p:cNvPr id="28" name="Isosceles Triangle 27"/>
          <p:cNvSpPr/>
          <p:nvPr/>
        </p:nvSpPr>
        <p:spPr>
          <a:xfrm rot="13636153">
            <a:off x="10606068" y="400156"/>
            <a:ext cx="1489585" cy="914187"/>
          </a:xfrm>
          <a:prstGeom prst="triangl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4"/>
          </a:fillRef>
          <a:effectRef idx="1">
            <a:schemeClr val="accent4"/>
          </a:effectRef>
          <a:fontRef idx="minor">
            <a:schemeClr val="lt1"/>
          </a:fontRef>
        </p:style>
        <p:txBody>
          <a:bodyPr rtlCol="0" anchor="ctr"/>
          <a:lstStyle/>
          <a:p>
            <a:pPr algn="ctr"/>
            <a:endParaRPr lang="en-IN"/>
          </a:p>
        </p:txBody>
      </p:sp>
      <p:sp>
        <p:nvSpPr>
          <p:cNvPr id="15" name="Isosceles Triangle 14">
            <a:extLst>
              <a:ext uri="{FF2B5EF4-FFF2-40B4-BE49-F238E27FC236}">
                <a16:creationId xmlns:a16="http://schemas.microsoft.com/office/drawing/2014/main" id="{9644E752-3EBD-4E1E-9D5E-75AA388BDA29}"/>
              </a:ext>
            </a:extLst>
          </p:cNvPr>
          <p:cNvSpPr/>
          <p:nvPr/>
        </p:nvSpPr>
        <p:spPr>
          <a:xfrm rot="5400000">
            <a:off x="5885920" y="3215753"/>
            <a:ext cx="420159" cy="322630"/>
          </a:xfrm>
          <a:prstGeom prst="triangle">
            <a:avLst/>
          </a:prstGeom>
          <a:solidFill>
            <a:srgbClr val="FABC07"/>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id="{763A16D0-48C3-425F-90A2-9A5E88244EA5}"/>
              </a:ext>
            </a:extLst>
          </p:cNvPr>
          <p:cNvSpPr txBox="1"/>
          <p:nvPr/>
        </p:nvSpPr>
        <p:spPr>
          <a:xfrm>
            <a:off x="6267536" y="469184"/>
            <a:ext cx="5384438" cy="6136232"/>
          </a:xfrm>
          <a:prstGeom prst="rect">
            <a:avLst/>
          </a:prstGeom>
          <a:noFill/>
        </p:spPr>
        <p:txBody>
          <a:bodyPr wrap="square" rtlCol="0">
            <a:spAutoFit/>
          </a:bodyPr>
          <a:lstStyle/>
          <a:p>
            <a:pPr>
              <a:lnSpc>
                <a:spcPct val="150000"/>
              </a:lnSpc>
              <a:buClr>
                <a:srgbClr val="FF0000"/>
              </a:buClr>
            </a:pPr>
            <a:r>
              <a:rPr lang="en-US" sz="2400" dirty="0">
                <a:latin typeface="Bahnschrift Light" panose="020B0502040204020203" pitchFamily="34" charset="0"/>
              </a:rPr>
              <a:t>Monitoring of Transactions </a:t>
            </a:r>
          </a:p>
          <a:p>
            <a:pPr marL="742950" lvl="1" indent="-285750">
              <a:lnSpc>
                <a:spcPct val="150000"/>
              </a:lnSpc>
              <a:buClr>
                <a:srgbClr val="FF0000"/>
              </a:buClr>
              <a:buFont typeface="Wingdings" panose="05000000000000000000" pitchFamily="2" charset="2"/>
              <a:buChar char="q"/>
            </a:pPr>
            <a:r>
              <a:rPr lang="en-US" sz="1600" dirty="0">
                <a:latin typeface="Bahnschrift Light" panose="020B0502040204020203" pitchFamily="34" charset="0"/>
              </a:rPr>
              <a:t>will be conducted taking into consideration the </a:t>
            </a:r>
            <a:r>
              <a:rPr lang="en-US" sz="1600" b="1" dirty="0">
                <a:solidFill>
                  <a:srgbClr val="FF0000"/>
                </a:solidFill>
                <a:latin typeface="Bahnschrift Light" panose="020B0502040204020203" pitchFamily="34" charset="0"/>
              </a:rPr>
              <a:t>risk profile </a:t>
            </a:r>
            <a:r>
              <a:rPr lang="en-US" sz="1600" dirty="0">
                <a:latin typeface="Bahnschrift Light" panose="020B0502040204020203" pitchFamily="34" charset="0"/>
              </a:rPr>
              <a:t>and </a:t>
            </a:r>
            <a:r>
              <a:rPr lang="en-US" sz="1600" b="1" dirty="0">
                <a:solidFill>
                  <a:srgbClr val="FF0000"/>
                </a:solidFill>
                <a:latin typeface="Bahnschrift Light" panose="020B0502040204020203" pitchFamily="34" charset="0"/>
              </a:rPr>
              <a:t>risk sensitivity </a:t>
            </a:r>
            <a:r>
              <a:rPr lang="en-US" sz="1600" dirty="0">
                <a:latin typeface="Bahnschrift Light" panose="020B0502040204020203" pitchFamily="34" charset="0"/>
              </a:rPr>
              <a:t>of the transaction. </a:t>
            </a:r>
          </a:p>
          <a:p>
            <a:pPr marL="742950" lvl="1" indent="-285750">
              <a:lnSpc>
                <a:spcPct val="150000"/>
              </a:lnSpc>
              <a:buClr>
                <a:srgbClr val="FF0000"/>
              </a:buClr>
              <a:buFont typeface="Wingdings" panose="05000000000000000000" pitchFamily="2" charset="2"/>
              <a:buChar char="q"/>
            </a:pPr>
            <a:r>
              <a:rPr lang="en-US" sz="1600" dirty="0">
                <a:latin typeface="Bahnschrift Light" panose="020B0502040204020203" pitchFamily="34" charset="0"/>
              </a:rPr>
              <a:t>Company shall understand the </a:t>
            </a:r>
            <a:r>
              <a:rPr lang="en-US" sz="1600" b="1" dirty="0">
                <a:latin typeface="Bahnschrift Light" panose="020B0502040204020203" pitchFamily="34" charset="0"/>
              </a:rPr>
              <a:t>normal</a:t>
            </a:r>
            <a:r>
              <a:rPr lang="en-US" sz="1600" dirty="0">
                <a:latin typeface="Bahnschrift Light" panose="020B0502040204020203" pitchFamily="34" charset="0"/>
              </a:rPr>
              <a:t> and </a:t>
            </a:r>
            <a:r>
              <a:rPr lang="en-US" sz="1600" b="1" dirty="0">
                <a:latin typeface="Bahnschrift Light" panose="020B0502040204020203" pitchFamily="34" charset="0"/>
              </a:rPr>
              <a:t>reasonable</a:t>
            </a:r>
            <a:r>
              <a:rPr lang="en-US" sz="1600" dirty="0">
                <a:latin typeface="Bahnschrift Light" panose="020B0502040204020203" pitchFamily="34" charset="0"/>
              </a:rPr>
              <a:t> activity of the customer so that the transactions that fall outside the </a:t>
            </a:r>
            <a:r>
              <a:rPr lang="en-US" sz="1600" b="1" dirty="0">
                <a:solidFill>
                  <a:srgbClr val="FF0000"/>
                </a:solidFill>
                <a:latin typeface="Bahnschrift Light" panose="020B0502040204020203" pitchFamily="34" charset="0"/>
              </a:rPr>
              <a:t>regular/pattern </a:t>
            </a:r>
            <a:r>
              <a:rPr lang="en-US" sz="1600" dirty="0">
                <a:latin typeface="Bahnschrift Light" panose="020B0502040204020203" pitchFamily="34" charset="0"/>
              </a:rPr>
              <a:t>of activity can be identified</a:t>
            </a:r>
          </a:p>
          <a:p>
            <a:pPr marL="742950" lvl="1" indent="-285750">
              <a:lnSpc>
                <a:spcPct val="150000"/>
              </a:lnSpc>
              <a:buClr>
                <a:srgbClr val="FF0000"/>
              </a:buClr>
              <a:buFont typeface="Wingdings" panose="05000000000000000000" pitchFamily="2" charset="2"/>
              <a:buChar char="q"/>
            </a:pPr>
            <a:r>
              <a:rPr lang="en-US" sz="1600" dirty="0">
                <a:latin typeface="Bahnschrift Light" panose="020B0502040204020203" pitchFamily="34" charset="0"/>
              </a:rPr>
              <a:t>Company shall set key indicators for such transaction on the basis of </a:t>
            </a:r>
          </a:p>
          <a:p>
            <a:pPr marL="1200150" lvl="2" indent="-285750">
              <a:lnSpc>
                <a:spcPct val="150000"/>
              </a:lnSpc>
              <a:buClr>
                <a:srgbClr val="FF0000"/>
              </a:buClr>
              <a:buFont typeface="Wingdings" panose="05000000000000000000" pitchFamily="2" charset="2"/>
              <a:buChar char="q"/>
            </a:pPr>
            <a:r>
              <a:rPr lang="en-US" sz="1600" dirty="0">
                <a:latin typeface="Bahnschrift Light" panose="020B0502040204020203" pitchFamily="34" charset="0"/>
              </a:rPr>
              <a:t>background of the customer, </a:t>
            </a:r>
          </a:p>
          <a:p>
            <a:pPr marL="1200150" lvl="2" indent="-285750">
              <a:lnSpc>
                <a:spcPct val="150000"/>
              </a:lnSpc>
              <a:buClr>
                <a:srgbClr val="FF0000"/>
              </a:buClr>
              <a:buFont typeface="Wingdings" panose="05000000000000000000" pitchFamily="2" charset="2"/>
              <a:buChar char="q"/>
            </a:pPr>
            <a:r>
              <a:rPr lang="en-US" sz="1600" dirty="0">
                <a:latin typeface="Bahnschrift Light" panose="020B0502040204020203" pitchFamily="34" charset="0"/>
              </a:rPr>
              <a:t>country of origin, </a:t>
            </a:r>
          </a:p>
          <a:p>
            <a:pPr marL="1200150" lvl="2" indent="-285750">
              <a:lnSpc>
                <a:spcPct val="150000"/>
              </a:lnSpc>
              <a:buClr>
                <a:srgbClr val="FF0000"/>
              </a:buClr>
              <a:buFont typeface="Wingdings" panose="05000000000000000000" pitchFamily="2" charset="2"/>
              <a:buChar char="q"/>
            </a:pPr>
            <a:r>
              <a:rPr lang="en-US" sz="1600" dirty="0">
                <a:latin typeface="Bahnschrift Light" panose="020B0502040204020203" pitchFamily="34" charset="0"/>
              </a:rPr>
              <a:t>sources of funds, </a:t>
            </a:r>
          </a:p>
          <a:p>
            <a:pPr marL="1200150" lvl="2" indent="-285750">
              <a:lnSpc>
                <a:spcPct val="150000"/>
              </a:lnSpc>
              <a:buClr>
                <a:srgbClr val="FF0000"/>
              </a:buClr>
              <a:buFont typeface="Wingdings" panose="05000000000000000000" pitchFamily="2" charset="2"/>
              <a:buChar char="q"/>
            </a:pPr>
            <a:r>
              <a:rPr lang="en-US" sz="1600" dirty="0">
                <a:latin typeface="Bahnschrift Light" panose="020B0502040204020203" pitchFamily="34" charset="0"/>
              </a:rPr>
              <a:t>type of transactions involved &amp; other risk factors which shall determine the extent of monitoring</a:t>
            </a:r>
          </a:p>
        </p:txBody>
      </p:sp>
    </p:spTree>
    <p:extLst>
      <p:ext uri="{BB962C8B-B14F-4D97-AF65-F5344CB8AC3E}">
        <p14:creationId xmlns:p14="http://schemas.microsoft.com/office/powerpoint/2010/main" val="26101143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1EAEC40-1796-488D-A7C9-2E4A15624941}"/>
              </a:ext>
            </a:extLst>
          </p:cNvPr>
          <p:cNvSpPr/>
          <p:nvPr/>
        </p:nvSpPr>
        <p:spPr>
          <a:xfrm>
            <a:off x="724347" y="-1454151"/>
            <a:ext cx="10629453" cy="9227177"/>
          </a:xfrm>
          <a:prstGeom prst="rect">
            <a:avLst/>
          </a:prstGeom>
          <a:noFill/>
        </p:spPr>
        <p:txBody>
          <a:bodyPr wrap="square" lIns="91440" tIns="45720" rIns="91440" bIns="45720">
            <a:spAutoFit/>
          </a:bodyPr>
          <a:lstStyle/>
          <a:p>
            <a:pPr algn="ctr"/>
            <a:r>
              <a:rPr lang="en-US" sz="59500" dirty="0">
                <a:ln w="0">
                  <a:solidFill>
                    <a:schemeClr val="bg1">
                      <a:lumMod val="50000"/>
                    </a:schemeClr>
                  </a:solidFill>
                </a:ln>
                <a:solidFill>
                  <a:schemeClr val="bg1">
                    <a:lumMod val="85000"/>
                  </a:schemeClr>
                </a:solidFill>
                <a:latin typeface="Avant_G-Bold" panose="020B0500000000000000" pitchFamily="34" charset="0"/>
              </a:rPr>
              <a:t>6</a:t>
            </a:r>
            <a:r>
              <a:rPr lang="en-US" sz="59500" b="0" cap="none" spc="0" dirty="0">
                <a:ln w="0">
                  <a:solidFill>
                    <a:schemeClr val="bg1">
                      <a:lumMod val="50000"/>
                    </a:schemeClr>
                  </a:solidFill>
                </a:ln>
                <a:solidFill>
                  <a:schemeClr val="bg1">
                    <a:lumMod val="85000"/>
                  </a:schemeClr>
                </a:solidFill>
                <a:latin typeface="Avant_G-Bold" panose="020B0500000000000000" pitchFamily="34" charset="0"/>
              </a:rPr>
              <a:t>.4</a:t>
            </a:r>
          </a:p>
        </p:txBody>
      </p:sp>
      <p:sp>
        <p:nvSpPr>
          <p:cNvPr id="2" name="Rectangle 1"/>
          <p:cNvSpPr/>
          <p:nvPr/>
        </p:nvSpPr>
        <p:spPr>
          <a:xfrm>
            <a:off x="0" y="5105400"/>
            <a:ext cx="12192000" cy="1752600"/>
          </a:xfrm>
          <a:prstGeom prst="rect">
            <a:avLst/>
          </a:prstGeom>
          <a:solidFill>
            <a:schemeClr val="bg2">
              <a:lumMod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 name="Rectangle 2"/>
          <p:cNvSpPr/>
          <p:nvPr/>
        </p:nvSpPr>
        <p:spPr>
          <a:xfrm>
            <a:off x="3053289" y="2481560"/>
            <a:ext cx="6085448" cy="923330"/>
          </a:xfrm>
          <a:prstGeom prst="rect">
            <a:avLst/>
          </a:prstGeom>
          <a:noFill/>
        </p:spPr>
        <p:txBody>
          <a:bodyPr wrap="none" lIns="91440" tIns="45720" rIns="91440" bIns="45720">
            <a:spAutoFit/>
          </a:bodyPr>
          <a:lstStyle/>
          <a:p>
            <a:pPr algn="ctr"/>
            <a:r>
              <a:rPr lang="en-US" sz="5400" b="0" cap="none" spc="0" dirty="0">
                <a:ln w="0"/>
                <a:solidFill>
                  <a:schemeClr val="tx1"/>
                </a:solidFill>
                <a:latin typeface="Avant_G-Bold" panose="020B0500000000000000" pitchFamily="34" charset="0"/>
              </a:rPr>
              <a:t>RISK MANAGEMENT</a:t>
            </a:r>
          </a:p>
        </p:txBody>
      </p:sp>
      <p:sp>
        <p:nvSpPr>
          <p:cNvPr id="4" name="Slide Number Placeholder 3"/>
          <p:cNvSpPr>
            <a:spLocks noGrp="1"/>
          </p:cNvSpPr>
          <p:nvPr>
            <p:ph type="sldNum" sz="quarter" idx="12"/>
          </p:nvPr>
        </p:nvSpPr>
        <p:spPr/>
        <p:txBody>
          <a:bodyPr/>
          <a:lstStyle/>
          <a:p>
            <a:fld id="{64817E00-36CB-45B2-99EC-B9DE4D5B6FAF}" type="slidenum">
              <a:rPr lang="en-IN" smtClean="0"/>
              <a:t>28</a:t>
            </a:fld>
            <a:endParaRPr lang="en-IN"/>
          </a:p>
        </p:txBody>
      </p:sp>
      <p:sp>
        <p:nvSpPr>
          <p:cNvPr id="8" name="Isosceles Triangle 7">
            <a:extLst>
              <a:ext uri="{FF2B5EF4-FFF2-40B4-BE49-F238E27FC236}">
                <a16:creationId xmlns:a16="http://schemas.microsoft.com/office/drawing/2014/main" id="{2A7FE7B2-314E-4373-9F6D-BCA0D70C524C}"/>
              </a:ext>
            </a:extLst>
          </p:cNvPr>
          <p:cNvSpPr/>
          <p:nvPr/>
        </p:nvSpPr>
        <p:spPr>
          <a:xfrm>
            <a:off x="9138737" y="4338198"/>
            <a:ext cx="1149174" cy="778598"/>
          </a:xfrm>
          <a:prstGeom prst="triangle">
            <a:avLst/>
          </a:prstGeom>
          <a:solidFill>
            <a:srgbClr val="3B3838"/>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6677161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6102036" cy="6858000"/>
          </a:xfrm>
          <a:prstGeom prst="rect">
            <a:avLst/>
          </a:prstGeom>
          <a:solidFill>
            <a:schemeClr val="bg2">
              <a:lumMod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ln w="0"/>
              <a:solidFill>
                <a:schemeClr val="tx1"/>
              </a:solidFill>
              <a:effectLst>
                <a:outerShdw blurRad="38100" dist="19050" dir="2700000" algn="tl" rotWithShape="0">
                  <a:schemeClr val="dk1">
                    <a:alpha val="40000"/>
                  </a:schemeClr>
                </a:outerShdw>
              </a:effectLst>
            </a:endParaRPr>
          </a:p>
        </p:txBody>
      </p:sp>
      <p:sp>
        <p:nvSpPr>
          <p:cNvPr id="4" name="Slide Number Placeholder 3"/>
          <p:cNvSpPr>
            <a:spLocks noGrp="1"/>
          </p:cNvSpPr>
          <p:nvPr>
            <p:ph type="sldNum" sz="quarter" idx="12"/>
          </p:nvPr>
        </p:nvSpPr>
        <p:spPr>
          <a:ln>
            <a:noFill/>
          </a:ln>
        </p:spPr>
        <p:txBody>
          <a:bodyPr/>
          <a:lstStyle/>
          <a:p>
            <a:fld id="{64817E00-36CB-45B2-99EC-B9DE4D5B6FAF}" type="slidenum">
              <a:rPr lang="en-IN" smtClean="0">
                <a:solidFill>
                  <a:schemeClr val="tx1"/>
                </a:solidFill>
              </a:rPr>
              <a:t>29</a:t>
            </a:fld>
            <a:endParaRPr lang="en-IN" dirty="0">
              <a:solidFill>
                <a:schemeClr val="tx1"/>
              </a:solidFill>
            </a:endParaRPr>
          </a:p>
        </p:txBody>
      </p:sp>
      <p:sp>
        <p:nvSpPr>
          <p:cNvPr id="11" name="Oval 10"/>
          <p:cNvSpPr/>
          <p:nvPr/>
        </p:nvSpPr>
        <p:spPr>
          <a:xfrm>
            <a:off x="5518764" y="2925246"/>
            <a:ext cx="1041148" cy="975134"/>
          </a:xfrm>
          <a:prstGeom prst="ellipse">
            <a:avLst/>
          </a:prstGeom>
          <a:solidFill>
            <a:srgbClr val="3B3838"/>
          </a:solidFill>
          <a:ln w="57150">
            <a:solidFill>
              <a:schemeClr val="tx1">
                <a:lumMod val="95000"/>
                <a:lumOff val="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C000"/>
              </a:solidFill>
            </a:endParaRPr>
          </a:p>
        </p:txBody>
      </p:sp>
      <p:sp>
        <p:nvSpPr>
          <p:cNvPr id="14" name="TextBox 13"/>
          <p:cNvSpPr txBox="1"/>
          <p:nvPr/>
        </p:nvSpPr>
        <p:spPr>
          <a:xfrm>
            <a:off x="1241311" y="2705725"/>
            <a:ext cx="3619414" cy="1446550"/>
          </a:xfrm>
          <a:prstGeom prst="rect">
            <a:avLst/>
          </a:prstGeom>
          <a:noFill/>
        </p:spPr>
        <p:txBody>
          <a:bodyPr wrap="square" rtlCol="0">
            <a:spAutoFit/>
          </a:bodyPr>
          <a:lstStyle/>
          <a:p>
            <a:r>
              <a:rPr lang="en-IN" sz="4400" dirty="0">
                <a:solidFill>
                  <a:schemeClr val="bg1"/>
                </a:solidFill>
                <a:latin typeface="Avant_G-Bold" panose="020B0500000000000000" pitchFamily="34" charset="0"/>
              </a:rPr>
              <a:t>Risk Management</a:t>
            </a:r>
            <a:endParaRPr lang="en-IN" sz="6000" dirty="0">
              <a:solidFill>
                <a:schemeClr val="bg1"/>
              </a:solidFill>
              <a:latin typeface="Avant_G-Bold" panose="020B0500000000000000" pitchFamily="34" charset="0"/>
            </a:endParaRPr>
          </a:p>
        </p:txBody>
      </p:sp>
      <p:sp>
        <p:nvSpPr>
          <p:cNvPr id="16" name="Half Frame 15"/>
          <p:cNvSpPr/>
          <p:nvPr/>
        </p:nvSpPr>
        <p:spPr>
          <a:xfrm>
            <a:off x="342900" y="314324"/>
            <a:ext cx="5010150" cy="2532273"/>
          </a:xfrm>
          <a:prstGeom prst="halfFram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t>
            </a:r>
          </a:p>
        </p:txBody>
      </p:sp>
      <p:sp>
        <p:nvSpPr>
          <p:cNvPr id="27" name="Half Frame 26"/>
          <p:cNvSpPr/>
          <p:nvPr/>
        </p:nvSpPr>
        <p:spPr>
          <a:xfrm rot="10800000">
            <a:off x="736878" y="3979028"/>
            <a:ext cx="5010150" cy="2532273"/>
          </a:xfrm>
          <a:prstGeom prst="halfFram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t>
            </a:r>
          </a:p>
        </p:txBody>
      </p:sp>
      <p:sp>
        <p:nvSpPr>
          <p:cNvPr id="28" name="Isosceles Triangle 27"/>
          <p:cNvSpPr/>
          <p:nvPr/>
        </p:nvSpPr>
        <p:spPr>
          <a:xfrm rot="13636153">
            <a:off x="10606068" y="400156"/>
            <a:ext cx="1489585" cy="914187"/>
          </a:xfrm>
          <a:prstGeom prst="triangl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4"/>
          </a:fillRef>
          <a:effectRef idx="1">
            <a:schemeClr val="accent4"/>
          </a:effectRef>
          <a:fontRef idx="minor">
            <a:schemeClr val="lt1"/>
          </a:fontRef>
        </p:style>
        <p:txBody>
          <a:bodyPr rtlCol="0" anchor="ctr"/>
          <a:lstStyle/>
          <a:p>
            <a:pPr algn="ctr"/>
            <a:endParaRPr lang="en-IN"/>
          </a:p>
        </p:txBody>
      </p:sp>
      <p:sp>
        <p:nvSpPr>
          <p:cNvPr id="15" name="Isosceles Triangle 14">
            <a:extLst>
              <a:ext uri="{FF2B5EF4-FFF2-40B4-BE49-F238E27FC236}">
                <a16:creationId xmlns:a16="http://schemas.microsoft.com/office/drawing/2014/main" id="{9644E752-3EBD-4E1E-9D5E-75AA388BDA29}"/>
              </a:ext>
            </a:extLst>
          </p:cNvPr>
          <p:cNvSpPr/>
          <p:nvPr/>
        </p:nvSpPr>
        <p:spPr>
          <a:xfrm rot="5400000">
            <a:off x="5885920" y="3215753"/>
            <a:ext cx="420159" cy="322630"/>
          </a:xfrm>
          <a:prstGeom prst="triangle">
            <a:avLst/>
          </a:prstGeom>
          <a:solidFill>
            <a:srgbClr val="FABC07"/>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id="{763A16D0-48C3-425F-90A2-9A5E88244EA5}"/>
              </a:ext>
            </a:extLst>
          </p:cNvPr>
          <p:cNvSpPr txBox="1"/>
          <p:nvPr/>
        </p:nvSpPr>
        <p:spPr>
          <a:xfrm>
            <a:off x="6251461" y="1444000"/>
            <a:ext cx="5384438" cy="4329519"/>
          </a:xfrm>
          <a:prstGeom prst="rect">
            <a:avLst/>
          </a:prstGeom>
          <a:noFill/>
        </p:spPr>
        <p:txBody>
          <a:bodyPr wrap="square" rtlCol="0">
            <a:spAutoFit/>
          </a:bodyPr>
          <a:lstStyle/>
          <a:p>
            <a:pPr>
              <a:lnSpc>
                <a:spcPct val="150000"/>
              </a:lnSpc>
              <a:buClr>
                <a:srgbClr val="FF0000"/>
              </a:buClr>
            </a:pPr>
            <a:r>
              <a:rPr lang="en-US" sz="2400" dirty="0">
                <a:latin typeface="Bahnschrift Light" panose="020B0502040204020203" pitchFamily="34" charset="0"/>
              </a:rPr>
              <a:t>Risk Management includes</a:t>
            </a:r>
          </a:p>
          <a:p>
            <a:pPr marL="742950" lvl="1" indent="-285750">
              <a:lnSpc>
                <a:spcPct val="150000"/>
              </a:lnSpc>
              <a:buClr>
                <a:srgbClr val="FF0000"/>
              </a:buClr>
              <a:buFont typeface="Wingdings" panose="05000000000000000000" pitchFamily="2" charset="2"/>
              <a:buChar char="q"/>
            </a:pPr>
            <a:r>
              <a:rPr lang="en-US" dirty="0">
                <a:latin typeface="Bahnschrift Light" panose="020B0502040204020203" pitchFamily="34" charset="0"/>
              </a:rPr>
              <a:t>proper management oversight, systems and controls, segregation of duties, training and other related matters.</a:t>
            </a:r>
          </a:p>
          <a:p>
            <a:pPr marL="742950" lvl="1" indent="-285750">
              <a:lnSpc>
                <a:spcPct val="150000"/>
              </a:lnSpc>
              <a:buClr>
                <a:srgbClr val="FF0000"/>
              </a:buClr>
              <a:buFont typeface="Wingdings" panose="05000000000000000000" pitchFamily="2" charset="2"/>
              <a:buChar char="q"/>
            </a:pPr>
            <a:r>
              <a:rPr lang="en-US" dirty="0">
                <a:latin typeface="Bahnschrift Light" panose="020B0502040204020203" pitchFamily="34" charset="0"/>
              </a:rPr>
              <a:t>The Company shall devise procedures for creating </a:t>
            </a:r>
            <a:r>
              <a:rPr lang="en-US" b="1" dirty="0">
                <a:solidFill>
                  <a:srgbClr val="FF0000"/>
                </a:solidFill>
                <a:latin typeface="Bahnschrift Light" panose="020B0502040204020203" pitchFamily="34" charset="0"/>
              </a:rPr>
              <a:t>Risk Profiles </a:t>
            </a:r>
            <a:r>
              <a:rPr lang="en-US" dirty="0">
                <a:latin typeface="Bahnschrift Light" panose="020B0502040204020203" pitchFamily="34" charset="0"/>
              </a:rPr>
              <a:t>of their existing and new Customers and apply various </a:t>
            </a:r>
            <a:r>
              <a:rPr lang="en-US" b="1" dirty="0">
                <a:latin typeface="Bahnschrift Light" panose="020B0502040204020203" pitchFamily="34" charset="0"/>
              </a:rPr>
              <a:t>Anti Money Laundering</a:t>
            </a:r>
            <a:r>
              <a:rPr lang="en-US" dirty="0">
                <a:latin typeface="Bahnschrift Light" panose="020B0502040204020203" pitchFamily="34" charset="0"/>
              </a:rPr>
              <a:t> measures keeping in view the risks involved in a transaction or business relationship.</a:t>
            </a:r>
          </a:p>
        </p:txBody>
      </p:sp>
      <p:sp>
        <p:nvSpPr>
          <p:cNvPr id="3" name="TextBox 2">
            <a:extLst>
              <a:ext uri="{FF2B5EF4-FFF2-40B4-BE49-F238E27FC236}">
                <a16:creationId xmlns:a16="http://schemas.microsoft.com/office/drawing/2014/main" id="{4BF99EE0-2854-44DA-A244-8DA8EB9A92D2}"/>
              </a:ext>
            </a:extLst>
          </p:cNvPr>
          <p:cNvSpPr txBox="1"/>
          <p:nvPr/>
        </p:nvSpPr>
        <p:spPr>
          <a:xfrm>
            <a:off x="6444936" y="314324"/>
            <a:ext cx="4352925" cy="892552"/>
          </a:xfrm>
          <a:prstGeom prst="rect">
            <a:avLst/>
          </a:prstGeom>
          <a:noFill/>
        </p:spPr>
        <p:txBody>
          <a:bodyPr wrap="square" rtlCol="0">
            <a:spAutoFit/>
          </a:bodyPr>
          <a:lstStyle/>
          <a:p>
            <a:r>
              <a:rPr lang="en-US" sz="2000" dirty="0">
                <a:latin typeface="Bahnschrift Light" panose="020B0502040204020203" pitchFamily="34" charset="0"/>
              </a:rPr>
              <a:t>Risk management belongs to the </a:t>
            </a:r>
          </a:p>
          <a:p>
            <a:pPr marL="285750" indent="-285750">
              <a:buFont typeface="Wingdings" panose="05000000000000000000" pitchFamily="2" charset="2"/>
              <a:buChar char="q"/>
            </a:pPr>
            <a:r>
              <a:rPr lang="en-US" sz="1600" b="1" dirty="0">
                <a:latin typeface="Bahnschrift Light" panose="020B0502040204020203" pitchFamily="34" charset="0"/>
              </a:rPr>
              <a:t>Board of Directors </a:t>
            </a:r>
          </a:p>
          <a:p>
            <a:pPr marL="285750" indent="-285750">
              <a:buFont typeface="Wingdings" panose="05000000000000000000" pitchFamily="2" charset="2"/>
              <a:buChar char="q"/>
            </a:pPr>
            <a:r>
              <a:rPr lang="en-US" sz="1600" b="1" dirty="0">
                <a:latin typeface="Bahnschrift Light" panose="020B0502040204020203" pitchFamily="34" charset="0"/>
              </a:rPr>
              <a:t>the Loan and Risk Committee</a:t>
            </a:r>
            <a:endParaRPr lang="en-IN" sz="1600" b="1" dirty="0">
              <a:latin typeface="Bahnschrift Light" panose="020B0502040204020203" pitchFamily="34" charset="0"/>
            </a:endParaRPr>
          </a:p>
        </p:txBody>
      </p:sp>
    </p:spTree>
    <p:extLst>
      <p:ext uri="{BB962C8B-B14F-4D97-AF65-F5344CB8AC3E}">
        <p14:creationId xmlns:p14="http://schemas.microsoft.com/office/powerpoint/2010/main" val="906451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3" name="TextBox 2"/>
          <p:cNvSpPr txBox="1"/>
          <p:nvPr/>
        </p:nvSpPr>
        <p:spPr>
          <a:xfrm>
            <a:off x="-4925209" y="1425388"/>
            <a:ext cx="4643717" cy="3416320"/>
          </a:xfrm>
          <a:prstGeom prst="rect">
            <a:avLst/>
          </a:prstGeom>
          <a:noFill/>
        </p:spPr>
        <p:txBody>
          <a:bodyPr wrap="square" rtlCol="0">
            <a:spAutoFit/>
          </a:bodyPr>
          <a:lstStyle/>
          <a:p>
            <a:r>
              <a:rPr lang="en-IN" sz="7200" dirty="0">
                <a:latin typeface="Avant_G-Bold" panose="020B0500000000000000" pitchFamily="34" charset="0"/>
              </a:rPr>
              <a:t>KNOW YOUR CUSTOMER</a:t>
            </a:r>
          </a:p>
        </p:txBody>
      </p:sp>
      <p:sp>
        <p:nvSpPr>
          <p:cNvPr id="7" name="Rectangle 6"/>
          <p:cNvSpPr/>
          <p:nvPr/>
        </p:nvSpPr>
        <p:spPr>
          <a:xfrm>
            <a:off x="-98612" y="981074"/>
            <a:ext cx="6103172" cy="4227419"/>
          </a:xfrm>
          <a:prstGeom prst="rect">
            <a:avLst/>
          </a:prstGeom>
          <a:solidFill>
            <a:srgbClr val="40404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4" name="Slide Number Placeholder 3"/>
          <p:cNvSpPr>
            <a:spLocks noGrp="1"/>
          </p:cNvSpPr>
          <p:nvPr>
            <p:ph type="sldNum" sz="quarter" idx="12"/>
          </p:nvPr>
        </p:nvSpPr>
        <p:spPr/>
        <p:txBody>
          <a:bodyPr/>
          <a:lstStyle/>
          <a:p>
            <a:fld id="{64817E00-36CB-45B2-99EC-B9DE4D5B6FAF}" type="slidenum">
              <a:rPr lang="en-IN" smtClean="0">
                <a:solidFill>
                  <a:schemeClr val="bg1"/>
                </a:solidFill>
              </a:rPr>
              <a:t>3</a:t>
            </a:fld>
            <a:endParaRPr lang="en-IN" dirty="0">
              <a:solidFill>
                <a:schemeClr val="bg1"/>
              </a:solidFill>
            </a:endParaRPr>
          </a:p>
        </p:txBody>
      </p:sp>
      <p:sp>
        <p:nvSpPr>
          <p:cNvPr id="6" name="Rectangle 5"/>
          <p:cNvSpPr/>
          <p:nvPr/>
        </p:nvSpPr>
        <p:spPr>
          <a:xfrm>
            <a:off x="6004559" y="981075"/>
            <a:ext cx="174491" cy="422741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561398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105400"/>
            <a:ext cx="12192000" cy="1752600"/>
          </a:xfrm>
          <a:prstGeom prst="rect">
            <a:avLst/>
          </a:prstGeom>
          <a:solidFill>
            <a:schemeClr val="bg2">
              <a:lumMod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 name="Rectangle 2"/>
          <p:cNvSpPr/>
          <p:nvPr/>
        </p:nvSpPr>
        <p:spPr>
          <a:xfrm>
            <a:off x="780538" y="1848436"/>
            <a:ext cx="10630924" cy="1754326"/>
          </a:xfrm>
          <a:prstGeom prst="rect">
            <a:avLst/>
          </a:prstGeom>
          <a:noFill/>
          <a:ln>
            <a:solidFill>
              <a:schemeClr val="tx1"/>
            </a:solidFill>
            <a:prstDash val="dash"/>
          </a:ln>
        </p:spPr>
        <p:txBody>
          <a:bodyPr wrap="none" lIns="91440" tIns="45720" rIns="91440" bIns="45720">
            <a:spAutoFit/>
          </a:bodyPr>
          <a:lstStyle/>
          <a:p>
            <a:pPr algn="ctr"/>
            <a:r>
              <a:rPr lang="en-US" sz="5400" b="0" cap="none" spc="0" dirty="0">
                <a:ln w="0"/>
                <a:solidFill>
                  <a:schemeClr val="tx1"/>
                </a:solidFill>
                <a:latin typeface="Avant_G-Bold" panose="020B0500000000000000" pitchFamily="34" charset="0"/>
              </a:rPr>
              <a:t>PROCEDURE FOR OPENING A NEW </a:t>
            </a:r>
            <a:br>
              <a:rPr lang="en-US" sz="5400" b="0" cap="none" spc="0" dirty="0">
                <a:ln w="0"/>
                <a:solidFill>
                  <a:schemeClr val="tx1"/>
                </a:solidFill>
                <a:latin typeface="Avant_G-Bold" panose="020B0500000000000000" pitchFamily="34" charset="0"/>
              </a:rPr>
            </a:br>
            <a:r>
              <a:rPr lang="en-US" sz="5400" b="0" cap="none" spc="0" dirty="0">
                <a:ln w="0"/>
                <a:solidFill>
                  <a:schemeClr val="tx1"/>
                </a:solidFill>
                <a:latin typeface="Avant_G-Bold" panose="020B0500000000000000" pitchFamily="34" charset="0"/>
              </a:rPr>
              <a:t>SAVING ACCOUNT</a:t>
            </a:r>
          </a:p>
        </p:txBody>
      </p:sp>
      <p:sp>
        <p:nvSpPr>
          <p:cNvPr id="4" name="Slide Number Placeholder 3"/>
          <p:cNvSpPr>
            <a:spLocks noGrp="1"/>
          </p:cNvSpPr>
          <p:nvPr>
            <p:ph type="sldNum" sz="quarter" idx="12"/>
          </p:nvPr>
        </p:nvSpPr>
        <p:spPr/>
        <p:txBody>
          <a:bodyPr/>
          <a:lstStyle/>
          <a:p>
            <a:fld id="{64817E00-36CB-45B2-99EC-B9DE4D5B6FAF}" type="slidenum">
              <a:rPr lang="en-IN" smtClean="0"/>
              <a:t>30</a:t>
            </a:fld>
            <a:endParaRPr lang="en-IN"/>
          </a:p>
        </p:txBody>
      </p:sp>
    </p:spTree>
    <p:extLst>
      <p:ext uri="{BB962C8B-B14F-4D97-AF65-F5344CB8AC3E}">
        <p14:creationId xmlns:p14="http://schemas.microsoft.com/office/powerpoint/2010/main" val="27606463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0750" y="-16187"/>
            <a:ext cx="6058890" cy="6874188"/>
          </a:xfrm>
          <a:prstGeom prst="rect">
            <a:avLst/>
          </a:prstGeom>
          <a:solidFill>
            <a:schemeClr val="bg2">
              <a:lumMod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ln w="0"/>
              <a:solidFill>
                <a:schemeClr val="tx1"/>
              </a:solidFill>
              <a:effectLst>
                <a:outerShdw blurRad="38100" dist="19050" dir="2700000" algn="tl" rotWithShape="0">
                  <a:schemeClr val="dk1">
                    <a:alpha val="40000"/>
                  </a:schemeClr>
                </a:outerShdw>
              </a:effectLst>
            </a:endParaRPr>
          </a:p>
        </p:txBody>
      </p:sp>
      <p:sp>
        <p:nvSpPr>
          <p:cNvPr id="4" name="Slide Number Placeholder 3"/>
          <p:cNvSpPr>
            <a:spLocks noGrp="1"/>
          </p:cNvSpPr>
          <p:nvPr>
            <p:ph type="sldNum" sz="quarter" idx="12"/>
          </p:nvPr>
        </p:nvSpPr>
        <p:spPr>
          <a:ln>
            <a:noFill/>
          </a:ln>
        </p:spPr>
        <p:txBody>
          <a:bodyPr/>
          <a:lstStyle/>
          <a:p>
            <a:fld id="{64817E00-36CB-45B2-99EC-B9DE4D5B6FAF}" type="slidenum">
              <a:rPr lang="en-IN" smtClean="0">
                <a:solidFill>
                  <a:schemeClr val="tx1"/>
                </a:solidFill>
              </a:rPr>
              <a:t>31</a:t>
            </a:fld>
            <a:endParaRPr lang="en-IN" dirty="0">
              <a:solidFill>
                <a:schemeClr val="tx1"/>
              </a:solidFill>
            </a:endParaRPr>
          </a:p>
        </p:txBody>
      </p:sp>
      <p:sp>
        <p:nvSpPr>
          <p:cNvPr id="11" name="Oval 10"/>
          <p:cNvSpPr/>
          <p:nvPr/>
        </p:nvSpPr>
        <p:spPr>
          <a:xfrm>
            <a:off x="5493002" y="2961041"/>
            <a:ext cx="1041148" cy="975134"/>
          </a:xfrm>
          <a:prstGeom prst="ellipse">
            <a:avLst/>
          </a:prstGeom>
          <a:solidFill>
            <a:srgbClr val="3B3838"/>
          </a:solidFill>
          <a:ln w="57150">
            <a:solidFill>
              <a:schemeClr val="tx1">
                <a:lumMod val="95000"/>
                <a:lumOff val="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C000"/>
              </a:solidFill>
            </a:endParaRPr>
          </a:p>
        </p:txBody>
      </p:sp>
      <p:sp>
        <p:nvSpPr>
          <p:cNvPr id="14" name="TextBox 13"/>
          <p:cNvSpPr txBox="1"/>
          <p:nvPr/>
        </p:nvSpPr>
        <p:spPr>
          <a:xfrm>
            <a:off x="817777" y="2235967"/>
            <a:ext cx="4149215" cy="2492990"/>
          </a:xfrm>
          <a:prstGeom prst="rect">
            <a:avLst/>
          </a:prstGeom>
          <a:noFill/>
        </p:spPr>
        <p:txBody>
          <a:bodyPr wrap="square" rtlCol="0">
            <a:spAutoFit/>
          </a:bodyPr>
          <a:lstStyle/>
          <a:p>
            <a:r>
              <a:rPr lang="en-IN" sz="3600" dirty="0">
                <a:solidFill>
                  <a:schemeClr val="bg1"/>
                </a:solidFill>
                <a:latin typeface="Avant_G-Bold" panose="020B0500000000000000" pitchFamily="34" charset="0"/>
              </a:rPr>
              <a:t>WHY TO OPEN A </a:t>
            </a:r>
            <a:br>
              <a:rPr lang="en-IN" sz="4000" dirty="0">
                <a:solidFill>
                  <a:schemeClr val="bg1"/>
                </a:solidFill>
                <a:latin typeface="Avant_G-Bold" panose="020B0500000000000000" pitchFamily="34" charset="0"/>
              </a:rPr>
            </a:br>
            <a:r>
              <a:rPr lang="en-IN" sz="6000" dirty="0">
                <a:solidFill>
                  <a:schemeClr val="bg1"/>
                </a:solidFill>
                <a:latin typeface="Avant_G-Bold" panose="020B0500000000000000" pitchFamily="34" charset="0"/>
              </a:rPr>
              <a:t>Saving Account?</a:t>
            </a:r>
          </a:p>
        </p:txBody>
      </p:sp>
      <p:sp>
        <p:nvSpPr>
          <p:cNvPr id="7" name="TextBox 6"/>
          <p:cNvSpPr txBox="1"/>
          <p:nvPr/>
        </p:nvSpPr>
        <p:spPr>
          <a:xfrm>
            <a:off x="7049288" y="1303948"/>
            <a:ext cx="4809337" cy="3908762"/>
          </a:xfrm>
          <a:prstGeom prst="rect">
            <a:avLst/>
          </a:prstGeom>
          <a:noFill/>
        </p:spPr>
        <p:txBody>
          <a:bodyPr wrap="square" rtlCol="0">
            <a:spAutoFit/>
          </a:bodyPr>
          <a:lstStyle/>
          <a:p>
            <a:r>
              <a:rPr lang="en-US" sz="4000" b="1" dirty="0">
                <a:solidFill>
                  <a:schemeClr val="bg2">
                    <a:lumMod val="10000"/>
                  </a:schemeClr>
                </a:solidFill>
                <a:latin typeface="Avant_G-Bold" panose="020B0500000000000000" pitchFamily="34" charset="0"/>
              </a:rPr>
              <a:t>S</a:t>
            </a:r>
            <a:r>
              <a:rPr lang="en-US" sz="4800" b="1" dirty="0">
                <a:solidFill>
                  <a:schemeClr val="bg2">
                    <a:lumMod val="10000"/>
                  </a:schemeClr>
                </a:solidFill>
                <a:latin typeface="Avant_G-Bold" panose="020B0500000000000000" pitchFamily="34" charset="0"/>
              </a:rPr>
              <a:t> </a:t>
            </a:r>
            <a:r>
              <a:rPr lang="en-US" sz="2000" dirty="0">
                <a:solidFill>
                  <a:schemeClr val="bg2">
                    <a:lumMod val="10000"/>
                  </a:schemeClr>
                </a:solidFill>
                <a:latin typeface="Bahnschrift Light" panose="020B0502040204020203" pitchFamily="34" charset="0"/>
              </a:rPr>
              <a:t>for safely </a:t>
            </a:r>
            <a:r>
              <a:rPr lang="en-US" sz="2800" b="1" u="sng" dirty="0">
                <a:solidFill>
                  <a:schemeClr val="bg2">
                    <a:lumMod val="10000"/>
                  </a:schemeClr>
                </a:solidFill>
                <a:latin typeface="Bahnschrift Light" panose="020B0502040204020203" pitchFamily="34" charset="0"/>
              </a:rPr>
              <a:t>save</a:t>
            </a:r>
            <a:r>
              <a:rPr lang="en-US" sz="2000" dirty="0">
                <a:solidFill>
                  <a:schemeClr val="bg2">
                    <a:lumMod val="10000"/>
                  </a:schemeClr>
                </a:solidFill>
                <a:latin typeface="Bahnschrift Light" panose="020B0502040204020203" pitchFamily="34" charset="0"/>
              </a:rPr>
              <a:t> your surplus funds.</a:t>
            </a:r>
          </a:p>
          <a:p>
            <a:r>
              <a:rPr lang="en-US" sz="4000" b="1" dirty="0">
                <a:solidFill>
                  <a:schemeClr val="bg2">
                    <a:lumMod val="10000"/>
                  </a:schemeClr>
                </a:solidFill>
                <a:latin typeface="Avant_G-Bold" panose="020B0500000000000000" pitchFamily="34" charset="0"/>
              </a:rPr>
              <a:t>A </a:t>
            </a:r>
            <a:r>
              <a:rPr lang="en-US" sz="2000" dirty="0">
                <a:solidFill>
                  <a:schemeClr val="bg2">
                    <a:lumMod val="10000"/>
                  </a:schemeClr>
                </a:solidFill>
                <a:latin typeface="Bahnschrift Light" panose="020B0502040204020203" pitchFamily="34" charset="0"/>
              </a:rPr>
              <a:t>for </a:t>
            </a:r>
            <a:r>
              <a:rPr lang="en-US" sz="2800" b="1" u="sng" dirty="0">
                <a:solidFill>
                  <a:schemeClr val="bg2">
                    <a:lumMod val="10000"/>
                  </a:schemeClr>
                </a:solidFill>
                <a:latin typeface="Bahnschrift Light" panose="020B0502040204020203" pitchFamily="34" charset="0"/>
              </a:rPr>
              <a:t>annual</a:t>
            </a:r>
            <a:r>
              <a:rPr lang="en-US" sz="2000" b="1" dirty="0">
                <a:solidFill>
                  <a:schemeClr val="bg2">
                    <a:lumMod val="10000"/>
                  </a:schemeClr>
                </a:solidFill>
                <a:latin typeface="Bahnschrift Light" panose="020B0502040204020203" pitchFamily="34" charset="0"/>
              </a:rPr>
              <a:t> </a:t>
            </a:r>
            <a:r>
              <a:rPr lang="en-US" sz="2000" dirty="0">
                <a:solidFill>
                  <a:schemeClr val="bg2">
                    <a:lumMod val="10000"/>
                  </a:schemeClr>
                </a:solidFill>
                <a:latin typeface="Bahnschrift Light" panose="020B0502040204020203" pitchFamily="34" charset="0"/>
              </a:rPr>
              <a:t>interest. </a:t>
            </a:r>
          </a:p>
          <a:p>
            <a:r>
              <a:rPr lang="en-US" sz="4000" b="1" dirty="0">
                <a:solidFill>
                  <a:schemeClr val="bg2">
                    <a:lumMod val="10000"/>
                  </a:schemeClr>
                </a:solidFill>
                <a:latin typeface="Avant_G-Bold" panose="020B0500000000000000" pitchFamily="34" charset="0"/>
              </a:rPr>
              <a:t>V</a:t>
            </a:r>
            <a:r>
              <a:rPr lang="en-US" sz="2000" dirty="0">
                <a:solidFill>
                  <a:schemeClr val="bg2">
                    <a:lumMod val="10000"/>
                  </a:schemeClr>
                </a:solidFill>
                <a:latin typeface="Bahnschrift Light" panose="020B0502040204020203" pitchFamily="34" charset="0"/>
              </a:rPr>
              <a:t> for </a:t>
            </a:r>
            <a:r>
              <a:rPr lang="en-US" sz="2800" b="1" u="sng" dirty="0">
                <a:solidFill>
                  <a:schemeClr val="bg2">
                    <a:lumMod val="10000"/>
                  </a:schemeClr>
                </a:solidFill>
                <a:latin typeface="Bahnschrift Light" panose="020B0502040204020203" pitchFamily="34" charset="0"/>
              </a:rPr>
              <a:t>withdrawing</a:t>
            </a:r>
            <a:r>
              <a:rPr lang="en-US" sz="2000" dirty="0">
                <a:solidFill>
                  <a:schemeClr val="bg2">
                    <a:lumMod val="10000"/>
                  </a:schemeClr>
                </a:solidFill>
                <a:latin typeface="Bahnschrift Light" panose="020B0502040204020203" pitchFamily="34" charset="0"/>
              </a:rPr>
              <a:t> money.</a:t>
            </a:r>
          </a:p>
          <a:p>
            <a:r>
              <a:rPr lang="en-US" sz="4000" b="1" dirty="0">
                <a:solidFill>
                  <a:schemeClr val="bg2">
                    <a:lumMod val="10000"/>
                  </a:schemeClr>
                </a:solidFill>
                <a:latin typeface="Avant_G-Bold" panose="020B0500000000000000" pitchFamily="34" charset="0"/>
              </a:rPr>
              <a:t> I </a:t>
            </a:r>
            <a:r>
              <a:rPr lang="en-US" sz="2000" dirty="0">
                <a:solidFill>
                  <a:schemeClr val="bg2">
                    <a:lumMod val="10000"/>
                  </a:schemeClr>
                </a:solidFill>
                <a:latin typeface="Bahnschrift Light" panose="020B0502040204020203" pitchFamily="34" charset="0"/>
              </a:rPr>
              <a:t>for </a:t>
            </a:r>
            <a:r>
              <a:rPr lang="en-US" sz="2800" b="1" u="sng" dirty="0">
                <a:solidFill>
                  <a:schemeClr val="bg2">
                    <a:lumMod val="10000"/>
                  </a:schemeClr>
                </a:solidFill>
                <a:latin typeface="Bahnschrift Light" panose="020B0502040204020203" pitchFamily="34" charset="0"/>
              </a:rPr>
              <a:t>insurance</a:t>
            </a:r>
            <a:r>
              <a:rPr lang="en-US" sz="2800" b="1" dirty="0">
                <a:solidFill>
                  <a:schemeClr val="bg2">
                    <a:lumMod val="10000"/>
                  </a:schemeClr>
                </a:solidFill>
                <a:latin typeface="Bahnschrift Light" panose="020B0502040204020203" pitchFamily="34" charset="0"/>
              </a:rPr>
              <a:t> </a:t>
            </a:r>
            <a:r>
              <a:rPr lang="en-US" sz="2000" dirty="0">
                <a:solidFill>
                  <a:schemeClr val="bg2">
                    <a:lumMod val="10000"/>
                  </a:schemeClr>
                </a:solidFill>
                <a:latin typeface="Bahnschrift Light" panose="020B0502040204020203" pitchFamily="34" charset="0"/>
              </a:rPr>
              <a:t>covers.</a:t>
            </a:r>
            <a:br>
              <a:rPr lang="en-US" sz="2000" dirty="0">
                <a:solidFill>
                  <a:schemeClr val="bg2">
                    <a:lumMod val="10000"/>
                  </a:schemeClr>
                </a:solidFill>
                <a:latin typeface="Bahnschrift Light" panose="020B0502040204020203" pitchFamily="34" charset="0"/>
              </a:rPr>
            </a:br>
            <a:r>
              <a:rPr lang="en-US" sz="2000" dirty="0">
                <a:solidFill>
                  <a:schemeClr val="bg2">
                    <a:lumMod val="10000"/>
                  </a:schemeClr>
                </a:solidFill>
                <a:latin typeface="Bahnschrift Light" panose="020B0502040204020203" pitchFamily="34" charset="0"/>
              </a:rPr>
              <a:t> </a:t>
            </a:r>
            <a:r>
              <a:rPr lang="en-US" sz="4000" b="1" dirty="0">
                <a:solidFill>
                  <a:schemeClr val="bg2">
                    <a:lumMod val="10000"/>
                  </a:schemeClr>
                </a:solidFill>
                <a:latin typeface="Avant_G-Bold" panose="020B0500000000000000" pitchFamily="34" charset="0"/>
              </a:rPr>
              <a:t>N </a:t>
            </a:r>
            <a:r>
              <a:rPr lang="en-US" sz="2000" dirty="0">
                <a:solidFill>
                  <a:schemeClr val="bg2">
                    <a:lumMod val="10000"/>
                  </a:schemeClr>
                </a:solidFill>
                <a:latin typeface="Bahnschrift Light" panose="020B0502040204020203" pitchFamily="34" charset="0"/>
              </a:rPr>
              <a:t>for </a:t>
            </a:r>
            <a:r>
              <a:rPr lang="en-US" sz="4000" b="1" dirty="0">
                <a:solidFill>
                  <a:schemeClr val="bg2">
                    <a:lumMod val="10000"/>
                  </a:schemeClr>
                </a:solidFill>
                <a:latin typeface="Avant_G-Bold" panose="020B0500000000000000" pitchFamily="34" charset="0"/>
              </a:rPr>
              <a:t> </a:t>
            </a:r>
            <a:br>
              <a:rPr lang="en-US" sz="2000" dirty="0">
                <a:solidFill>
                  <a:schemeClr val="bg2">
                    <a:lumMod val="10000"/>
                  </a:schemeClr>
                </a:solidFill>
                <a:latin typeface="Bahnschrift Light" panose="020B0502040204020203" pitchFamily="34" charset="0"/>
              </a:rPr>
            </a:br>
            <a:r>
              <a:rPr lang="en-US" sz="4000" b="1" dirty="0">
                <a:solidFill>
                  <a:schemeClr val="bg2">
                    <a:lumMod val="10000"/>
                  </a:schemeClr>
                </a:solidFill>
                <a:latin typeface="Avant_G-Bold" panose="020B0500000000000000" pitchFamily="34" charset="0"/>
              </a:rPr>
              <a:t>G </a:t>
            </a:r>
            <a:r>
              <a:rPr lang="en-US" sz="2000" dirty="0">
                <a:solidFill>
                  <a:schemeClr val="bg2">
                    <a:lumMod val="10000"/>
                  </a:schemeClr>
                </a:solidFill>
                <a:latin typeface="Bahnschrift Light" panose="020B0502040204020203" pitchFamily="34" charset="0"/>
              </a:rPr>
              <a:t>for </a:t>
            </a:r>
            <a:r>
              <a:rPr lang="en-US" sz="2800" b="1" u="sng" dirty="0">
                <a:solidFill>
                  <a:schemeClr val="bg2">
                    <a:lumMod val="10000"/>
                  </a:schemeClr>
                </a:solidFill>
                <a:latin typeface="Bahnschrift Light" panose="020B0502040204020203" pitchFamily="34" charset="0"/>
              </a:rPr>
              <a:t>great discounts</a:t>
            </a:r>
            <a:r>
              <a:rPr lang="en-US" sz="2000" dirty="0">
                <a:solidFill>
                  <a:schemeClr val="bg2">
                    <a:lumMod val="10000"/>
                  </a:schemeClr>
                </a:solidFill>
                <a:latin typeface="Bahnschrift Light" panose="020B0502040204020203" pitchFamily="34" charset="0"/>
              </a:rPr>
              <a:t>.</a:t>
            </a:r>
            <a:endParaRPr lang="en-IN" sz="2000" dirty="0">
              <a:solidFill>
                <a:schemeClr val="bg2">
                  <a:lumMod val="10000"/>
                </a:schemeClr>
              </a:solidFill>
              <a:latin typeface="Bahnschrift Light" panose="020B0502040204020203" pitchFamily="34" charset="0"/>
            </a:endParaRPr>
          </a:p>
        </p:txBody>
      </p:sp>
      <p:cxnSp>
        <p:nvCxnSpPr>
          <p:cNvPr id="12" name="Straight Connector 11"/>
          <p:cNvCxnSpPr/>
          <p:nvPr/>
        </p:nvCxnSpPr>
        <p:spPr>
          <a:xfrm>
            <a:off x="1731897" y="4728957"/>
            <a:ext cx="4276243" cy="0"/>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7" name="Straight Connector 26"/>
          <p:cNvCxnSpPr/>
          <p:nvPr/>
        </p:nvCxnSpPr>
        <p:spPr>
          <a:xfrm>
            <a:off x="0" y="2146300"/>
            <a:ext cx="4276243" cy="0"/>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5" name="TextBox 14"/>
          <p:cNvSpPr txBox="1"/>
          <p:nvPr/>
        </p:nvSpPr>
        <p:spPr>
          <a:xfrm>
            <a:off x="6502400" y="228600"/>
            <a:ext cx="5270500" cy="954107"/>
          </a:xfrm>
          <a:prstGeom prst="rect">
            <a:avLst/>
          </a:prstGeom>
          <a:noFill/>
        </p:spPr>
        <p:txBody>
          <a:bodyPr wrap="square" rtlCol="0">
            <a:spAutoFit/>
          </a:bodyPr>
          <a:lstStyle/>
          <a:p>
            <a:pPr algn="ctr"/>
            <a:r>
              <a:rPr lang="en-US" sz="2800" b="1" dirty="0">
                <a:solidFill>
                  <a:schemeClr val="tx1">
                    <a:lumMod val="75000"/>
                    <a:lumOff val="25000"/>
                  </a:schemeClr>
                </a:solidFill>
                <a:latin typeface="Bahnschrift Light" panose="020B0502040204020203" pitchFamily="34" charset="0"/>
              </a:rPr>
              <a:t>Features &amp; benefits of a Savings Account </a:t>
            </a:r>
            <a:endParaRPr lang="en-IN" sz="2800" b="1" dirty="0">
              <a:solidFill>
                <a:schemeClr val="tx1">
                  <a:lumMod val="75000"/>
                  <a:lumOff val="25000"/>
                </a:schemeClr>
              </a:solidFill>
              <a:latin typeface="Bahnschrift Light" panose="020B0502040204020203" pitchFamily="34" charset="0"/>
            </a:endParaRPr>
          </a:p>
        </p:txBody>
      </p:sp>
      <p:cxnSp>
        <p:nvCxnSpPr>
          <p:cNvPr id="30" name="Straight Connector 29"/>
          <p:cNvCxnSpPr/>
          <p:nvPr/>
        </p:nvCxnSpPr>
        <p:spPr>
          <a:xfrm flipH="1">
            <a:off x="6867525" y="1182707"/>
            <a:ext cx="9142" cy="5446693"/>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2" name="Straight Connector 31"/>
          <p:cNvCxnSpPr/>
          <p:nvPr/>
        </p:nvCxnSpPr>
        <p:spPr>
          <a:xfrm flipH="1">
            <a:off x="7019925" y="1335107"/>
            <a:ext cx="9142" cy="5675293"/>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6" name="Straight Connector 35"/>
          <p:cNvCxnSpPr/>
          <p:nvPr/>
        </p:nvCxnSpPr>
        <p:spPr>
          <a:xfrm>
            <a:off x="7019925" y="1335107"/>
            <a:ext cx="5172075"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7" name="Straight Connector 36"/>
          <p:cNvCxnSpPr/>
          <p:nvPr/>
        </p:nvCxnSpPr>
        <p:spPr>
          <a:xfrm>
            <a:off x="6867525" y="1182707"/>
            <a:ext cx="5114925"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1" name="Isosceles Triangle 20">
            <a:extLst>
              <a:ext uri="{FF2B5EF4-FFF2-40B4-BE49-F238E27FC236}">
                <a16:creationId xmlns:a16="http://schemas.microsoft.com/office/drawing/2014/main" id="{4B8C9912-3056-4502-B625-AC4A26564717}"/>
              </a:ext>
            </a:extLst>
          </p:cNvPr>
          <p:cNvSpPr/>
          <p:nvPr/>
        </p:nvSpPr>
        <p:spPr>
          <a:xfrm rot="5400000">
            <a:off x="5883875" y="3267685"/>
            <a:ext cx="420159" cy="322630"/>
          </a:xfrm>
          <a:prstGeom prst="triangle">
            <a:avLst/>
          </a:prstGeom>
          <a:solidFill>
            <a:srgbClr val="FABC07"/>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134519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Box 41"/>
          <p:cNvSpPr txBox="1"/>
          <p:nvPr/>
        </p:nvSpPr>
        <p:spPr>
          <a:xfrm>
            <a:off x="7399337" y="2378135"/>
            <a:ext cx="4040188" cy="769441"/>
          </a:xfrm>
          <a:prstGeom prst="rect">
            <a:avLst/>
          </a:prstGeom>
          <a:noFill/>
        </p:spPr>
        <p:txBody>
          <a:bodyPr wrap="square" rtlCol="0">
            <a:spAutoFit/>
          </a:bodyPr>
          <a:lstStyle/>
          <a:p>
            <a:pPr marL="571500" indent="-571500">
              <a:buFont typeface="Wingdings" panose="05000000000000000000" pitchFamily="2" charset="2"/>
              <a:buChar char="q"/>
            </a:pPr>
            <a:r>
              <a:rPr lang="en-IN" sz="4400" b="1" dirty="0">
                <a:solidFill>
                  <a:srgbClr val="FF5050"/>
                </a:solidFill>
                <a:latin typeface="Tw Cen MT Condensed" panose="020B0606020104020203" pitchFamily="34" charset="0"/>
              </a:rPr>
              <a:t>OFF-LINE Mode</a:t>
            </a:r>
            <a:r>
              <a:rPr lang="en-IN" sz="2800" dirty="0">
                <a:latin typeface="Bahnschrift Light" panose="020B0502040204020203" pitchFamily="34" charset="0"/>
              </a:rPr>
              <a:t>    </a:t>
            </a:r>
          </a:p>
        </p:txBody>
      </p:sp>
      <p:sp>
        <p:nvSpPr>
          <p:cNvPr id="5" name="Rectangle 4"/>
          <p:cNvSpPr/>
          <p:nvPr/>
        </p:nvSpPr>
        <p:spPr>
          <a:xfrm>
            <a:off x="-50750" y="-16187"/>
            <a:ext cx="6058890" cy="6874188"/>
          </a:xfrm>
          <a:prstGeom prst="rect">
            <a:avLst/>
          </a:prstGeom>
          <a:solidFill>
            <a:schemeClr val="bg2">
              <a:lumMod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ln w="0"/>
              <a:solidFill>
                <a:schemeClr val="tx1"/>
              </a:solidFill>
              <a:effectLst>
                <a:outerShdw blurRad="38100" dist="19050" dir="2700000" algn="tl" rotWithShape="0">
                  <a:schemeClr val="dk1">
                    <a:alpha val="40000"/>
                  </a:schemeClr>
                </a:outerShdw>
              </a:effectLst>
            </a:endParaRPr>
          </a:p>
        </p:txBody>
      </p:sp>
      <p:sp>
        <p:nvSpPr>
          <p:cNvPr id="4" name="Slide Number Placeholder 3"/>
          <p:cNvSpPr>
            <a:spLocks noGrp="1"/>
          </p:cNvSpPr>
          <p:nvPr>
            <p:ph type="sldNum" sz="quarter" idx="12"/>
          </p:nvPr>
        </p:nvSpPr>
        <p:spPr>
          <a:ln>
            <a:noFill/>
          </a:ln>
        </p:spPr>
        <p:txBody>
          <a:bodyPr/>
          <a:lstStyle/>
          <a:p>
            <a:fld id="{64817E00-36CB-45B2-99EC-B9DE4D5B6FAF}" type="slidenum">
              <a:rPr lang="en-IN" smtClean="0">
                <a:solidFill>
                  <a:schemeClr val="tx1"/>
                </a:solidFill>
              </a:rPr>
              <a:t>32</a:t>
            </a:fld>
            <a:endParaRPr lang="en-IN" dirty="0">
              <a:solidFill>
                <a:schemeClr val="tx1"/>
              </a:solidFill>
            </a:endParaRPr>
          </a:p>
        </p:txBody>
      </p:sp>
      <p:sp>
        <p:nvSpPr>
          <p:cNvPr id="11" name="Oval 10"/>
          <p:cNvSpPr/>
          <p:nvPr/>
        </p:nvSpPr>
        <p:spPr>
          <a:xfrm>
            <a:off x="5508325" y="2994895"/>
            <a:ext cx="1041148" cy="975134"/>
          </a:xfrm>
          <a:prstGeom prst="ellipse">
            <a:avLst/>
          </a:prstGeom>
          <a:solidFill>
            <a:srgbClr val="FFC000"/>
          </a:solidFill>
          <a:ln w="57150">
            <a:solidFill>
              <a:schemeClr val="tx1">
                <a:lumMod val="95000"/>
                <a:lumOff val="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C000"/>
              </a:solidFill>
            </a:endParaRPr>
          </a:p>
        </p:txBody>
      </p:sp>
      <p:sp>
        <p:nvSpPr>
          <p:cNvPr id="14" name="TextBox 13"/>
          <p:cNvSpPr txBox="1"/>
          <p:nvPr/>
        </p:nvSpPr>
        <p:spPr>
          <a:xfrm>
            <a:off x="817777" y="2235967"/>
            <a:ext cx="4149215" cy="2492990"/>
          </a:xfrm>
          <a:prstGeom prst="rect">
            <a:avLst/>
          </a:prstGeom>
          <a:noFill/>
        </p:spPr>
        <p:txBody>
          <a:bodyPr wrap="square" rtlCol="0">
            <a:spAutoFit/>
          </a:bodyPr>
          <a:lstStyle/>
          <a:p>
            <a:r>
              <a:rPr lang="en-IN" sz="3600" dirty="0">
                <a:solidFill>
                  <a:schemeClr val="bg1"/>
                </a:solidFill>
                <a:latin typeface="Avant_G-Bold" panose="020B0500000000000000" pitchFamily="34" charset="0"/>
              </a:rPr>
              <a:t>HOW TO OPEN A </a:t>
            </a:r>
            <a:br>
              <a:rPr lang="en-IN" sz="4000" dirty="0">
                <a:solidFill>
                  <a:schemeClr val="bg1"/>
                </a:solidFill>
                <a:latin typeface="Avant_G-Bold" panose="020B0500000000000000" pitchFamily="34" charset="0"/>
              </a:rPr>
            </a:br>
            <a:r>
              <a:rPr lang="en-IN" sz="6000" dirty="0">
                <a:solidFill>
                  <a:schemeClr val="bg1"/>
                </a:solidFill>
                <a:latin typeface="Avant_G-Bold" panose="020B0500000000000000" pitchFamily="34" charset="0"/>
              </a:rPr>
              <a:t>Saving Account?</a:t>
            </a:r>
          </a:p>
        </p:txBody>
      </p:sp>
      <p:cxnSp>
        <p:nvCxnSpPr>
          <p:cNvPr id="12" name="Straight Connector 11"/>
          <p:cNvCxnSpPr/>
          <p:nvPr/>
        </p:nvCxnSpPr>
        <p:spPr>
          <a:xfrm>
            <a:off x="1731897" y="4728957"/>
            <a:ext cx="4276243" cy="0"/>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7" name="Straight Connector 26"/>
          <p:cNvCxnSpPr/>
          <p:nvPr/>
        </p:nvCxnSpPr>
        <p:spPr>
          <a:xfrm>
            <a:off x="0" y="2146300"/>
            <a:ext cx="4276243" cy="0"/>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5" name="TextBox 14"/>
          <p:cNvSpPr txBox="1"/>
          <p:nvPr/>
        </p:nvSpPr>
        <p:spPr>
          <a:xfrm>
            <a:off x="6784181" y="304800"/>
            <a:ext cx="5270500" cy="954107"/>
          </a:xfrm>
          <a:prstGeom prst="rect">
            <a:avLst/>
          </a:prstGeom>
          <a:noFill/>
        </p:spPr>
        <p:txBody>
          <a:bodyPr wrap="square" rtlCol="0">
            <a:spAutoFit/>
          </a:bodyPr>
          <a:lstStyle/>
          <a:p>
            <a:pPr algn="ctr"/>
            <a:r>
              <a:rPr lang="en-US" sz="2800" b="1" dirty="0">
                <a:solidFill>
                  <a:schemeClr val="tx1">
                    <a:lumMod val="75000"/>
                    <a:lumOff val="25000"/>
                  </a:schemeClr>
                </a:solidFill>
                <a:latin typeface="Bahnschrift Light" panose="020B0502040204020203" pitchFamily="34" charset="0"/>
              </a:rPr>
              <a:t>Modes for opening a </a:t>
            </a:r>
          </a:p>
          <a:p>
            <a:pPr algn="ctr"/>
            <a:r>
              <a:rPr lang="en-US" sz="2800" b="1" dirty="0">
                <a:solidFill>
                  <a:schemeClr val="tx1">
                    <a:lumMod val="75000"/>
                    <a:lumOff val="25000"/>
                  </a:schemeClr>
                </a:solidFill>
                <a:latin typeface="Bahnschrift Light" panose="020B0502040204020203" pitchFamily="34" charset="0"/>
              </a:rPr>
              <a:t>Saving Account </a:t>
            </a:r>
            <a:endParaRPr lang="en-IN" sz="2800" b="1" dirty="0">
              <a:solidFill>
                <a:schemeClr val="tx1">
                  <a:lumMod val="75000"/>
                  <a:lumOff val="25000"/>
                </a:schemeClr>
              </a:solidFill>
              <a:latin typeface="Bahnschrift Light" panose="020B0502040204020203" pitchFamily="34" charset="0"/>
            </a:endParaRPr>
          </a:p>
        </p:txBody>
      </p:sp>
      <p:sp>
        <p:nvSpPr>
          <p:cNvPr id="43" name="TextBox 42"/>
          <p:cNvSpPr txBox="1"/>
          <p:nvPr/>
        </p:nvSpPr>
        <p:spPr>
          <a:xfrm>
            <a:off x="7399337" y="3695651"/>
            <a:ext cx="4040188" cy="769441"/>
          </a:xfrm>
          <a:prstGeom prst="rect">
            <a:avLst/>
          </a:prstGeom>
          <a:noFill/>
        </p:spPr>
        <p:txBody>
          <a:bodyPr wrap="square" rtlCol="0">
            <a:spAutoFit/>
          </a:bodyPr>
          <a:lstStyle/>
          <a:p>
            <a:pPr marL="571500" indent="-571500">
              <a:buFont typeface="Wingdings" panose="05000000000000000000" pitchFamily="2" charset="2"/>
              <a:buChar char="q"/>
            </a:pPr>
            <a:r>
              <a:rPr lang="en-IN" sz="4400" b="1" dirty="0">
                <a:solidFill>
                  <a:srgbClr val="FF5050"/>
                </a:solidFill>
                <a:latin typeface="Tw Cen MT Condensed" panose="020B0606020104020203" pitchFamily="34" charset="0"/>
              </a:rPr>
              <a:t>ON-LINE Mode</a:t>
            </a:r>
            <a:r>
              <a:rPr lang="en-IN" sz="2800" dirty="0">
                <a:latin typeface="Bahnschrift Light" panose="020B0502040204020203" pitchFamily="34" charset="0"/>
              </a:rPr>
              <a:t>    </a:t>
            </a:r>
          </a:p>
        </p:txBody>
      </p:sp>
      <p:sp>
        <p:nvSpPr>
          <p:cNvPr id="57" name="Rounded Rectangle 56"/>
          <p:cNvSpPr/>
          <p:nvPr/>
        </p:nvSpPr>
        <p:spPr>
          <a:xfrm>
            <a:off x="6876667" y="1895475"/>
            <a:ext cx="4972433" cy="14478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Isosceles Triangle 15">
            <a:extLst>
              <a:ext uri="{FF2B5EF4-FFF2-40B4-BE49-F238E27FC236}">
                <a16:creationId xmlns:a16="http://schemas.microsoft.com/office/drawing/2014/main" id="{433B5039-856D-479E-900C-5E36D162183B}"/>
              </a:ext>
            </a:extLst>
          </p:cNvPr>
          <p:cNvSpPr/>
          <p:nvPr/>
        </p:nvSpPr>
        <p:spPr>
          <a:xfrm rot="5400000">
            <a:off x="5899120" y="3321148"/>
            <a:ext cx="420159" cy="322630"/>
          </a:xfrm>
          <a:prstGeom prst="triangle">
            <a:avLst/>
          </a:prstGeom>
          <a:solidFill>
            <a:srgbClr val="3B3838"/>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4098151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0750" y="-16187"/>
            <a:ext cx="6058890" cy="6874188"/>
          </a:xfrm>
          <a:prstGeom prst="rect">
            <a:avLst/>
          </a:prstGeom>
          <a:solidFill>
            <a:schemeClr val="bg2">
              <a:lumMod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ln w="0"/>
              <a:solidFill>
                <a:schemeClr val="tx1"/>
              </a:solidFill>
              <a:effectLst>
                <a:outerShdw blurRad="38100" dist="19050" dir="2700000" algn="tl" rotWithShape="0">
                  <a:schemeClr val="dk1">
                    <a:alpha val="40000"/>
                  </a:schemeClr>
                </a:outerShdw>
              </a:effectLst>
            </a:endParaRPr>
          </a:p>
        </p:txBody>
      </p:sp>
      <p:sp>
        <p:nvSpPr>
          <p:cNvPr id="4" name="Slide Number Placeholder 3"/>
          <p:cNvSpPr>
            <a:spLocks noGrp="1"/>
          </p:cNvSpPr>
          <p:nvPr>
            <p:ph type="sldNum" sz="quarter" idx="12"/>
          </p:nvPr>
        </p:nvSpPr>
        <p:spPr>
          <a:ln>
            <a:noFill/>
          </a:ln>
        </p:spPr>
        <p:txBody>
          <a:bodyPr/>
          <a:lstStyle/>
          <a:p>
            <a:fld id="{64817E00-36CB-45B2-99EC-B9DE4D5B6FAF}" type="slidenum">
              <a:rPr lang="en-IN" smtClean="0">
                <a:solidFill>
                  <a:schemeClr val="tx1"/>
                </a:solidFill>
              </a:rPr>
              <a:t>33</a:t>
            </a:fld>
            <a:endParaRPr lang="en-IN" dirty="0">
              <a:solidFill>
                <a:schemeClr val="tx1"/>
              </a:solidFill>
            </a:endParaRPr>
          </a:p>
        </p:txBody>
      </p:sp>
      <p:sp>
        <p:nvSpPr>
          <p:cNvPr id="14" name="TextBox 13"/>
          <p:cNvSpPr txBox="1"/>
          <p:nvPr/>
        </p:nvSpPr>
        <p:spPr>
          <a:xfrm>
            <a:off x="817777" y="2235967"/>
            <a:ext cx="4149215" cy="2492990"/>
          </a:xfrm>
          <a:prstGeom prst="rect">
            <a:avLst/>
          </a:prstGeom>
          <a:noFill/>
        </p:spPr>
        <p:txBody>
          <a:bodyPr wrap="square" rtlCol="0">
            <a:spAutoFit/>
          </a:bodyPr>
          <a:lstStyle/>
          <a:p>
            <a:r>
              <a:rPr lang="en-IN" sz="3600" dirty="0">
                <a:solidFill>
                  <a:schemeClr val="bg1"/>
                </a:solidFill>
                <a:latin typeface="Avant_G-Bold" panose="020B0500000000000000" pitchFamily="34" charset="0"/>
              </a:rPr>
              <a:t>DOC’s for OPENING  </a:t>
            </a:r>
            <a:br>
              <a:rPr lang="en-IN" sz="4000" dirty="0">
                <a:solidFill>
                  <a:schemeClr val="bg1"/>
                </a:solidFill>
                <a:latin typeface="Avant_G-Bold" panose="020B0500000000000000" pitchFamily="34" charset="0"/>
              </a:rPr>
            </a:br>
            <a:r>
              <a:rPr lang="en-IN" sz="6000" dirty="0">
                <a:solidFill>
                  <a:schemeClr val="bg1"/>
                </a:solidFill>
                <a:latin typeface="Avant_G-Bold" panose="020B0500000000000000" pitchFamily="34" charset="0"/>
              </a:rPr>
              <a:t>Saving Account?</a:t>
            </a:r>
          </a:p>
        </p:txBody>
      </p:sp>
      <p:cxnSp>
        <p:nvCxnSpPr>
          <p:cNvPr id="12" name="Straight Connector 11"/>
          <p:cNvCxnSpPr/>
          <p:nvPr/>
        </p:nvCxnSpPr>
        <p:spPr>
          <a:xfrm>
            <a:off x="1731897" y="4728957"/>
            <a:ext cx="4276243" cy="0"/>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7" name="Straight Connector 26"/>
          <p:cNvCxnSpPr/>
          <p:nvPr/>
        </p:nvCxnSpPr>
        <p:spPr>
          <a:xfrm>
            <a:off x="0" y="2146300"/>
            <a:ext cx="4276243" cy="0"/>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5" name="TextBox 14"/>
          <p:cNvSpPr txBox="1"/>
          <p:nvPr/>
        </p:nvSpPr>
        <p:spPr>
          <a:xfrm>
            <a:off x="6502400" y="228600"/>
            <a:ext cx="5270500" cy="954107"/>
          </a:xfrm>
          <a:prstGeom prst="rect">
            <a:avLst/>
          </a:prstGeom>
          <a:noFill/>
        </p:spPr>
        <p:txBody>
          <a:bodyPr wrap="square" rtlCol="0">
            <a:spAutoFit/>
          </a:bodyPr>
          <a:lstStyle/>
          <a:p>
            <a:pPr algn="ctr"/>
            <a:r>
              <a:rPr lang="en-US" sz="2800" b="1" dirty="0">
                <a:solidFill>
                  <a:schemeClr val="tx1">
                    <a:lumMod val="75000"/>
                    <a:lumOff val="25000"/>
                  </a:schemeClr>
                </a:solidFill>
                <a:latin typeface="Bahnschrift Light" panose="020B0502040204020203" pitchFamily="34" charset="0"/>
              </a:rPr>
              <a:t>Documents required for Savings Account </a:t>
            </a:r>
            <a:endParaRPr lang="en-IN" sz="2800" b="1" dirty="0">
              <a:solidFill>
                <a:schemeClr val="tx1">
                  <a:lumMod val="75000"/>
                  <a:lumOff val="25000"/>
                </a:schemeClr>
              </a:solidFill>
              <a:latin typeface="Bahnschrift Light" panose="020B0502040204020203" pitchFamily="34" charset="0"/>
            </a:endParaRPr>
          </a:p>
        </p:txBody>
      </p:sp>
      <p:cxnSp>
        <p:nvCxnSpPr>
          <p:cNvPr id="30" name="Straight Connector 29"/>
          <p:cNvCxnSpPr/>
          <p:nvPr/>
        </p:nvCxnSpPr>
        <p:spPr>
          <a:xfrm flipH="1">
            <a:off x="6867525" y="1182707"/>
            <a:ext cx="9142" cy="5446693"/>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2" name="Straight Connector 31"/>
          <p:cNvCxnSpPr/>
          <p:nvPr/>
        </p:nvCxnSpPr>
        <p:spPr>
          <a:xfrm flipH="1">
            <a:off x="7019925" y="1335107"/>
            <a:ext cx="9142" cy="5675293"/>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6" name="Straight Connector 35"/>
          <p:cNvCxnSpPr/>
          <p:nvPr/>
        </p:nvCxnSpPr>
        <p:spPr>
          <a:xfrm>
            <a:off x="7019925" y="1335107"/>
            <a:ext cx="5172075"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7" name="Straight Connector 36"/>
          <p:cNvCxnSpPr/>
          <p:nvPr/>
        </p:nvCxnSpPr>
        <p:spPr>
          <a:xfrm>
            <a:off x="6867525" y="1182707"/>
            <a:ext cx="5114925"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 name="TextBox 1"/>
          <p:cNvSpPr txBox="1"/>
          <p:nvPr/>
        </p:nvSpPr>
        <p:spPr>
          <a:xfrm>
            <a:off x="7481995" y="1860374"/>
            <a:ext cx="4115183" cy="3554819"/>
          </a:xfrm>
          <a:prstGeom prst="rect">
            <a:avLst/>
          </a:prstGeom>
          <a:noFill/>
        </p:spPr>
        <p:txBody>
          <a:bodyPr wrap="square" rtlCol="0">
            <a:spAutoFit/>
          </a:bodyPr>
          <a:lstStyle/>
          <a:p>
            <a:pPr marL="285750" indent="-285750">
              <a:lnSpc>
                <a:spcPct val="150000"/>
              </a:lnSpc>
              <a:buClr>
                <a:srgbClr val="FF0000"/>
              </a:buClr>
              <a:buFont typeface="Wingdings" panose="05000000000000000000" pitchFamily="2" charset="2"/>
              <a:buChar char="q"/>
            </a:pPr>
            <a:r>
              <a:rPr lang="en-IN" dirty="0">
                <a:latin typeface="Bahnschrift Light" panose="020B0502040204020203" pitchFamily="34" charset="0"/>
              </a:rPr>
              <a:t>Proof of </a:t>
            </a:r>
            <a:r>
              <a:rPr lang="en-IN" sz="2400" b="1" dirty="0">
                <a:latin typeface="Bahnschrift Light" panose="020B0502040204020203" pitchFamily="34" charset="0"/>
              </a:rPr>
              <a:t>Age</a:t>
            </a:r>
            <a:r>
              <a:rPr lang="en-IN" dirty="0">
                <a:latin typeface="Bahnschrift Light" panose="020B0502040204020203" pitchFamily="34" charset="0"/>
              </a:rPr>
              <a:t> </a:t>
            </a:r>
          </a:p>
          <a:p>
            <a:pPr marL="285750" indent="-285750">
              <a:lnSpc>
                <a:spcPct val="150000"/>
              </a:lnSpc>
              <a:buClr>
                <a:srgbClr val="FF0000"/>
              </a:buClr>
              <a:buFont typeface="Wingdings" panose="05000000000000000000" pitchFamily="2" charset="2"/>
              <a:buChar char="q"/>
            </a:pPr>
            <a:r>
              <a:rPr lang="en-IN" dirty="0">
                <a:latin typeface="Bahnschrift Light" panose="020B0502040204020203" pitchFamily="34" charset="0"/>
              </a:rPr>
              <a:t>Proof of </a:t>
            </a:r>
            <a:r>
              <a:rPr lang="en-IN" sz="2400" b="1" dirty="0">
                <a:latin typeface="Bahnschrift Light" panose="020B0502040204020203" pitchFamily="34" charset="0"/>
              </a:rPr>
              <a:t>Identity</a:t>
            </a:r>
            <a:endParaRPr lang="en-IN" sz="2000" b="1" dirty="0">
              <a:latin typeface="Bahnschrift Light" panose="020B0502040204020203" pitchFamily="34" charset="0"/>
            </a:endParaRPr>
          </a:p>
          <a:p>
            <a:pPr marL="285750" indent="-285750">
              <a:lnSpc>
                <a:spcPct val="150000"/>
              </a:lnSpc>
              <a:buClr>
                <a:srgbClr val="FF0000"/>
              </a:buClr>
              <a:buFont typeface="Wingdings" panose="05000000000000000000" pitchFamily="2" charset="2"/>
              <a:buChar char="q"/>
            </a:pPr>
            <a:r>
              <a:rPr lang="en-IN" dirty="0">
                <a:latin typeface="Bahnschrift Light" panose="020B0502040204020203" pitchFamily="34" charset="0"/>
              </a:rPr>
              <a:t>Proof of </a:t>
            </a:r>
            <a:r>
              <a:rPr lang="en-IN" sz="2400" b="1" dirty="0">
                <a:latin typeface="Bahnschrift Light" panose="020B0502040204020203" pitchFamily="34" charset="0"/>
              </a:rPr>
              <a:t>Residence</a:t>
            </a:r>
          </a:p>
          <a:p>
            <a:pPr marL="285750" indent="-285750">
              <a:lnSpc>
                <a:spcPct val="150000"/>
              </a:lnSpc>
              <a:buClr>
                <a:srgbClr val="FF0000"/>
              </a:buClr>
              <a:buFont typeface="Wingdings" panose="05000000000000000000" pitchFamily="2" charset="2"/>
              <a:buChar char="q"/>
            </a:pPr>
            <a:r>
              <a:rPr lang="en-IN" dirty="0">
                <a:latin typeface="Bahnschrift Light" panose="020B0502040204020203" pitchFamily="34" charset="0"/>
              </a:rPr>
              <a:t>Applicant’s </a:t>
            </a:r>
            <a:r>
              <a:rPr lang="en-IN" sz="2400" b="1" dirty="0">
                <a:latin typeface="Bahnschrift Light" panose="020B0502040204020203" pitchFamily="34" charset="0"/>
              </a:rPr>
              <a:t>Photograph</a:t>
            </a:r>
            <a:endParaRPr lang="en-IN" dirty="0">
              <a:latin typeface="Bahnschrift Light" panose="020B0502040204020203" pitchFamily="34" charset="0"/>
            </a:endParaRPr>
          </a:p>
          <a:p>
            <a:endParaRPr lang="en-IN" dirty="0">
              <a:latin typeface="Bahnschrift Light" panose="020B0502040204020203" pitchFamily="34" charset="0"/>
            </a:endParaRPr>
          </a:p>
          <a:p>
            <a:pPr marL="285750" indent="-285750">
              <a:lnSpc>
                <a:spcPct val="150000"/>
              </a:lnSpc>
              <a:buFont typeface="Wingdings" panose="05000000000000000000" pitchFamily="2" charset="2"/>
              <a:buChar char="q"/>
            </a:pPr>
            <a:r>
              <a:rPr lang="en-IN" dirty="0">
                <a:latin typeface="Bahnschrift Light" panose="020B0502040204020203" pitchFamily="34" charset="0"/>
              </a:rPr>
              <a:t>Proof of </a:t>
            </a:r>
            <a:r>
              <a:rPr lang="en-IN" sz="2400" b="1" dirty="0">
                <a:latin typeface="Bahnschrift Light" panose="020B0502040204020203" pitchFamily="34" charset="0"/>
              </a:rPr>
              <a:t>Income*</a:t>
            </a:r>
            <a:endParaRPr lang="en-IN" sz="2400" dirty="0">
              <a:latin typeface="Bahnschrift Light" panose="020B0502040204020203" pitchFamily="34" charset="0"/>
            </a:endParaRPr>
          </a:p>
          <a:p>
            <a:pPr marL="285750" indent="-285750">
              <a:lnSpc>
                <a:spcPct val="150000"/>
              </a:lnSpc>
              <a:buFont typeface="Wingdings" panose="05000000000000000000" pitchFamily="2" charset="2"/>
              <a:buChar char="q"/>
            </a:pPr>
            <a:r>
              <a:rPr lang="en-IN" b="1" dirty="0">
                <a:latin typeface="Bahnschrift Light" panose="020B0502040204020203" pitchFamily="34" charset="0"/>
              </a:rPr>
              <a:t>Senior Citizen’s Card</a:t>
            </a:r>
          </a:p>
        </p:txBody>
      </p:sp>
      <p:sp>
        <p:nvSpPr>
          <p:cNvPr id="19" name="Oval 18">
            <a:extLst>
              <a:ext uri="{FF2B5EF4-FFF2-40B4-BE49-F238E27FC236}">
                <a16:creationId xmlns:a16="http://schemas.microsoft.com/office/drawing/2014/main" id="{D2FDB09B-6FE8-442C-9665-E40D4E4A87F1}"/>
              </a:ext>
            </a:extLst>
          </p:cNvPr>
          <p:cNvSpPr/>
          <p:nvPr/>
        </p:nvSpPr>
        <p:spPr>
          <a:xfrm>
            <a:off x="5487566" y="3065012"/>
            <a:ext cx="1041148" cy="975134"/>
          </a:xfrm>
          <a:prstGeom prst="ellipse">
            <a:avLst/>
          </a:prstGeom>
          <a:solidFill>
            <a:srgbClr val="3B3838"/>
          </a:solidFill>
          <a:ln w="57150">
            <a:solidFill>
              <a:schemeClr val="tx1">
                <a:lumMod val="95000"/>
                <a:lumOff val="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C000"/>
              </a:solidFill>
            </a:endParaRPr>
          </a:p>
        </p:txBody>
      </p:sp>
      <p:sp>
        <p:nvSpPr>
          <p:cNvPr id="20" name="Isosceles Triangle 19">
            <a:extLst>
              <a:ext uri="{FF2B5EF4-FFF2-40B4-BE49-F238E27FC236}">
                <a16:creationId xmlns:a16="http://schemas.microsoft.com/office/drawing/2014/main" id="{35FD406E-D582-40C4-B3C8-1E7C6B25BFB2}"/>
              </a:ext>
            </a:extLst>
          </p:cNvPr>
          <p:cNvSpPr/>
          <p:nvPr/>
        </p:nvSpPr>
        <p:spPr>
          <a:xfrm rot="5400000">
            <a:off x="5887696" y="3391264"/>
            <a:ext cx="420159" cy="322630"/>
          </a:xfrm>
          <a:prstGeom prst="triangle">
            <a:avLst/>
          </a:prstGeom>
          <a:solidFill>
            <a:srgbClr val="FABC07"/>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586111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0750" y="-16187"/>
            <a:ext cx="6058890" cy="6874188"/>
          </a:xfrm>
          <a:prstGeom prst="rect">
            <a:avLst/>
          </a:prstGeom>
          <a:solidFill>
            <a:schemeClr val="bg2">
              <a:lumMod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ln w="0"/>
              <a:solidFill>
                <a:schemeClr val="tx1"/>
              </a:solidFill>
              <a:effectLst>
                <a:outerShdw blurRad="38100" dist="19050" dir="2700000" algn="tl" rotWithShape="0">
                  <a:schemeClr val="dk1">
                    <a:alpha val="40000"/>
                  </a:schemeClr>
                </a:outerShdw>
              </a:effectLst>
            </a:endParaRPr>
          </a:p>
        </p:txBody>
      </p:sp>
      <p:sp>
        <p:nvSpPr>
          <p:cNvPr id="4" name="Slide Number Placeholder 3"/>
          <p:cNvSpPr>
            <a:spLocks noGrp="1"/>
          </p:cNvSpPr>
          <p:nvPr>
            <p:ph type="sldNum" sz="quarter" idx="12"/>
          </p:nvPr>
        </p:nvSpPr>
        <p:spPr>
          <a:ln>
            <a:noFill/>
          </a:ln>
        </p:spPr>
        <p:txBody>
          <a:bodyPr/>
          <a:lstStyle/>
          <a:p>
            <a:fld id="{64817E00-36CB-45B2-99EC-B9DE4D5B6FAF}" type="slidenum">
              <a:rPr lang="en-IN" smtClean="0">
                <a:solidFill>
                  <a:schemeClr val="tx1"/>
                </a:solidFill>
              </a:rPr>
              <a:t>34</a:t>
            </a:fld>
            <a:endParaRPr lang="en-IN" dirty="0">
              <a:solidFill>
                <a:schemeClr val="tx1"/>
              </a:solidFill>
            </a:endParaRPr>
          </a:p>
        </p:txBody>
      </p:sp>
      <p:sp>
        <p:nvSpPr>
          <p:cNvPr id="11" name="Oval 10"/>
          <p:cNvSpPr/>
          <p:nvPr/>
        </p:nvSpPr>
        <p:spPr>
          <a:xfrm>
            <a:off x="5487566" y="2941433"/>
            <a:ext cx="1041148" cy="932061"/>
          </a:xfrm>
          <a:prstGeom prst="ellipse">
            <a:avLst/>
          </a:prstGeom>
          <a:solidFill>
            <a:srgbClr val="FFC000"/>
          </a:solidFill>
          <a:ln w="57150">
            <a:solidFill>
              <a:schemeClr val="tx1">
                <a:lumMod val="95000"/>
                <a:lumOff val="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C000"/>
              </a:solidFill>
            </a:endParaRPr>
          </a:p>
        </p:txBody>
      </p:sp>
      <p:sp>
        <p:nvSpPr>
          <p:cNvPr id="14" name="TextBox 13"/>
          <p:cNvSpPr txBox="1"/>
          <p:nvPr/>
        </p:nvSpPr>
        <p:spPr>
          <a:xfrm>
            <a:off x="887030" y="450850"/>
            <a:ext cx="3338463" cy="646331"/>
          </a:xfrm>
          <a:prstGeom prst="rect">
            <a:avLst/>
          </a:prstGeom>
          <a:noFill/>
        </p:spPr>
        <p:txBody>
          <a:bodyPr wrap="square" rtlCol="0">
            <a:spAutoFit/>
          </a:bodyPr>
          <a:lstStyle/>
          <a:p>
            <a:r>
              <a:rPr lang="en-IN" sz="3600" dirty="0">
                <a:solidFill>
                  <a:schemeClr val="bg1"/>
                </a:solidFill>
                <a:latin typeface="Tw Cen MT Condensed" panose="020B0606020104020203" pitchFamily="34" charset="0"/>
              </a:rPr>
              <a:t>Steps in OFFLINE MODE</a:t>
            </a:r>
            <a:endParaRPr lang="en-IN" sz="6000" dirty="0">
              <a:solidFill>
                <a:schemeClr val="bg1"/>
              </a:solidFill>
              <a:latin typeface="Tw Cen MT Condensed" panose="020B0606020104020203" pitchFamily="34" charset="0"/>
            </a:endParaRPr>
          </a:p>
        </p:txBody>
      </p:sp>
      <p:cxnSp>
        <p:nvCxnSpPr>
          <p:cNvPr id="12" name="Straight Connector 11"/>
          <p:cNvCxnSpPr/>
          <p:nvPr/>
        </p:nvCxnSpPr>
        <p:spPr>
          <a:xfrm>
            <a:off x="1802873" y="1182906"/>
            <a:ext cx="4276243" cy="0"/>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7" name="Straight Connector 26"/>
          <p:cNvCxnSpPr/>
          <p:nvPr/>
        </p:nvCxnSpPr>
        <p:spPr>
          <a:xfrm>
            <a:off x="-50750" y="269875"/>
            <a:ext cx="4276243" cy="0"/>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3" name="TextBox 42"/>
          <p:cNvSpPr txBox="1"/>
          <p:nvPr/>
        </p:nvSpPr>
        <p:spPr>
          <a:xfrm>
            <a:off x="7201430" y="403225"/>
            <a:ext cx="3247495" cy="646331"/>
          </a:xfrm>
          <a:prstGeom prst="rect">
            <a:avLst/>
          </a:prstGeom>
          <a:noFill/>
        </p:spPr>
        <p:txBody>
          <a:bodyPr wrap="square" rtlCol="0">
            <a:spAutoFit/>
          </a:bodyPr>
          <a:lstStyle/>
          <a:p>
            <a:r>
              <a:rPr lang="en-IN" sz="3600" dirty="0">
                <a:solidFill>
                  <a:srgbClr val="FF5050"/>
                </a:solidFill>
                <a:latin typeface="Tw Cen MT Condensed" panose="020B0606020104020203" pitchFamily="34" charset="0"/>
              </a:rPr>
              <a:t>Steps in ONLINE MODE</a:t>
            </a:r>
            <a:r>
              <a:rPr lang="en-IN" sz="3600" dirty="0">
                <a:latin typeface="Bahnschrift Light" panose="020B0502040204020203" pitchFamily="34" charset="0"/>
              </a:rPr>
              <a:t>    </a:t>
            </a:r>
          </a:p>
        </p:txBody>
      </p:sp>
      <p:sp>
        <p:nvSpPr>
          <p:cNvPr id="57" name="Rounded Rectangle 56"/>
          <p:cNvSpPr/>
          <p:nvPr/>
        </p:nvSpPr>
        <p:spPr>
          <a:xfrm>
            <a:off x="6876667" y="1895475"/>
            <a:ext cx="4972433" cy="14478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6" name="Straight Connector 15"/>
          <p:cNvCxnSpPr/>
          <p:nvPr/>
        </p:nvCxnSpPr>
        <p:spPr>
          <a:xfrm>
            <a:off x="7915757" y="269875"/>
            <a:ext cx="4276243"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 name="Straight Connector 16"/>
          <p:cNvCxnSpPr/>
          <p:nvPr/>
        </p:nvCxnSpPr>
        <p:spPr>
          <a:xfrm>
            <a:off x="6008140" y="1182906"/>
            <a:ext cx="4276243"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 name="TextBox 5"/>
          <p:cNvSpPr txBox="1"/>
          <p:nvPr/>
        </p:nvSpPr>
        <p:spPr>
          <a:xfrm>
            <a:off x="6881947" y="1318064"/>
            <a:ext cx="4759852" cy="5262979"/>
          </a:xfrm>
          <a:prstGeom prst="rect">
            <a:avLst/>
          </a:prstGeom>
          <a:noFill/>
        </p:spPr>
        <p:txBody>
          <a:bodyPr wrap="square" rtlCol="0">
            <a:spAutoFit/>
          </a:bodyPr>
          <a:lstStyle/>
          <a:p>
            <a:pPr marL="400050" indent="-400050">
              <a:buFont typeface="+mj-lt"/>
              <a:buAutoNum type="romanUcPeriod"/>
            </a:pPr>
            <a:r>
              <a:rPr lang="en-US" sz="1600" dirty="0">
                <a:solidFill>
                  <a:schemeClr val="bg2">
                    <a:lumMod val="10000"/>
                  </a:schemeClr>
                </a:solidFill>
                <a:latin typeface="Bahnschrift Light" panose="020B0502040204020203" pitchFamily="34" charset="0"/>
              </a:rPr>
              <a:t>Look out for different banks and their interest rates that suits best to your specific requirements. Now, choose the type of savings account that you would like to open in the bank of your choice. </a:t>
            </a:r>
          </a:p>
          <a:p>
            <a:pPr marL="400050" indent="-400050">
              <a:buFont typeface="+mj-lt"/>
              <a:buAutoNum type="romanUcPeriod"/>
            </a:pPr>
            <a:r>
              <a:rPr lang="en-US" sz="1600" dirty="0">
                <a:solidFill>
                  <a:schemeClr val="bg2">
                    <a:lumMod val="10000"/>
                  </a:schemeClr>
                </a:solidFill>
                <a:latin typeface="Bahnschrift Light" panose="020B0502040204020203" pitchFamily="34" charset="0"/>
              </a:rPr>
              <a:t> Visit the official website of the bank in which you wish to open the account. </a:t>
            </a:r>
          </a:p>
          <a:p>
            <a:pPr marL="400050" indent="-400050">
              <a:buFont typeface="+mj-lt"/>
              <a:buAutoNum type="romanUcPeriod"/>
            </a:pPr>
            <a:r>
              <a:rPr lang="en-US" sz="1600" dirty="0">
                <a:solidFill>
                  <a:schemeClr val="bg2">
                    <a:lumMod val="10000"/>
                  </a:schemeClr>
                </a:solidFill>
                <a:latin typeface="Bahnschrift Light" panose="020B0502040204020203" pitchFamily="34" charset="0"/>
              </a:rPr>
              <a:t> Fill the savings account application form of your choice submit it along with a digital copy of address proof, identity proof, age proof, income/employment proof and photograph. Besides, some banks might ask you to submit the physical copies of your documents for which they will send over an executive. </a:t>
            </a:r>
          </a:p>
          <a:p>
            <a:pPr marL="400050" indent="-400050">
              <a:buFont typeface="+mj-lt"/>
              <a:buAutoNum type="romanUcPeriod"/>
            </a:pPr>
            <a:r>
              <a:rPr lang="en-US" sz="1600" dirty="0">
                <a:solidFill>
                  <a:schemeClr val="bg2">
                    <a:lumMod val="10000"/>
                  </a:schemeClr>
                </a:solidFill>
                <a:latin typeface="Bahnschrift Light" panose="020B0502040204020203" pitchFamily="34" charset="0"/>
              </a:rPr>
              <a:t> Fill the savings account application form of your choice submit it along with a digital copy of address proof, identity proof, age proof, income/employment proof and photograph. Besides, some banks might ask you to submit the physical copies of your documents for which they will send over an executive. </a:t>
            </a:r>
            <a:endParaRPr lang="en-IN" sz="1600" dirty="0">
              <a:solidFill>
                <a:schemeClr val="bg2">
                  <a:lumMod val="10000"/>
                </a:schemeClr>
              </a:solidFill>
              <a:latin typeface="Bahnschrift Light" panose="020B0502040204020203" pitchFamily="34" charset="0"/>
            </a:endParaRPr>
          </a:p>
        </p:txBody>
      </p:sp>
      <p:sp>
        <p:nvSpPr>
          <p:cNvPr id="8" name="TextBox 7"/>
          <p:cNvSpPr txBox="1"/>
          <p:nvPr/>
        </p:nvSpPr>
        <p:spPr>
          <a:xfrm>
            <a:off x="574206" y="1268632"/>
            <a:ext cx="4610100" cy="5201424"/>
          </a:xfrm>
          <a:prstGeom prst="rect">
            <a:avLst/>
          </a:prstGeom>
          <a:noFill/>
        </p:spPr>
        <p:txBody>
          <a:bodyPr wrap="square" rtlCol="0">
            <a:spAutoFit/>
          </a:bodyPr>
          <a:lstStyle/>
          <a:p>
            <a:pPr marL="400050" indent="-400050">
              <a:buFont typeface="+mj-lt"/>
              <a:buAutoNum type="romanUcPeriod"/>
            </a:pPr>
            <a:r>
              <a:rPr lang="en-US" sz="1600" dirty="0">
                <a:solidFill>
                  <a:schemeClr val="bg1">
                    <a:lumMod val="95000"/>
                  </a:schemeClr>
                </a:solidFill>
              </a:rPr>
              <a:t> </a:t>
            </a:r>
            <a:r>
              <a:rPr lang="en-US" sz="1400" dirty="0">
                <a:solidFill>
                  <a:schemeClr val="bg1">
                    <a:lumMod val="95000"/>
                  </a:schemeClr>
                </a:solidFill>
                <a:latin typeface="Bahnschrift Light" panose="020B0502040204020203" pitchFamily="34" charset="0"/>
              </a:rPr>
              <a:t>Check different banks and their interest rates, and select one that meets your requirements and you wish to open a savings account. Choose the type of savings account you would like to open</a:t>
            </a:r>
            <a:r>
              <a:rPr lang="en-US" sz="1600" dirty="0">
                <a:solidFill>
                  <a:schemeClr val="bg1">
                    <a:lumMod val="95000"/>
                  </a:schemeClr>
                </a:solidFill>
              </a:rPr>
              <a:t>. </a:t>
            </a:r>
          </a:p>
          <a:p>
            <a:pPr marL="400050" indent="-400050">
              <a:buFont typeface="+mj-lt"/>
              <a:buAutoNum type="romanUcPeriod"/>
            </a:pPr>
            <a:r>
              <a:rPr lang="en-US" sz="1600" dirty="0">
                <a:solidFill>
                  <a:schemeClr val="bg1">
                    <a:lumMod val="95000"/>
                  </a:schemeClr>
                </a:solidFill>
              </a:rPr>
              <a:t>Visit the nearest bank branch of your choice and take along a copy of your identity proof, age proof, address proof, income/employment proof (if necessary), and photographs. </a:t>
            </a:r>
          </a:p>
          <a:p>
            <a:pPr marL="400050" indent="-400050">
              <a:buFont typeface="+mj-lt"/>
              <a:buAutoNum type="romanUcPeriod"/>
            </a:pPr>
            <a:r>
              <a:rPr lang="en-US" sz="1600" dirty="0">
                <a:solidFill>
                  <a:schemeClr val="bg1">
                    <a:lumMod val="95000"/>
                  </a:schemeClr>
                </a:solidFill>
              </a:rPr>
              <a:t> Once you reach the bank, ask the bank official for an application form of the savings account that you wish to open. </a:t>
            </a:r>
          </a:p>
          <a:p>
            <a:pPr marL="400050" indent="-400050">
              <a:buFont typeface="+mj-lt"/>
              <a:buAutoNum type="romanUcPeriod"/>
            </a:pPr>
            <a:r>
              <a:rPr lang="en-US" sz="1600" dirty="0">
                <a:solidFill>
                  <a:schemeClr val="bg1">
                    <a:lumMod val="95000"/>
                  </a:schemeClr>
                </a:solidFill>
              </a:rPr>
              <a:t> Fill the form and submit it along with the copies of supporting documents that include your identity proof, age proof, address proof, income/employment proof (if required), and photographs. </a:t>
            </a:r>
          </a:p>
          <a:p>
            <a:pPr marL="400050" indent="-400050">
              <a:buFont typeface="+mj-lt"/>
              <a:buAutoNum type="romanUcPeriod"/>
            </a:pPr>
            <a:r>
              <a:rPr lang="en-US" sz="1600" dirty="0">
                <a:solidFill>
                  <a:schemeClr val="bg1">
                    <a:lumMod val="95000"/>
                  </a:schemeClr>
                </a:solidFill>
              </a:rPr>
              <a:t> Further, the bank official will submit the application form for processing. Once your submitted details are verified, your account will be opened and functional at any time between 1 and 12 working days. </a:t>
            </a:r>
            <a:endParaRPr lang="en-IN" sz="1600" dirty="0">
              <a:solidFill>
                <a:schemeClr val="bg1">
                  <a:lumMod val="95000"/>
                </a:schemeClr>
              </a:solidFill>
            </a:endParaRPr>
          </a:p>
        </p:txBody>
      </p:sp>
      <p:cxnSp>
        <p:nvCxnSpPr>
          <p:cNvPr id="13" name="Straight Connector 12">
            <a:extLst>
              <a:ext uri="{FF2B5EF4-FFF2-40B4-BE49-F238E27FC236}">
                <a16:creationId xmlns:a16="http://schemas.microsoft.com/office/drawing/2014/main" id="{D2E1C9C1-9075-4052-9374-05002F3C937E}"/>
              </a:ext>
            </a:extLst>
          </p:cNvPr>
          <p:cNvCxnSpPr>
            <a:cxnSpLocks/>
            <a:stCxn id="11" idx="0"/>
          </p:cNvCxnSpPr>
          <p:nvPr/>
        </p:nvCxnSpPr>
        <p:spPr>
          <a:xfrm>
            <a:off x="6008140" y="2941433"/>
            <a:ext cx="0" cy="975133"/>
          </a:xfrm>
          <a:prstGeom prst="line">
            <a:avLst/>
          </a:prstGeom>
          <a:ln w="381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0467225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0750" y="-16187"/>
            <a:ext cx="6058890" cy="6874188"/>
          </a:xfrm>
          <a:prstGeom prst="rect">
            <a:avLst/>
          </a:prstGeom>
          <a:solidFill>
            <a:schemeClr val="bg2">
              <a:lumMod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ln w="0"/>
              <a:solidFill>
                <a:schemeClr val="tx1"/>
              </a:solidFill>
              <a:effectLst>
                <a:outerShdw blurRad="38100" dist="19050" dir="2700000" algn="tl" rotWithShape="0">
                  <a:schemeClr val="dk1">
                    <a:alpha val="40000"/>
                  </a:schemeClr>
                </a:outerShdw>
              </a:effectLst>
            </a:endParaRPr>
          </a:p>
        </p:txBody>
      </p:sp>
      <p:sp>
        <p:nvSpPr>
          <p:cNvPr id="4" name="Slide Number Placeholder 3"/>
          <p:cNvSpPr>
            <a:spLocks noGrp="1"/>
          </p:cNvSpPr>
          <p:nvPr>
            <p:ph type="sldNum" sz="quarter" idx="12"/>
          </p:nvPr>
        </p:nvSpPr>
        <p:spPr>
          <a:xfrm>
            <a:off x="8572526" y="6275881"/>
            <a:ext cx="2743200" cy="365125"/>
          </a:xfrm>
          <a:ln>
            <a:noFill/>
          </a:ln>
        </p:spPr>
        <p:txBody>
          <a:bodyPr/>
          <a:lstStyle/>
          <a:p>
            <a:fld id="{64817E00-36CB-45B2-99EC-B9DE4D5B6FAF}" type="slidenum">
              <a:rPr lang="en-IN" smtClean="0">
                <a:solidFill>
                  <a:schemeClr val="tx1"/>
                </a:solidFill>
              </a:rPr>
              <a:t>35</a:t>
            </a:fld>
            <a:endParaRPr lang="en-IN" dirty="0">
              <a:solidFill>
                <a:schemeClr val="tx1"/>
              </a:solidFill>
            </a:endParaRPr>
          </a:p>
        </p:txBody>
      </p:sp>
      <p:sp>
        <p:nvSpPr>
          <p:cNvPr id="11" name="Oval 10"/>
          <p:cNvSpPr/>
          <p:nvPr/>
        </p:nvSpPr>
        <p:spPr>
          <a:xfrm>
            <a:off x="5544335" y="2933340"/>
            <a:ext cx="1041148" cy="975134"/>
          </a:xfrm>
          <a:prstGeom prst="ellipse">
            <a:avLst/>
          </a:prstGeom>
          <a:solidFill>
            <a:srgbClr val="3B3838"/>
          </a:solidFill>
          <a:ln w="57150">
            <a:solidFill>
              <a:schemeClr val="tx1">
                <a:lumMod val="95000"/>
                <a:lumOff val="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C000"/>
              </a:solidFill>
            </a:endParaRPr>
          </a:p>
        </p:txBody>
      </p:sp>
      <p:sp>
        <p:nvSpPr>
          <p:cNvPr id="14" name="TextBox 13"/>
          <p:cNvSpPr txBox="1"/>
          <p:nvPr/>
        </p:nvSpPr>
        <p:spPr>
          <a:xfrm>
            <a:off x="364004" y="2150333"/>
            <a:ext cx="4945778" cy="2215991"/>
          </a:xfrm>
          <a:prstGeom prst="rect">
            <a:avLst/>
          </a:prstGeom>
          <a:noFill/>
        </p:spPr>
        <p:txBody>
          <a:bodyPr wrap="square" rtlCol="0">
            <a:spAutoFit/>
          </a:bodyPr>
          <a:lstStyle/>
          <a:p>
            <a:r>
              <a:rPr lang="en-IN" sz="13800" dirty="0">
                <a:solidFill>
                  <a:schemeClr val="bg1"/>
                </a:solidFill>
                <a:latin typeface="Tw Cen MT Condensed" panose="020B0606020104020203" pitchFamily="34" charset="0"/>
              </a:rPr>
              <a:t>StiLL …</a:t>
            </a:r>
          </a:p>
        </p:txBody>
      </p:sp>
      <p:cxnSp>
        <p:nvCxnSpPr>
          <p:cNvPr id="12" name="Straight Connector 11"/>
          <p:cNvCxnSpPr/>
          <p:nvPr/>
        </p:nvCxnSpPr>
        <p:spPr>
          <a:xfrm>
            <a:off x="1699048" y="4281282"/>
            <a:ext cx="4276243" cy="0"/>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7" name="Straight Connector 26"/>
          <p:cNvCxnSpPr/>
          <p:nvPr/>
        </p:nvCxnSpPr>
        <p:spPr>
          <a:xfrm>
            <a:off x="0" y="2146300"/>
            <a:ext cx="4276243" cy="0"/>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2" name="Picture 1">
            <a:extLst>
              <a:ext uri="{FF2B5EF4-FFF2-40B4-BE49-F238E27FC236}">
                <a16:creationId xmlns:a16="http://schemas.microsoft.com/office/drawing/2014/main" id="{1FCC20A7-CFE8-49DD-9FB2-BDFC1DC767BC}"/>
              </a:ext>
            </a:extLst>
          </p:cNvPr>
          <p:cNvPicPr>
            <a:picLocks noChangeAspect="1"/>
          </p:cNvPicPr>
          <p:nvPr/>
        </p:nvPicPr>
        <p:blipFill>
          <a:blip r:embed="rId3"/>
          <a:stretch>
            <a:fillRect/>
          </a:stretch>
        </p:blipFill>
        <p:spPr>
          <a:xfrm>
            <a:off x="6618769" y="188038"/>
            <a:ext cx="5299206" cy="2975302"/>
          </a:xfrm>
          <a:prstGeom prst="rect">
            <a:avLst/>
          </a:prstGeom>
          <a:ln w="19050">
            <a:solidFill>
              <a:srgbClr val="404040"/>
            </a:solidFill>
            <a:prstDash val="dash"/>
          </a:ln>
        </p:spPr>
      </p:pic>
      <p:sp>
        <p:nvSpPr>
          <p:cNvPr id="19" name="Isosceles Triangle 18">
            <a:extLst>
              <a:ext uri="{FF2B5EF4-FFF2-40B4-BE49-F238E27FC236}">
                <a16:creationId xmlns:a16="http://schemas.microsoft.com/office/drawing/2014/main" id="{898A8FBB-D8AD-4721-89C0-1619E180AC76}"/>
              </a:ext>
            </a:extLst>
          </p:cNvPr>
          <p:cNvSpPr/>
          <p:nvPr/>
        </p:nvSpPr>
        <p:spPr>
          <a:xfrm rot="5400000">
            <a:off x="5943980" y="3269636"/>
            <a:ext cx="420159" cy="322630"/>
          </a:xfrm>
          <a:prstGeom prst="triangle">
            <a:avLst/>
          </a:prstGeom>
          <a:solidFill>
            <a:srgbClr val="FABC07"/>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A7894F98-5059-4A3F-99F5-825454E2563C}"/>
              </a:ext>
            </a:extLst>
          </p:cNvPr>
          <p:cNvPicPr>
            <a:picLocks noChangeAspect="1"/>
          </p:cNvPicPr>
          <p:nvPr/>
        </p:nvPicPr>
        <p:blipFill>
          <a:blip r:embed="rId4"/>
          <a:stretch>
            <a:fillRect/>
          </a:stretch>
        </p:blipFill>
        <p:spPr>
          <a:xfrm>
            <a:off x="7432618" y="3709668"/>
            <a:ext cx="1581741" cy="1787584"/>
          </a:xfrm>
          <a:prstGeom prst="ellipse">
            <a:avLst/>
          </a:prstGeom>
        </p:spPr>
      </p:pic>
      <p:sp>
        <p:nvSpPr>
          <p:cNvPr id="22" name="Oval 21">
            <a:extLst>
              <a:ext uri="{FF2B5EF4-FFF2-40B4-BE49-F238E27FC236}">
                <a16:creationId xmlns:a16="http://schemas.microsoft.com/office/drawing/2014/main" id="{2E0472AD-7180-4655-ADE6-02D764E43532}"/>
              </a:ext>
            </a:extLst>
          </p:cNvPr>
          <p:cNvSpPr/>
          <p:nvPr/>
        </p:nvSpPr>
        <p:spPr>
          <a:xfrm>
            <a:off x="7157090" y="3340100"/>
            <a:ext cx="3650610" cy="3505200"/>
          </a:xfrm>
          <a:prstGeom prst="ellipse">
            <a:avLst/>
          </a:prstGeom>
          <a:noFill/>
          <a:ln w="571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3" name="Group 22">
            <a:extLst>
              <a:ext uri="{FF2B5EF4-FFF2-40B4-BE49-F238E27FC236}">
                <a16:creationId xmlns:a16="http://schemas.microsoft.com/office/drawing/2014/main" id="{3062655E-A36A-4BDD-A148-607E7A4C4772}"/>
              </a:ext>
            </a:extLst>
          </p:cNvPr>
          <p:cNvGrpSpPr/>
          <p:nvPr/>
        </p:nvGrpSpPr>
        <p:grpSpPr>
          <a:xfrm>
            <a:off x="8829995" y="3220871"/>
            <a:ext cx="336764" cy="3739080"/>
            <a:chOff x="4764154" y="441967"/>
            <a:chExt cx="336764" cy="4344922"/>
          </a:xfrm>
          <a:solidFill>
            <a:srgbClr val="FF0000"/>
          </a:solidFill>
        </p:grpSpPr>
        <p:sp>
          <p:nvSpPr>
            <p:cNvPr id="28" name="Oval 27">
              <a:extLst>
                <a:ext uri="{FF2B5EF4-FFF2-40B4-BE49-F238E27FC236}">
                  <a16:creationId xmlns:a16="http://schemas.microsoft.com/office/drawing/2014/main" id="{D7192466-8DCB-43EB-9777-7947226928C6}"/>
                </a:ext>
              </a:extLst>
            </p:cNvPr>
            <p:cNvSpPr/>
            <p:nvPr/>
          </p:nvSpPr>
          <p:spPr>
            <a:xfrm>
              <a:off x="4796118" y="441967"/>
              <a:ext cx="304800" cy="372219"/>
            </a:xfrm>
            <a:prstGeom prst="ellipse">
              <a:avLst/>
            </a:prstGeom>
            <a:solidFill>
              <a:srgbClr val="EAAD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Oval 28">
              <a:extLst>
                <a:ext uri="{FF2B5EF4-FFF2-40B4-BE49-F238E27FC236}">
                  <a16:creationId xmlns:a16="http://schemas.microsoft.com/office/drawing/2014/main" id="{5B1A2E5B-4CCD-4EC6-AB0D-199E1BE99E16}"/>
                </a:ext>
              </a:extLst>
            </p:cNvPr>
            <p:cNvSpPr/>
            <p:nvPr/>
          </p:nvSpPr>
          <p:spPr>
            <a:xfrm>
              <a:off x="4764154" y="4414575"/>
              <a:ext cx="304800" cy="372314"/>
            </a:xfrm>
            <a:prstGeom prst="ellipse">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6" name="Picture 5">
            <a:extLst>
              <a:ext uri="{FF2B5EF4-FFF2-40B4-BE49-F238E27FC236}">
                <a16:creationId xmlns:a16="http://schemas.microsoft.com/office/drawing/2014/main" id="{C26675D1-8E33-4D26-B6A4-B5CA36499E5D}"/>
              </a:ext>
            </a:extLst>
          </p:cNvPr>
          <p:cNvPicPr>
            <a:picLocks noChangeAspect="1"/>
          </p:cNvPicPr>
          <p:nvPr/>
        </p:nvPicPr>
        <p:blipFill rotWithShape="1">
          <a:blip r:embed="rId5"/>
          <a:srcRect l="12270" r="10959"/>
          <a:stretch/>
        </p:blipFill>
        <p:spPr>
          <a:xfrm>
            <a:off x="9037851" y="3995044"/>
            <a:ext cx="1535296" cy="1778470"/>
          </a:xfrm>
          <a:prstGeom prst="ellipse">
            <a:avLst/>
          </a:prstGeom>
        </p:spPr>
      </p:pic>
      <p:pic>
        <p:nvPicPr>
          <p:cNvPr id="8" name="Picture 7">
            <a:extLst>
              <a:ext uri="{FF2B5EF4-FFF2-40B4-BE49-F238E27FC236}">
                <a16:creationId xmlns:a16="http://schemas.microsoft.com/office/drawing/2014/main" id="{A4E078DE-0451-4EA1-BFA2-CC80DF0A9113}"/>
              </a:ext>
            </a:extLst>
          </p:cNvPr>
          <p:cNvPicPr>
            <a:picLocks noChangeAspect="1"/>
          </p:cNvPicPr>
          <p:nvPr/>
        </p:nvPicPr>
        <p:blipFill>
          <a:blip r:embed="rId6"/>
          <a:stretch>
            <a:fillRect/>
          </a:stretch>
        </p:blipFill>
        <p:spPr>
          <a:xfrm>
            <a:off x="8096797" y="5373076"/>
            <a:ext cx="1171575" cy="1381125"/>
          </a:xfrm>
          <a:prstGeom prst="ellipse">
            <a:avLst/>
          </a:prstGeom>
        </p:spPr>
      </p:pic>
    </p:spTree>
    <p:extLst>
      <p:ext uri="{BB962C8B-B14F-4D97-AF65-F5344CB8AC3E}">
        <p14:creationId xmlns:p14="http://schemas.microsoft.com/office/powerpoint/2010/main" val="8814883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par>
                          <p:cTn id="8" fill="hold">
                            <p:stCondLst>
                              <p:cond delay="500"/>
                            </p:stCondLst>
                            <p:childTnLst>
                              <p:par>
                                <p:cTn id="9" presetID="8" presetClass="emph" presetSubtype="0" fill="hold" nodeType="afterEffect">
                                  <p:stCondLst>
                                    <p:cond delay="0"/>
                                  </p:stCondLst>
                                  <p:childTnLst>
                                    <p:animRot by="21600000">
                                      <p:cBhvr>
                                        <p:cTn id="10" dur="1750" fill="hold"/>
                                        <p:tgtEl>
                                          <p:spTgt spid="23"/>
                                        </p:tgtEl>
                                        <p:attrNameLst>
                                          <p:attrName>r</p:attrName>
                                        </p:attrNameLst>
                                      </p:cBhvr>
                                    </p:animRot>
                                  </p:childTnLst>
                                </p:cTn>
                              </p:par>
                              <p:par>
                                <p:cTn id="11" presetID="21" presetClass="entr" presetSubtype="1"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wheel(1)">
                                      <p:cBhvr>
                                        <p:cTn id="13" dur="2000"/>
                                        <p:tgtEl>
                                          <p:spTgt spid="2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childTnLst>
                          </p:cTn>
                        </p:par>
                        <p:par>
                          <p:cTn id="19" fill="hold">
                            <p:stCondLst>
                              <p:cond delay="500"/>
                            </p:stCondLst>
                            <p:childTnLst>
                              <p:par>
                                <p:cTn id="20" presetID="10" presetClass="entr" presetSubtype="0" fill="hold"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par>
                          <p:cTn id="23" fill="hold">
                            <p:stCondLst>
                              <p:cond delay="1000"/>
                            </p:stCondLst>
                            <p:childTnLst>
                              <p:par>
                                <p:cTn id="24" presetID="10" presetClass="entr" presetSubtype="0" fill="hold"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par>
                                <p:cTn id="27" presetID="10" presetClass="exit" presetSubtype="0" fill="hold" nodeType="withEffect">
                                  <p:stCondLst>
                                    <p:cond delay="0"/>
                                  </p:stCondLst>
                                  <p:childTnLst>
                                    <p:animEffect transition="out" filter="fade">
                                      <p:cBhvr>
                                        <p:cTn id="28" dur="500"/>
                                        <p:tgtEl>
                                          <p:spTgt spid="23"/>
                                        </p:tgtEl>
                                      </p:cBhvr>
                                    </p:animEffect>
                                    <p:set>
                                      <p:cBhvr>
                                        <p:cTn id="29" dur="1" fill="hold">
                                          <p:stCondLst>
                                            <p:cond delay="499"/>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3" name="TextBox 2"/>
          <p:cNvSpPr txBox="1"/>
          <p:nvPr/>
        </p:nvSpPr>
        <p:spPr>
          <a:xfrm>
            <a:off x="3774142" y="1425388"/>
            <a:ext cx="4643717" cy="3416320"/>
          </a:xfrm>
          <a:prstGeom prst="rect">
            <a:avLst/>
          </a:prstGeom>
          <a:noFill/>
        </p:spPr>
        <p:txBody>
          <a:bodyPr wrap="square" rtlCol="0">
            <a:spAutoFit/>
          </a:bodyPr>
          <a:lstStyle/>
          <a:p>
            <a:r>
              <a:rPr lang="en-IN" sz="7200" dirty="0">
                <a:latin typeface="Avant_G-Bold" panose="020B0500000000000000" pitchFamily="34" charset="0"/>
              </a:rPr>
              <a:t>KNOW YOUR CUSTOMER</a:t>
            </a:r>
          </a:p>
        </p:txBody>
      </p:sp>
      <p:sp>
        <p:nvSpPr>
          <p:cNvPr id="7" name="Rectangle 6"/>
          <p:cNvSpPr/>
          <p:nvPr/>
        </p:nvSpPr>
        <p:spPr>
          <a:xfrm>
            <a:off x="-2671140" y="981074"/>
            <a:ext cx="6103172" cy="4227419"/>
          </a:xfrm>
          <a:prstGeom prst="rect">
            <a:avLst/>
          </a:prstGeom>
          <a:solidFill>
            <a:srgbClr val="40404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4" name="Slide Number Placeholder 3"/>
          <p:cNvSpPr>
            <a:spLocks noGrp="1"/>
          </p:cNvSpPr>
          <p:nvPr>
            <p:ph type="sldNum" sz="quarter" idx="12"/>
          </p:nvPr>
        </p:nvSpPr>
        <p:spPr/>
        <p:txBody>
          <a:bodyPr/>
          <a:lstStyle/>
          <a:p>
            <a:fld id="{64817E00-36CB-45B2-99EC-B9DE4D5B6FAF}" type="slidenum">
              <a:rPr lang="en-IN" smtClean="0">
                <a:solidFill>
                  <a:schemeClr val="bg1"/>
                </a:solidFill>
              </a:rPr>
              <a:t>4</a:t>
            </a:fld>
            <a:endParaRPr lang="en-IN" dirty="0">
              <a:solidFill>
                <a:schemeClr val="bg1"/>
              </a:solidFill>
            </a:endParaRPr>
          </a:p>
        </p:txBody>
      </p:sp>
      <p:sp>
        <p:nvSpPr>
          <p:cNvPr id="6" name="Rectangle 5"/>
          <p:cNvSpPr/>
          <p:nvPr/>
        </p:nvSpPr>
        <p:spPr>
          <a:xfrm>
            <a:off x="3432032" y="981075"/>
            <a:ext cx="182880" cy="422741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696943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3" name="TextBox 2"/>
          <p:cNvSpPr txBox="1"/>
          <p:nvPr/>
        </p:nvSpPr>
        <p:spPr>
          <a:xfrm>
            <a:off x="-4925209" y="1425388"/>
            <a:ext cx="4643717" cy="3416320"/>
          </a:xfrm>
          <a:prstGeom prst="rect">
            <a:avLst/>
          </a:prstGeom>
          <a:noFill/>
        </p:spPr>
        <p:txBody>
          <a:bodyPr wrap="square" rtlCol="0">
            <a:spAutoFit/>
          </a:bodyPr>
          <a:lstStyle/>
          <a:p>
            <a:r>
              <a:rPr lang="en-IN" sz="7200" dirty="0">
                <a:latin typeface="Avant_G-Bold" panose="020B0500000000000000" pitchFamily="34" charset="0"/>
              </a:rPr>
              <a:t>KNOW YOUR CUSTOMER</a:t>
            </a:r>
          </a:p>
        </p:txBody>
      </p:sp>
      <p:sp>
        <p:nvSpPr>
          <p:cNvPr id="7" name="Rectangle 6"/>
          <p:cNvSpPr/>
          <p:nvPr/>
        </p:nvSpPr>
        <p:spPr>
          <a:xfrm>
            <a:off x="-98612" y="981074"/>
            <a:ext cx="6103172" cy="4227419"/>
          </a:xfrm>
          <a:prstGeom prst="rect">
            <a:avLst/>
          </a:prstGeom>
          <a:solidFill>
            <a:srgbClr val="40404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4" name="Slide Number Placeholder 3"/>
          <p:cNvSpPr>
            <a:spLocks noGrp="1"/>
          </p:cNvSpPr>
          <p:nvPr>
            <p:ph type="sldNum" sz="quarter" idx="12"/>
          </p:nvPr>
        </p:nvSpPr>
        <p:spPr/>
        <p:txBody>
          <a:bodyPr/>
          <a:lstStyle/>
          <a:p>
            <a:fld id="{64817E00-36CB-45B2-99EC-B9DE4D5B6FAF}" type="slidenum">
              <a:rPr lang="en-IN" smtClean="0">
                <a:solidFill>
                  <a:schemeClr val="bg1"/>
                </a:solidFill>
              </a:rPr>
              <a:t>5</a:t>
            </a:fld>
            <a:endParaRPr lang="en-IN" dirty="0">
              <a:solidFill>
                <a:schemeClr val="bg1"/>
              </a:solidFill>
            </a:endParaRPr>
          </a:p>
        </p:txBody>
      </p:sp>
      <p:sp>
        <p:nvSpPr>
          <p:cNvPr id="6" name="Rectangle 5"/>
          <p:cNvSpPr/>
          <p:nvPr/>
        </p:nvSpPr>
        <p:spPr>
          <a:xfrm>
            <a:off x="6004560" y="981075"/>
            <a:ext cx="182880" cy="422741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5" name="original left" hidden="1"/>
          <p:cNvSpPr txBox="1"/>
          <p:nvPr/>
        </p:nvSpPr>
        <p:spPr>
          <a:xfrm>
            <a:off x="1538514" y="1663114"/>
            <a:ext cx="3672115" cy="2862322"/>
          </a:xfrm>
          <a:prstGeom prst="rect">
            <a:avLst/>
          </a:prstGeom>
          <a:noFill/>
        </p:spPr>
        <p:txBody>
          <a:bodyPr wrap="square" rtlCol="0">
            <a:spAutoFit/>
          </a:bodyPr>
          <a:lstStyle/>
          <a:p>
            <a:pPr algn="r"/>
            <a:r>
              <a:rPr lang="en-IN" dirty="0">
                <a:solidFill>
                  <a:srgbClr val="FFFFFF"/>
                </a:solidFill>
              </a:rPr>
              <a:t>Lorem ipsum dolor sit amet, consectetuer adipiscing elit. Maecenas porttitor congue massa. Fusce posuere, magna sed pulvinar ultricies, purus lectus malesuada libero, sit amet commodo magna eros quis urna.</a:t>
            </a:r>
          </a:p>
          <a:p>
            <a:pPr algn="r"/>
            <a:endParaRPr lang="en-IN" dirty="0">
              <a:solidFill>
                <a:srgbClr val="FFFFFF"/>
              </a:solidFill>
            </a:endParaRPr>
          </a:p>
          <a:p>
            <a:pPr algn="r"/>
            <a:r>
              <a:rPr lang="en-IN" dirty="0">
                <a:solidFill>
                  <a:srgbClr val="FFFFFF"/>
                </a:solidFill>
              </a:rPr>
              <a:t>Nunc viverra imperdiet enim. Fusce est. Vivamus a </a:t>
            </a:r>
            <a:r>
              <a:rPr lang="en-IN" dirty="0" err="1">
                <a:solidFill>
                  <a:srgbClr val="FFFFFF"/>
                </a:solidFill>
              </a:rPr>
              <a:t>tellus</a:t>
            </a:r>
            <a:r>
              <a:rPr lang="en-IN" dirty="0">
                <a:solidFill>
                  <a:srgbClr val="FFFFFF"/>
                </a:solidFill>
              </a:rPr>
              <a:t>.</a:t>
            </a:r>
          </a:p>
        </p:txBody>
      </p:sp>
      <p:sp>
        <p:nvSpPr>
          <p:cNvPr id="9" name="original right" hidden="1"/>
          <p:cNvSpPr txBox="1"/>
          <p:nvPr/>
        </p:nvSpPr>
        <p:spPr>
          <a:xfrm>
            <a:off x="6981371" y="1663114"/>
            <a:ext cx="3672115" cy="2862322"/>
          </a:xfrm>
          <a:prstGeom prst="rect">
            <a:avLst/>
          </a:prstGeom>
          <a:noFill/>
        </p:spPr>
        <p:txBody>
          <a:bodyPr wrap="square" rtlCol="0">
            <a:spAutoFit/>
          </a:bodyPr>
          <a:lstStyle/>
          <a:p>
            <a:r>
              <a:rPr lang="en-IN" dirty="0">
                <a:solidFill>
                  <a:srgbClr val="00B0F0"/>
                </a:solidFill>
              </a:rPr>
              <a:t>Lorem ipsum dolor sit amet, consectetuer adipiscing elit. Maecenas porttitor congue massa. Fusce posuere, magna sed pulvinar ultricies, purus lectus malesuada libero, sit amet commodo magna eros quis urna.</a:t>
            </a:r>
          </a:p>
          <a:p>
            <a:endParaRPr lang="en-IN" dirty="0">
              <a:solidFill>
                <a:srgbClr val="00B0F0"/>
              </a:solidFill>
            </a:endParaRPr>
          </a:p>
          <a:p>
            <a:r>
              <a:rPr lang="en-IN" dirty="0">
                <a:solidFill>
                  <a:srgbClr val="00B0F0"/>
                </a:solidFill>
              </a:rPr>
              <a:t>Nunc viverra imperdiet enim. Fusce est. Vivamus a </a:t>
            </a:r>
            <a:r>
              <a:rPr lang="en-IN" dirty="0" err="1">
                <a:solidFill>
                  <a:srgbClr val="00B0F0"/>
                </a:solidFill>
              </a:rPr>
              <a:t>tellus</a:t>
            </a:r>
            <a:r>
              <a:rPr lang="en-IN" dirty="0">
                <a:solidFill>
                  <a:srgbClr val="00B0F0"/>
                </a:solidFill>
              </a:rPr>
              <a:t>.</a:t>
            </a:r>
          </a:p>
        </p:txBody>
      </p:sp>
      <p:pic>
        <p:nvPicPr>
          <p:cNvPr id="10" name="Picture 9"/>
          <p:cNvPicPr>
            <a:picLocks noChangeAspect="1"/>
          </p:cNvPicPr>
          <p:nvPr/>
        </p:nvPicPr>
        <p:blipFill rotWithShape="1">
          <a:blip r:embed="rId2"/>
          <a:srcRect l="-123461" t="978" r="105769" b="-978"/>
          <a:stretch/>
        </p:blipFill>
        <p:spPr>
          <a:xfrm>
            <a:off x="1538514" y="1638800"/>
            <a:ext cx="4441372" cy="2969009"/>
          </a:xfrm>
          <a:prstGeom prst="rect">
            <a:avLst/>
          </a:prstGeom>
        </p:spPr>
      </p:pic>
      <p:pic>
        <p:nvPicPr>
          <p:cNvPr id="12" name="Picture 11"/>
          <p:cNvPicPr>
            <a:picLocks noChangeAspect="1"/>
          </p:cNvPicPr>
          <p:nvPr/>
        </p:nvPicPr>
        <p:blipFill rotWithShape="1">
          <a:blip r:embed="rId3"/>
          <a:srcRect l="106235" r="-125467"/>
          <a:stretch/>
        </p:blipFill>
        <p:spPr>
          <a:xfrm>
            <a:off x="6212115" y="1609771"/>
            <a:ext cx="4441372" cy="2969009"/>
          </a:xfrm>
          <a:prstGeom prst="rect">
            <a:avLst/>
          </a:prstGeom>
        </p:spPr>
      </p:pic>
    </p:spTree>
    <p:extLst>
      <p:ext uri="{BB962C8B-B14F-4D97-AF65-F5344CB8AC3E}">
        <p14:creationId xmlns:p14="http://schemas.microsoft.com/office/powerpoint/2010/main" val="30228737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98612" y="981074"/>
            <a:ext cx="6103172" cy="4227419"/>
          </a:xfrm>
          <a:prstGeom prst="rect">
            <a:avLst/>
          </a:prstGeom>
          <a:solidFill>
            <a:srgbClr val="40404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4" name="Slide Number Placeholder 3"/>
          <p:cNvSpPr>
            <a:spLocks noGrp="1"/>
          </p:cNvSpPr>
          <p:nvPr>
            <p:ph type="sldNum" sz="quarter" idx="12"/>
          </p:nvPr>
        </p:nvSpPr>
        <p:spPr/>
        <p:txBody>
          <a:bodyPr/>
          <a:lstStyle/>
          <a:p>
            <a:fld id="{64817E00-36CB-45B2-99EC-B9DE4D5B6FAF}" type="slidenum">
              <a:rPr lang="en-IN" smtClean="0">
                <a:solidFill>
                  <a:schemeClr val="bg1"/>
                </a:solidFill>
              </a:rPr>
              <a:t>6</a:t>
            </a:fld>
            <a:endParaRPr lang="en-IN" dirty="0">
              <a:solidFill>
                <a:schemeClr val="bg1"/>
              </a:solidFill>
            </a:endParaRPr>
          </a:p>
        </p:txBody>
      </p:sp>
      <p:sp>
        <p:nvSpPr>
          <p:cNvPr id="6" name="Rectangle 5"/>
          <p:cNvSpPr/>
          <p:nvPr/>
        </p:nvSpPr>
        <p:spPr>
          <a:xfrm>
            <a:off x="6004560" y="5025613"/>
            <a:ext cx="182880" cy="18288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931558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98612" y="981074"/>
            <a:ext cx="6103172" cy="4227419"/>
          </a:xfrm>
          <a:prstGeom prst="rect">
            <a:avLst/>
          </a:prstGeom>
          <a:solidFill>
            <a:srgbClr val="40404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4" name="Slide Number Placeholder 3"/>
          <p:cNvSpPr>
            <a:spLocks noGrp="1"/>
          </p:cNvSpPr>
          <p:nvPr>
            <p:ph type="sldNum" sz="quarter" idx="12"/>
          </p:nvPr>
        </p:nvSpPr>
        <p:spPr/>
        <p:txBody>
          <a:bodyPr/>
          <a:lstStyle/>
          <a:p>
            <a:fld id="{64817E00-36CB-45B2-99EC-B9DE4D5B6FAF}" type="slidenum">
              <a:rPr lang="en-IN" smtClean="0">
                <a:solidFill>
                  <a:schemeClr val="bg1"/>
                </a:solidFill>
              </a:rPr>
              <a:t>7</a:t>
            </a:fld>
            <a:endParaRPr lang="en-IN" dirty="0">
              <a:solidFill>
                <a:schemeClr val="bg1"/>
              </a:solidFill>
            </a:endParaRPr>
          </a:p>
        </p:txBody>
      </p:sp>
      <p:sp>
        <p:nvSpPr>
          <p:cNvPr id="6" name="Rectangle 5"/>
          <p:cNvSpPr/>
          <p:nvPr/>
        </p:nvSpPr>
        <p:spPr>
          <a:xfrm>
            <a:off x="12565017" y="5025613"/>
            <a:ext cx="182880" cy="18288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3718345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632626" y="-1460500"/>
            <a:ext cx="806274" cy="9513843"/>
          </a:xfrm>
          <a:prstGeom prst="rect">
            <a:avLst/>
          </a:prstGeom>
          <a:noFill/>
        </p:spPr>
        <p:txBody>
          <a:bodyPr wrap="square" lIns="91440" tIns="45720" rIns="91440" bIns="45720">
            <a:spAutoFit/>
          </a:bodyPr>
          <a:lstStyle/>
          <a:p>
            <a:pPr algn="ctr"/>
            <a:r>
              <a:rPr lang="en-US" sz="59500" b="0" cap="none" spc="0" dirty="0">
                <a:ln w="0">
                  <a:solidFill>
                    <a:schemeClr val="bg1">
                      <a:lumMod val="50000"/>
                    </a:schemeClr>
                  </a:solidFill>
                </a:ln>
                <a:solidFill>
                  <a:schemeClr val="bg1">
                    <a:lumMod val="85000"/>
                  </a:schemeClr>
                </a:solidFill>
                <a:latin typeface="Avant_G-Bold" panose="020B0500000000000000" pitchFamily="34" charset="0"/>
              </a:rPr>
              <a:t>1</a:t>
            </a:r>
          </a:p>
        </p:txBody>
      </p:sp>
      <p:sp>
        <p:nvSpPr>
          <p:cNvPr id="2" name="Rectangle 1"/>
          <p:cNvSpPr/>
          <p:nvPr/>
        </p:nvSpPr>
        <p:spPr>
          <a:xfrm>
            <a:off x="0" y="5105400"/>
            <a:ext cx="12192000" cy="1752600"/>
          </a:xfrm>
          <a:prstGeom prst="rect">
            <a:avLst/>
          </a:prstGeom>
          <a:solidFill>
            <a:schemeClr val="bg2">
              <a:lumMod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 name="Rectangle 2"/>
          <p:cNvSpPr/>
          <p:nvPr/>
        </p:nvSpPr>
        <p:spPr>
          <a:xfrm>
            <a:off x="3380912" y="2481560"/>
            <a:ext cx="5430204" cy="923330"/>
          </a:xfrm>
          <a:prstGeom prst="rect">
            <a:avLst/>
          </a:prstGeom>
          <a:noFill/>
          <a:ln>
            <a:noFill/>
          </a:ln>
        </p:spPr>
        <p:txBody>
          <a:bodyPr wrap="none" lIns="91440" tIns="45720" rIns="91440" bIns="45720">
            <a:spAutoFit/>
          </a:bodyPr>
          <a:lstStyle/>
          <a:p>
            <a:pPr algn="ctr"/>
            <a:r>
              <a:rPr lang="en-US" sz="5400" dirty="0">
                <a:ln w="0"/>
                <a:latin typeface="Avant_G-Bold" panose="020B0500000000000000" pitchFamily="34" charset="0"/>
              </a:rPr>
              <a:t>HISTORY OF ‘KYC’</a:t>
            </a:r>
            <a:endParaRPr lang="en-US" sz="5400" b="0" cap="none" spc="0" dirty="0">
              <a:ln w="0"/>
              <a:solidFill>
                <a:schemeClr val="tx1"/>
              </a:solidFill>
              <a:latin typeface="Avant_G-Bold" panose="020B0500000000000000" pitchFamily="34" charset="0"/>
            </a:endParaRPr>
          </a:p>
        </p:txBody>
      </p:sp>
      <p:sp>
        <p:nvSpPr>
          <p:cNvPr id="4" name="Slide Number Placeholder 3"/>
          <p:cNvSpPr>
            <a:spLocks noGrp="1"/>
          </p:cNvSpPr>
          <p:nvPr>
            <p:ph type="sldNum" sz="quarter" idx="12"/>
          </p:nvPr>
        </p:nvSpPr>
        <p:spPr/>
        <p:txBody>
          <a:bodyPr/>
          <a:lstStyle/>
          <a:p>
            <a:fld id="{64817E00-36CB-45B2-99EC-B9DE4D5B6FAF}" type="slidenum">
              <a:rPr lang="en-IN" smtClean="0">
                <a:solidFill>
                  <a:schemeClr val="bg1"/>
                </a:solidFill>
              </a:rPr>
              <a:t>8</a:t>
            </a:fld>
            <a:endParaRPr lang="en-IN" dirty="0">
              <a:solidFill>
                <a:schemeClr val="bg1"/>
              </a:solidFill>
            </a:endParaRPr>
          </a:p>
        </p:txBody>
      </p:sp>
      <p:sp>
        <p:nvSpPr>
          <p:cNvPr id="12" name="Isosceles Triangle 11"/>
          <p:cNvSpPr/>
          <p:nvPr/>
        </p:nvSpPr>
        <p:spPr>
          <a:xfrm>
            <a:off x="5866645" y="4326802"/>
            <a:ext cx="869133" cy="778598"/>
          </a:xfrm>
          <a:prstGeom prst="triangle">
            <a:avLst/>
          </a:prstGeom>
          <a:solidFill>
            <a:srgbClr val="3B3838"/>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759870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blackWhite">
          <a:xfrm>
            <a:off x="0" y="13182"/>
            <a:ext cx="6145749" cy="6845066"/>
          </a:xfrm>
          <a:prstGeom prst="rect">
            <a:avLst/>
          </a:prstGeom>
          <a:solidFill>
            <a:schemeClr val="bg2">
              <a:lumMod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ln w="0"/>
              <a:solidFill>
                <a:schemeClr val="bg1"/>
              </a:solidFill>
              <a:effectLst>
                <a:outerShdw blurRad="38100" dist="19050" dir="2700000" algn="tl" rotWithShape="0">
                  <a:schemeClr val="dk1">
                    <a:alpha val="40000"/>
                  </a:schemeClr>
                </a:outerShdw>
              </a:effectLst>
              <a:latin typeface="Avant_G-Bold" panose="020B0500000000000000" pitchFamily="34" charset="0"/>
            </a:endParaRPr>
          </a:p>
        </p:txBody>
      </p:sp>
      <p:sp>
        <p:nvSpPr>
          <p:cNvPr id="4" name="Slide Number Placeholder 3"/>
          <p:cNvSpPr>
            <a:spLocks noGrp="1"/>
          </p:cNvSpPr>
          <p:nvPr>
            <p:ph type="sldNum" sz="quarter" idx="12"/>
          </p:nvPr>
        </p:nvSpPr>
        <p:spPr>
          <a:ln>
            <a:noFill/>
          </a:ln>
        </p:spPr>
        <p:txBody>
          <a:bodyPr/>
          <a:lstStyle/>
          <a:p>
            <a:fld id="{64817E00-36CB-45B2-99EC-B9DE4D5B6FAF}" type="slidenum">
              <a:rPr lang="en-IN" smtClean="0">
                <a:solidFill>
                  <a:schemeClr val="tx1"/>
                </a:solidFill>
              </a:rPr>
              <a:t>9</a:t>
            </a:fld>
            <a:endParaRPr lang="en-IN" dirty="0">
              <a:solidFill>
                <a:schemeClr val="tx1"/>
              </a:solidFill>
            </a:endParaRPr>
          </a:p>
        </p:txBody>
      </p:sp>
      <p:sp>
        <p:nvSpPr>
          <p:cNvPr id="11" name="Oval 10"/>
          <p:cNvSpPr/>
          <p:nvPr/>
        </p:nvSpPr>
        <p:spPr>
          <a:xfrm>
            <a:off x="5582442" y="2928499"/>
            <a:ext cx="1041148" cy="975134"/>
          </a:xfrm>
          <a:prstGeom prst="ellipse">
            <a:avLst/>
          </a:prstGeom>
          <a:solidFill>
            <a:srgbClr val="FFC000"/>
          </a:solidFill>
          <a:ln w="57150">
            <a:solidFill>
              <a:schemeClr val="tx1">
                <a:lumMod val="95000"/>
                <a:lumOff val="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C000"/>
              </a:solidFill>
            </a:endParaRPr>
          </a:p>
        </p:txBody>
      </p:sp>
      <p:sp>
        <p:nvSpPr>
          <p:cNvPr id="14" name="TextBox 13"/>
          <p:cNvSpPr txBox="1"/>
          <p:nvPr/>
        </p:nvSpPr>
        <p:spPr>
          <a:xfrm>
            <a:off x="569716" y="269246"/>
            <a:ext cx="4943475" cy="707886"/>
          </a:xfrm>
          <a:prstGeom prst="rect">
            <a:avLst/>
          </a:prstGeom>
          <a:noFill/>
        </p:spPr>
        <p:txBody>
          <a:bodyPr wrap="square" rtlCol="0">
            <a:spAutoFit/>
          </a:bodyPr>
          <a:lstStyle/>
          <a:p>
            <a:r>
              <a:rPr lang="en-IN" sz="4000" u="sng" dirty="0">
                <a:solidFill>
                  <a:schemeClr val="bg1"/>
                </a:solidFill>
                <a:latin typeface="Avant_G-Bold" panose="020B0500000000000000" pitchFamily="34" charset="0"/>
              </a:rPr>
              <a:t>Timeline:-</a:t>
            </a:r>
          </a:p>
        </p:txBody>
      </p:sp>
      <p:sp>
        <p:nvSpPr>
          <p:cNvPr id="20" name="Rectangle 19"/>
          <p:cNvSpPr/>
          <p:nvPr/>
        </p:nvSpPr>
        <p:spPr>
          <a:xfrm>
            <a:off x="1078419" y="1170704"/>
            <a:ext cx="1206500" cy="646331"/>
          </a:xfrm>
          <a:prstGeom prst="rect">
            <a:avLst/>
          </a:prstGeom>
          <a:noFill/>
        </p:spPr>
        <p:txBody>
          <a:bodyPr wrap="square" lIns="91440" tIns="45720" rIns="91440" bIns="45720">
            <a:spAutoFit/>
          </a:bodyPr>
          <a:lstStyle/>
          <a:p>
            <a:pPr algn="ctr"/>
            <a:r>
              <a:rPr lang="en-US" sz="3600" dirty="0">
                <a:ln w="0"/>
                <a:solidFill>
                  <a:schemeClr val="bg1"/>
                </a:solidFill>
                <a:effectLst>
                  <a:outerShdw blurRad="38100" dist="19050" dir="2700000" algn="tl" rotWithShape="0">
                    <a:schemeClr val="dk1">
                      <a:alpha val="40000"/>
                    </a:schemeClr>
                  </a:outerShdw>
                </a:effectLst>
                <a:latin typeface="Avant_G-Bold" panose="020B0500000000000000" pitchFamily="34" charset="0"/>
              </a:rPr>
              <a:t>1989</a:t>
            </a:r>
          </a:p>
        </p:txBody>
      </p:sp>
      <p:sp>
        <p:nvSpPr>
          <p:cNvPr id="15" name="Rectangle 14"/>
          <p:cNvSpPr/>
          <p:nvPr/>
        </p:nvSpPr>
        <p:spPr>
          <a:xfrm>
            <a:off x="569716" y="1403982"/>
            <a:ext cx="184731" cy="1169551"/>
          </a:xfrm>
          <a:prstGeom prst="rect">
            <a:avLst/>
          </a:prstGeom>
          <a:noFill/>
        </p:spPr>
        <p:txBody>
          <a:bodyPr wrap="none" lIns="91440" tIns="45720" rIns="91440" bIns="45720">
            <a:spAutoFit/>
          </a:bodyPr>
          <a:lstStyle/>
          <a:p>
            <a:pPr algn="ctr"/>
            <a:endParaRPr lang="en-US" sz="7000" dirty="0">
              <a:ln w="0"/>
              <a:solidFill>
                <a:schemeClr val="bg1"/>
              </a:solidFill>
              <a:effectLst>
                <a:outerShdw blurRad="38100" dist="19050" dir="2700000" algn="tl" rotWithShape="0">
                  <a:schemeClr val="dk1">
                    <a:alpha val="40000"/>
                  </a:schemeClr>
                </a:outerShdw>
              </a:effectLst>
              <a:latin typeface="Avant_G-Bold" panose="020B0500000000000000" pitchFamily="34" charset="0"/>
            </a:endParaRPr>
          </a:p>
        </p:txBody>
      </p:sp>
      <p:sp>
        <p:nvSpPr>
          <p:cNvPr id="3" name="Oval 2"/>
          <p:cNvSpPr/>
          <p:nvPr/>
        </p:nvSpPr>
        <p:spPr>
          <a:xfrm>
            <a:off x="984189" y="1505752"/>
            <a:ext cx="184516" cy="182219"/>
          </a:xfrm>
          <a:prstGeom prst="ellipse">
            <a:avLst/>
          </a:prstGeom>
          <a:solidFill>
            <a:schemeClr val="bg1">
              <a:lumMod val="65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rgbClr val="FF0000"/>
                </a:solidFill>
              </a:ln>
              <a:solidFill>
                <a:schemeClr val="bg1"/>
              </a:solidFill>
            </a:endParaRPr>
          </a:p>
        </p:txBody>
      </p:sp>
      <p:sp>
        <p:nvSpPr>
          <p:cNvPr id="33" name="Rectangle 32"/>
          <p:cNvSpPr/>
          <p:nvPr/>
        </p:nvSpPr>
        <p:spPr>
          <a:xfrm>
            <a:off x="1406580" y="2053054"/>
            <a:ext cx="1206500" cy="400110"/>
          </a:xfrm>
          <a:prstGeom prst="rect">
            <a:avLst/>
          </a:prstGeom>
          <a:noFill/>
        </p:spPr>
        <p:txBody>
          <a:bodyPr wrap="square" lIns="91440" tIns="45720" rIns="91440" bIns="45720">
            <a:spAutoFit/>
          </a:bodyPr>
          <a:lstStyle/>
          <a:p>
            <a:pPr algn="ctr"/>
            <a:r>
              <a:rPr lang="en-US" sz="2000" dirty="0">
                <a:ln w="0"/>
                <a:solidFill>
                  <a:schemeClr val="bg1"/>
                </a:solidFill>
                <a:effectLst>
                  <a:outerShdw blurRad="38100" dist="19050" dir="2700000" algn="tl" rotWithShape="0">
                    <a:schemeClr val="dk1">
                      <a:alpha val="40000"/>
                    </a:schemeClr>
                  </a:outerShdw>
                </a:effectLst>
                <a:latin typeface="Avant_G-Bold" panose="020B0500000000000000" pitchFamily="34" charset="0"/>
              </a:rPr>
              <a:t>1993</a:t>
            </a:r>
          </a:p>
        </p:txBody>
      </p:sp>
      <p:sp>
        <p:nvSpPr>
          <p:cNvPr id="34" name="Rectangle 33"/>
          <p:cNvSpPr/>
          <p:nvPr/>
        </p:nvSpPr>
        <p:spPr>
          <a:xfrm>
            <a:off x="2317502" y="3739287"/>
            <a:ext cx="2733063" cy="1200329"/>
          </a:xfrm>
          <a:prstGeom prst="rect">
            <a:avLst/>
          </a:prstGeom>
          <a:noFill/>
        </p:spPr>
        <p:txBody>
          <a:bodyPr wrap="square" lIns="91440" tIns="45720" rIns="91440" bIns="45720">
            <a:spAutoFit/>
          </a:bodyPr>
          <a:lstStyle/>
          <a:p>
            <a:pPr algn="ctr"/>
            <a:r>
              <a:rPr lang="en-US" sz="7200" dirty="0">
                <a:ln w="0"/>
                <a:solidFill>
                  <a:schemeClr val="bg1"/>
                </a:solidFill>
                <a:effectLst>
                  <a:outerShdw blurRad="38100" dist="19050" dir="2700000" algn="tl" rotWithShape="0">
                    <a:schemeClr val="dk1">
                      <a:alpha val="40000"/>
                    </a:schemeClr>
                  </a:outerShdw>
                </a:effectLst>
                <a:latin typeface="Avant_G-Bold" panose="020B0500000000000000" pitchFamily="34" charset="0"/>
              </a:rPr>
              <a:t> 2002</a:t>
            </a:r>
            <a:endParaRPr lang="en-US" sz="3000" dirty="0">
              <a:ln w="0"/>
              <a:solidFill>
                <a:schemeClr val="bg1"/>
              </a:solidFill>
              <a:effectLst>
                <a:outerShdw blurRad="38100" dist="19050" dir="2700000" algn="tl" rotWithShape="0">
                  <a:schemeClr val="dk1">
                    <a:alpha val="40000"/>
                  </a:schemeClr>
                </a:outerShdw>
              </a:effectLst>
              <a:latin typeface="Avant_G-Bold" panose="020B0500000000000000" pitchFamily="34" charset="0"/>
            </a:endParaRPr>
          </a:p>
        </p:txBody>
      </p:sp>
      <p:sp>
        <p:nvSpPr>
          <p:cNvPr id="19" name="Oval 18"/>
          <p:cNvSpPr/>
          <p:nvPr/>
        </p:nvSpPr>
        <p:spPr>
          <a:xfrm>
            <a:off x="1492310" y="2134720"/>
            <a:ext cx="184516" cy="182219"/>
          </a:xfrm>
          <a:prstGeom prst="ellipse">
            <a:avLst/>
          </a:prstGeom>
          <a:solidFill>
            <a:schemeClr val="bg1">
              <a:lumMod val="65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rgbClr val="FF0000"/>
                </a:solidFill>
              </a:ln>
              <a:solidFill>
                <a:schemeClr val="bg1"/>
              </a:solidFill>
            </a:endParaRPr>
          </a:p>
        </p:txBody>
      </p:sp>
      <p:sp>
        <p:nvSpPr>
          <p:cNvPr id="21" name="Oval 20"/>
          <p:cNvSpPr/>
          <p:nvPr/>
        </p:nvSpPr>
        <p:spPr>
          <a:xfrm>
            <a:off x="2337652" y="4215828"/>
            <a:ext cx="184516" cy="182219"/>
          </a:xfrm>
          <a:prstGeom prst="ellipse">
            <a:avLst/>
          </a:prstGeom>
          <a:solidFill>
            <a:schemeClr val="bg1">
              <a:lumMod val="65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800" dirty="0">
              <a:ln>
                <a:solidFill>
                  <a:srgbClr val="FF0000"/>
                </a:solidFill>
              </a:ln>
              <a:solidFill>
                <a:schemeClr val="bg1"/>
              </a:solidFill>
            </a:endParaRPr>
          </a:p>
        </p:txBody>
      </p:sp>
      <p:sp>
        <p:nvSpPr>
          <p:cNvPr id="22" name="Oval 21"/>
          <p:cNvSpPr/>
          <p:nvPr/>
        </p:nvSpPr>
        <p:spPr>
          <a:xfrm>
            <a:off x="2654906" y="2518574"/>
            <a:ext cx="184516" cy="182219"/>
          </a:xfrm>
          <a:prstGeom prst="ellipse">
            <a:avLst/>
          </a:prstGeom>
          <a:solidFill>
            <a:schemeClr val="bg1">
              <a:lumMod val="65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rgbClr val="FF0000"/>
                </a:solidFill>
              </a:ln>
              <a:solidFill>
                <a:schemeClr val="bg1"/>
              </a:solidFill>
            </a:endParaRPr>
          </a:p>
        </p:txBody>
      </p:sp>
      <p:sp>
        <p:nvSpPr>
          <p:cNvPr id="23" name="Rectangle 22"/>
          <p:cNvSpPr/>
          <p:nvPr/>
        </p:nvSpPr>
        <p:spPr>
          <a:xfrm>
            <a:off x="2708028" y="2361224"/>
            <a:ext cx="1159333" cy="523220"/>
          </a:xfrm>
          <a:prstGeom prst="rect">
            <a:avLst/>
          </a:prstGeom>
          <a:noFill/>
        </p:spPr>
        <p:txBody>
          <a:bodyPr wrap="square" lIns="91440" tIns="45720" rIns="91440" bIns="45720">
            <a:spAutoFit/>
          </a:bodyPr>
          <a:lstStyle/>
          <a:p>
            <a:pPr algn="ctr"/>
            <a:r>
              <a:rPr lang="en-US" sz="2800" dirty="0">
                <a:ln w="0"/>
                <a:solidFill>
                  <a:schemeClr val="bg1"/>
                </a:solidFill>
                <a:effectLst>
                  <a:outerShdw blurRad="38100" dist="19050" dir="2700000" algn="tl" rotWithShape="0">
                    <a:schemeClr val="dk1">
                      <a:alpha val="40000"/>
                    </a:schemeClr>
                  </a:outerShdw>
                </a:effectLst>
                <a:latin typeface="Avant_G-Bold" panose="020B0500000000000000" pitchFamily="34" charset="0"/>
              </a:rPr>
              <a:t>2000</a:t>
            </a:r>
          </a:p>
        </p:txBody>
      </p:sp>
      <p:sp>
        <p:nvSpPr>
          <p:cNvPr id="24" name="Oval 23"/>
          <p:cNvSpPr/>
          <p:nvPr/>
        </p:nvSpPr>
        <p:spPr>
          <a:xfrm>
            <a:off x="1964445" y="3117195"/>
            <a:ext cx="184516" cy="182219"/>
          </a:xfrm>
          <a:prstGeom prst="ellipse">
            <a:avLst/>
          </a:prstGeom>
          <a:solidFill>
            <a:schemeClr val="bg1">
              <a:lumMod val="65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rgbClr val="FF0000"/>
                </a:solidFill>
              </a:ln>
              <a:solidFill>
                <a:schemeClr val="bg1"/>
              </a:solidFill>
            </a:endParaRPr>
          </a:p>
        </p:txBody>
      </p:sp>
      <p:sp>
        <p:nvSpPr>
          <p:cNvPr id="25" name="Oval 24"/>
          <p:cNvSpPr/>
          <p:nvPr/>
        </p:nvSpPr>
        <p:spPr>
          <a:xfrm>
            <a:off x="4564037" y="5919547"/>
            <a:ext cx="184516" cy="182219"/>
          </a:xfrm>
          <a:prstGeom prst="ellipse">
            <a:avLst/>
          </a:prstGeom>
          <a:solidFill>
            <a:schemeClr val="bg1">
              <a:lumMod val="65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rgbClr val="FF0000"/>
                </a:solidFill>
              </a:ln>
              <a:solidFill>
                <a:schemeClr val="bg1"/>
              </a:solidFill>
            </a:endParaRPr>
          </a:p>
        </p:txBody>
      </p:sp>
      <p:sp>
        <p:nvSpPr>
          <p:cNvPr id="26" name="Oval 25"/>
          <p:cNvSpPr/>
          <p:nvPr/>
        </p:nvSpPr>
        <p:spPr>
          <a:xfrm>
            <a:off x="2539692" y="5538768"/>
            <a:ext cx="184516" cy="182219"/>
          </a:xfrm>
          <a:prstGeom prst="ellipse">
            <a:avLst/>
          </a:prstGeom>
          <a:solidFill>
            <a:schemeClr val="bg1">
              <a:lumMod val="65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rgbClr val="FF0000"/>
                </a:solidFill>
              </a:ln>
              <a:solidFill>
                <a:schemeClr val="bg1"/>
              </a:solidFill>
            </a:endParaRPr>
          </a:p>
        </p:txBody>
      </p:sp>
      <p:sp>
        <p:nvSpPr>
          <p:cNvPr id="27" name="Oval 26"/>
          <p:cNvSpPr/>
          <p:nvPr/>
        </p:nvSpPr>
        <p:spPr>
          <a:xfrm>
            <a:off x="1573536" y="4875079"/>
            <a:ext cx="184516" cy="182219"/>
          </a:xfrm>
          <a:prstGeom prst="ellipse">
            <a:avLst/>
          </a:prstGeom>
          <a:solidFill>
            <a:schemeClr val="bg1">
              <a:lumMod val="65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rgbClr val="FF0000"/>
                </a:solidFill>
              </a:ln>
              <a:solidFill>
                <a:schemeClr val="bg1"/>
              </a:solidFill>
            </a:endParaRPr>
          </a:p>
        </p:txBody>
      </p:sp>
      <p:sp>
        <p:nvSpPr>
          <p:cNvPr id="28" name="Rectangle 27"/>
          <p:cNvSpPr/>
          <p:nvPr/>
        </p:nvSpPr>
        <p:spPr>
          <a:xfrm>
            <a:off x="2186930" y="2879295"/>
            <a:ext cx="1574681" cy="769441"/>
          </a:xfrm>
          <a:prstGeom prst="rect">
            <a:avLst/>
          </a:prstGeom>
          <a:noFill/>
        </p:spPr>
        <p:txBody>
          <a:bodyPr wrap="square" lIns="91440" tIns="45720" rIns="91440" bIns="45720">
            <a:spAutoFit/>
          </a:bodyPr>
          <a:lstStyle/>
          <a:p>
            <a:pPr algn="ctr"/>
            <a:r>
              <a:rPr lang="en-US" sz="4400" dirty="0">
                <a:ln w="0">
                  <a:solidFill>
                    <a:srgbClr val="FF0000"/>
                  </a:solidFill>
                </a:ln>
                <a:solidFill>
                  <a:srgbClr val="FF0000"/>
                </a:solidFill>
                <a:effectLst>
                  <a:glow rad="101600">
                    <a:srgbClr val="FF0000">
                      <a:alpha val="60000"/>
                    </a:srgbClr>
                  </a:glow>
                  <a:outerShdw blurRad="50800" dist="38100" algn="l" rotWithShape="0">
                    <a:prstClr val="black">
                      <a:alpha val="40000"/>
                    </a:prstClr>
                  </a:outerShdw>
                </a:effectLst>
                <a:latin typeface="Avant_G-Bold" panose="020B0500000000000000" pitchFamily="34" charset="0"/>
              </a:rPr>
              <a:t>2001</a:t>
            </a:r>
          </a:p>
        </p:txBody>
      </p:sp>
      <p:sp>
        <p:nvSpPr>
          <p:cNvPr id="29" name="Rectangle 28"/>
          <p:cNvSpPr/>
          <p:nvPr/>
        </p:nvSpPr>
        <p:spPr>
          <a:xfrm>
            <a:off x="1619034" y="4717712"/>
            <a:ext cx="1159333" cy="523220"/>
          </a:xfrm>
          <a:prstGeom prst="rect">
            <a:avLst/>
          </a:prstGeom>
          <a:noFill/>
        </p:spPr>
        <p:txBody>
          <a:bodyPr wrap="square" lIns="91440" tIns="45720" rIns="91440" bIns="45720">
            <a:spAutoFit/>
          </a:bodyPr>
          <a:lstStyle/>
          <a:p>
            <a:pPr algn="ctr"/>
            <a:r>
              <a:rPr lang="en-US" sz="2800" dirty="0">
                <a:ln w="0"/>
                <a:solidFill>
                  <a:schemeClr val="bg1"/>
                </a:solidFill>
                <a:effectLst>
                  <a:outerShdw blurRad="38100" dist="19050" dir="2700000" algn="tl" rotWithShape="0">
                    <a:schemeClr val="dk1">
                      <a:alpha val="40000"/>
                    </a:schemeClr>
                  </a:outerShdw>
                </a:effectLst>
                <a:latin typeface="Avant_G-Bold" panose="020B0500000000000000" pitchFamily="34" charset="0"/>
              </a:rPr>
              <a:t>2003</a:t>
            </a:r>
          </a:p>
        </p:txBody>
      </p:sp>
      <p:sp>
        <p:nvSpPr>
          <p:cNvPr id="30" name="Rectangle 29"/>
          <p:cNvSpPr/>
          <p:nvPr/>
        </p:nvSpPr>
        <p:spPr>
          <a:xfrm>
            <a:off x="2678718" y="5334772"/>
            <a:ext cx="1159333" cy="584775"/>
          </a:xfrm>
          <a:prstGeom prst="rect">
            <a:avLst/>
          </a:prstGeom>
          <a:noFill/>
        </p:spPr>
        <p:txBody>
          <a:bodyPr wrap="square" lIns="91440" tIns="45720" rIns="91440" bIns="45720">
            <a:spAutoFit/>
          </a:bodyPr>
          <a:lstStyle/>
          <a:p>
            <a:pPr algn="ctr"/>
            <a:r>
              <a:rPr lang="en-US" sz="3200" dirty="0">
                <a:ln w="0"/>
                <a:solidFill>
                  <a:schemeClr val="bg1"/>
                </a:solidFill>
                <a:effectLst>
                  <a:outerShdw blurRad="38100" dist="19050" dir="2700000" algn="tl" rotWithShape="0">
                    <a:schemeClr val="dk1">
                      <a:alpha val="40000"/>
                    </a:schemeClr>
                  </a:outerShdw>
                </a:effectLst>
                <a:latin typeface="Avant_G-Bold" panose="020B0500000000000000" pitchFamily="34" charset="0"/>
              </a:rPr>
              <a:t>2010</a:t>
            </a:r>
          </a:p>
        </p:txBody>
      </p:sp>
      <p:sp>
        <p:nvSpPr>
          <p:cNvPr id="31" name="Rectangle 30"/>
          <p:cNvSpPr/>
          <p:nvPr/>
        </p:nvSpPr>
        <p:spPr>
          <a:xfrm>
            <a:off x="4623324" y="5749046"/>
            <a:ext cx="1159333" cy="523220"/>
          </a:xfrm>
          <a:prstGeom prst="rect">
            <a:avLst/>
          </a:prstGeom>
          <a:noFill/>
        </p:spPr>
        <p:txBody>
          <a:bodyPr wrap="square" lIns="91440" tIns="45720" rIns="91440" bIns="45720">
            <a:spAutoFit/>
          </a:bodyPr>
          <a:lstStyle/>
          <a:p>
            <a:pPr algn="ctr"/>
            <a:r>
              <a:rPr lang="en-US" sz="2800" dirty="0">
                <a:ln w="0"/>
                <a:solidFill>
                  <a:schemeClr val="bg1"/>
                </a:solidFill>
                <a:effectLst>
                  <a:outerShdw blurRad="38100" dist="19050" dir="2700000" algn="tl" rotWithShape="0">
                    <a:schemeClr val="dk1">
                      <a:alpha val="40000"/>
                    </a:schemeClr>
                  </a:outerShdw>
                </a:effectLst>
                <a:latin typeface="Avant_G-Bold" panose="020B0500000000000000" pitchFamily="34" charset="0"/>
              </a:rPr>
              <a:t>2012</a:t>
            </a:r>
          </a:p>
        </p:txBody>
      </p:sp>
      <p:sp>
        <p:nvSpPr>
          <p:cNvPr id="8" name="Freeform 7"/>
          <p:cNvSpPr/>
          <p:nvPr/>
        </p:nvSpPr>
        <p:spPr>
          <a:xfrm>
            <a:off x="1095375" y="1581150"/>
            <a:ext cx="3581400" cy="4438650"/>
          </a:xfrm>
          <a:custGeom>
            <a:avLst/>
            <a:gdLst>
              <a:gd name="connsiteX0" fmla="*/ 0 w 3581400"/>
              <a:gd name="connsiteY0" fmla="*/ 0 h 4438650"/>
              <a:gd name="connsiteX1" fmla="*/ 466725 w 3581400"/>
              <a:gd name="connsiteY1" fmla="*/ 657225 h 4438650"/>
              <a:gd name="connsiteX2" fmla="*/ 1676400 w 3581400"/>
              <a:gd name="connsiteY2" fmla="*/ 1028700 h 4438650"/>
              <a:gd name="connsiteX3" fmla="*/ 962025 w 3581400"/>
              <a:gd name="connsiteY3" fmla="*/ 1609725 h 4438650"/>
              <a:gd name="connsiteX4" fmla="*/ 1533525 w 3581400"/>
              <a:gd name="connsiteY4" fmla="*/ 2476500 h 4438650"/>
              <a:gd name="connsiteX5" fmla="*/ 600075 w 3581400"/>
              <a:gd name="connsiteY5" fmla="*/ 3362325 h 4438650"/>
              <a:gd name="connsiteX6" fmla="*/ 1590675 w 3581400"/>
              <a:gd name="connsiteY6" fmla="*/ 4048125 h 4438650"/>
              <a:gd name="connsiteX7" fmla="*/ 3581400 w 3581400"/>
              <a:gd name="connsiteY7" fmla="*/ 4438650 h 443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81400" h="4438650">
                <a:moveTo>
                  <a:pt x="0" y="0"/>
                </a:moveTo>
                <a:cubicBezTo>
                  <a:pt x="93662" y="242887"/>
                  <a:pt x="187325" y="485775"/>
                  <a:pt x="466725" y="657225"/>
                </a:cubicBezTo>
                <a:cubicBezTo>
                  <a:pt x="746125" y="828675"/>
                  <a:pt x="1593850" y="869950"/>
                  <a:pt x="1676400" y="1028700"/>
                </a:cubicBezTo>
                <a:cubicBezTo>
                  <a:pt x="1758950" y="1187450"/>
                  <a:pt x="985838" y="1368425"/>
                  <a:pt x="962025" y="1609725"/>
                </a:cubicBezTo>
                <a:cubicBezTo>
                  <a:pt x="938213" y="1851025"/>
                  <a:pt x="1593850" y="2184400"/>
                  <a:pt x="1533525" y="2476500"/>
                </a:cubicBezTo>
                <a:cubicBezTo>
                  <a:pt x="1473200" y="2768600"/>
                  <a:pt x="590550" y="3100388"/>
                  <a:pt x="600075" y="3362325"/>
                </a:cubicBezTo>
                <a:cubicBezTo>
                  <a:pt x="609600" y="3624262"/>
                  <a:pt x="1093787" y="3868737"/>
                  <a:pt x="1590675" y="4048125"/>
                </a:cubicBezTo>
                <a:cubicBezTo>
                  <a:pt x="2087563" y="4227513"/>
                  <a:pt x="3279775" y="4386262"/>
                  <a:pt x="3581400" y="4438650"/>
                </a:cubicBezTo>
              </a:path>
            </a:pathLst>
          </a:cu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IN"/>
          </a:p>
        </p:txBody>
      </p:sp>
      <p:cxnSp>
        <p:nvCxnSpPr>
          <p:cNvPr id="10" name="Straight Connector 9"/>
          <p:cNvCxnSpPr/>
          <p:nvPr/>
        </p:nvCxnSpPr>
        <p:spPr>
          <a:xfrm>
            <a:off x="2422344" y="3734305"/>
            <a:ext cx="0" cy="594291"/>
          </a:xfrm>
          <a:prstGeom prst="line">
            <a:avLst/>
          </a:prstGeom>
          <a:ln w="9525" cap="flat" cmpd="sng" algn="ctr">
            <a:solidFill>
              <a:srgbClr val="FFC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5" name="Isosceles Triangle 34"/>
          <p:cNvSpPr/>
          <p:nvPr/>
        </p:nvSpPr>
        <p:spPr>
          <a:xfrm rot="5400000">
            <a:off x="2414498" y="3742153"/>
            <a:ext cx="272066" cy="256373"/>
          </a:xfrm>
          <a:prstGeom prst="triangle">
            <a:avLst/>
          </a:prstGeom>
          <a:solidFill>
            <a:schemeClr val="bg1">
              <a:lumMod val="65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lumMod val="95000"/>
                </a:schemeClr>
              </a:solidFill>
            </a:endParaRPr>
          </a:p>
        </p:txBody>
      </p:sp>
      <p:cxnSp>
        <p:nvCxnSpPr>
          <p:cNvPr id="37" name="Straight Connector 36"/>
          <p:cNvCxnSpPr/>
          <p:nvPr/>
        </p:nvCxnSpPr>
        <p:spPr>
          <a:xfrm>
            <a:off x="1062543" y="1048465"/>
            <a:ext cx="0" cy="594291"/>
          </a:xfrm>
          <a:prstGeom prst="line">
            <a:avLst/>
          </a:prstGeom>
          <a:ln w="9525" cap="flat" cmpd="sng" algn="ctr">
            <a:solidFill>
              <a:srgbClr val="FFC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8" name="Isosceles Triangle 37"/>
          <p:cNvSpPr/>
          <p:nvPr/>
        </p:nvSpPr>
        <p:spPr>
          <a:xfrm rot="5400000">
            <a:off x="1054697" y="1056313"/>
            <a:ext cx="272066" cy="256373"/>
          </a:xfrm>
          <a:prstGeom prst="triangle">
            <a:avLst/>
          </a:prstGeom>
          <a:solidFill>
            <a:schemeClr val="bg1">
              <a:lumMod val="65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lumMod val="95000"/>
                </a:schemeClr>
              </a:solidFill>
            </a:endParaRPr>
          </a:p>
        </p:txBody>
      </p:sp>
      <p:cxnSp>
        <p:nvCxnSpPr>
          <p:cNvPr id="39" name="Straight Connector 38"/>
          <p:cNvCxnSpPr/>
          <p:nvPr/>
        </p:nvCxnSpPr>
        <p:spPr>
          <a:xfrm>
            <a:off x="2735761" y="2031799"/>
            <a:ext cx="0" cy="594291"/>
          </a:xfrm>
          <a:prstGeom prst="line">
            <a:avLst/>
          </a:prstGeom>
          <a:ln w="9525" cap="flat" cmpd="sng" algn="ctr">
            <a:solidFill>
              <a:srgbClr val="FFC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0" name="Isosceles Triangle 39"/>
          <p:cNvSpPr/>
          <p:nvPr/>
        </p:nvSpPr>
        <p:spPr>
          <a:xfrm rot="5400000">
            <a:off x="2739124" y="2046848"/>
            <a:ext cx="272066" cy="256373"/>
          </a:xfrm>
          <a:prstGeom prst="triangle">
            <a:avLst/>
          </a:prstGeom>
          <a:solidFill>
            <a:schemeClr val="bg1">
              <a:lumMod val="65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lumMod val="95000"/>
                </a:schemeClr>
              </a:solidFill>
            </a:endParaRPr>
          </a:p>
        </p:txBody>
      </p:sp>
      <p:cxnSp>
        <p:nvCxnSpPr>
          <p:cNvPr id="41" name="Straight Connector 40"/>
          <p:cNvCxnSpPr/>
          <p:nvPr/>
        </p:nvCxnSpPr>
        <p:spPr>
          <a:xfrm>
            <a:off x="1679063" y="4398044"/>
            <a:ext cx="0" cy="594291"/>
          </a:xfrm>
          <a:prstGeom prst="line">
            <a:avLst/>
          </a:prstGeom>
          <a:ln w="9525" cap="flat" cmpd="sng" algn="ctr">
            <a:solidFill>
              <a:srgbClr val="FFC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2" name="Isosceles Triangle 41"/>
          <p:cNvSpPr/>
          <p:nvPr/>
        </p:nvSpPr>
        <p:spPr>
          <a:xfrm rot="5400000">
            <a:off x="1671217" y="4405892"/>
            <a:ext cx="272066" cy="256373"/>
          </a:xfrm>
          <a:prstGeom prst="triangle">
            <a:avLst/>
          </a:prstGeom>
          <a:solidFill>
            <a:schemeClr val="bg1">
              <a:lumMod val="65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lumMod val="95000"/>
                </a:schemeClr>
              </a:solidFill>
            </a:endParaRPr>
          </a:p>
        </p:txBody>
      </p:sp>
      <p:cxnSp>
        <p:nvCxnSpPr>
          <p:cNvPr id="43" name="Straight Connector 42"/>
          <p:cNvCxnSpPr/>
          <p:nvPr/>
        </p:nvCxnSpPr>
        <p:spPr>
          <a:xfrm>
            <a:off x="2648151" y="5057722"/>
            <a:ext cx="0" cy="594291"/>
          </a:xfrm>
          <a:prstGeom prst="line">
            <a:avLst/>
          </a:prstGeom>
          <a:ln w="9525" cap="flat" cmpd="sng" algn="ctr">
            <a:solidFill>
              <a:srgbClr val="FFC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4" name="Isosceles Triangle 43"/>
          <p:cNvSpPr/>
          <p:nvPr/>
        </p:nvSpPr>
        <p:spPr>
          <a:xfrm rot="5400000">
            <a:off x="2640305" y="5065571"/>
            <a:ext cx="272066" cy="256373"/>
          </a:xfrm>
          <a:prstGeom prst="triangle">
            <a:avLst/>
          </a:prstGeom>
          <a:solidFill>
            <a:schemeClr val="bg1">
              <a:lumMod val="65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lumMod val="95000"/>
                </a:schemeClr>
              </a:solidFill>
            </a:endParaRPr>
          </a:p>
        </p:txBody>
      </p:sp>
      <p:cxnSp>
        <p:nvCxnSpPr>
          <p:cNvPr id="47" name="Straight Connector 46"/>
          <p:cNvCxnSpPr/>
          <p:nvPr/>
        </p:nvCxnSpPr>
        <p:spPr>
          <a:xfrm>
            <a:off x="4676119" y="5455025"/>
            <a:ext cx="0" cy="594291"/>
          </a:xfrm>
          <a:prstGeom prst="line">
            <a:avLst/>
          </a:prstGeom>
          <a:ln w="9525" cap="flat" cmpd="sng" algn="ctr">
            <a:solidFill>
              <a:srgbClr val="FFC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8" name="Isosceles Triangle 47"/>
          <p:cNvSpPr/>
          <p:nvPr/>
        </p:nvSpPr>
        <p:spPr>
          <a:xfrm rot="5400000">
            <a:off x="4664764" y="5459364"/>
            <a:ext cx="279084" cy="256373"/>
          </a:xfrm>
          <a:prstGeom prst="triangle">
            <a:avLst/>
          </a:prstGeom>
          <a:solidFill>
            <a:schemeClr val="bg1">
              <a:lumMod val="65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lumMod val="95000"/>
                </a:schemeClr>
              </a:solidFill>
            </a:endParaRPr>
          </a:p>
        </p:txBody>
      </p:sp>
      <p:cxnSp>
        <p:nvCxnSpPr>
          <p:cNvPr id="50" name="Straight Connector 49"/>
          <p:cNvCxnSpPr/>
          <p:nvPr/>
        </p:nvCxnSpPr>
        <p:spPr>
          <a:xfrm>
            <a:off x="1573752" y="1677504"/>
            <a:ext cx="0" cy="594291"/>
          </a:xfrm>
          <a:prstGeom prst="line">
            <a:avLst/>
          </a:prstGeom>
          <a:ln w="9525" cap="flat" cmpd="sng" algn="ctr">
            <a:solidFill>
              <a:srgbClr val="FFC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1" name="Isosceles Triangle 50"/>
          <p:cNvSpPr/>
          <p:nvPr/>
        </p:nvSpPr>
        <p:spPr>
          <a:xfrm rot="5400000">
            <a:off x="1562397" y="1681843"/>
            <a:ext cx="279084" cy="256373"/>
          </a:xfrm>
          <a:prstGeom prst="triangle">
            <a:avLst/>
          </a:prstGeom>
          <a:solidFill>
            <a:schemeClr val="bg1">
              <a:lumMod val="65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lumMod val="95000"/>
                </a:schemeClr>
              </a:solidFill>
            </a:endParaRPr>
          </a:p>
        </p:txBody>
      </p:sp>
      <p:cxnSp>
        <p:nvCxnSpPr>
          <p:cNvPr id="45" name="Straight Connector 44"/>
          <p:cNvCxnSpPr/>
          <p:nvPr/>
        </p:nvCxnSpPr>
        <p:spPr>
          <a:xfrm>
            <a:off x="2059886" y="2619892"/>
            <a:ext cx="0" cy="594291"/>
          </a:xfrm>
          <a:prstGeom prst="line">
            <a:avLst/>
          </a:prstGeom>
          <a:ln w="9525" cap="flat" cmpd="sng" algn="ctr">
            <a:solidFill>
              <a:srgbClr val="FFC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6" name="Isosceles Triangle 45"/>
          <p:cNvSpPr/>
          <p:nvPr/>
        </p:nvSpPr>
        <p:spPr>
          <a:xfrm rot="5400000">
            <a:off x="2052040" y="2627740"/>
            <a:ext cx="272066" cy="256373"/>
          </a:xfrm>
          <a:prstGeom prst="triangle">
            <a:avLst/>
          </a:prstGeom>
          <a:solidFill>
            <a:schemeClr val="bg1">
              <a:lumMod val="65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lumMod val="95000"/>
                </a:schemeClr>
              </a:solidFill>
            </a:endParaRPr>
          </a:p>
        </p:txBody>
      </p:sp>
      <p:pic>
        <p:nvPicPr>
          <p:cNvPr id="12" name="Picture 11"/>
          <p:cNvPicPr>
            <a:picLocks noChangeAspect="1"/>
          </p:cNvPicPr>
          <p:nvPr/>
        </p:nvPicPr>
        <p:blipFill rotWithShape="1">
          <a:blip r:embed="rId3"/>
          <a:srcRect l="-285" t="397" r="-602" b="2470"/>
          <a:stretch/>
        </p:blipFill>
        <p:spPr>
          <a:xfrm>
            <a:off x="6780833" y="3605078"/>
            <a:ext cx="4949372" cy="2540001"/>
          </a:xfrm>
          <a:prstGeom prst="rect">
            <a:avLst/>
          </a:prstGeom>
        </p:spPr>
      </p:pic>
      <p:pic>
        <p:nvPicPr>
          <p:cNvPr id="13" name="Picture 12"/>
          <p:cNvPicPr>
            <a:picLocks noChangeAspect="1"/>
          </p:cNvPicPr>
          <p:nvPr/>
        </p:nvPicPr>
        <p:blipFill>
          <a:blip r:embed="rId4"/>
          <a:stretch>
            <a:fillRect/>
          </a:stretch>
        </p:blipFill>
        <p:spPr>
          <a:xfrm>
            <a:off x="7237304" y="320583"/>
            <a:ext cx="4288626" cy="2644346"/>
          </a:xfrm>
          <a:prstGeom prst="rect">
            <a:avLst/>
          </a:prstGeom>
        </p:spPr>
      </p:pic>
      <p:sp>
        <p:nvSpPr>
          <p:cNvPr id="16" name="Rectangle 15"/>
          <p:cNvSpPr/>
          <p:nvPr/>
        </p:nvSpPr>
        <p:spPr>
          <a:xfrm>
            <a:off x="7220992" y="307837"/>
            <a:ext cx="4316142" cy="2620662"/>
          </a:xfrm>
          <a:prstGeom prst="rect">
            <a:avLst/>
          </a:prstGeom>
          <a:noFill/>
          <a:ln w="381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6" name="Straight Connector 35"/>
          <p:cNvCxnSpPr/>
          <p:nvPr/>
        </p:nvCxnSpPr>
        <p:spPr>
          <a:xfrm>
            <a:off x="9772936" y="12856"/>
            <a:ext cx="2419064" cy="964276"/>
          </a:xfrm>
          <a:prstGeom prst="line">
            <a:avLst/>
          </a:prstGeom>
          <a:ln w="38100">
            <a:solidFill>
              <a:srgbClr val="FF0000"/>
            </a:solidFill>
            <a:headEnd type="none" w="med" len="med"/>
            <a:tailEnd type="none" w="med" len="med"/>
          </a:ln>
        </p:spPr>
        <p:style>
          <a:lnRef idx="3">
            <a:schemeClr val="accent4"/>
          </a:lnRef>
          <a:fillRef idx="0">
            <a:schemeClr val="accent4"/>
          </a:fillRef>
          <a:effectRef idx="2">
            <a:schemeClr val="accent4"/>
          </a:effectRef>
          <a:fontRef idx="minor">
            <a:schemeClr val="tx1"/>
          </a:fontRef>
        </p:style>
      </p:cxnSp>
      <p:cxnSp>
        <p:nvCxnSpPr>
          <p:cNvPr id="66" name="Straight Connector 65"/>
          <p:cNvCxnSpPr/>
          <p:nvPr/>
        </p:nvCxnSpPr>
        <p:spPr>
          <a:xfrm>
            <a:off x="9854161" y="-56669"/>
            <a:ext cx="2419064" cy="964276"/>
          </a:xfrm>
          <a:prstGeom prst="line">
            <a:avLst/>
          </a:prstGeom>
          <a:ln w="38100">
            <a:solidFill>
              <a:srgbClr val="FF0000"/>
            </a:solidFill>
            <a:headEnd type="none" w="med" len="med"/>
            <a:tailEnd type="none" w="med" len="med"/>
          </a:ln>
        </p:spPr>
        <p:style>
          <a:lnRef idx="3">
            <a:schemeClr val="accent4"/>
          </a:lnRef>
          <a:fillRef idx="0">
            <a:schemeClr val="accent4"/>
          </a:fillRef>
          <a:effectRef idx="2">
            <a:schemeClr val="accent4"/>
          </a:effectRef>
          <a:fontRef idx="minor">
            <a:schemeClr val="tx1"/>
          </a:fontRef>
        </p:style>
      </p:cxnSp>
      <p:sp>
        <p:nvSpPr>
          <p:cNvPr id="49" name="Isosceles Triangle 48">
            <a:extLst>
              <a:ext uri="{FF2B5EF4-FFF2-40B4-BE49-F238E27FC236}">
                <a16:creationId xmlns:a16="http://schemas.microsoft.com/office/drawing/2014/main" id="{A967F2AF-A7F4-47D4-AF96-463BE8A0AF90}"/>
              </a:ext>
            </a:extLst>
          </p:cNvPr>
          <p:cNvSpPr/>
          <p:nvPr/>
        </p:nvSpPr>
        <p:spPr>
          <a:xfrm rot="5400000">
            <a:off x="5971558" y="3231859"/>
            <a:ext cx="420159" cy="322630"/>
          </a:xfrm>
          <a:prstGeom prst="triangle">
            <a:avLst/>
          </a:prstGeom>
          <a:solidFill>
            <a:srgbClr val="3B3838"/>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5" name="Straight Connector 54">
            <a:extLst>
              <a:ext uri="{FF2B5EF4-FFF2-40B4-BE49-F238E27FC236}">
                <a16:creationId xmlns:a16="http://schemas.microsoft.com/office/drawing/2014/main" id="{242E1F6B-549B-4FF6-899C-BDC1D18F95A7}"/>
              </a:ext>
            </a:extLst>
          </p:cNvPr>
          <p:cNvCxnSpPr>
            <a:cxnSpLocks/>
          </p:cNvCxnSpPr>
          <p:nvPr/>
        </p:nvCxnSpPr>
        <p:spPr>
          <a:xfrm flipV="1">
            <a:off x="10405981" y="5057299"/>
            <a:ext cx="1786019" cy="1787845"/>
          </a:xfrm>
          <a:prstGeom prst="line">
            <a:avLst/>
          </a:prstGeom>
          <a:ln w="38100">
            <a:solidFill>
              <a:srgbClr val="FF0000"/>
            </a:solidFill>
            <a:headEnd type="none" w="med" len="med"/>
            <a:tailEnd type="none" w="med" len="med"/>
          </a:ln>
        </p:spPr>
        <p:style>
          <a:lnRef idx="3">
            <a:schemeClr val="accent4"/>
          </a:lnRef>
          <a:fillRef idx="0">
            <a:schemeClr val="accent4"/>
          </a:fillRef>
          <a:effectRef idx="2">
            <a:schemeClr val="accent4"/>
          </a:effectRef>
          <a:fontRef idx="minor">
            <a:schemeClr val="tx1"/>
          </a:fontRef>
        </p:style>
      </p:cxnSp>
      <p:cxnSp>
        <p:nvCxnSpPr>
          <p:cNvPr id="56" name="Straight Connector 55">
            <a:extLst>
              <a:ext uri="{FF2B5EF4-FFF2-40B4-BE49-F238E27FC236}">
                <a16:creationId xmlns:a16="http://schemas.microsoft.com/office/drawing/2014/main" id="{329F08F3-B368-464F-AB68-1E0D0AD7928B}"/>
              </a:ext>
            </a:extLst>
          </p:cNvPr>
          <p:cNvCxnSpPr>
            <a:cxnSpLocks/>
          </p:cNvCxnSpPr>
          <p:nvPr/>
        </p:nvCxnSpPr>
        <p:spPr>
          <a:xfrm flipV="1">
            <a:off x="10572966" y="4939616"/>
            <a:ext cx="1898434" cy="1882042"/>
          </a:xfrm>
          <a:prstGeom prst="line">
            <a:avLst/>
          </a:prstGeom>
          <a:ln w="38100">
            <a:solidFill>
              <a:srgbClr val="FF0000"/>
            </a:solidFill>
            <a:headEnd type="none" w="med" len="med"/>
            <a:tailEnd type="none" w="med" len="med"/>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17652752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1149</TotalTime>
  <Words>2170</Words>
  <Application>Microsoft Office PowerPoint</Application>
  <PresentationFormat>Widescreen</PresentationFormat>
  <Paragraphs>264</Paragraphs>
  <Slides>35</Slides>
  <Notes>21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35</vt:i4>
      </vt:variant>
    </vt:vector>
  </HeadingPairs>
  <TitlesOfParts>
    <vt:vector size="44" baseType="lpstr">
      <vt:lpstr>Arial</vt:lpstr>
      <vt:lpstr>Avant_G-Bold</vt:lpstr>
      <vt:lpstr>AvantGarde Bk BT</vt:lpstr>
      <vt:lpstr>Bahnschrift Light</vt:lpstr>
      <vt:lpstr>Calibri</vt:lpstr>
      <vt:lpstr>Calibri Light</vt:lpstr>
      <vt:lpstr>Tw Cen MT Condensed</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Yash Gupta</dc:creator>
  <cp:lastModifiedBy>YASH GUPTA</cp:lastModifiedBy>
  <cp:revision>221</cp:revision>
  <dcterms:created xsi:type="dcterms:W3CDTF">2020-09-28T14:59:59Z</dcterms:created>
  <dcterms:modified xsi:type="dcterms:W3CDTF">2020-10-14T07:09:47Z</dcterms:modified>
</cp:coreProperties>
</file>