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5143500" type="screen16x9"/>
  <p:notesSz cx="6858000" cy="9144000"/>
  <p:embeddedFontLst>
    <p:embeddedFont>
      <p:font typeface="Calibri Light" panose="020F0302020204030204" pitchFamily="34" charset="0"/>
      <p:regular r:id="rId40"/>
      <p:italic r:id="rId41"/>
    </p:embeddedFont>
    <p:embeddedFont>
      <p:font typeface="Economica" panose="020B0604020202020204" charset="0"/>
      <p:regular r:id="rId42"/>
      <p:bold r:id="rId43"/>
      <p:italic r:id="rId44"/>
      <p:boldItalic r:id="rId45"/>
    </p:embeddedFont>
    <p:embeddedFont>
      <p:font typeface="Montserrat"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Rockwell" panose="02060603020205020403" pitchFamily="18"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32797c81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32797c81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32797c81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32797c81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32797c81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32797c81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32797c81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32797c81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32797c81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32797c81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32797c81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32797c81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32797c81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32797c81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32797c81b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32797c81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32797c81b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32797c81b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32797c81b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32797c81b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32797c8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32797c8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32797c81b_6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32797c81b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32797c81b_6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32797c81b_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32797c81b_6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32797c81b_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32797c81b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32797c81b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32797c81b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32797c81b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32797c81b_6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32797c81b_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32797c81b_6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32797c81b_6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32797c81b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32797c81b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32797c81b_6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32797c81b_6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ffd20e85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ffd20e85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32797c81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32797c8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ffd20e85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ffd20e85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ffd20e85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ffd20e85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ffd20e85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ffd20e85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ffd20e85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ffd20e85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ffd20e85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ffd20e85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ffd20e85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ffd20e85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ffd20e85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ffd20e85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ffd20e85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ffd20e85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32797c81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32797c81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32797c8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32797c8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2797c81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2797c8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32797c81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32797c81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32797c81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32797c81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32797c81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32797c81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5923F103-BC34-4FE4-A40E-EDDEECFDA5D0}" type="datetimeFigureOut">
              <a:rPr lang="en-US" smtClean="0"/>
              <a:pPr/>
              <a:t>12/9/2020</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21558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12/9/2020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36732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CDA879A6-0FD0-4734-A311-86BFCA472E6E}" type="datetimeFigureOut">
              <a:rPr lang="en-US" smtClean="0"/>
              <a:t>12/9/2020</a:t>
            </a:fld>
            <a:endParaRPr lang="en-US" dirty="0"/>
          </a:p>
        </p:txBody>
      </p:sp>
      <p:sp>
        <p:nvSpPr>
          <p:cNvPr id="5" name="Footer Placeholder 4"/>
          <p:cNvSpPr>
            <a:spLocks noGrp="1"/>
          </p:cNvSpPr>
          <p:nvPr>
            <p:ph type="ftr" sz="quarter" idx="11"/>
          </p:nvPr>
        </p:nvSpPr>
        <p:spPr>
          <a:xfrm>
            <a:off x="603504" y="4670298"/>
            <a:ext cx="7941564" cy="240030"/>
          </a:xfrm>
        </p:spPr>
        <p:txBody>
          <a:bodyPr/>
          <a:lstStyle/>
          <a:p>
            <a:r>
              <a:rPr lang="en-US"/>
              <a:t>
              </a:t>
            </a:r>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3874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35517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202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12/9/2020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14045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F34E6425-0181-43F2-84FC-787E803FD2F8}" type="datetimeFigureOut">
              <a:rPr lang="en-US" smtClean="0"/>
              <a:t>12/9/2020</a:t>
            </a:fld>
            <a:endParaRPr lang="en-US" dirty="0"/>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r>
              <a:rPr lang="en-US"/>
              <a:t>
              </a:t>
            </a:r>
            <a:endParaRPr lang="en-US" dirty="0"/>
          </a:p>
        </p:txBody>
      </p:sp>
      <p:sp>
        <p:nvSpPr>
          <p:cNvPr id="6" name="Slide Number Placeholder 5"/>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74014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3BDB8791-F1B0-41E7-B7FD-A781E65C4266}" type="datetimeFigureOut">
              <a:rPr lang="en-US" smtClean="0"/>
              <a:t>12/9/2020</a:t>
            </a:fld>
            <a:endParaRPr lang="en-US" dirty="0"/>
          </a:p>
        </p:txBody>
      </p:sp>
      <p:sp>
        <p:nvSpPr>
          <p:cNvPr id="6" name="Footer Placeholder 5"/>
          <p:cNvSpPr>
            <a:spLocks noGrp="1"/>
          </p:cNvSpPr>
          <p:nvPr>
            <p:ph type="ftr" sz="quarter" idx="11"/>
          </p:nvPr>
        </p:nvSpPr>
        <p:spPr>
          <a:xfrm>
            <a:off x="603504" y="4670298"/>
            <a:ext cx="7941564" cy="240030"/>
          </a:xfrm>
        </p:spPr>
        <p:txBody>
          <a:bodyPr/>
          <a:lstStyle/>
          <a:p>
            <a:r>
              <a:rPr lang="en-US"/>
              <a:t>
              </a:t>
            </a:r>
            <a:endParaRPr lang="en-US" dirty="0"/>
          </a:p>
        </p:txBody>
      </p:sp>
      <p:sp>
        <p:nvSpPr>
          <p:cNvPr id="7" name="Slide Number Placeholder 6"/>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45781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5FDD63B2-E120-4ED8-B27B-C685F510A5FE}" type="datetimeFigureOut">
              <a:rPr lang="en-US" smtClean="0"/>
              <a:t>12/9/2020</a:t>
            </a:fld>
            <a:endParaRPr lang="en-US" dirty="0"/>
          </a:p>
        </p:txBody>
      </p:sp>
      <p:sp>
        <p:nvSpPr>
          <p:cNvPr id="8" name="Footer Placeholder 7"/>
          <p:cNvSpPr>
            <a:spLocks noGrp="1"/>
          </p:cNvSpPr>
          <p:nvPr>
            <p:ph type="ftr" sz="quarter" idx="11"/>
          </p:nvPr>
        </p:nvSpPr>
        <p:spPr>
          <a:xfrm>
            <a:off x="603504" y="4670298"/>
            <a:ext cx="7941564" cy="240030"/>
          </a:xfrm>
        </p:spPr>
        <p:txBody>
          <a:bodyPr/>
          <a:lstStyle/>
          <a:p>
            <a:r>
              <a:rPr lang="en-US"/>
              <a:t>
              </a:t>
            </a:r>
            <a:endParaRPr lang="en-US" dirty="0"/>
          </a:p>
        </p:txBody>
      </p:sp>
      <p:sp>
        <p:nvSpPr>
          <p:cNvPr id="9" name="Slide Number Placeholder 8"/>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78571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12/9/2020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66170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7C8D7E02-BCB8-4D50-A234-369438C08659}" type="datetimeFigureOut">
              <a:rPr lang="en-US" smtClean="0"/>
              <a:t>12/9/2020</a:t>
            </a:fld>
            <a:endParaRPr lang="en-US" dirty="0"/>
          </a:p>
        </p:txBody>
      </p:sp>
      <p:sp>
        <p:nvSpPr>
          <p:cNvPr id="3" name="Footer Placeholder 2"/>
          <p:cNvSpPr>
            <a:spLocks noGrp="1"/>
          </p:cNvSpPr>
          <p:nvPr>
            <p:ph type="ftr" sz="quarter" idx="11"/>
          </p:nvPr>
        </p:nvSpPr>
        <p:spPr>
          <a:xfrm>
            <a:off x="603504" y="4670298"/>
            <a:ext cx="7941564" cy="240030"/>
          </a:xfrm>
        </p:spPr>
        <p:txBody>
          <a:bodyPr/>
          <a:lstStyle/>
          <a:p>
            <a:r>
              <a:rPr lang="en-US"/>
              <a:t>
              </a:t>
            </a:r>
            <a:endParaRPr lang="en-US" dirty="0"/>
          </a:p>
        </p:txBody>
      </p:sp>
      <p:sp>
        <p:nvSpPr>
          <p:cNvPr id="4" name="Slide Number Placeholder 3"/>
          <p:cNvSpPr>
            <a:spLocks noGrp="1"/>
          </p:cNvSpPr>
          <p:nvPr>
            <p:ph type="sldNum" sz="quarter" idx="12"/>
          </p:nvPr>
        </p:nvSpPr>
        <p:spPr>
          <a:xfrm>
            <a:off x="7852410"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827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12/9/2020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41210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35E72C73-2D91-4E12-BA25-F0AA0C03599B}" type="datetimeFigureOut">
              <a:rPr lang="en-US" smtClean="0"/>
              <a:t>12/9/2020</a:t>
            </a:fld>
            <a:endParaRPr lang="en-US" dirty="0"/>
          </a:p>
        </p:txBody>
      </p:sp>
      <p:sp>
        <p:nvSpPr>
          <p:cNvPr id="6" name="Footer Placeholder 5"/>
          <p:cNvSpPr>
            <a:spLocks noGrp="1"/>
          </p:cNvSpPr>
          <p:nvPr>
            <p:ph type="ftr" sz="quarter" idx="11"/>
          </p:nvPr>
        </p:nvSpPr>
        <p:spPr>
          <a:xfrm>
            <a:off x="603505" y="4670298"/>
            <a:ext cx="4456652" cy="240030"/>
          </a:xfrm>
        </p:spPr>
        <p:txBody>
          <a:bodyPr/>
          <a:lstStyle/>
          <a:p>
            <a:r>
              <a:rPr lang="en-US"/>
              <a:t>
              </a:t>
            </a:r>
            <a:endParaRPr lang="en-US" dirty="0"/>
          </a:p>
        </p:txBody>
      </p:sp>
      <p:sp>
        <p:nvSpPr>
          <p:cNvPr id="7" name="Slide Number Placeholder 6"/>
          <p:cNvSpPr>
            <a:spLocks noGrp="1"/>
          </p:cNvSpPr>
          <p:nvPr>
            <p:ph type="sldNum" sz="quarter" idx="12"/>
          </p:nvPr>
        </p:nvSpPr>
        <p:spPr>
          <a:xfrm>
            <a:off x="4371283" y="240030"/>
            <a:ext cx="685800" cy="24003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560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2BE451C3-0FF4-47C4-B829-773ADF60F88C}" type="datetimeFigureOut">
              <a:rPr lang="en-US" smtClean="0"/>
              <a:t>12/9/2020</a:t>
            </a:fld>
            <a:endParaRPr lang="en-US" dirty="0"/>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00304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sldNum="0" hdr="0" ftr="0" dt="0"/>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vestopedia.com/terms/n/negotiable-instrument.asp"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www.investopedia.com/terms/g/generalledger.asp" TargetMode="External"/><Relationship Id="rId4" Type="http://schemas.openxmlformats.org/officeDocument/2006/relationships/hyperlink" Target="https://www.investopedia.com/terms/c/check.as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Traveller%27s_cheque#cite_note-1"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s://en.wikipedia.org/wiki/Cheque" TargetMode="External"/><Relationship Id="rId4" Type="http://schemas.openxmlformats.org/officeDocument/2006/relationships/hyperlink" Target="https://en.wikipedia.org/wiki/Medium_of_exchang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vestopedia.com/terms/t/transfer.asp"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www.investopedia.com/terms/n/netting.as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ngelbroking.com/open-demat-account"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www.angelbroking.com/open-demat-account"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creditcards.com/credit-card-news/interest-rate-report-100615-unchanged-2121.php"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www.moneycrashers.com/bad-credit-score-negative-effect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articles/personal-finance/050214/credit-vs-debit-cards-which-better.asp"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www.investopedia.com/terms/o/overdraft-protection.as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311708" y="6657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solidFill>
                  <a:srgbClr val="000000"/>
                </a:solidFill>
              </a:rPr>
              <a:t>Parabanking products and services</a:t>
            </a:r>
            <a:r>
              <a:rPr lang="en" sz="4000">
                <a:solidFill>
                  <a:schemeClr val="dk2"/>
                </a:solidFill>
              </a:rPr>
              <a:t> </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Disadvantages </a:t>
            </a:r>
            <a:endParaRPr/>
          </a:p>
        </p:txBody>
      </p:sp>
      <p:sp>
        <p:nvSpPr>
          <p:cNvPr id="124" name="Google Shape;124;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77777"/>
              </a:lnSpc>
              <a:spcBef>
                <a:spcPts val="0"/>
              </a:spcBef>
              <a:spcAft>
                <a:spcPts val="0"/>
              </a:spcAft>
              <a:buClr>
                <a:schemeClr val="dk1"/>
              </a:buClr>
              <a:buSzPts val="1100"/>
              <a:buFont typeface="Arial"/>
              <a:buNone/>
            </a:pPr>
            <a:r>
              <a:rPr lang="en" sz="1350" b="1">
                <a:solidFill>
                  <a:srgbClr val="282828"/>
                </a:solidFill>
                <a:highlight>
                  <a:srgbClr val="FFFFFF"/>
                </a:highlight>
                <a:latin typeface="Montserrat"/>
                <a:ea typeface="Montserrat"/>
                <a:cs typeface="Montserrat"/>
                <a:sym typeface="Montserrat"/>
              </a:rPr>
              <a:t>No credit allowed:</a:t>
            </a:r>
            <a:r>
              <a:rPr lang="en" sz="1350">
                <a:solidFill>
                  <a:srgbClr val="282828"/>
                </a:solidFill>
                <a:highlight>
                  <a:srgbClr val="FFFFFF"/>
                </a:highlight>
                <a:latin typeface="Montserrat"/>
                <a:ea typeface="Montserrat"/>
                <a:cs typeface="Montserrat"/>
                <a:sym typeface="Montserrat"/>
              </a:rPr>
              <a:t> A debit card is linked to your bank account. There is no possibility of making any transaction on credit. All transactions and withdrawals are limited to the balance available in your account.</a:t>
            </a:r>
            <a:endParaRPr sz="1350">
              <a:solidFill>
                <a:srgbClr val="282828"/>
              </a:solidFill>
              <a:highlight>
                <a:srgbClr val="FFFFFF"/>
              </a:highlight>
              <a:latin typeface="Montserrat"/>
              <a:ea typeface="Montserrat"/>
              <a:cs typeface="Montserrat"/>
              <a:sym typeface="Montserrat"/>
            </a:endParaRPr>
          </a:p>
          <a:p>
            <a:pPr marL="0" lvl="0" indent="0" algn="l" rtl="0">
              <a:lnSpc>
                <a:spcPct val="177777"/>
              </a:lnSpc>
              <a:spcBef>
                <a:spcPts val="0"/>
              </a:spcBef>
              <a:spcAft>
                <a:spcPts val="0"/>
              </a:spcAft>
              <a:buClr>
                <a:schemeClr val="dk1"/>
              </a:buClr>
              <a:buSzPts val="1100"/>
              <a:buFont typeface="Arial"/>
              <a:buNone/>
            </a:pPr>
            <a:r>
              <a:rPr lang="en" sz="1350" b="1">
                <a:solidFill>
                  <a:srgbClr val="282828"/>
                </a:solidFill>
                <a:highlight>
                  <a:srgbClr val="FFFFFF"/>
                </a:highlight>
                <a:latin typeface="Montserrat"/>
                <a:ea typeface="Montserrat"/>
                <a:cs typeface="Montserrat"/>
                <a:sym typeface="Montserrat"/>
              </a:rPr>
              <a:t>Difficult to dispute fraudulent use:</a:t>
            </a:r>
            <a:r>
              <a:rPr lang="en" sz="1350">
                <a:solidFill>
                  <a:srgbClr val="282828"/>
                </a:solidFill>
                <a:highlight>
                  <a:srgbClr val="FFFFFF"/>
                </a:highlight>
                <a:latin typeface="Montserrat"/>
                <a:ea typeface="Montserrat"/>
                <a:cs typeface="Montserrat"/>
                <a:sym typeface="Montserrat"/>
              </a:rPr>
              <a:t> It is easier to fraudulently use your debit card. In case someone steals the details of your card, especially the PIN and CVV, the chances of a fraudulent transaction are very high. It is difficult to dispute such transactions with the bank.</a:t>
            </a:r>
            <a:endParaRPr sz="1350">
              <a:solidFill>
                <a:srgbClr val="282828"/>
              </a:solidFill>
              <a:highlight>
                <a:srgbClr val="FFFFFF"/>
              </a:highlight>
              <a:latin typeface="Montserrat"/>
              <a:ea typeface="Montserrat"/>
              <a:cs typeface="Montserrat"/>
              <a:sym typeface="Montserrat"/>
            </a:endParaRPr>
          </a:p>
          <a:p>
            <a:pPr marL="0" lvl="0" indent="0" algn="l" rtl="0">
              <a:lnSpc>
                <a:spcPct val="177777"/>
              </a:lnSpc>
              <a:spcBef>
                <a:spcPts val="0"/>
              </a:spcBef>
              <a:spcAft>
                <a:spcPts val="0"/>
              </a:spcAft>
              <a:buClr>
                <a:schemeClr val="dk1"/>
              </a:buClr>
              <a:buSzPts val="1100"/>
              <a:buFont typeface="Arial"/>
              <a:buNone/>
            </a:pPr>
            <a:r>
              <a:rPr lang="en" sz="1350" b="1">
                <a:solidFill>
                  <a:srgbClr val="282828"/>
                </a:solidFill>
                <a:highlight>
                  <a:srgbClr val="FFFFFF"/>
                </a:highlight>
                <a:latin typeface="Montserrat"/>
                <a:ea typeface="Montserrat"/>
                <a:cs typeface="Montserrat"/>
                <a:sym typeface="Montserrat"/>
              </a:rPr>
              <a:t>Additional fees on ATM withdrawals:</a:t>
            </a:r>
            <a:r>
              <a:rPr lang="en" sz="1350">
                <a:solidFill>
                  <a:srgbClr val="282828"/>
                </a:solidFill>
                <a:highlight>
                  <a:srgbClr val="FFFFFF"/>
                </a:highlight>
                <a:latin typeface="Montserrat"/>
                <a:ea typeface="Montserrat"/>
                <a:cs typeface="Montserrat"/>
                <a:sym typeface="Montserrat"/>
              </a:rPr>
              <a:t> Every bank offers you a limited number of free ATM transactions and other non-financial transactions per month at the branches of other banks. Once you exceed the limit of free withdrawals/ non-financial transactions, fees are levied.</a:t>
            </a:r>
            <a:endParaRPr sz="1350">
              <a:solidFill>
                <a:srgbClr val="282828"/>
              </a:solidFill>
              <a:highlight>
                <a:srgbClr val="FFFFFF"/>
              </a:highlight>
              <a:latin typeface="Montserrat"/>
              <a:ea typeface="Montserrat"/>
              <a:cs typeface="Montserrat"/>
              <a:sym typeface="Montserrat"/>
            </a:endParaRPr>
          </a:p>
          <a:p>
            <a:pPr marL="0" lvl="0" indent="0" algn="l" rtl="0">
              <a:spcBef>
                <a:spcPts val="0"/>
              </a:spcBef>
              <a:spcAft>
                <a:spcPts val="1600"/>
              </a:spcAft>
              <a:buNone/>
            </a:pP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Gift card</a:t>
            </a:r>
            <a:endParaRPr/>
          </a:p>
        </p:txBody>
      </p:sp>
      <p:sp>
        <p:nvSpPr>
          <p:cNvPr id="130" name="Google Shape;130;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111111"/>
                </a:solidFill>
                <a:highlight>
                  <a:srgbClr val="FFFFFF"/>
                </a:highlight>
                <a:latin typeface="Montserrat"/>
                <a:ea typeface="Montserrat"/>
                <a:cs typeface="Montserrat"/>
                <a:sym typeface="Montserrat"/>
              </a:rPr>
              <a:t>A gift card is a prepaid debit card that contains a specific amount of money available for use for a variety of purchases.There are generally two types of gift cards: open loop and closed loop cards. Both types can typically be used online and in person.</a:t>
            </a:r>
            <a:endParaRPr sz="1300">
              <a:solidFill>
                <a:srgbClr val="111111"/>
              </a:solidFill>
              <a:highlight>
                <a:srgbClr val="FFFFFF"/>
              </a:highlight>
              <a:latin typeface="Montserrat"/>
              <a:ea typeface="Montserrat"/>
              <a:cs typeface="Montserrat"/>
              <a:sym typeface="Montserrat"/>
            </a:endParaRPr>
          </a:p>
          <a:p>
            <a:pPr marL="0" lvl="0" indent="0" algn="l" rtl="0">
              <a:spcBef>
                <a:spcPts val="1600"/>
              </a:spcBef>
              <a:spcAft>
                <a:spcPts val="1600"/>
              </a:spcAft>
              <a:buNone/>
            </a:pPr>
            <a:r>
              <a:rPr lang="en" sz="1300">
                <a:solidFill>
                  <a:srgbClr val="111111"/>
                </a:solidFill>
                <a:highlight>
                  <a:srgbClr val="FFFFFF"/>
                </a:highlight>
                <a:latin typeface="Montserrat"/>
                <a:ea typeface="Montserrat"/>
                <a:cs typeface="Montserrat"/>
                <a:sym typeface="Montserrat"/>
              </a:rPr>
              <a:t>Many gift cards will have a minimum and maximum initial loading amount. A common minimum is $10, and a common maximum is $500. In some situations, they can be used to pay for a portion of a purchase with cash, debit or credit used to balance the expense.</a:t>
            </a:r>
            <a:endParaRPr sz="1300">
              <a:solidFill>
                <a:srgbClr val="11111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897174" y="2801625"/>
            <a:ext cx="2935125" cy="19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Smart card</a:t>
            </a:r>
            <a:endParaRPr/>
          </a:p>
        </p:txBody>
      </p:sp>
      <p:sp>
        <p:nvSpPr>
          <p:cNvPr id="137" name="Google Shape;137;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111111"/>
                </a:solidFill>
                <a:highlight>
                  <a:srgbClr val="FFFFFF"/>
                </a:highlight>
                <a:latin typeface="Montserrat"/>
                <a:ea typeface="Montserrat"/>
                <a:cs typeface="Montserrat"/>
                <a:sym typeface="Montserrat"/>
              </a:rPr>
              <a:t>A chip card is a standard-size plastic debit or credit card which contains an embedded microchip as well as a traditional magnetic stripe. The chip encrypts information to increase data security when making transactions at stores, terminals, or automated teller machines (ATMs). Chip cards also are known as smart cards, chip-and-PIN cards, chip-and-signature cards, and the Europay, MasterCard, Visa (EMV) card.</a:t>
            </a:r>
            <a:endParaRPr sz="1300">
              <a:solidFill>
                <a:srgbClr val="111111"/>
              </a:solidFill>
              <a:highlight>
                <a:srgbClr val="FFFFFF"/>
              </a:highlight>
              <a:latin typeface="Montserrat"/>
              <a:ea typeface="Montserrat"/>
              <a:cs typeface="Montserrat"/>
              <a:sym typeface="Montserrat"/>
            </a:endParaRPr>
          </a:p>
          <a:p>
            <a:pPr marL="0" lvl="0" indent="0" algn="l" rtl="0">
              <a:lnSpc>
                <a:spcPct val="120000"/>
              </a:lnSpc>
              <a:spcBef>
                <a:spcPts val="1600"/>
              </a:spcBef>
              <a:spcAft>
                <a:spcPts val="0"/>
              </a:spcAft>
              <a:buClr>
                <a:schemeClr val="dk1"/>
              </a:buClr>
              <a:buSzPts val="1100"/>
              <a:buFont typeface="Arial"/>
              <a:buNone/>
            </a:pPr>
            <a:r>
              <a:rPr lang="en" sz="1700">
                <a:solidFill>
                  <a:srgbClr val="111111"/>
                </a:solidFill>
                <a:highlight>
                  <a:srgbClr val="FFFFFF"/>
                </a:highlight>
                <a:latin typeface="Montserrat"/>
                <a:ea typeface="Montserrat"/>
                <a:cs typeface="Montserrat"/>
                <a:sym typeface="Montserrat"/>
              </a:rPr>
              <a:t>Benefits of Chip Cards</a:t>
            </a:r>
            <a:endParaRPr sz="1700">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sz="1300">
                <a:solidFill>
                  <a:srgbClr val="111111"/>
                </a:solidFill>
                <a:highlight>
                  <a:srgbClr val="FFFFFF"/>
                </a:highlight>
                <a:latin typeface="Montserrat"/>
                <a:ea typeface="Montserrat"/>
                <a:cs typeface="Montserrat"/>
                <a:sym typeface="Montserrat"/>
              </a:rPr>
              <a:t>Chip card technology provides an additional layer of security when used at a chip-enabled terminal because they're more difficult to skim. This encryption security is in addition to the fraud prevention monitoring already offered by card providers. In most cases, purchases have coverage for fraudulent usage. This coverage limits customer liability in the event of theft. Embedded chips help merchants avoid card-present fraud, but other lines of protection must come from other methods to prevent card-not-present-fraud.</a:t>
            </a:r>
            <a:endParaRPr sz="13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1600"/>
              </a:spcAft>
              <a:buNone/>
            </a:pPr>
            <a:endParaRPr sz="1300">
              <a:solidFill>
                <a:srgbClr val="11111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14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Mobile Banking Services			</a:t>
            </a:r>
            <a:endParaRPr/>
          </a:p>
        </p:txBody>
      </p:sp>
      <p:sp>
        <p:nvSpPr>
          <p:cNvPr id="143" name="Google Shape;143;p26"/>
          <p:cNvSpPr txBox="1">
            <a:spLocks noGrp="1"/>
          </p:cNvSpPr>
          <p:nvPr>
            <p:ph type="body" idx="1"/>
          </p:nvPr>
        </p:nvSpPr>
        <p:spPr>
          <a:xfrm>
            <a:off x="311700" y="82497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rPr>
              <a:t>Mobile banking is a facility which enables customers to initiate and/or perform banking tasks on their mobile phones. This is provided by most of the banks in India and abroad. Customers can use mobile banking to view their account balance, make instant fund transfers and pay bills, etc.</a:t>
            </a:r>
            <a:endParaRPr sz="1400">
              <a:solidFill>
                <a:srgbClr val="000000"/>
              </a:solidFill>
              <a:highlight>
                <a:srgbClr val="FFFFFF"/>
              </a:highlight>
            </a:endParaRPr>
          </a:p>
          <a:p>
            <a:pPr marL="0" lvl="0" indent="0" algn="l" rtl="0">
              <a:spcBef>
                <a:spcPts val="1600"/>
              </a:spcBef>
              <a:spcAft>
                <a:spcPts val="0"/>
              </a:spcAft>
              <a:buClr>
                <a:schemeClr val="dk1"/>
              </a:buClr>
              <a:buSzPts val="1100"/>
              <a:buFont typeface="Arial"/>
              <a:buNone/>
            </a:pPr>
            <a:r>
              <a:rPr lang="en" sz="1400">
                <a:solidFill>
                  <a:srgbClr val="000000"/>
                </a:solidFill>
                <a:highlight>
                  <a:srgbClr val="FFFFFF"/>
                </a:highlight>
              </a:rPr>
              <a:t>Mobile banking is useful to customers in the following ways:</a:t>
            </a:r>
            <a:endParaRPr sz="1400">
              <a:solidFill>
                <a:srgbClr val="000000"/>
              </a:solidFill>
              <a:highlight>
                <a:srgbClr val="FFFFFF"/>
              </a:highlight>
            </a:endParaRPr>
          </a:p>
          <a:p>
            <a:pPr marL="457200" lvl="0" indent="-317500" algn="l" rtl="0">
              <a:spcBef>
                <a:spcPts val="1800"/>
              </a:spcBef>
              <a:spcAft>
                <a:spcPts val="0"/>
              </a:spcAft>
              <a:buClr>
                <a:srgbClr val="000000"/>
              </a:buClr>
              <a:buSzPts val="1400"/>
              <a:buAutoNum type="arabicPeriod"/>
            </a:pPr>
            <a:r>
              <a:rPr lang="en" sz="1400" b="1">
                <a:solidFill>
                  <a:srgbClr val="000000"/>
                </a:solidFill>
                <a:highlight>
                  <a:srgbClr val="FFFFFF"/>
                </a:highlight>
              </a:rPr>
              <a:t>Access to Account Information</a:t>
            </a:r>
            <a:endParaRPr sz="1400" b="1">
              <a:solidFill>
                <a:srgbClr val="000000"/>
              </a:solidFill>
              <a:highlight>
                <a:srgbClr val="FFFFFF"/>
              </a:highlight>
            </a:endParaRPr>
          </a:p>
          <a:p>
            <a:pPr marL="0" lvl="0" indent="0" algn="l" rtl="0">
              <a:spcBef>
                <a:spcPts val="1800"/>
              </a:spcBef>
              <a:spcAft>
                <a:spcPts val="0"/>
              </a:spcAft>
              <a:buClr>
                <a:schemeClr val="dk1"/>
              </a:buClr>
              <a:buSzPts val="1100"/>
              <a:buFont typeface="Arial"/>
              <a:buNone/>
            </a:pPr>
            <a:r>
              <a:rPr lang="en" sz="1400">
                <a:solidFill>
                  <a:srgbClr val="000000"/>
                </a:solidFill>
                <a:highlight>
                  <a:srgbClr val="FFFFFF"/>
                </a:highlight>
              </a:rPr>
              <a:t>Information is power. And thus, knowing your exact bank balance is important. This helps you in better management of your funds. And thus, this is the primary mobile banking service provided by any bank. You can check the following:</a:t>
            </a:r>
            <a:endParaRPr sz="1400">
              <a:solidFill>
                <a:srgbClr val="000000"/>
              </a:solidFill>
              <a:highlight>
                <a:srgbClr val="FFFFFF"/>
              </a:highlight>
            </a:endParaRPr>
          </a:p>
          <a:p>
            <a:pPr marL="457200" lvl="0" indent="-317500" algn="l" rtl="0">
              <a:spcBef>
                <a:spcPts val="1800"/>
              </a:spcBef>
              <a:spcAft>
                <a:spcPts val="0"/>
              </a:spcAft>
              <a:buClr>
                <a:srgbClr val="000000"/>
              </a:buClr>
              <a:buSzPts val="1400"/>
              <a:buChar char="●"/>
            </a:pPr>
            <a:r>
              <a:rPr lang="en" sz="1400">
                <a:solidFill>
                  <a:srgbClr val="000000"/>
                </a:solidFill>
                <a:highlight>
                  <a:srgbClr val="FFFFFF"/>
                </a:highlight>
              </a:rPr>
              <a:t>View account balance (balance enquiry)</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Transaction history</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e-statement of account</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Loan statements</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Card statements</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e-Passbooks</a:t>
            </a:r>
            <a:endParaRPr sz="1400">
              <a:solidFill>
                <a:srgbClr val="000000"/>
              </a:solidFill>
              <a:highlight>
                <a:srgbClr val="FFFFFF"/>
              </a:highlight>
            </a:endParaRPr>
          </a:p>
          <a:p>
            <a:pPr marL="0" lvl="0" indent="0" algn="l" rtl="0">
              <a:spcBef>
                <a:spcPts val="1800"/>
              </a:spcBef>
              <a:spcAft>
                <a:spcPts val="1600"/>
              </a:spcAft>
              <a:buNone/>
            </a:pPr>
            <a:endParaRPr sz="1150">
              <a:solidFill>
                <a:srgbClr val="666666"/>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body" idx="1"/>
          </p:nvPr>
        </p:nvSpPr>
        <p:spPr>
          <a:xfrm>
            <a:off x="311700" y="375825"/>
            <a:ext cx="8520600" cy="419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Montserrat"/>
              <a:buAutoNum type="arabicPeriod" startAt="2"/>
            </a:pPr>
            <a:r>
              <a:rPr lang="en" sz="1400" b="1">
                <a:solidFill>
                  <a:srgbClr val="000000"/>
                </a:solidFill>
                <a:highlight>
                  <a:srgbClr val="FFFFFF"/>
                </a:highlight>
                <a:latin typeface="Montserrat"/>
                <a:ea typeface="Montserrat"/>
                <a:cs typeface="Montserrat"/>
                <a:sym typeface="Montserrat"/>
              </a:rPr>
              <a:t>Transactions</a:t>
            </a:r>
            <a:endParaRPr sz="1400" b="1">
              <a:solidFill>
                <a:srgbClr val="000000"/>
              </a:solidFill>
              <a:highlight>
                <a:srgbClr val="FFFFFF"/>
              </a:highlight>
              <a:latin typeface="Montserrat"/>
              <a:ea typeface="Montserrat"/>
              <a:cs typeface="Montserrat"/>
              <a:sym typeface="Montserrat"/>
            </a:endParaRPr>
          </a:p>
          <a:p>
            <a:pPr marL="0" lvl="0" indent="0" algn="l" rtl="0">
              <a:spcBef>
                <a:spcPts val="18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Making payments and transferring money from one account to another is the most basic banking activity. Therefore it only makes sense that these are the most used and in-demand mobile banking services. You can transfer funds to anyone by adding them as beneficiaries or simply via Unified Payments Interface or UPI.</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180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Bank to bank transfers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Transfer of funds to self</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Payments to third parties (rent payments, bill payment, etc.)</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Giving standing instructions for periodic payments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Payments via NEFT/IMPS/RETG/UPI/MMID</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AutoNum type="arabicPeriod" startAt="3"/>
            </a:pPr>
            <a:r>
              <a:rPr lang="en" sz="1400" b="1">
                <a:solidFill>
                  <a:srgbClr val="000000"/>
                </a:solidFill>
                <a:highlight>
                  <a:srgbClr val="FFFFFF"/>
                </a:highlight>
                <a:latin typeface="Montserrat"/>
                <a:ea typeface="Montserrat"/>
                <a:cs typeface="Montserrat"/>
                <a:sym typeface="Montserrat"/>
              </a:rPr>
              <a:t>Investments</a:t>
            </a:r>
            <a:endParaRPr sz="1400" b="1">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Opening fixed deposit/recurring deposits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Mutual fund investments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Portfolio management services (e.g. SBI Capital Securities)</a:t>
            </a:r>
            <a:endParaRPr sz="1400">
              <a:solidFill>
                <a:srgbClr val="000000"/>
              </a:solidFill>
              <a:highlight>
                <a:srgbClr val="FFFFFF"/>
              </a:highlight>
              <a:latin typeface="Montserrat"/>
              <a:ea typeface="Montserrat"/>
              <a:cs typeface="Montserrat"/>
              <a:sym typeface="Montserrat"/>
            </a:endParaRPr>
          </a:p>
          <a:p>
            <a:pPr marL="0" lvl="0" indent="0" algn="l" rtl="0">
              <a:spcBef>
                <a:spcPts val="1800"/>
              </a:spcBef>
              <a:spcAft>
                <a:spcPts val="1600"/>
              </a:spcAft>
              <a:buNone/>
            </a:pPr>
            <a:endParaRPr sz="1400">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311700" y="407225"/>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Montserrat"/>
              <a:buAutoNum type="arabicPeriod" startAt="4"/>
            </a:pPr>
            <a:r>
              <a:rPr lang="en" sz="1400" b="1">
                <a:solidFill>
                  <a:srgbClr val="000000"/>
                </a:solidFill>
                <a:highlight>
                  <a:srgbClr val="FFFFFF"/>
                </a:highlight>
                <a:latin typeface="Montserrat"/>
                <a:ea typeface="Montserrat"/>
                <a:cs typeface="Montserrat"/>
                <a:sym typeface="Montserrat"/>
              </a:rPr>
              <a:t>Other Services</a:t>
            </a:r>
            <a:endParaRPr sz="1400" b="1">
              <a:solidFill>
                <a:srgbClr val="000000"/>
              </a:solidFill>
              <a:highlight>
                <a:srgbClr val="FFFFFF"/>
              </a:highlight>
              <a:latin typeface="Montserrat"/>
              <a:ea typeface="Montserrat"/>
              <a:cs typeface="Montserrat"/>
              <a:sym typeface="Montserrat"/>
            </a:endParaRPr>
          </a:p>
          <a:p>
            <a:pPr marL="0" lvl="0" indent="0" algn="l" rtl="0">
              <a:spcBef>
                <a:spcPts val="18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Apart from the account summary, bill payments, fund transfers and investments, there are other services that a customer requires for smooth banking experience. Also, there may be times when you have some grievances and due to lack of time, are not able to address. For such extra services, you can always resort to your bank’s mobile banking and find solutions to your complaints or queries. These services include:</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180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ATM locators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Branch locators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Lodging complaint/ tracking applications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Ordering new cheque book</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Cancelling/stopping an issued cheque</a:t>
            </a:r>
            <a:endParaRPr sz="1400">
              <a:solidFill>
                <a:srgbClr val="000000"/>
              </a:solidFill>
              <a:highlight>
                <a:srgbClr val="FFFFFF"/>
              </a:highlight>
              <a:latin typeface="Montserrat"/>
              <a:ea typeface="Montserrat"/>
              <a:cs typeface="Montserrat"/>
              <a:sym typeface="Montserrat"/>
            </a:endParaRPr>
          </a:p>
          <a:p>
            <a:pPr marL="0" lvl="0" indent="0" algn="l" rtl="0">
              <a:spcBef>
                <a:spcPts val="1800"/>
              </a:spcBef>
              <a:spcAft>
                <a:spcPts val="1600"/>
              </a:spcAft>
              <a:buNone/>
            </a:pP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body" idx="1"/>
          </p:nvPr>
        </p:nvSpPr>
        <p:spPr>
          <a:xfrm>
            <a:off x="311700" y="346350"/>
            <a:ext cx="8520600" cy="4450800"/>
          </a:xfrm>
          <a:prstGeom prst="rect">
            <a:avLst/>
          </a:prstGeom>
        </p:spPr>
        <p:txBody>
          <a:bodyPr spcFirstLastPara="1" wrap="square" lIns="91425" tIns="91425" rIns="91425" bIns="91425" anchor="t" anchorCtr="0">
            <a:noAutofit/>
          </a:bodyPr>
          <a:lstStyle/>
          <a:p>
            <a:pPr marL="749300" marR="279400" lvl="0" indent="-307975" algn="l" rtl="0">
              <a:spcBef>
                <a:spcPts val="0"/>
              </a:spcBef>
              <a:spcAft>
                <a:spcPts val="0"/>
              </a:spcAft>
              <a:buClr>
                <a:srgbClr val="282829"/>
              </a:buClr>
              <a:buSzPts val="1250"/>
              <a:buFont typeface="Roboto"/>
              <a:buAutoNum type="arabicPeriod"/>
            </a:pPr>
            <a:r>
              <a:rPr lang="en" sz="1250" b="1">
                <a:solidFill>
                  <a:srgbClr val="282829"/>
                </a:solidFill>
                <a:highlight>
                  <a:srgbClr val="FFFFFF"/>
                </a:highlight>
                <a:latin typeface="Roboto"/>
                <a:ea typeface="Roboto"/>
                <a:cs typeface="Roboto"/>
                <a:sym typeface="Roboto"/>
              </a:rPr>
              <a:t>Telebanking or Phone Banking: </a:t>
            </a:r>
            <a:r>
              <a:rPr lang="en" sz="1250">
                <a:solidFill>
                  <a:srgbClr val="282829"/>
                </a:solidFill>
                <a:highlight>
                  <a:srgbClr val="FFFFFF"/>
                </a:highlight>
                <a:latin typeface="Roboto"/>
                <a:ea typeface="Roboto"/>
                <a:cs typeface="Roboto"/>
                <a:sym typeface="Roboto"/>
              </a:rPr>
              <a:t>Get details via a</a:t>
            </a:r>
            <a:r>
              <a:rPr lang="en" sz="1250" b="1">
                <a:solidFill>
                  <a:srgbClr val="282829"/>
                </a:solidFill>
                <a:highlight>
                  <a:srgbClr val="FFFFFF"/>
                </a:highlight>
                <a:latin typeface="Roboto"/>
                <a:ea typeface="Roboto"/>
                <a:cs typeface="Roboto"/>
                <a:sym typeface="Roboto"/>
              </a:rPr>
              <a:t> </a:t>
            </a:r>
            <a:r>
              <a:rPr lang="en" sz="1250">
                <a:solidFill>
                  <a:srgbClr val="282829"/>
                </a:solidFill>
                <a:highlight>
                  <a:srgbClr val="FFFFFF"/>
                </a:highlight>
                <a:latin typeface="Roboto"/>
                <a:ea typeface="Roboto"/>
                <a:cs typeface="Roboto"/>
                <a:sym typeface="Roboto"/>
              </a:rPr>
              <a:t>phone call</a:t>
            </a:r>
            <a:r>
              <a:rPr lang="en" sz="1250" b="1">
                <a:solidFill>
                  <a:srgbClr val="282829"/>
                </a:solidFill>
                <a:highlight>
                  <a:srgbClr val="FFFFFF"/>
                </a:highlight>
                <a:latin typeface="Roboto"/>
                <a:ea typeface="Roboto"/>
                <a:cs typeface="Roboto"/>
                <a:sym typeface="Roboto"/>
              </a:rPr>
              <a:t>(bank rep on one side and you on the other)</a:t>
            </a:r>
            <a:r>
              <a:rPr lang="en" sz="1250">
                <a:solidFill>
                  <a:srgbClr val="282829"/>
                </a:solidFill>
                <a:highlight>
                  <a:srgbClr val="FFFFFF"/>
                </a:highlight>
                <a:latin typeface="Roboto"/>
                <a:ea typeface="Roboto"/>
                <a:cs typeface="Roboto"/>
                <a:sym typeface="Roboto"/>
              </a:rPr>
              <a:t> after getting authenticaed with series of security questions like PAN No or Date of Birth. Secure untill you make a call. </a:t>
            </a:r>
            <a:r>
              <a:rPr lang="en" sz="1250" b="1">
                <a:solidFill>
                  <a:srgbClr val="282829"/>
                </a:solidFill>
                <a:highlight>
                  <a:srgbClr val="FFFFFF"/>
                </a:highlight>
                <a:latin typeface="Roboto"/>
                <a:ea typeface="Roboto"/>
                <a:cs typeface="Roboto"/>
                <a:sym typeface="Roboto"/>
              </a:rPr>
              <a:t>Vishing </a:t>
            </a:r>
            <a:r>
              <a:rPr lang="en" sz="1250">
                <a:solidFill>
                  <a:srgbClr val="282829"/>
                </a:solidFill>
                <a:highlight>
                  <a:srgbClr val="FFFFFF"/>
                </a:highlight>
                <a:latin typeface="Roboto"/>
                <a:ea typeface="Roboto"/>
                <a:cs typeface="Roboto"/>
                <a:sym typeface="Roboto"/>
              </a:rPr>
              <a:t>(pishing over voice call) /</a:t>
            </a:r>
            <a:r>
              <a:rPr lang="en" sz="1250" b="1">
                <a:solidFill>
                  <a:srgbClr val="282829"/>
                </a:solidFill>
                <a:highlight>
                  <a:srgbClr val="FFFFFF"/>
                </a:highlight>
                <a:latin typeface="Roboto"/>
                <a:ea typeface="Roboto"/>
                <a:cs typeface="Roboto"/>
                <a:sym typeface="Roboto"/>
              </a:rPr>
              <a:t>Pishing</a:t>
            </a:r>
            <a:r>
              <a:rPr lang="en" sz="1250">
                <a:solidFill>
                  <a:srgbClr val="282829"/>
                </a:solidFill>
                <a:highlight>
                  <a:srgbClr val="FFFFFF"/>
                </a:highlight>
                <a:latin typeface="Roboto"/>
                <a:ea typeface="Roboto"/>
                <a:cs typeface="Roboto"/>
                <a:sym typeface="Roboto"/>
              </a:rPr>
              <a:t> makes telebanking vunerable where someone calls or emails you to ask your bank details.This is the </a:t>
            </a:r>
            <a:r>
              <a:rPr lang="en" sz="1250" b="1">
                <a:solidFill>
                  <a:srgbClr val="282829"/>
                </a:solidFill>
                <a:highlight>
                  <a:srgbClr val="FFFFFF"/>
                </a:highlight>
                <a:latin typeface="Roboto"/>
                <a:ea typeface="Roboto"/>
                <a:cs typeface="Roboto"/>
                <a:sym typeface="Roboto"/>
              </a:rPr>
              <a:t>least</a:t>
            </a:r>
            <a:r>
              <a:rPr lang="en" sz="1250">
                <a:solidFill>
                  <a:srgbClr val="282829"/>
                </a:solidFill>
                <a:highlight>
                  <a:srgbClr val="FFFFFF"/>
                </a:highlight>
                <a:latin typeface="Roboto"/>
                <a:ea typeface="Roboto"/>
                <a:cs typeface="Roboto"/>
                <a:sym typeface="Roboto"/>
              </a:rPr>
              <a:t> secure method owing to its first generation origin.</a:t>
            </a:r>
            <a:endParaRPr sz="1250">
              <a:solidFill>
                <a:srgbClr val="282829"/>
              </a:solidFill>
              <a:highlight>
                <a:srgbClr val="FFFFFF"/>
              </a:highlight>
              <a:latin typeface="Roboto"/>
              <a:ea typeface="Roboto"/>
              <a:cs typeface="Roboto"/>
              <a:sym typeface="Roboto"/>
            </a:endParaRPr>
          </a:p>
          <a:p>
            <a:pPr marL="749300" marR="279400" lvl="0" indent="-307975" algn="l" rtl="0">
              <a:spcBef>
                <a:spcPts val="0"/>
              </a:spcBef>
              <a:spcAft>
                <a:spcPts val="0"/>
              </a:spcAft>
              <a:buClr>
                <a:srgbClr val="282829"/>
              </a:buClr>
              <a:buSzPts val="1250"/>
              <a:buFont typeface="Roboto"/>
              <a:buAutoNum type="arabicPeriod"/>
            </a:pPr>
            <a:r>
              <a:rPr lang="en" sz="1250" b="1">
                <a:solidFill>
                  <a:srgbClr val="282829"/>
                </a:solidFill>
                <a:highlight>
                  <a:srgbClr val="FFFFFF"/>
                </a:highlight>
                <a:latin typeface="Roboto"/>
                <a:ea typeface="Roboto"/>
                <a:cs typeface="Roboto"/>
                <a:sym typeface="Roboto"/>
              </a:rPr>
              <a:t>Internet banking</a:t>
            </a:r>
            <a:r>
              <a:rPr lang="en" sz="1250">
                <a:solidFill>
                  <a:srgbClr val="282829"/>
                </a:solidFill>
                <a:highlight>
                  <a:srgbClr val="FFFFFF"/>
                </a:highlight>
                <a:latin typeface="Roboto"/>
                <a:ea typeface="Roboto"/>
                <a:cs typeface="Roboto"/>
                <a:sym typeface="Roboto"/>
              </a:rPr>
              <a:t>: Currently the </a:t>
            </a:r>
            <a:r>
              <a:rPr lang="en" sz="1250" b="1">
                <a:solidFill>
                  <a:srgbClr val="282829"/>
                </a:solidFill>
                <a:highlight>
                  <a:srgbClr val="FFFFFF"/>
                </a:highlight>
                <a:latin typeface="Roboto"/>
                <a:ea typeface="Roboto"/>
                <a:cs typeface="Roboto"/>
                <a:sym typeface="Roboto"/>
              </a:rPr>
              <a:t>biggest platform for digital banking /payment transactions </a:t>
            </a:r>
            <a:r>
              <a:rPr lang="en" sz="1250">
                <a:solidFill>
                  <a:srgbClr val="282829"/>
                </a:solidFill>
                <a:highlight>
                  <a:srgbClr val="FFFFFF"/>
                </a:highlight>
                <a:latin typeface="Roboto"/>
                <a:ea typeface="Roboto"/>
                <a:cs typeface="Roboto"/>
                <a:sym typeface="Roboto"/>
              </a:rPr>
              <a:t>is through the internet</a:t>
            </a:r>
            <a:r>
              <a:rPr lang="en" sz="1250" b="1">
                <a:solidFill>
                  <a:srgbClr val="282829"/>
                </a:solidFill>
                <a:highlight>
                  <a:srgbClr val="FFFFFF"/>
                </a:highlight>
                <a:latin typeface="Roboto"/>
                <a:ea typeface="Roboto"/>
                <a:cs typeface="Roboto"/>
                <a:sym typeface="Roboto"/>
              </a:rPr>
              <a:t>.</a:t>
            </a:r>
            <a:r>
              <a:rPr lang="en" sz="1250">
                <a:solidFill>
                  <a:srgbClr val="282829"/>
                </a:solidFill>
                <a:highlight>
                  <a:srgbClr val="FFFFFF"/>
                </a:highlight>
                <a:latin typeface="Roboto"/>
                <a:ea typeface="Roboto"/>
                <a:cs typeface="Roboto"/>
                <a:sym typeface="Roboto"/>
              </a:rPr>
              <a:t> Almost all banks provide most services directly over the internet. This makes your device a phone or a computer connected to the internet your access point to all banking facilities like deposits/withrawal, payment to others, checking balance etc. Now mobile wallets are being flushed out in the internet market making. However not all people are connected to the internet.(only </a:t>
            </a:r>
            <a:r>
              <a:rPr lang="en" sz="1250" b="1">
                <a:solidFill>
                  <a:srgbClr val="282829"/>
                </a:solidFill>
                <a:highlight>
                  <a:srgbClr val="FFFFFF"/>
                </a:highlight>
                <a:latin typeface="Roboto"/>
                <a:ea typeface="Roboto"/>
                <a:cs typeface="Roboto"/>
                <a:sym typeface="Roboto"/>
              </a:rPr>
              <a:t>13 percent</a:t>
            </a:r>
            <a:r>
              <a:rPr lang="en" sz="1250">
                <a:solidFill>
                  <a:srgbClr val="282829"/>
                </a:solidFill>
                <a:highlight>
                  <a:srgbClr val="FFFFFF"/>
                </a:highlight>
                <a:latin typeface="Roboto"/>
                <a:ea typeface="Roboto"/>
                <a:cs typeface="Roboto"/>
                <a:sym typeface="Roboto"/>
              </a:rPr>
              <a:t> of world population uses internet)</a:t>
            </a:r>
            <a:endParaRPr sz="1250">
              <a:solidFill>
                <a:srgbClr val="282829"/>
              </a:solidFill>
              <a:highlight>
                <a:srgbClr val="FFFFFF"/>
              </a:highlight>
              <a:latin typeface="Roboto"/>
              <a:ea typeface="Roboto"/>
              <a:cs typeface="Roboto"/>
              <a:sym typeface="Roboto"/>
            </a:endParaRPr>
          </a:p>
          <a:p>
            <a:pPr marL="749300" marR="279400" lvl="0" indent="-307975" algn="l" rtl="0">
              <a:spcBef>
                <a:spcPts val="0"/>
              </a:spcBef>
              <a:spcAft>
                <a:spcPts val="0"/>
              </a:spcAft>
              <a:buClr>
                <a:srgbClr val="282829"/>
              </a:buClr>
              <a:buSzPts val="1250"/>
              <a:buFont typeface="Roboto"/>
              <a:buAutoNum type="arabicPeriod"/>
            </a:pPr>
            <a:r>
              <a:rPr lang="en" sz="1250" b="1">
                <a:solidFill>
                  <a:srgbClr val="282829"/>
                </a:solidFill>
                <a:highlight>
                  <a:srgbClr val="FFFFFF"/>
                </a:highlight>
                <a:latin typeface="Roboto"/>
                <a:ea typeface="Roboto"/>
                <a:cs typeface="Roboto"/>
                <a:sym typeface="Roboto"/>
              </a:rPr>
              <a:t>Mobile banking or Sms or Ussd based payments</a:t>
            </a:r>
            <a:r>
              <a:rPr lang="en" sz="1250">
                <a:solidFill>
                  <a:srgbClr val="282829"/>
                </a:solidFill>
                <a:highlight>
                  <a:srgbClr val="FFFFFF"/>
                </a:highlight>
                <a:latin typeface="Roboto"/>
                <a:ea typeface="Roboto"/>
                <a:cs typeface="Roboto"/>
                <a:sym typeface="Roboto"/>
              </a:rPr>
              <a:t>: This concept is suddenly gaining momentum in other to cover customers not habitable to the internet either due to lack of access or because of scepticism over the security of it, internet being the biggest realm of cyber attacks currently. SMS or Ussd codes(codes often you send to know your phone balance or data left over) which </a:t>
            </a:r>
            <a:r>
              <a:rPr lang="en" sz="1250" b="1">
                <a:solidFill>
                  <a:srgbClr val="282829"/>
                </a:solidFill>
                <a:highlight>
                  <a:srgbClr val="FFFFFF"/>
                </a:highlight>
                <a:latin typeface="Roboto"/>
                <a:ea typeface="Roboto"/>
                <a:cs typeface="Roboto"/>
                <a:sym typeface="Roboto"/>
              </a:rPr>
              <a:t>do not require internet </a:t>
            </a:r>
            <a:r>
              <a:rPr lang="en" sz="1250">
                <a:solidFill>
                  <a:srgbClr val="282829"/>
                </a:solidFill>
                <a:highlight>
                  <a:srgbClr val="FFFFFF"/>
                </a:highlight>
                <a:latin typeface="Roboto"/>
                <a:ea typeface="Roboto"/>
                <a:cs typeface="Roboto"/>
                <a:sym typeface="Roboto"/>
              </a:rPr>
              <a:t>are used.USSD have a crude interface so while SmS or mobile apps using your phone's SmS service will provide you with a better interface. However </a:t>
            </a:r>
            <a:r>
              <a:rPr lang="en" sz="1250" b="1">
                <a:solidFill>
                  <a:srgbClr val="282829"/>
                </a:solidFill>
                <a:highlight>
                  <a:srgbClr val="FFFFFF"/>
                </a:highlight>
                <a:latin typeface="Roboto"/>
                <a:ea typeface="Roboto"/>
                <a:cs typeface="Roboto"/>
                <a:sym typeface="Roboto"/>
              </a:rPr>
              <a:t>security is a challenge</a:t>
            </a:r>
            <a:r>
              <a:rPr lang="en" sz="1250">
                <a:solidFill>
                  <a:srgbClr val="282829"/>
                </a:solidFill>
                <a:highlight>
                  <a:srgbClr val="FFFFFF"/>
                </a:highlight>
                <a:latin typeface="Roboto"/>
                <a:ea typeface="Roboto"/>
                <a:cs typeface="Roboto"/>
                <a:sym typeface="Roboto"/>
              </a:rPr>
              <a:t> as airwaves use crude encryption or sometimes use plain text to exchange connection packets. Internet and Mobile banking have potential to be the next big payment methods as more people get access to the internet(with google's loons, facebook's free internet, government's free wifi zones) and the encryption levels are improved.</a:t>
            </a:r>
            <a:endParaRPr sz="2100">
              <a:solidFill>
                <a:srgbClr val="282829"/>
              </a:solidFill>
              <a:highlight>
                <a:srgbClr val="FFFFFF"/>
              </a:highlight>
              <a:latin typeface="Roboto"/>
              <a:ea typeface="Roboto"/>
              <a:cs typeface="Roboto"/>
              <a:sym typeface="Roboto"/>
            </a:endParaRPr>
          </a:p>
          <a:p>
            <a:pPr marL="0" lvl="0" indent="0" algn="l" rtl="0">
              <a:spcBef>
                <a:spcPts val="2200"/>
              </a:spcBef>
              <a:spcAft>
                <a:spcPts val="0"/>
              </a:spcAft>
              <a:buNone/>
            </a:pPr>
            <a:endParaRPr sz="3100"/>
          </a:p>
          <a:p>
            <a:pPr marL="0" lvl="0" indent="0" algn="l" rtl="0">
              <a:spcBef>
                <a:spcPts val="1600"/>
              </a:spcBef>
              <a:spcAft>
                <a:spcPts val="1600"/>
              </a:spcAft>
              <a:buNone/>
            </a:pPr>
            <a:endParaRPr sz="3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body" idx="1"/>
          </p:nvPr>
        </p:nvSpPr>
        <p:spPr>
          <a:xfrm>
            <a:off x="267300" y="77600"/>
            <a:ext cx="8520600" cy="4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0000"/>
                </a:solidFill>
              </a:rPr>
              <a:t>Ancillary Services</a:t>
            </a:r>
            <a:endParaRPr sz="2800" b="1">
              <a:solidFill>
                <a:srgbClr val="000000"/>
              </a:solidFill>
            </a:endParaRPr>
          </a:p>
          <a:p>
            <a:pPr marL="0" lvl="0" indent="0" algn="l" rtl="0">
              <a:spcBef>
                <a:spcPts val="1600"/>
              </a:spcBef>
              <a:spcAft>
                <a:spcPts val="0"/>
              </a:spcAft>
              <a:buNone/>
            </a:pPr>
            <a:r>
              <a:rPr lang="en" sz="2000" b="1">
                <a:solidFill>
                  <a:srgbClr val="000000"/>
                </a:solidFill>
              </a:rPr>
              <a:t>DRAFTS-&gt;</a:t>
            </a:r>
            <a:endParaRPr sz="2000" b="1">
              <a:solidFill>
                <a:srgbClr val="000000"/>
              </a:solidFill>
            </a:endParaRPr>
          </a:p>
          <a:p>
            <a:pPr marL="0" lvl="0" indent="0" algn="l" rtl="0">
              <a:spcBef>
                <a:spcPts val="1600"/>
              </a:spcBef>
              <a:spcAft>
                <a:spcPts val="0"/>
              </a:spcAft>
              <a:buClr>
                <a:schemeClr val="dk1"/>
              </a:buClr>
              <a:buSzPts val="1100"/>
              <a:buFont typeface="Arial"/>
              <a:buNone/>
            </a:pPr>
            <a:r>
              <a:rPr lang="en" sz="1300">
                <a:solidFill>
                  <a:srgbClr val="000000"/>
                </a:solidFill>
              </a:rPr>
              <a:t>The term bank draft refers to a </a:t>
            </a:r>
            <a:r>
              <a:rPr lang="en" sz="1300" u="sng">
                <a:solidFill>
                  <a:srgbClr val="000000"/>
                </a:solidFill>
                <a:hlinkClick r:id="rId3">
                  <a:extLst>
                    <a:ext uri="{A12FA001-AC4F-418D-AE19-62706E023703}">
                      <ahyp:hlinkClr xmlns:ahyp="http://schemas.microsoft.com/office/drawing/2018/hyperlinkcolor" val="tx"/>
                    </a:ext>
                  </a:extLst>
                </a:hlinkClick>
              </a:rPr>
              <a:t>negotiable instrument</a:t>
            </a:r>
            <a:r>
              <a:rPr lang="en" sz="1300">
                <a:solidFill>
                  <a:srgbClr val="000000"/>
                </a:solidFill>
              </a:rPr>
              <a:t> that can be used as payment just like a check. Unlike a </a:t>
            </a:r>
            <a:r>
              <a:rPr lang="en" sz="1300" u="sng">
                <a:solidFill>
                  <a:srgbClr val="000000"/>
                </a:solidFill>
                <a:hlinkClick r:id="rId4">
                  <a:extLst>
                    <a:ext uri="{A12FA001-AC4F-418D-AE19-62706E023703}">
                      <ahyp:hlinkClr xmlns:ahyp="http://schemas.microsoft.com/office/drawing/2018/hyperlinkcolor" val="tx"/>
                    </a:ext>
                  </a:extLst>
                </a:hlinkClick>
              </a:rPr>
              <a:t>check</a:t>
            </a:r>
            <a:r>
              <a:rPr lang="en" sz="1300">
                <a:solidFill>
                  <a:srgbClr val="000000"/>
                </a:solidFill>
              </a:rPr>
              <a:t>, though, a bank draft is guaranteed by the issuing bank. The total amount of the draft is drawn from the requesting payer's account—their bank account balance decreases by the money withdrawn from the account—and is usually held in a </a:t>
            </a:r>
            <a:r>
              <a:rPr lang="en" sz="1300" u="sng">
                <a:solidFill>
                  <a:srgbClr val="000000"/>
                </a:solidFill>
                <a:hlinkClick r:id="rId5">
                  <a:extLst>
                    <a:ext uri="{A12FA001-AC4F-418D-AE19-62706E023703}">
                      <ahyp:hlinkClr xmlns:ahyp="http://schemas.microsoft.com/office/drawing/2018/hyperlinkcolor" val="tx"/>
                    </a:ext>
                  </a:extLst>
                </a:hlinkClick>
              </a:rPr>
              <a:t>general ledger</a:t>
            </a:r>
            <a:r>
              <a:rPr lang="en" sz="1300">
                <a:solidFill>
                  <a:srgbClr val="000000"/>
                </a:solidFill>
              </a:rPr>
              <a:t> account until the draft is cashed by the payee. Bank drafts provide the payee with a secure form of payment.</a:t>
            </a:r>
            <a:endParaRPr sz="1300">
              <a:solidFill>
                <a:srgbClr val="000000"/>
              </a:solidFill>
              <a:highlight>
                <a:schemeClr val="dk1"/>
              </a:highlight>
            </a:endParaRPr>
          </a:p>
          <a:p>
            <a:pPr marL="0" lvl="0" indent="0" algn="l" rtl="0">
              <a:lnSpc>
                <a:spcPct val="100000"/>
              </a:lnSpc>
              <a:spcBef>
                <a:spcPts val="2100"/>
              </a:spcBef>
              <a:spcAft>
                <a:spcPts val="0"/>
              </a:spcAft>
              <a:buNone/>
            </a:pPr>
            <a:r>
              <a:rPr lang="en" sz="1300">
                <a:solidFill>
                  <a:srgbClr val="000000"/>
                </a:solidFill>
                <a:highlight>
                  <a:srgbClr val="FFFFFF"/>
                </a:highlight>
              </a:rPr>
              <a:t>Features of drafts-&gt;</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It is drawn by one branch to another branch.</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The bank of the two branches will be same is payable on demand.</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It is payable on demand.</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The amount specified is written on it.</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The name of specified person is also written on it.</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It bearer signature of the issuing authority.</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Branch code number is also written on it.</a:t>
            </a:r>
            <a:endParaRPr sz="1300">
              <a:solidFill>
                <a:srgbClr val="000000"/>
              </a:solidFill>
              <a:highlight>
                <a:srgbClr val="FFFFFF"/>
              </a:highlight>
            </a:endParaRPr>
          </a:p>
          <a:p>
            <a:pPr marL="457200" lvl="0" indent="-311150" algn="just" rtl="0">
              <a:spcBef>
                <a:spcPts val="0"/>
              </a:spcBef>
              <a:spcAft>
                <a:spcPts val="0"/>
              </a:spcAft>
              <a:buClr>
                <a:srgbClr val="000000"/>
              </a:buClr>
              <a:buSzPts val="1300"/>
              <a:buChar char="●"/>
            </a:pPr>
            <a:r>
              <a:rPr lang="en" sz="1300">
                <a:solidFill>
                  <a:srgbClr val="000000"/>
                </a:solidFill>
                <a:highlight>
                  <a:srgbClr val="FFFFFF"/>
                </a:highlight>
              </a:rPr>
              <a:t>It bears no stamp</a:t>
            </a:r>
            <a:endParaRPr sz="1300">
              <a:solidFill>
                <a:srgbClr val="000000"/>
              </a:solidFill>
              <a:highlight>
                <a:srgbClr val="FFFFFF"/>
              </a:highlight>
            </a:endParaRPr>
          </a:p>
          <a:p>
            <a:pPr marL="457200" lvl="0" indent="0" algn="l" rtl="0">
              <a:lnSpc>
                <a:spcPct val="100000"/>
              </a:lnSpc>
              <a:spcBef>
                <a:spcPts val="0"/>
              </a:spcBef>
              <a:spcAft>
                <a:spcPts val="0"/>
              </a:spcAft>
              <a:buNone/>
            </a:pPr>
            <a:endParaRPr sz="1300">
              <a:solidFill>
                <a:srgbClr val="000000"/>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200">
              <a:solidFill>
                <a:srgbClr val="111111"/>
              </a:solidFill>
              <a:highlight>
                <a:srgbClr val="FFFFFF"/>
              </a:highlight>
            </a:endParaRPr>
          </a:p>
          <a:p>
            <a:pPr marL="0" lvl="0" indent="0" algn="l" rtl="0">
              <a:spcBef>
                <a:spcPts val="0"/>
              </a:spcBef>
              <a:spcAft>
                <a:spcPts val="1600"/>
              </a:spcAft>
              <a:buNone/>
            </a:pP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Travellers cheque</a:t>
            </a:r>
            <a:endParaRPr/>
          </a:p>
        </p:txBody>
      </p:sp>
      <p:sp>
        <p:nvSpPr>
          <p:cNvPr id="169" name="Google Shape;169;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A </a:t>
            </a:r>
            <a:r>
              <a:rPr lang="en" sz="1400" b="1">
                <a:solidFill>
                  <a:srgbClr val="000000"/>
                </a:solidFill>
                <a:highlight>
                  <a:srgbClr val="FFFFFF"/>
                </a:highlight>
                <a:latin typeface="Montserrat"/>
                <a:ea typeface="Montserrat"/>
                <a:cs typeface="Montserrat"/>
                <a:sym typeface="Montserrat"/>
              </a:rPr>
              <a:t>traveller's cheque</a:t>
            </a:r>
            <a:r>
              <a:rPr lang="en" sz="1400" baseline="30000">
                <a:solidFill>
                  <a:srgbClr val="000000"/>
                </a:solidFill>
                <a:highlight>
                  <a:srgbClr val="FFFFFF"/>
                </a:highlight>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[a]</a:t>
            </a:r>
            <a:r>
              <a:rPr lang="en" sz="1400">
                <a:solidFill>
                  <a:srgbClr val="000000"/>
                </a:solidFill>
                <a:highlight>
                  <a:srgbClr val="FFFFFF"/>
                </a:highlight>
                <a:latin typeface="Montserrat"/>
                <a:ea typeface="Montserrat"/>
                <a:cs typeface="Montserrat"/>
                <a:sym typeface="Montserrat"/>
              </a:rPr>
              <a:t> is a </a:t>
            </a:r>
            <a:r>
              <a:rPr lang="en" sz="1400">
                <a:solidFill>
                  <a:srgbClr val="000000"/>
                </a:solidFill>
                <a:highlight>
                  <a:srgbClr val="FFFFFF"/>
                </a:highlight>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medium of exchange</a:t>
            </a:r>
            <a:r>
              <a:rPr lang="en" sz="1400">
                <a:solidFill>
                  <a:srgbClr val="000000"/>
                </a:solidFill>
                <a:highlight>
                  <a:srgbClr val="FFFFFF"/>
                </a:highlight>
                <a:latin typeface="Montserrat"/>
                <a:ea typeface="Montserrat"/>
                <a:cs typeface="Montserrat"/>
                <a:sym typeface="Montserrat"/>
              </a:rPr>
              <a:t> that can be used in place of hard currency. They can be denominated in one of a number of major world currencies and are preprinted, fixed-amount </a:t>
            </a:r>
            <a:r>
              <a:rPr lang="en" sz="1400">
                <a:solidFill>
                  <a:srgbClr val="000000"/>
                </a:solidFill>
                <a:highlight>
                  <a:srgbClr val="FFFFFF"/>
                </a:highlight>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cheques</a:t>
            </a:r>
            <a:r>
              <a:rPr lang="en" sz="1400">
                <a:solidFill>
                  <a:srgbClr val="000000"/>
                </a:solidFill>
                <a:highlight>
                  <a:srgbClr val="FFFFFF"/>
                </a:highlight>
                <a:latin typeface="Montserrat"/>
                <a:ea typeface="Montserrat"/>
                <a:cs typeface="Montserrat"/>
                <a:sym typeface="Montserrat"/>
              </a:rPr>
              <a:t> designed to allow the person signing it to make an unconditional payment to someone else as a result of having paid the issuer for that privilege.</a:t>
            </a:r>
            <a:endParaRPr sz="1400">
              <a:solidFill>
                <a:srgbClr val="000000"/>
              </a:solidFill>
              <a:highlight>
                <a:srgbClr val="FFFFFF"/>
              </a:highlight>
              <a:latin typeface="Montserrat"/>
              <a:ea typeface="Montserrat"/>
              <a:cs typeface="Montserrat"/>
              <a:sym typeface="Montserrat"/>
            </a:endParaRPr>
          </a:p>
          <a:p>
            <a:pPr marL="0" lvl="0" indent="0" algn="l" rtl="0">
              <a:spcBef>
                <a:spcPts val="5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They are generally used by people on vacation in foreign countries instead of cash, as many businesses used to accept traveller's cheques as currency.</a:t>
            </a:r>
            <a:endParaRPr sz="1400">
              <a:solidFill>
                <a:srgbClr val="000000"/>
              </a:solidFill>
              <a:highlight>
                <a:srgbClr val="FFFFFF"/>
              </a:highlight>
              <a:latin typeface="Montserrat"/>
              <a:ea typeface="Montserrat"/>
              <a:cs typeface="Montserrat"/>
              <a:sym typeface="Montserrat"/>
            </a:endParaRPr>
          </a:p>
          <a:p>
            <a:pPr marL="0" lvl="0" indent="0" algn="l" rtl="0">
              <a:spcBef>
                <a:spcPts val="500"/>
              </a:spcBef>
              <a:spcAft>
                <a:spcPts val="0"/>
              </a:spcAft>
              <a:buNone/>
            </a:pPr>
            <a:r>
              <a:rPr lang="en" sz="1400">
                <a:solidFill>
                  <a:srgbClr val="000000"/>
                </a:solidFill>
                <a:highlight>
                  <a:srgbClr val="EEEEEE"/>
                </a:highlight>
                <a:latin typeface="Montserrat"/>
                <a:ea typeface="Montserrat"/>
                <a:cs typeface="Montserrat"/>
                <a:sym typeface="Montserrat"/>
              </a:rPr>
              <a:t>The advantage of traveler's cheques is if you lose them you can get your money back.  But we should make sure that we  follow the instructions about keeping a separate note of the cheque numbers and the receipt so you know which cheques have been lost.</a:t>
            </a:r>
            <a:endParaRPr sz="1400">
              <a:solidFill>
                <a:srgbClr val="000000"/>
              </a:solidFill>
              <a:highlight>
                <a:srgbClr val="EEEEEE"/>
              </a:highlight>
              <a:latin typeface="Montserrat"/>
              <a:ea typeface="Montserrat"/>
              <a:cs typeface="Montserrat"/>
              <a:sym typeface="Montserrat"/>
            </a:endParaRPr>
          </a:p>
          <a:p>
            <a:pPr marL="0" lvl="0" indent="0" algn="l" rtl="0">
              <a:spcBef>
                <a:spcPts val="1600"/>
              </a:spcBef>
              <a:spcAft>
                <a:spcPts val="1600"/>
              </a:spcAft>
              <a:buNone/>
            </a:pPr>
            <a:endParaRPr sz="1400">
              <a:solidFill>
                <a:srgbClr val="000000"/>
              </a:solidFill>
              <a:highlight>
                <a:srgbClr val="EEEEEE"/>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Electronic Fund Transfer</a:t>
            </a:r>
            <a:endParaRPr/>
          </a:p>
        </p:txBody>
      </p:sp>
      <p:sp>
        <p:nvSpPr>
          <p:cNvPr id="175" name="Google Shape;175;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NEFT-&gt; </a:t>
            </a:r>
            <a:r>
              <a:rPr lang="en" sz="1400">
                <a:solidFill>
                  <a:srgbClr val="000000"/>
                </a:solidFill>
                <a:latin typeface="Roboto"/>
                <a:ea typeface="Roboto"/>
                <a:cs typeface="Roboto"/>
                <a:sym typeface="Roboto"/>
              </a:rPr>
              <a:t>The acronym “NEFT” stands for National Electronic Funds Transfer. </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 sz="1400">
                <a:solidFill>
                  <a:srgbClr val="000000"/>
                </a:solidFill>
                <a:highlight>
                  <a:srgbClr val="FFFFFF"/>
                </a:highlight>
              </a:rPr>
              <a:t>National Electronic Fund Transfer (NEFT) is a nation-wide payments system that allows the transfer of funds from one bank’s account to another. With an increased focus on online banking, NEFT has become one of the most popular ways of transferring funds. Since it can electronically transfer funds from any bank branch to any individual, it has eliminated the need to visit a bank branch for transfer of funds. </a:t>
            </a:r>
            <a:endParaRPr sz="1400">
              <a:solidFill>
                <a:srgbClr val="000000"/>
              </a:solidFill>
              <a:highlight>
                <a:srgbClr val="FFFFFF"/>
              </a:highlight>
            </a:endParaRPr>
          </a:p>
          <a:p>
            <a:pPr marL="0" lvl="0" indent="0" algn="l" rtl="0">
              <a:spcBef>
                <a:spcPts val="1600"/>
              </a:spcBef>
              <a:spcAft>
                <a:spcPts val="1600"/>
              </a:spcAft>
              <a:buNone/>
            </a:pPr>
            <a:r>
              <a:rPr lang="en" sz="1400">
                <a:solidFill>
                  <a:srgbClr val="000000"/>
                </a:solidFill>
                <a:highlight>
                  <a:srgbClr val="FFFFFF"/>
                </a:highlight>
              </a:rPr>
              <a:t>RBI has regularised that NEFT transactions will be available 24*7 on all days of the year, including holidays. </a:t>
            </a:r>
            <a:endParaRPr sz="1400">
              <a:solidFill>
                <a:srgbClr val="000000"/>
              </a:solidFill>
              <a:highlight>
                <a:srgbClr val="FFFFFF"/>
              </a:highlight>
            </a:endParaRPr>
          </a:p>
        </p:txBody>
      </p:sp>
      <p:pic>
        <p:nvPicPr>
          <p:cNvPr id="176" name="Google Shape;176;p32"/>
          <p:cNvPicPr preferRelativeResize="0"/>
          <p:nvPr/>
        </p:nvPicPr>
        <p:blipFill>
          <a:blip r:embed="rId3">
            <a:alphaModFix amt="34000"/>
          </a:blip>
          <a:stretch>
            <a:fillRect/>
          </a:stretch>
        </p:blipFill>
        <p:spPr>
          <a:xfrm>
            <a:off x="2241301" y="1404225"/>
            <a:ext cx="5200975" cy="29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ATM</a:t>
            </a:r>
            <a:endParaRPr/>
          </a:p>
        </p:txBody>
      </p:sp>
      <p:sp>
        <p:nvSpPr>
          <p:cNvPr id="74" name="Google Shape;74;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rPr>
              <a:t>The automated teller machine (ATM) is an automatic banking machine (ABM) that allows the customer to complete basic transactions without any help from bank representatives.</a:t>
            </a:r>
            <a:endParaRPr sz="1400">
              <a:solidFill>
                <a:srgbClr val="000000"/>
              </a:solidFill>
              <a:highlight>
                <a:srgbClr val="FFFFFF"/>
              </a:highlight>
            </a:endParaRPr>
          </a:p>
          <a:p>
            <a:pPr marL="0" lvl="0" indent="0" algn="l" rtl="0">
              <a:spcBef>
                <a:spcPts val="1600"/>
              </a:spcBef>
              <a:spcAft>
                <a:spcPts val="1600"/>
              </a:spcAft>
              <a:buNone/>
            </a:pPr>
            <a:r>
              <a:rPr lang="en" sz="1400">
                <a:solidFill>
                  <a:srgbClr val="000000"/>
                </a:solidFill>
                <a:highlight>
                  <a:srgbClr val="FFFFFF"/>
                </a:highlight>
              </a:rPr>
              <a:t>It is an electronic device that is used by only bank customers to process account transactions. The users access their accounts through a special type of plastic card that is encoded with user information on a magnetic strip. The strip contains an identification code that is transmitted to the bank’s central computer by modem. The users insert the card into ATMs to access the account and process their account transactions. The automated teller machine was invented by john Shepherd-Barron in the year of 1960.</a:t>
            </a:r>
            <a:endParaRPr sz="14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RTGS</a:t>
            </a:r>
            <a:endParaRPr/>
          </a:p>
        </p:txBody>
      </p:sp>
      <p:sp>
        <p:nvSpPr>
          <p:cNvPr id="182" name="Google Shape;182;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rPr>
              <a:t>The term real-time gross settlement (RTGS) refers to a funds </a:t>
            </a:r>
            <a:r>
              <a:rPr lang="en" sz="1400" u="sng">
                <a:solidFill>
                  <a:srgbClr val="000000"/>
                </a:solidFill>
                <a:highlight>
                  <a:srgbClr val="FFFFFF"/>
                </a:highlight>
                <a:hlinkClick r:id="rId3">
                  <a:extLst>
                    <a:ext uri="{A12FA001-AC4F-418D-AE19-62706E023703}">
                      <ahyp:hlinkClr xmlns:ahyp="http://schemas.microsoft.com/office/drawing/2018/hyperlinkcolor" val="tx"/>
                    </a:ext>
                  </a:extLst>
                </a:hlinkClick>
              </a:rPr>
              <a:t>transfer</a:t>
            </a:r>
            <a:r>
              <a:rPr lang="en" sz="1400">
                <a:solidFill>
                  <a:srgbClr val="000000"/>
                </a:solidFill>
                <a:highlight>
                  <a:srgbClr val="FFFFFF"/>
                </a:highlight>
              </a:rPr>
              <a:t> system that allows for the instantaneous transfer of money and/or securities. RGTS is the continuous process of settling payments on an individual order basis without </a:t>
            </a:r>
            <a:r>
              <a:rPr lang="en" sz="1400" u="sng">
                <a:solidFill>
                  <a:srgbClr val="000000"/>
                </a:solidFill>
                <a:highlight>
                  <a:srgbClr val="FFFFFF"/>
                </a:highlight>
                <a:hlinkClick r:id="rId4">
                  <a:extLst>
                    <a:ext uri="{A12FA001-AC4F-418D-AE19-62706E023703}">
                      <ahyp:hlinkClr xmlns:ahyp="http://schemas.microsoft.com/office/drawing/2018/hyperlinkcolor" val="tx"/>
                    </a:ext>
                  </a:extLst>
                </a:hlinkClick>
              </a:rPr>
              <a:t>netting</a:t>
            </a:r>
            <a:r>
              <a:rPr lang="en" sz="1400">
                <a:solidFill>
                  <a:srgbClr val="000000"/>
                </a:solidFill>
                <a:highlight>
                  <a:srgbClr val="FFFFFF"/>
                </a:highlight>
              </a:rPr>
              <a:t> debits with credits across the books of a central bank</a:t>
            </a:r>
            <a:endParaRPr sz="1400">
              <a:solidFill>
                <a:srgbClr val="000000"/>
              </a:solidFill>
              <a:highlight>
                <a:srgbClr val="FFFFFF"/>
              </a:highlight>
            </a:endParaRPr>
          </a:p>
          <a:p>
            <a:pPr marL="457200" lvl="0" indent="-317500" algn="l" rtl="0">
              <a:spcBef>
                <a:spcPts val="1600"/>
              </a:spcBef>
              <a:spcAft>
                <a:spcPts val="0"/>
              </a:spcAft>
              <a:buClr>
                <a:srgbClr val="000000"/>
              </a:buClr>
              <a:buSzPts val="1400"/>
              <a:buChar char="●"/>
            </a:pPr>
            <a:r>
              <a:rPr lang="en" sz="1400">
                <a:solidFill>
                  <a:srgbClr val="000000"/>
                </a:solidFill>
                <a:highlight>
                  <a:srgbClr val="FFFFFF"/>
                </a:highlight>
              </a:rPr>
              <a:t>Real-time gross settlement is the continuous process of settling interbank payments on an individual order basis across the books of a central bank.</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This system's process is opposed to netting debits with credits at the end of the day.</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Real-time gross settlement is generally employed for large-value interbank funds transfers.</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RTGS systems are increasingly used by central banks worldwide and can help minimize the risks related to high-value payment settlements among financial institutions.</a:t>
            </a:r>
            <a:endParaRPr sz="1400">
              <a:solidFill>
                <a:srgbClr val="000000"/>
              </a:solidFill>
              <a:highlight>
                <a:srgbClr val="FFFFFF"/>
              </a:highlight>
            </a:endParaRPr>
          </a:p>
          <a:p>
            <a:pPr marL="0" lvl="0" indent="0" algn="l" rtl="0">
              <a:spcBef>
                <a:spcPts val="0"/>
              </a:spcBef>
              <a:spcAft>
                <a:spcPts val="1600"/>
              </a:spcAft>
              <a:buNone/>
            </a:pPr>
            <a:endParaRPr sz="14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IMPS</a:t>
            </a:r>
            <a:endParaRPr/>
          </a:p>
        </p:txBody>
      </p:sp>
      <p:sp>
        <p:nvSpPr>
          <p:cNvPr id="188" name="Google Shape;188;p34"/>
          <p:cNvSpPr txBox="1">
            <a:spLocks noGrp="1"/>
          </p:cNvSpPr>
          <p:nvPr>
            <p:ph type="body" idx="1"/>
          </p:nvPr>
        </p:nvSpPr>
        <p:spPr>
          <a:xfrm>
            <a:off x="311700" y="952550"/>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latin typeface="Montserrat"/>
                <a:ea typeface="Montserrat"/>
                <a:cs typeface="Montserrat"/>
                <a:sym typeface="Montserrat"/>
              </a:rPr>
              <a:t>Immediate Payment Service is an instant payment inter-bank electronic funds transfer system in IndiaIMPS provides robust &amp; real time fund transfer which offers an instant, 24X7, interbank electronic fund transfer service that could be accessed on multiple channels like Mobile, Internet, ATM, SMS. IMPS is an emphatic service which allow transferring of funds instantly within banks across India which is not only safe but also economical</a:t>
            </a:r>
            <a:endParaRPr sz="1400">
              <a:solidFill>
                <a:srgbClr val="000000"/>
              </a:solidFill>
              <a:highlight>
                <a:srgbClr val="FFFFFF"/>
              </a:highlight>
              <a:latin typeface="Montserrat"/>
              <a:ea typeface="Montserrat"/>
              <a:cs typeface="Montserrat"/>
              <a:sym typeface="Montserrat"/>
            </a:endParaRPr>
          </a:p>
          <a:p>
            <a:pPr marL="0" lvl="0" indent="0" algn="l" rtl="0">
              <a:lnSpc>
                <a:spcPct val="120000"/>
              </a:lnSpc>
              <a:spcBef>
                <a:spcPts val="1600"/>
              </a:spcBef>
              <a:spcAft>
                <a:spcPts val="0"/>
              </a:spcAft>
              <a:buClr>
                <a:schemeClr val="dk1"/>
              </a:buClr>
              <a:buSzPts val="1100"/>
              <a:buFont typeface="Arial"/>
              <a:buNone/>
            </a:pPr>
            <a:r>
              <a:rPr lang="en" sz="1400" b="1">
                <a:solidFill>
                  <a:srgbClr val="000000"/>
                </a:solidFill>
                <a:highlight>
                  <a:srgbClr val="FFFFFF"/>
                </a:highlight>
                <a:latin typeface="Montserrat"/>
                <a:ea typeface="Montserrat"/>
                <a:cs typeface="Montserrat"/>
                <a:sym typeface="Montserrat"/>
              </a:rPr>
              <a:t>Objectives of IMPS</a:t>
            </a:r>
            <a:endParaRPr sz="1400" b="1">
              <a:solidFill>
                <a:srgbClr val="000000"/>
              </a:solidFill>
              <a:highlight>
                <a:srgbClr val="FFFFFF"/>
              </a:highlight>
              <a:latin typeface="Montserrat"/>
              <a:ea typeface="Montserrat"/>
              <a:cs typeface="Montserrat"/>
              <a:sym typeface="Montserrat"/>
            </a:endParaRPr>
          </a:p>
          <a:p>
            <a:pPr marL="457200" lvl="0" indent="-317500" algn="l" rtl="0">
              <a:spcBef>
                <a:spcPts val="20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To enable bank customers to use mobile instruments as a channel for accessing their banks accounts and remit funds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Making payment simpler just with the mobile number of the beneficiary</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To sub-serve the goal of Reserve Bank of India (RBI) in electronification of retail payments</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To facilitate mobile payment systems already introduced in India with the Reserve Bank of India Mobile Payment Guidelines 2008 to be inter-operable across banks and mobile operators in a safe and secured manner</a:t>
            </a:r>
            <a:endParaRPr sz="1400">
              <a:solidFill>
                <a:srgbClr val="000000"/>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highlight>
                  <a:srgbClr val="FFFFFF"/>
                </a:highlight>
                <a:latin typeface="Montserrat"/>
                <a:ea typeface="Montserrat"/>
                <a:cs typeface="Montserrat"/>
                <a:sym typeface="Montserrat"/>
              </a:rPr>
              <a:t>To build the foundation for a full range of mobile based Banking services.</a:t>
            </a:r>
            <a:endParaRPr sz="1400">
              <a:solidFill>
                <a:srgbClr val="000000"/>
              </a:solidFill>
              <a:highlight>
                <a:srgbClr val="FFFFFF"/>
              </a:highlight>
              <a:latin typeface="Montserrat"/>
              <a:ea typeface="Montserrat"/>
              <a:cs typeface="Montserrat"/>
              <a:sym typeface="Montserrat"/>
            </a:endParaRPr>
          </a:p>
          <a:p>
            <a:pPr marL="457200" lvl="0" indent="0" algn="l" rtl="0">
              <a:spcBef>
                <a:spcPts val="3400"/>
              </a:spcBef>
              <a:spcAft>
                <a:spcPts val="2300"/>
              </a:spcAft>
              <a:buNone/>
            </a:pPr>
            <a:endParaRPr sz="105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UPI</a:t>
            </a:r>
            <a:endParaRPr/>
          </a:p>
        </p:txBody>
      </p:sp>
      <p:sp>
        <p:nvSpPr>
          <p:cNvPr id="194" name="Google Shape;194;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B2A2A"/>
                </a:solidFill>
                <a:highlight>
                  <a:srgbClr val="FBFBFB"/>
                </a:highlight>
                <a:latin typeface="Montserrat"/>
                <a:ea typeface="Montserrat"/>
                <a:cs typeface="Montserrat"/>
                <a:sym typeface="Montserrat"/>
              </a:rPr>
              <a:t> </a:t>
            </a:r>
            <a:r>
              <a:rPr lang="en" sz="1400">
                <a:solidFill>
                  <a:srgbClr val="000000"/>
                </a:solidFill>
                <a:highlight>
                  <a:srgbClr val="FBFBFB"/>
                </a:highlight>
                <a:latin typeface="Montserrat"/>
                <a:ea typeface="Montserrat"/>
                <a:cs typeface="Montserrat"/>
                <a:sym typeface="Montserrat"/>
              </a:rPr>
              <a:t>A Unified Payment Interface (UPI) is a single window mobile payment system launched by the National Payments Corporation of India (NPCI). The system is designed to provide a simple, secure and convenient “single interface” to enable sending and receiving of money using smartphones through a "single identifier" which can be a virtual address like an email ID, mobile number or Aadhaar number (like the Social Security Number). It eliminates the need to enter bank details or other sensitive information each time a customer initiates a transaction.</a:t>
            </a:r>
            <a:endParaRPr sz="1400">
              <a:solidFill>
                <a:srgbClr val="000000"/>
              </a:solidFill>
              <a:highlight>
                <a:srgbClr val="FBFBFB"/>
              </a:highlight>
              <a:latin typeface="Montserrat"/>
              <a:ea typeface="Montserrat"/>
              <a:cs typeface="Montserrat"/>
              <a:sym typeface="Montserrat"/>
            </a:endParaRPr>
          </a:p>
          <a:p>
            <a:pPr marL="0" lvl="0" indent="0" algn="l" rtl="0">
              <a:spcBef>
                <a:spcPts val="1600"/>
              </a:spcBef>
              <a:spcAft>
                <a:spcPts val="1600"/>
              </a:spcAft>
              <a:buNone/>
            </a:pPr>
            <a:r>
              <a:rPr lang="en" sz="1400">
                <a:solidFill>
                  <a:srgbClr val="000000"/>
                </a:solidFill>
                <a:highlight>
                  <a:srgbClr val="FBFBFB"/>
                </a:highlight>
                <a:latin typeface="Montserrat"/>
                <a:ea typeface="Montserrat"/>
                <a:cs typeface="Montserrat"/>
                <a:sym typeface="Montserrat"/>
              </a:rPr>
              <a:t>Automatic bill payments are routine payments made from a banking, brokerage or mutual fund account to vendors. Automatic payments can be made from a checking account or credit card. They are usually set up with the company receiving the payment, though it’s also possible to schedule automatic payments through a checking account’s online bill pay service. Automatic bill payments occur over an electronic payment system, such as the Automated Clearing House </a:t>
            </a:r>
            <a:endParaRPr sz="1400">
              <a:solidFill>
                <a:srgbClr val="000000"/>
              </a:solidFill>
              <a:highlight>
                <a:srgbClr val="FBFBFB"/>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Dividend</a:t>
            </a:r>
            <a:endParaRPr/>
          </a:p>
        </p:txBody>
      </p:sp>
      <p:sp>
        <p:nvSpPr>
          <p:cNvPr id="200" name="Google Shape;200;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Montserrat"/>
                <a:ea typeface="Montserrat"/>
                <a:cs typeface="Montserrat"/>
                <a:sym typeface="Montserrat"/>
              </a:rPr>
              <a:t>The term dividend refers to that part of profits of a company which is distributed by the company among its shareholders. The investors basically have two desires:</a:t>
            </a:r>
            <a:endParaRPr sz="1400">
              <a:solidFill>
                <a:srgbClr val="000000"/>
              </a:solidFill>
              <a:latin typeface="Montserrat"/>
              <a:ea typeface="Montserrat"/>
              <a:cs typeface="Montserrat"/>
              <a:sym typeface="Montserrat"/>
            </a:endParaRPr>
          </a:p>
          <a:p>
            <a:pPr marL="0" lvl="0" indent="0" algn="l" rtl="0">
              <a:spcBef>
                <a:spcPts val="1600"/>
              </a:spcBef>
              <a:spcAft>
                <a:spcPts val="0"/>
              </a:spcAft>
              <a:buNone/>
            </a:pPr>
            <a:r>
              <a:rPr lang="en" sz="1400">
                <a:solidFill>
                  <a:srgbClr val="000000"/>
                </a:solidFill>
                <a:latin typeface="Montserrat"/>
                <a:ea typeface="Montserrat"/>
                <a:cs typeface="Montserrat"/>
                <a:sym typeface="Montserrat"/>
              </a:rPr>
              <a:t> a) high percentage of dividends </a:t>
            </a:r>
            <a:endParaRPr sz="1400">
              <a:solidFill>
                <a:srgbClr val="000000"/>
              </a:solidFill>
              <a:latin typeface="Montserrat"/>
              <a:ea typeface="Montserrat"/>
              <a:cs typeface="Montserrat"/>
              <a:sym typeface="Montserrat"/>
            </a:endParaRPr>
          </a:p>
          <a:p>
            <a:pPr marL="0" lvl="0" indent="0" algn="l" rtl="0">
              <a:spcBef>
                <a:spcPts val="1600"/>
              </a:spcBef>
              <a:spcAft>
                <a:spcPts val="0"/>
              </a:spcAft>
              <a:buNone/>
            </a:pPr>
            <a:r>
              <a:rPr lang="en" sz="1400">
                <a:solidFill>
                  <a:srgbClr val="000000"/>
                </a:solidFill>
                <a:latin typeface="Montserrat"/>
                <a:ea typeface="Montserrat"/>
                <a:cs typeface="Montserrat"/>
                <a:sym typeface="Montserrat"/>
              </a:rPr>
              <a:t> b) increase in their investment.</a:t>
            </a:r>
            <a:endParaRPr sz="1400">
              <a:solidFill>
                <a:srgbClr val="000000"/>
              </a:solidFill>
              <a:latin typeface="Montserrat"/>
              <a:ea typeface="Montserrat"/>
              <a:cs typeface="Montserrat"/>
              <a:sym typeface="Montserrat"/>
            </a:endParaRPr>
          </a:p>
          <a:p>
            <a:pPr marL="0" lvl="0" indent="0" algn="l" rtl="0">
              <a:spcBef>
                <a:spcPts val="1600"/>
              </a:spcBef>
              <a:spcAft>
                <a:spcPts val="0"/>
              </a:spcAft>
              <a:buNone/>
            </a:pPr>
            <a:r>
              <a:rPr lang="en" sz="1400">
                <a:solidFill>
                  <a:srgbClr val="000000"/>
                </a:solidFill>
                <a:latin typeface="Montserrat"/>
                <a:ea typeface="Montserrat"/>
                <a:cs typeface="Montserrat"/>
                <a:sym typeface="Montserrat"/>
              </a:rPr>
              <a:t> These two factors influence the dividend policies.</a:t>
            </a:r>
            <a:endParaRPr sz="1400">
              <a:solidFill>
                <a:srgbClr val="000000"/>
              </a:solidFill>
              <a:latin typeface="Montserrat"/>
              <a:ea typeface="Montserrat"/>
              <a:cs typeface="Montserrat"/>
              <a:sym typeface="Montserrat"/>
            </a:endParaRPr>
          </a:p>
          <a:p>
            <a:pPr marL="0" lvl="0" indent="0" algn="l" rtl="0">
              <a:spcBef>
                <a:spcPts val="1600"/>
              </a:spcBef>
              <a:spcAft>
                <a:spcPts val="1600"/>
              </a:spcAft>
              <a:buNone/>
            </a:pPr>
            <a:r>
              <a:rPr lang="en" sz="1400">
                <a:solidFill>
                  <a:srgbClr val="000000"/>
                </a:solidFill>
                <a:latin typeface="Montserrat"/>
                <a:ea typeface="Montserrat"/>
                <a:cs typeface="Montserrat"/>
                <a:sym typeface="Montserrat"/>
              </a:rPr>
              <a:t>it refers to the divisible profits of a company distributed or divided among its shareholders in proportion to their share holdings. </a:t>
            </a:r>
            <a:endParaRPr sz="1400">
              <a:solidFill>
                <a:srgbClr val="000000"/>
              </a:solidFill>
              <a:highlight>
                <a:srgbClr val="FAFFDC"/>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Agency Services of bank</a:t>
            </a:r>
            <a:endParaRPr/>
          </a:p>
        </p:txBody>
      </p:sp>
      <p:sp>
        <p:nvSpPr>
          <p:cNvPr id="206" name="Google Shape;206;p3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FFFFFF"/>
                </a:highlight>
                <a:latin typeface="Montserrat"/>
                <a:ea typeface="Montserrat"/>
                <a:cs typeface="Montserrat"/>
                <a:sym typeface="Montserrat"/>
              </a:rPr>
              <a:t>1. </a:t>
            </a:r>
            <a:r>
              <a:rPr lang="en" sz="1400" b="1" u="sng">
                <a:solidFill>
                  <a:srgbClr val="000000"/>
                </a:solidFill>
                <a:highlight>
                  <a:srgbClr val="FFFFFF"/>
                </a:highlight>
                <a:latin typeface="Montserrat"/>
                <a:ea typeface="Montserrat"/>
                <a:cs typeface="Montserrat"/>
                <a:sym typeface="Montserrat"/>
              </a:rPr>
              <a:t>Collection of Cheques, Dividends, Interests etc.</a:t>
            </a:r>
            <a:r>
              <a:rPr lang="en" sz="1400">
                <a:solidFill>
                  <a:srgbClr val="000000"/>
                </a:solidFill>
                <a:highlight>
                  <a:srgbClr val="FFFFFF"/>
                </a:highlight>
                <a:latin typeface="Montserrat"/>
                <a:ea typeface="Montserrat"/>
                <a:cs typeface="Montserrat"/>
                <a:sym typeface="Montserrat"/>
              </a:rPr>
              <a:t>: Collecting cheques, drafts, bill of exchange, dividends, interests etc. on behalf of its customers and credit the amount in their account is one of the most important agency services rendered by the banks. </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r>
              <a:rPr lang="en" sz="1400" b="1" u="sng">
                <a:solidFill>
                  <a:srgbClr val="000000"/>
                </a:solidFill>
                <a:highlight>
                  <a:srgbClr val="FFFFFF"/>
                </a:highlight>
                <a:latin typeface="Montserrat"/>
                <a:ea typeface="Montserrat"/>
                <a:cs typeface="Montserrat"/>
                <a:sym typeface="Montserrat"/>
              </a:rPr>
              <a:t>2. Payment of Subscription, Rent, Insurance Premium etc.</a:t>
            </a:r>
            <a:r>
              <a:rPr lang="en" sz="1400">
                <a:solidFill>
                  <a:srgbClr val="000000"/>
                </a:solidFill>
                <a:highlight>
                  <a:srgbClr val="FFFFFF"/>
                </a:highlight>
                <a:latin typeface="Montserrat"/>
                <a:ea typeface="Montserrat"/>
                <a:cs typeface="Montserrat"/>
                <a:sym typeface="Montserrat"/>
              </a:rPr>
              <a:t>: Banks undertake the payment of subscriptions, rent, insurance premium etc. on behalf of the customers and debit the account with the amount.</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r>
              <a:rPr lang="en" sz="1400">
                <a:solidFill>
                  <a:srgbClr val="000000"/>
                </a:solidFill>
                <a:highlight>
                  <a:srgbClr val="FFFFFF"/>
                </a:highlight>
                <a:latin typeface="Montserrat"/>
                <a:ea typeface="Montserrat"/>
                <a:cs typeface="Montserrat"/>
                <a:sym typeface="Montserrat"/>
              </a:rPr>
              <a:t>3. </a:t>
            </a:r>
            <a:r>
              <a:rPr lang="en" sz="1400" b="1" u="sng">
                <a:solidFill>
                  <a:srgbClr val="000000"/>
                </a:solidFill>
                <a:highlight>
                  <a:srgbClr val="FFFFFF"/>
                </a:highlight>
                <a:latin typeface="Montserrat"/>
                <a:ea typeface="Montserrat"/>
                <a:cs typeface="Montserrat"/>
                <a:sym typeface="Montserrat"/>
              </a:rPr>
              <a:t>Conduct of Stock Exchange Transactions</a:t>
            </a:r>
            <a:r>
              <a:rPr lang="en" sz="1400">
                <a:solidFill>
                  <a:srgbClr val="000000"/>
                </a:solidFill>
                <a:highlight>
                  <a:srgbClr val="FFFFFF"/>
                </a:highlight>
                <a:latin typeface="Montserrat"/>
                <a:ea typeface="Montserrat"/>
                <a:cs typeface="Montserrat"/>
                <a:sym typeface="Montserrat"/>
              </a:rPr>
              <a:t>: Banks purchase and sell various securities such as shares, debentures, bonds etc. of joint stock companies both private and Government on behalf of their customers.</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1600"/>
              </a:spcAft>
              <a:buNone/>
            </a:pPr>
            <a:endParaRPr sz="1600">
              <a:solidFill>
                <a:srgbClr val="555555"/>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body" idx="1"/>
          </p:nvPr>
        </p:nvSpPr>
        <p:spPr>
          <a:xfrm>
            <a:off x="311700" y="293150"/>
            <a:ext cx="8520600" cy="427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600">
                <a:solidFill>
                  <a:srgbClr val="555555"/>
                </a:solidFill>
                <a:highlight>
                  <a:srgbClr val="FFFFFF"/>
                </a:highlight>
                <a:latin typeface="Montserrat"/>
                <a:ea typeface="Montserrat"/>
                <a:cs typeface="Montserrat"/>
                <a:sym typeface="Montserrat"/>
              </a:rPr>
              <a:t>4</a:t>
            </a:r>
            <a:r>
              <a:rPr lang="en" sz="1400">
                <a:solidFill>
                  <a:srgbClr val="000000"/>
                </a:solidFill>
                <a:highlight>
                  <a:srgbClr val="FFFFFF"/>
                </a:highlight>
                <a:latin typeface="Montserrat"/>
                <a:ea typeface="Montserrat"/>
                <a:cs typeface="Montserrat"/>
                <a:sym typeface="Montserrat"/>
              </a:rPr>
              <a:t>. </a:t>
            </a:r>
            <a:r>
              <a:rPr lang="en" sz="1400" b="1" u="sng">
                <a:solidFill>
                  <a:srgbClr val="000000"/>
                </a:solidFill>
                <a:highlight>
                  <a:srgbClr val="FFFFFF"/>
                </a:highlight>
                <a:latin typeface="Montserrat"/>
                <a:ea typeface="Montserrat"/>
                <a:cs typeface="Montserrat"/>
                <a:sym typeface="Montserrat"/>
              </a:rPr>
              <a:t>Acting as Executor, Trustees, Attorneys etc.</a:t>
            </a:r>
            <a:r>
              <a:rPr lang="en" sz="1400">
                <a:solidFill>
                  <a:srgbClr val="000000"/>
                </a:solidFill>
                <a:highlight>
                  <a:srgbClr val="FFFFFF"/>
                </a:highlight>
                <a:latin typeface="Montserrat"/>
                <a:ea typeface="Montserrat"/>
                <a:cs typeface="Montserrat"/>
                <a:sym typeface="Montserrat"/>
              </a:rPr>
              <a:t>: Banks act as executors of will, trustees, attorneys and administrators. As an executor it preserves the “Wills” of the customers and executes them after their death. As a trustee, it takes care of the funds of the customers. As an attorney, it signs transfer forms and documents on behalf of the customer.</a:t>
            </a:r>
            <a:endParaRPr sz="1400">
              <a:solidFill>
                <a:srgbClr val="000000"/>
              </a:solidFill>
              <a:highlight>
                <a:srgbClr val="FFFFFF"/>
              </a:highlight>
              <a:latin typeface="Montserrat"/>
              <a:ea typeface="Montserrat"/>
              <a:cs typeface="Montserrat"/>
              <a:sym typeface="Montserrat"/>
            </a:endParaRPr>
          </a:p>
          <a:p>
            <a:pPr marL="0" lvl="0" indent="0" algn="l" rtl="0">
              <a:spcBef>
                <a:spcPts val="1500"/>
              </a:spcBef>
              <a:spcAft>
                <a:spcPts val="0"/>
              </a:spcAft>
              <a:buClr>
                <a:schemeClr val="dk1"/>
              </a:buClr>
              <a:buSzPts val="1100"/>
              <a:buFont typeface="Arial"/>
              <a:buNone/>
            </a:pPr>
            <a:endParaRPr sz="1400">
              <a:solidFill>
                <a:srgbClr val="000000"/>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5. </a:t>
            </a:r>
            <a:r>
              <a:rPr lang="en" sz="1400" b="1" u="sng">
                <a:solidFill>
                  <a:srgbClr val="000000"/>
                </a:solidFill>
                <a:highlight>
                  <a:srgbClr val="FFFFFF"/>
                </a:highlight>
                <a:latin typeface="Montserrat"/>
                <a:ea typeface="Montserrat"/>
                <a:cs typeface="Montserrat"/>
                <a:sym typeface="Montserrat"/>
              </a:rPr>
              <a:t>Preparation of Income Tax Returns</a:t>
            </a:r>
            <a:r>
              <a:rPr lang="en" sz="1400">
                <a:solidFill>
                  <a:srgbClr val="000000"/>
                </a:solidFill>
                <a:highlight>
                  <a:srgbClr val="FFFFFF"/>
                </a:highlight>
                <a:latin typeface="Montserrat"/>
                <a:ea typeface="Montserrat"/>
                <a:cs typeface="Montserrat"/>
                <a:sym typeface="Montserrat"/>
              </a:rPr>
              <a:t>: Banks prepare income tax returns for their customers through their tax service departments.</a:t>
            </a:r>
            <a:endParaRPr sz="1400">
              <a:solidFill>
                <a:srgbClr val="000000"/>
              </a:solidFill>
              <a:highlight>
                <a:srgbClr val="FFFFFF"/>
              </a:highlight>
              <a:latin typeface="Montserrat"/>
              <a:ea typeface="Montserrat"/>
              <a:cs typeface="Montserrat"/>
              <a:sym typeface="Montserrat"/>
            </a:endParaRPr>
          </a:p>
          <a:p>
            <a:pPr marL="0" lvl="0" indent="0" algn="just" rtl="0">
              <a:spcBef>
                <a:spcPts val="15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6. </a:t>
            </a:r>
            <a:r>
              <a:rPr lang="en" sz="1400" b="1" u="sng">
                <a:solidFill>
                  <a:srgbClr val="000000"/>
                </a:solidFill>
                <a:highlight>
                  <a:srgbClr val="FFFFFF"/>
                </a:highlight>
                <a:latin typeface="Montserrat"/>
                <a:ea typeface="Montserrat"/>
                <a:cs typeface="Montserrat"/>
                <a:sym typeface="Montserrat"/>
              </a:rPr>
              <a:t>Conducting Foreign Exchange Transactions</a:t>
            </a:r>
            <a:r>
              <a:rPr lang="en" sz="1400">
                <a:solidFill>
                  <a:srgbClr val="000000"/>
                </a:solidFill>
                <a:highlight>
                  <a:srgbClr val="FFFFFF"/>
                </a:highlight>
                <a:latin typeface="Montserrat"/>
                <a:ea typeface="Montserrat"/>
                <a:cs typeface="Montserrat"/>
                <a:sym typeface="Montserrat"/>
              </a:rPr>
              <a:t>: Commercial banks purchase and sell foreign exchange for their customers.</a:t>
            </a:r>
            <a:endParaRPr sz="1400">
              <a:solidFill>
                <a:srgbClr val="000000"/>
              </a:solidFill>
              <a:highlight>
                <a:srgbClr val="FFFFFF"/>
              </a:highlight>
              <a:latin typeface="Montserrat"/>
              <a:ea typeface="Montserrat"/>
              <a:cs typeface="Montserrat"/>
              <a:sym typeface="Montserrat"/>
            </a:endParaRPr>
          </a:p>
          <a:p>
            <a:pPr marL="0" lvl="0" indent="0" algn="l" rtl="0">
              <a:spcBef>
                <a:spcPts val="1500"/>
              </a:spcBef>
              <a:spcAft>
                <a:spcPts val="1600"/>
              </a:spcAft>
              <a:buNone/>
            </a:pPr>
            <a:endParaRPr>
              <a:latin typeface="Montserrat"/>
              <a:ea typeface="Montserrat"/>
              <a:cs typeface="Montserrat"/>
              <a:sym typeface="Montserrat"/>
            </a:endParaRPr>
          </a:p>
        </p:txBody>
      </p:sp>
      <p:pic>
        <p:nvPicPr>
          <p:cNvPr id="212" name="Google Shape;212;p38"/>
          <p:cNvPicPr preferRelativeResize="0"/>
          <p:nvPr/>
        </p:nvPicPr>
        <p:blipFill>
          <a:blip r:embed="rId3">
            <a:alphaModFix/>
          </a:blip>
          <a:stretch>
            <a:fillRect/>
          </a:stretch>
        </p:blipFill>
        <p:spPr>
          <a:xfrm>
            <a:off x="4081169" y="2959669"/>
            <a:ext cx="1884025" cy="183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393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Locker services and its procedure</a:t>
            </a:r>
            <a:endParaRPr/>
          </a:p>
        </p:txBody>
      </p:sp>
      <p:sp>
        <p:nvSpPr>
          <p:cNvPr id="218" name="Google Shape;218;p39"/>
          <p:cNvSpPr txBox="1">
            <a:spLocks noGrp="1"/>
          </p:cNvSpPr>
          <p:nvPr>
            <p:ph type="body" idx="1"/>
          </p:nvPr>
        </p:nvSpPr>
        <p:spPr>
          <a:xfrm>
            <a:off x="390525" y="1225225"/>
            <a:ext cx="8520600" cy="3354000"/>
          </a:xfrm>
          <a:prstGeom prst="rect">
            <a:avLst/>
          </a:prstGeom>
        </p:spPr>
        <p:txBody>
          <a:bodyPr spcFirstLastPara="1" wrap="square" lIns="91425" tIns="91425" rIns="91425" bIns="91425" anchor="t" anchorCtr="0">
            <a:noAutofit/>
          </a:bodyPr>
          <a:lstStyle/>
          <a:p>
            <a:pPr marL="0" lvl="0" indent="0" algn="l" rtl="0">
              <a:lnSpc>
                <a:spcPct val="169565"/>
              </a:lnSpc>
              <a:spcBef>
                <a:spcPts val="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A bank locker is used for depositing valuables like gold, jewelry and important documents . It can be hired by individuals, firms, trusts, companies etc. Locker comes in different sizes like  small, medium, large and extra-large.</a:t>
            </a:r>
            <a:endParaRPr sz="1400">
              <a:solidFill>
                <a:srgbClr val="000000"/>
              </a:solidFill>
              <a:highlight>
                <a:srgbClr val="FFFFFF"/>
              </a:highlight>
              <a:latin typeface="Montserrat"/>
              <a:ea typeface="Montserrat"/>
              <a:cs typeface="Montserrat"/>
              <a:sym typeface="Montserrat"/>
            </a:endParaRPr>
          </a:p>
          <a:p>
            <a:pPr marL="0" lvl="0" indent="0" algn="l" rtl="0">
              <a:lnSpc>
                <a:spcPct val="169565"/>
              </a:lnSpc>
              <a:spcBef>
                <a:spcPts val="200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Rent of each locker differs on the basis of size. </a:t>
            </a:r>
            <a:r>
              <a:rPr lang="en" sz="1400" b="1" u="sng">
                <a:solidFill>
                  <a:srgbClr val="000000"/>
                </a:solidFill>
                <a:highlight>
                  <a:srgbClr val="FFFFFF"/>
                </a:highlight>
                <a:latin typeface="Montserrat"/>
                <a:ea typeface="Montserrat"/>
                <a:cs typeface="Montserrat"/>
                <a:sym typeface="Montserrat"/>
              </a:rPr>
              <a:t>For example</a:t>
            </a:r>
            <a:r>
              <a:rPr lang="en" sz="1400">
                <a:solidFill>
                  <a:srgbClr val="000000"/>
                </a:solidFill>
                <a:highlight>
                  <a:srgbClr val="FFFFFF"/>
                </a:highlight>
                <a:latin typeface="Montserrat"/>
                <a:ea typeface="Montserrat"/>
                <a:cs typeface="Montserrat"/>
                <a:sym typeface="Montserrat"/>
              </a:rPr>
              <a:t>, in SBI it ranges from  Rs.1500 per year (small locker rural branch) to Rs 8000 annually (extra-large locker in urban branch). For accessing the locker there are two keys – one key is with the bank while the other key is with the customer. </a:t>
            </a:r>
            <a:r>
              <a:rPr lang="en" sz="1400" b="1">
                <a:solidFill>
                  <a:srgbClr val="000000"/>
                </a:solidFill>
                <a:highlight>
                  <a:srgbClr val="FFFFFF"/>
                </a:highlight>
                <a:latin typeface="Montserrat"/>
                <a:ea typeface="Montserrat"/>
                <a:cs typeface="Montserrat"/>
                <a:sym typeface="Montserrat"/>
              </a:rPr>
              <a:t>A locker can’t be accessed without using both keys simultaneously</a:t>
            </a:r>
            <a:r>
              <a:rPr lang="en" sz="1400">
                <a:solidFill>
                  <a:srgbClr val="000000"/>
                </a:solidFill>
                <a:highlight>
                  <a:srgbClr val="FFFFFF"/>
                </a:highlight>
                <a:latin typeface="Montserrat"/>
                <a:ea typeface="Montserrat"/>
                <a:cs typeface="Montserrat"/>
                <a:sym typeface="Montserrat"/>
              </a:rPr>
              <a:t>.</a:t>
            </a:r>
            <a:endParaRPr sz="1400">
              <a:solidFill>
                <a:srgbClr val="000000"/>
              </a:solidFill>
              <a:highlight>
                <a:srgbClr val="FFFFFF"/>
              </a:highlight>
              <a:latin typeface="Montserrat"/>
              <a:ea typeface="Montserrat"/>
              <a:cs typeface="Montserrat"/>
              <a:sym typeface="Montserrat"/>
            </a:endParaRPr>
          </a:p>
          <a:p>
            <a:pPr marL="0" lvl="0" indent="0" algn="l" rtl="0">
              <a:spcBef>
                <a:spcPts val="2000"/>
              </a:spcBef>
              <a:spcAft>
                <a:spcPts val="1600"/>
              </a:spcAft>
              <a:buNone/>
            </a:pPr>
            <a:endParaRPr sz="1400">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body" idx="1"/>
          </p:nvPr>
        </p:nvSpPr>
        <p:spPr>
          <a:xfrm>
            <a:off x="311700" y="222075"/>
            <a:ext cx="8520600" cy="43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While choosing a locker, keep in mind the location and ease of transaction. A neighbourhood branch in which one already has an account would be the best option.</a:t>
            </a:r>
            <a:endParaRPr sz="1400">
              <a:solidFill>
                <a:srgbClr val="000000"/>
              </a:solidFill>
              <a:latin typeface="Montserrat"/>
              <a:ea typeface="Montserrat"/>
              <a:cs typeface="Montserrat"/>
              <a:sym typeface="Montserrat"/>
            </a:endParaRPr>
          </a:p>
          <a:p>
            <a:pPr marL="0" lvl="0" indent="0" algn="l" rtl="0">
              <a:spcBef>
                <a:spcPts val="1600"/>
              </a:spcBef>
              <a:spcAft>
                <a:spcPts val="0"/>
              </a:spcAft>
              <a:buClr>
                <a:schemeClr val="dk1"/>
              </a:buClr>
              <a:buSzPts val="1100"/>
              <a:buFont typeface="Arial"/>
              <a:buNone/>
            </a:pPr>
            <a:r>
              <a:rPr lang="en" sz="1400" b="1">
                <a:solidFill>
                  <a:srgbClr val="000000"/>
                </a:solidFill>
                <a:latin typeface="Montserrat"/>
                <a:ea typeface="Montserrat"/>
                <a:cs typeface="Montserrat"/>
                <a:sym typeface="Montserrat"/>
              </a:rPr>
              <a:t>1) Application</a:t>
            </a:r>
            <a:r>
              <a:rPr lang="en" sz="1400">
                <a:solidFill>
                  <a:srgbClr val="000000"/>
                </a:solidFill>
                <a:latin typeface="Montserrat"/>
                <a:ea typeface="Montserrat"/>
                <a:cs typeface="Montserrat"/>
                <a:sym typeface="Montserrat"/>
              </a:rPr>
              <a:t>-&gt; </a:t>
            </a:r>
            <a:r>
              <a:rPr lang="en" sz="1400">
                <a:solidFill>
                  <a:srgbClr val="000000"/>
                </a:solidFill>
                <a:highlight>
                  <a:srgbClr val="FFFFFF"/>
                </a:highlight>
                <a:latin typeface="Montserrat"/>
                <a:ea typeface="Montserrat"/>
                <a:cs typeface="Montserrat"/>
                <a:sym typeface="Montserrat"/>
              </a:rPr>
              <a:t>The person looking to hire a locker needs to fill up a simple application form and complete the KYC formalities with the bank.</a:t>
            </a:r>
            <a:endParaRPr sz="1400">
              <a:solidFill>
                <a:srgbClr val="000000"/>
              </a:solidFill>
              <a:latin typeface="Montserrat"/>
              <a:ea typeface="Montserrat"/>
              <a:cs typeface="Montserrat"/>
              <a:sym typeface="Montserrat"/>
            </a:endParaRPr>
          </a:p>
          <a:p>
            <a:pPr marL="0" lvl="0" indent="0" algn="l" rtl="0">
              <a:spcBef>
                <a:spcPts val="1600"/>
              </a:spcBef>
              <a:spcAft>
                <a:spcPts val="0"/>
              </a:spcAft>
              <a:buNone/>
            </a:pPr>
            <a:r>
              <a:rPr lang="en" sz="1400" b="1">
                <a:solidFill>
                  <a:srgbClr val="000000"/>
                </a:solidFill>
                <a:latin typeface="Montserrat"/>
                <a:ea typeface="Montserrat"/>
                <a:cs typeface="Montserrat"/>
                <a:sym typeface="Montserrat"/>
              </a:rPr>
              <a:t>2) Agreement</a:t>
            </a:r>
            <a:r>
              <a:rPr lang="en" sz="1400">
                <a:solidFill>
                  <a:srgbClr val="000000"/>
                </a:solidFill>
                <a:latin typeface="Montserrat"/>
                <a:ea typeface="Montserrat"/>
                <a:cs typeface="Montserrat"/>
                <a:sym typeface="Montserrat"/>
              </a:rPr>
              <a:t>-&gt; </a:t>
            </a:r>
            <a:r>
              <a:rPr lang="en" sz="1400">
                <a:solidFill>
                  <a:srgbClr val="000000"/>
                </a:solidFill>
                <a:highlight>
                  <a:srgbClr val="FFFFFF"/>
                </a:highlight>
                <a:latin typeface="Montserrat"/>
                <a:ea typeface="Montserrat"/>
                <a:cs typeface="Montserrat"/>
                <a:sym typeface="Montserrat"/>
              </a:rPr>
              <a:t>The hirer must sign a locker agreement, known as ‘memorandum of letting’, agreeing to abide by the bank’ </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r>
              <a:rPr lang="en" sz="1400" b="1">
                <a:solidFill>
                  <a:srgbClr val="000000"/>
                </a:solidFill>
                <a:latin typeface="Montserrat"/>
                <a:ea typeface="Montserrat"/>
                <a:cs typeface="Montserrat"/>
                <a:sym typeface="Montserrat"/>
              </a:rPr>
              <a:t>3) Collateral</a:t>
            </a:r>
            <a:r>
              <a:rPr lang="en" sz="1400">
                <a:solidFill>
                  <a:srgbClr val="000000"/>
                </a:solidFill>
                <a:latin typeface="Montserrat"/>
                <a:ea typeface="Montserrat"/>
                <a:cs typeface="Montserrat"/>
                <a:sym typeface="Montserrat"/>
              </a:rPr>
              <a:t>-&gt; </a:t>
            </a:r>
            <a:r>
              <a:rPr lang="en" sz="1400">
                <a:solidFill>
                  <a:srgbClr val="000000"/>
                </a:solidFill>
                <a:highlight>
                  <a:srgbClr val="FFFFFF"/>
                </a:highlight>
                <a:latin typeface="Montserrat"/>
                <a:ea typeface="Montserrat"/>
                <a:cs typeface="Montserrat"/>
                <a:sym typeface="Montserrat"/>
              </a:rPr>
              <a:t>Most banks insist on some kind of collateral. Hence, they typically provide lockers only to their exist.</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r>
              <a:rPr lang="en" sz="1400" b="1">
                <a:solidFill>
                  <a:srgbClr val="000000"/>
                </a:solidFill>
                <a:latin typeface="Montserrat"/>
                <a:ea typeface="Montserrat"/>
                <a:cs typeface="Montserrat"/>
                <a:sym typeface="Montserrat"/>
              </a:rPr>
              <a:t>4) Rent</a:t>
            </a:r>
            <a:r>
              <a:rPr lang="en" sz="1400">
                <a:solidFill>
                  <a:srgbClr val="000000"/>
                </a:solidFill>
                <a:latin typeface="Montserrat"/>
                <a:ea typeface="Montserrat"/>
                <a:cs typeface="Montserrat"/>
                <a:sym typeface="Montserrat"/>
              </a:rPr>
              <a:t>-&gt;</a:t>
            </a:r>
            <a:r>
              <a:rPr lang="en" sz="1400">
                <a:solidFill>
                  <a:srgbClr val="000000"/>
                </a:solidFill>
                <a:highlight>
                  <a:srgbClr val="FFFFFF"/>
                </a:highlight>
                <a:latin typeface="Montserrat"/>
                <a:ea typeface="Montserrat"/>
                <a:cs typeface="Montserrat"/>
                <a:sym typeface="Montserrat"/>
              </a:rPr>
              <a:t>A nominal rent is charged for hiring the locker. It depends on the size of the locker and branch location (both intra-city and inter-city). It is charged annually and is payable in advance.</a:t>
            </a:r>
            <a:endParaRPr sz="14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r>
              <a:rPr lang="en" sz="1400" b="1">
                <a:solidFill>
                  <a:srgbClr val="000000"/>
                </a:solidFill>
                <a:highlight>
                  <a:srgbClr val="FFFFFF"/>
                </a:highlight>
                <a:latin typeface="Montserrat"/>
                <a:ea typeface="Montserrat"/>
                <a:cs typeface="Montserrat"/>
                <a:sym typeface="Montserrat"/>
              </a:rPr>
              <a:t>*Lockers cannot be allotted to minors in their names or jointly with others.*</a:t>
            </a:r>
            <a:endParaRPr sz="1400" b="1">
              <a:solidFill>
                <a:srgbClr val="000000"/>
              </a:solidFill>
              <a:latin typeface="Montserrat"/>
              <a:ea typeface="Montserrat"/>
              <a:cs typeface="Montserrat"/>
              <a:sym typeface="Montserrat"/>
            </a:endParaRPr>
          </a:p>
          <a:p>
            <a:pPr marL="0" lvl="0" indent="0" algn="l" rtl="0">
              <a:spcBef>
                <a:spcPts val="1600"/>
              </a:spcBef>
              <a:spcAft>
                <a:spcPts val="0"/>
              </a:spcAft>
              <a:buNone/>
            </a:pPr>
            <a:endParaRPr sz="900">
              <a:solidFill>
                <a:schemeClr val="dk1"/>
              </a:solidFill>
              <a:highlight>
                <a:srgbClr val="FFFFFF"/>
              </a:highlight>
              <a:latin typeface="Montserrat"/>
              <a:ea typeface="Montserrat"/>
              <a:cs typeface="Montserrat"/>
              <a:sym typeface="Montserrat"/>
            </a:endParaRPr>
          </a:p>
          <a:p>
            <a:pPr marL="0" lvl="0" indent="0" algn="l" rtl="0">
              <a:spcBef>
                <a:spcPts val="16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600"/>
              </a:spcBef>
              <a:spcAft>
                <a:spcPts val="1600"/>
              </a:spcAft>
              <a:buNone/>
            </a:pPr>
            <a:endParaRPr sz="9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Cash Management</a:t>
            </a:r>
            <a:endParaRPr/>
          </a:p>
        </p:txBody>
      </p:sp>
      <p:sp>
        <p:nvSpPr>
          <p:cNvPr id="229" name="Google Shape;229;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B3835"/>
                </a:solidFill>
                <a:highlight>
                  <a:srgbClr val="EEEEEE"/>
                </a:highlight>
                <a:latin typeface="Montserrat"/>
                <a:ea typeface="Montserrat"/>
                <a:cs typeface="Montserrat"/>
                <a:sym typeface="Montserrat"/>
              </a:rPr>
              <a:t> </a:t>
            </a:r>
            <a:r>
              <a:rPr lang="en" sz="1400">
                <a:solidFill>
                  <a:srgbClr val="000000"/>
                </a:solidFill>
                <a:latin typeface="Montserrat"/>
                <a:ea typeface="Montserrat"/>
                <a:cs typeface="Montserrat"/>
                <a:sym typeface="Montserrat"/>
              </a:rPr>
              <a:t>CMS is the process of optimizing receivable and payables ensuring predictability in the cash flows of CMS clients. In a geographically large country like India having a complex financial clearing system, corporate find it increasingly challenging to process collections &amp; payments across dispersed business locations. Cash Management thus means getting funds in time, quick transfers, quick realization of local and outstation instruments, easy disbursements, accounts reconciliation, controlled processes and customized MIS.</a:t>
            </a:r>
            <a:endParaRPr sz="1400">
              <a:solidFill>
                <a:srgbClr val="000000"/>
              </a:solidFill>
              <a:latin typeface="Montserrat"/>
              <a:ea typeface="Montserrat"/>
              <a:cs typeface="Montserrat"/>
              <a:sym typeface="Montserrat"/>
            </a:endParaRPr>
          </a:p>
          <a:p>
            <a:pPr marL="0" lvl="0" indent="0" algn="l" rtl="0">
              <a:spcBef>
                <a:spcPts val="2100"/>
              </a:spcBef>
              <a:spcAft>
                <a:spcPts val="0"/>
              </a:spcAft>
              <a:buNone/>
            </a:pPr>
            <a:r>
              <a:rPr lang="en" sz="1400">
                <a:solidFill>
                  <a:srgbClr val="000000"/>
                </a:solidFill>
                <a:latin typeface="Montserrat"/>
                <a:ea typeface="Montserrat"/>
                <a:cs typeface="Montserrat"/>
                <a:sym typeface="Montserrat"/>
              </a:rPr>
              <a:t>NEED FOR CMS-&gt; </a:t>
            </a:r>
            <a:endParaRPr sz="1400">
              <a:solidFill>
                <a:srgbClr val="000000"/>
              </a:solidFill>
              <a:latin typeface="Montserrat"/>
              <a:ea typeface="Montserrat"/>
              <a:cs typeface="Montserrat"/>
              <a:sym typeface="Montserrat"/>
            </a:endParaRPr>
          </a:p>
          <a:p>
            <a:pPr marL="457200" lvl="0" indent="-317500" algn="l" rtl="0">
              <a:spcBef>
                <a:spcPts val="210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Geographical spread of the country </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Complex clearing system</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 Delays in cash realizations</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 Uncertainty in cash flows </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Increased borrowing and associated costs</a:t>
            </a:r>
            <a:endParaRPr sz="1400">
              <a:solidFill>
                <a:srgbClr val="000000"/>
              </a:solidFill>
              <a:latin typeface="Montserrat"/>
              <a:ea typeface="Montserrat"/>
              <a:cs typeface="Montserrat"/>
              <a:sym typeface="Montserrat"/>
            </a:endParaRPr>
          </a:p>
          <a:p>
            <a:pPr marL="457200" lvl="0" indent="-317500" algn="l" rtl="0">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 Difficulty in collecting data / MIS on the funds collected</a:t>
            </a:r>
            <a:endParaRPr sz="1400">
              <a:solidFill>
                <a:srgbClr val="000000"/>
              </a:solidFill>
              <a:latin typeface="Montserrat"/>
              <a:ea typeface="Montserrat"/>
              <a:cs typeface="Montserrat"/>
              <a:sym typeface="Montserrat"/>
            </a:endParaRPr>
          </a:p>
          <a:p>
            <a:pPr marL="0" lvl="0" indent="0" algn="l" rtl="0">
              <a:spcBef>
                <a:spcPts val="2100"/>
              </a:spcBef>
              <a:spcAft>
                <a:spcPts val="1600"/>
              </a:spcAft>
              <a:buNone/>
            </a:pP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Third party services</a:t>
            </a:r>
            <a:endParaRPr/>
          </a:p>
        </p:txBody>
      </p:sp>
      <p:sp>
        <p:nvSpPr>
          <p:cNvPr id="235" name="Google Shape;235;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Mutual funds</a:t>
            </a:r>
            <a:endParaRPr/>
          </a:p>
        </p:txBody>
      </p:sp>
      <p:sp>
        <p:nvSpPr>
          <p:cNvPr id="236" name="Google Shape;236;p42"/>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0" algn="just" rtl="0">
              <a:spcBef>
                <a:spcPts val="0"/>
              </a:spcBef>
              <a:spcAft>
                <a:spcPts val="0"/>
              </a:spcAft>
              <a:buClr>
                <a:schemeClr val="dk1"/>
              </a:buClr>
              <a:buSzPts val="1100"/>
              <a:buFont typeface="Arial"/>
              <a:buNone/>
            </a:pPr>
            <a:r>
              <a:rPr lang="en" sz="1400">
                <a:solidFill>
                  <a:srgbClr val="111111"/>
                </a:solidFill>
                <a:highlight>
                  <a:srgbClr val="FFFFFF"/>
                </a:highlight>
                <a:latin typeface="Montserrat"/>
                <a:ea typeface="Montserrat"/>
                <a:cs typeface="Montserrat"/>
                <a:sym typeface="Montserrat"/>
              </a:rPr>
              <a:t>A mutual fund is a type of financial vehicle made up of a pool of money collected from many investors to invest in securities like stocks, bonds, money market instruments, and other assets. Mutual funds are operated by professional money managers, who allocate the fund's assets and attempt to produce capital gains or income for the fund's investors. A mutual fund's portfolio is structured and maintained to match the investment objectives stated in its prospectus.</a:t>
            </a:r>
            <a:endParaRPr sz="1900" b="1">
              <a:solidFill>
                <a:schemeClr val="dk1"/>
              </a:solidFill>
              <a:latin typeface="Montserrat"/>
              <a:ea typeface="Montserrat"/>
              <a:cs typeface="Montserrat"/>
              <a:sym typeface="Montserrat"/>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ATM Advantages</a:t>
            </a:r>
            <a:endParaRPr/>
          </a:p>
        </p:txBody>
      </p:sp>
      <p:sp>
        <p:nvSpPr>
          <p:cNvPr id="80" name="Google Shape;80;p16"/>
          <p:cNvSpPr txBox="1">
            <a:spLocks noGrp="1"/>
          </p:cNvSpPr>
          <p:nvPr>
            <p:ph type="body" idx="1"/>
          </p:nvPr>
        </p:nvSpPr>
        <p:spPr>
          <a:prstGeom prst="rect">
            <a:avLst/>
          </a:prstGeom>
        </p:spPr>
        <p:txBody>
          <a:bodyPr spcFirstLastPara="1" wrap="square" lIns="91425" tIns="91425" rIns="91425" bIns="91425" anchor="t" anchorCtr="0">
            <a:noAutofit/>
          </a:bodyPr>
          <a:lstStyle/>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The ATM provides 24 hours service</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 provides privacy in banking communications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ATMs reduce the workload banks staff</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 may give customer new currency notes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ATMs are convenient for banks customers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 is very beneficial for travelers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 The ATM provides services without any error</a:t>
            </a:r>
            <a:endParaRPr sz="1400">
              <a:solidFill>
                <a:srgbClr val="000000"/>
              </a:solidFill>
              <a:highlight>
                <a:srgbClr val="FFFFFF"/>
              </a:highlight>
            </a:endParaRPr>
          </a:p>
          <a:p>
            <a:pPr marL="0" lvl="0" indent="0" algn="l" rtl="0">
              <a:spcBef>
                <a:spcPts val="3600"/>
              </a:spcBef>
              <a:spcAft>
                <a:spcPts val="1600"/>
              </a:spcAft>
              <a:buNone/>
            </a:pPr>
            <a:endParaRPr/>
          </a:p>
        </p:txBody>
      </p:sp>
      <p:pic>
        <p:nvPicPr>
          <p:cNvPr id="81" name="Google Shape;81;p16"/>
          <p:cNvPicPr preferRelativeResize="0"/>
          <p:nvPr/>
        </p:nvPicPr>
        <p:blipFill>
          <a:blip r:embed="rId3">
            <a:alphaModFix/>
          </a:blip>
          <a:stretch>
            <a:fillRect/>
          </a:stretch>
        </p:blipFill>
        <p:spPr>
          <a:xfrm>
            <a:off x="5642225" y="347663"/>
            <a:ext cx="3333750" cy="4448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body" idx="1"/>
          </p:nvPr>
        </p:nvSpPr>
        <p:spPr>
          <a:xfrm>
            <a:off x="311700" y="247875"/>
            <a:ext cx="8520600" cy="43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How mutual funds work?</a:t>
            </a:r>
            <a:endParaRPr b="1">
              <a:latin typeface="Montserrat"/>
              <a:ea typeface="Montserrat"/>
              <a:cs typeface="Montserrat"/>
              <a:sym typeface="Montserrat"/>
            </a:endParaRPr>
          </a:p>
          <a:p>
            <a:pPr marL="0" lvl="0" indent="0" algn="l" rtl="0">
              <a:spcBef>
                <a:spcPts val="1600"/>
              </a:spcBef>
              <a:spcAft>
                <a:spcPts val="0"/>
              </a:spcAft>
              <a:buClr>
                <a:schemeClr val="dk1"/>
              </a:buClr>
              <a:buSzPts val="1100"/>
              <a:buFont typeface="Arial"/>
              <a:buNone/>
            </a:pPr>
            <a:r>
              <a:rPr lang="en" sz="1300">
                <a:solidFill>
                  <a:srgbClr val="111111"/>
                </a:solidFill>
                <a:highlight>
                  <a:srgbClr val="FFFFFF"/>
                </a:highlight>
                <a:latin typeface="Arial"/>
                <a:ea typeface="Arial"/>
                <a:cs typeface="Arial"/>
                <a:sym typeface="Arial"/>
              </a:rPr>
              <a:t>I</a:t>
            </a:r>
            <a:r>
              <a:rPr lang="en" sz="1400">
                <a:solidFill>
                  <a:srgbClr val="111111"/>
                </a:solidFill>
                <a:highlight>
                  <a:srgbClr val="FFFFFF"/>
                </a:highlight>
                <a:latin typeface="Montserrat"/>
                <a:ea typeface="Montserrat"/>
                <a:cs typeface="Montserrat"/>
                <a:sym typeface="Montserrat"/>
              </a:rPr>
              <a:t>nvestors typically earn a return from a mutual fund in three ways:</a:t>
            </a:r>
            <a:endParaRPr sz="1400">
              <a:solidFill>
                <a:srgbClr val="111111"/>
              </a:solidFill>
              <a:highlight>
                <a:srgbClr val="FFFFFF"/>
              </a:highlight>
              <a:latin typeface="Montserrat"/>
              <a:ea typeface="Montserrat"/>
              <a:cs typeface="Montserrat"/>
              <a:sym typeface="Montserrat"/>
            </a:endParaRPr>
          </a:p>
          <a:p>
            <a:pPr marL="457200" lvl="0" indent="-317500" algn="l" rtl="0">
              <a:spcBef>
                <a:spcPts val="2100"/>
              </a:spcBef>
              <a:spcAft>
                <a:spcPts val="0"/>
              </a:spcAft>
              <a:buClr>
                <a:srgbClr val="111111"/>
              </a:buClr>
              <a:buSzPts val="1400"/>
              <a:buFont typeface="Montserrat"/>
              <a:buAutoNum type="arabicPeriod"/>
            </a:pPr>
            <a:r>
              <a:rPr lang="en" sz="1400">
                <a:solidFill>
                  <a:srgbClr val="111111"/>
                </a:solidFill>
                <a:highlight>
                  <a:srgbClr val="FFFFFF"/>
                </a:highlight>
                <a:latin typeface="Montserrat"/>
                <a:ea typeface="Montserrat"/>
                <a:cs typeface="Montserrat"/>
                <a:sym typeface="Montserrat"/>
              </a:rPr>
              <a:t>Income is earned from dividends on stocks and interest on bonds held in the fund's portfolio. A fund pays out nearly all of the income it receives over the year to fund owners in the form of a distribution. Funds often give investors a choice either to receive a check for distributions or to reinvest the earnings and get more shares.</a:t>
            </a:r>
            <a:endParaRPr sz="1400">
              <a:solidFill>
                <a:srgbClr val="111111"/>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111111"/>
              </a:buClr>
              <a:buSzPts val="1400"/>
              <a:buFont typeface="Montserrat"/>
              <a:buAutoNum type="arabicPeriod"/>
            </a:pPr>
            <a:r>
              <a:rPr lang="en" sz="1400">
                <a:solidFill>
                  <a:srgbClr val="111111"/>
                </a:solidFill>
                <a:highlight>
                  <a:srgbClr val="FFFFFF"/>
                </a:highlight>
                <a:latin typeface="Montserrat"/>
                <a:ea typeface="Montserrat"/>
                <a:cs typeface="Montserrat"/>
                <a:sym typeface="Montserrat"/>
              </a:rPr>
              <a:t>If the fund sells securities that have increased in price, the fund has a capital gain. Most funds also pass on these gains to investors in a distribution.</a:t>
            </a:r>
            <a:endParaRPr sz="1400">
              <a:solidFill>
                <a:srgbClr val="111111"/>
              </a:solidFill>
              <a:highlight>
                <a:srgbClr val="FFFFFF"/>
              </a:highlight>
              <a:latin typeface="Montserrat"/>
              <a:ea typeface="Montserrat"/>
              <a:cs typeface="Montserrat"/>
              <a:sym typeface="Montserrat"/>
            </a:endParaRPr>
          </a:p>
          <a:p>
            <a:pPr marL="457200" lvl="0" indent="-317500" algn="l" rtl="0">
              <a:spcBef>
                <a:spcPts val="0"/>
              </a:spcBef>
              <a:spcAft>
                <a:spcPts val="0"/>
              </a:spcAft>
              <a:buClr>
                <a:srgbClr val="111111"/>
              </a:buClr>
              <a:buSzPts val="1400"/>
              <a:buFont typeface="Montserrat"/>
              <a:buAutoNum type="arabicPeriod"/>
            </a:pPr>
            <a:r>
              <a:rPr lang="en" sz="1400">
                <a:solidFill>
                  <a:srgbClr val="111111"/>
                </a:solidFill>
                <a:highlight>
                  <a:srgbClr val="FFFFFF"/>
                </a:highlight>
                <a:latin typeface="Montserrat"/>
                <a:ea typeface="Montserrat"/>
                <a:cs typeface="Montserrat"/>
                <a:sym typeface="Montserrat"/>
              </a:rPr>
              <a:t>If fund holdings increase in price but are not sold by the fund manager, the fund's shares increase in price. You can then sell your mutual fund shares for a profit in the market.</a:t>
            </a:r>
            <a:endParaRPr sz="14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0"/>
              </a:spcAft>
              <a:buNone/>
            </a:pPr>
            <a:endParaRPr sz="1400"/>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body" idx="1"/>
          </p:nvPr>
        </p:nvSpPr>
        <p:spPr>
          <a:xfrm>
            <a:off x="311700" y="409000"/>
            <a:ext cx="8520600" cy="4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Types of mutual funds:	</a:t>
            </a:r>
            <a:endParaRPr>
              <a:latin typeface="Montserrat"/>
              <a:ea typeface="Montserrat"/>
              <a:cs typeface="Montserrat"/>
              <a:sym typeface="Montserrat"/>
            </a:endParaRPr>
          </a:p>
          <a:p>
            <a:pPr marL="457200" lvl="0" indent="-330200" algn="l" rtl="0">
              <a:spcBef>
                <a:spcPts val="1600"/>
              </a:spcBef>
              <a:spcAft>
                <a:spcPts val="0"/>
              </a:spcAft>
              <a:buSzPts val="1600"/>
              <a:buFont typeface="Montserrat"/>
              <a:buChar char="●"/>
            </a:pPr>
            <a:r>
              <a:rPr lang="en" sz="1600">
                <a:latin typeface="Montserrat"/>
                <a:ea typeface="Montserrat"/>
                <a:cs typeface="Montserrat"/>
                <a:sym typeface="Montserrat"/>
              </a:rPr>
              <a:t>Equity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Fixed- Income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Index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Balanced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Money market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Income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International / global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Speciality funds</a:t>
            </a: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Exchange traded funds</a:t>
            </a:r>
            <a:endParaRPr sz="1600">
              <a:latin typeface="Montserrat"/>
              <a:ea typeface="Montserrat"/>
              <a:cs typeface="Montserrat"/>
              <a:sym typeface="Montserrat"/>
            </a:endParaRPr>
          </a:p>
        </p:txBody>
      </p:sp>
      <p:pic>
        <p:nvPicPr>
          <p:cNvPr id="247" name="Google Shape;247;p44"/>
          <p:cNvPicPr preferRelativeResize="0"/>
          <p:nvPr/>
        </p:nvPicPr>
        <p:blipFill>
          <a:blip r:embed="rId3">
            <a:alphaModFix/>
          </a:blip>
          <a:stretch>
            <a:fillRect/>
          </a:stretch>
        </p:blipFill>
        <p:spPr>
          <a:xfrm>
            <a:off x="4054775" y="409000"/>
            <a:ext cx="3961650" cy="396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insurance</a:t>
            </a:r>
            <a:endParaRPr/>
          </a:p>
        </p:txBody>
      </p:sp>
      <p:sp>
        <p:nvSpPr>
          <p:cNvPr id="253" name="Google Shape;253;p45"/>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111111"/>
                </a:solidFill>
                <a:highlight>
                  <a:srgbClr val="FFFFFF"/>
                </a:highlight>
                <a:latin typeface="Montserrat"/>
                <a:ea typeface="Montserrat"/>
                <a:cs typeface="Montserrat"/>
                <a:sym typeface="Montserrat"/>
              </a:rPr>
              <a:t>Insurance is a contract, represented by a policy, in which an individual or entity receives financial protection or reimbursement against losses from an insurance company. The company pools clients' risks to make payments more affordable for the insured.</a:t>
            </a:r>
            <a:endParaRPr sz="14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0"/>
              </a:spcAft>
              <a:buNone/>
            </a:pPr>
            <a:r>
              <a:rPr lang="en" sz="1400">
                <a:solidFill>
                  <a:srgbClr val="111111"/>
                </a:solidFill>
                <a:highlight>
                  <a:srgbClr val="FFFFFF"/>
                </a:highlight>
                <a:latin typeface="Montserrat"/>
                <a:ea typeface="Montserrat"/>
                <a:cs typeface="Montserrat"/>
                <a:sym typeface="Montserrat"/>
              </a:rPr>
              <a:t>Insurance policies are used to hedge against the risk of financial losses, both big and small, that may result from damage to the insured or her property, or from liability for damage or injury caused to a third party.</a:t>
            </a:r>
            <a:endParaRPr sz="1400">
              <a:solidFill>
                <a:srgbClr val="111111"/>
              </a:solidFill>
              <a:highlight>
                <a:srgbClr val="FFFFFF"/>
              </a:highlight>
              <a:latin typeface="Montserrat"/>
              <a:ea typeface="Montserrat"/>
              <a:cs typeface="Montserrat"/>
              <a:sym typeface="Montserrat"/>
            </a:endParaRPr>
          </a:p>
          <a:p>
            <a:pPr marL="0" lvl="0" indent="0" algn="l" rtl="0">
              <a:lnSpc>
                <a:spcPct val="120000"/>
              </a:lnSpc>
              <a:spcBef>
                <a:spcPts val="2100"/>
              </a:spcBef>
              <a:spcAft>
                <a:spcPts val="0"/>
              </a:spcAft>
              <a:buNone/>
            </a:pPr>
            <a:r>
              <a:rPr lang="en" b="1">
                <a:solidFill>
                  <a:srgbClr val="111111"/>
                </a:solidFill>
                <a:highlight>
                  <a:srgbClr val="FFFFFF"/>
                </a:highlight>
                <a:latin typeface="Montserrat"/>
                <a:ea typeface="Montserrat"/>
                <a:cs typeface="Montserrat"/>
                <a:sym typeface="Montserrat"/>
              </a:rPr>
              <a:t>How Insurance Works</a:t>
            </a:r>
            <a:endParaRPr b="1">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 sz="1400">
                <a:solidFill>
                  <a:srgbClr val="111111"/>
                </a:solidFill>
                <a:highlight>
                  <a:srgbClr val="FFFFFF"/>
                </a:highlight>
                <a:latin typeface="Montserrat"/>
                <a:ea typeface="Montserrat"/>
                <a:cs typeface="Montserrat"/>
                <a:sym typeface="Montserrat"/>
              </a:rPr>
              <a:t>There is a multitude of different types of insurance policies available, and virtually any individual or business can find an insurance company willing to insure them—for a price. The most common types of personal insurance policies are auto, health, homeowners, and life. Most individuals in the United States have at least one of these types of insurance, and car insurance is required by law.</a:t>
            </a:r>
            <a:endParaRPr sz="14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0"/>
              </a:spcAft>
              <a:buClr>
                <a:schemeClr val="dk1"/>
              </a:buClr>
              <a:buSzPts val="1100"/>
              <a:buFont typeface="Arial"/>
              <a:buNone/>
            </a:pPr>
            <a:endParaRPr sz="14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1600"/>
              </a:spcAft>
              <a:buNone/>
            </a:pPr>
            <a:endParaRPr sz="19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Trading account</a:t>
            </a:r>
            <a:endParaRPr/>
          </a:p>
        </p:txBody>
      </p:sp>
      <p:sp>
        <p:nvSpPr>
          <p:cNvPr id="259" name="Google Shape;259;p4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Montserrat"/>
                <a:ea typeface="Montserrat"/>
                <a:cs typeface="Montserrat"/>
                <a:sym typeface="Montserrat"/>
              </a:rPr>
              <a:t>A trading account can be any investment account containing securities, cash or other holdings. Most commonly, trading account refers to a day trader’s primary account. These investors tend to buy and sell assets frequently, often within the same trading session, and their accounts are subject to special regulation as a result. The assets held in a trading account are separated from others that may be part of a long-term buy and hold strategy.</a:t>
            </a:r>
            <a:endParaRPr sz="1400">
              <a:solidFill>
                <a:srgbClr val="111111"/>
              </a:solidFill>
              <a:highlight>
                <a:srgbClr val="FFFFFF"/>
              </a:highlight>
              <a:latin typeface="Montserrat"/>
              <a:ea typeface="Montserrat"/>
              <a:cs typeface="Montserrat"/>
              <a:sym typeface="Montserrat"/>
            </a:endParaRPr>
          </a:p>
          <a:p>
            <a:pPr marL="0" lvl="0" indent="0" algn="l" rtl="0">
              <a:spcBef>
                <a:spcPts val="2100"/>
              </a:spcBef>
              <a:spcAft>
                <a:spcPts val="0"/>
              </a:spcAft>
              <a:buClr>
                <a:schemeClr val="dk1"/>
              </a:buClr>
              <a:buSzPts val="1100"/>
              <a:buFont typeface="Arial"/>
              <a:buNone/>
            </a:pPr>
            <a:r>
              <a:rPr lang="en" sz="1400">
                <a:solidFill>
                  <a:srgbClr val="111111"/>
                </a:solidFill>
                <a:highlight>
                  <a:srgbClr val="FFFFFF"/>
                </a:highlight>
                <a:latin typeface="Montserrat"/>
                <a:ea typeface="Montserrat"/>
                <a:cs typeface="Montserrat"/>
                <a:sym typeface="Montserrat"/>
              </a:rPr>
              <a:t>A trading account can hold securities, cash and other investment vehicles just like any other brokerage account. The term can describe a wide range of accounts, including tax-deferred retirement accounts. In general, however, a trading account is distinguished from other investment accounts by the level of activity, purpose of that activity and the risk it involves. The activity in a trading account typically constitutes day trading. The Financial Industry Regulatory Authority (FINRA) defines a day trade as the purchase and sale of a security within the same day in a margin account. </a:t>
            </a:r>
            <a:endParaRPr sz="1400">
              <a:latin typeface="Montserrat"/>
              <a:ea typeface="Montserrat"/>
              <a:cs typeface="Montserrat"/>
              <a:sym typeface="Montserrat"/>
            </a:endParaRPr>
          </a:p>
          <a:p>
            <a:pPr marL="0" lvl="0" indent="0" algn="l" rtl="0">
              <a:lnSpc>
                <a:spcPct val="100000"/>
              </a:lnSpc>
              <a:spcBef>
                <a:spcPts val="2100"/>
              </a:spcBef>
              <a:spcAft>
                <a:spcPts val="0"/>
              </a:spcAft>
              <a:buClr>
                <a:schemeClr val="dk1"/>
              </a:buClr>
              <a:buSzPts val="1100"/>
              <a:buFont typeface="Arial"/>
              <a:buNone/>
            </a:pPr>
            <a:r>
              <a:rPr lang="en" sz="1400">
                <a:solidFill>
                  <a:srgbClr val="111111"/>
                </a:solidFill>
                <a:highlight>
                  <a:srgbClr val="FFFFFF"/>
                </a:highlight>
                <a:latin typeface="Montserrat"/>
                <a:ea typeface="Montserrat"/>
                <a:cs typeface="Montserrat"/>
                <a:sym typeface="Montserrat"/>
              </a:rPr>
              <a:t> </a:t>
            </a:r>
            <a:endParaRPr sz="1400">
              <a:solidFill>
                <a:srgbClr val="111111"/>
              </a:solidFill>
              <a:highlight>
                <a:srgbClr val="FFFFFF"/>
              </a:highlight>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400">
              <a:solidFill>
                <a:srgbClr val="111111"/>
              </a:solidFill>
              <a:highlight>
                <a:srgbClr val="FFFFFF"/>
              </a:highlight>
              <a:latin typeface="Montserrat"/>
              <a:ea typeface="Montserrat"/>
              <a:cs typeface="Montserrat"/>
              <a:sym typeface="Montserrat"/>
            </a:endParaRPr>
          </a:p>
          <a:p>
            <a:pPr marL="0" lvl="0" indent="0" algn="l" rtl="0">
              <a:spcBef>
                <a:spcPts val="0"/>
              </a:spcBef>
              <a:spcAft>
                <a:spcPts val="1600"/>
              </a:spcAft>
              <a:buNone/>
            </a:pPr>
            <a:endParaRPr sz="14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body" idx="1"/>
          </p:nvPr>
        </p:nvSpPr>
        <p:spPr>
          <a:xfrm>
            <a:off x="311700" y="140850"/>
            <a:ext cx="8520600" cy="4356000"/>
          </a:xfrm>
          <a:prstGeom prst="rect">
            <a:avLst/>
          </a:prstGeom>
        </p:spPr>
        <p:txBody>
          <a:bodyPr spcFirstLastPara="1" wrap="square" lIns="91425" tIns="91425" rIns="91425" bIns="91425" anchor="t" anchorCtr="0">
            <a:noAutofit/>
          </a:bodyPr>
          <a:lstStyle/>
          <a:p>
            <a:pPr marL="0" lvl="0" indent="0" algn="l" rtl="0">
              <a:lnSpc>
                <a:spcPct val="110000"/>
              </a:lnSpc>
              <a:spcBef>
                <a:spcPts val="1500"/>
              </a:spcBef>
              <a:spcAft>
                <a:spcPts val="0"/>
              </a:spcAft>
              <a:buClr>
                <a:schemeClr val="dk1"/>
              </a:buClr>
              <a:buSzPts val="1100"/>
              <a:buFont typeface="Arial"/>
              <a:buNone/>
            </a:pPr>
            <a:r>
              <a:rPr lang="en" sz="2250" b="1">
                <a:solidFill>
                  <a:srgbClr val="1E314F"/>
                </a:solidFill>
                <a:highlight>
                  <a:srgbClr val="FFFFFF"/>
                </a:highlight>
                <a:latin typeface="Arial"/>
                <a:ea typeface="Arial"/>
                <a:cs typeface="Arial"/>
                <a:sym typeface="Arial"/>
              </a:rPr>
              <a:t>What are the advantages of a Trading Account?</a:t>
            </a:r>
            <a:endParaRPr sz="2250" b="1">
              <a:solidFill>
                <a:srgbClr val="1E314F"/>
              </a:solidFill>
              <a:highlight>
                <a:srgbClr val="FFFFFF"/>
              </a:highlight>
              <a:latin typeface="Arial"/>
              <a:ea typeface="Arial"/>
              <a:cs typeface="Arial"/>
              <a:sym typeface="Arial"/>
            </a:endParaRPr>
          </a:p>
          <a:p>
            <a:pPr marL="914400" lvl="1" indent="-304800" algn="l" rtl="0">
              <a:spcBef>
                <a:spcPts val="800"/>
              </a:spcBef>
              <a:spcAft>
                <a:spcPts val="0"/>
              </a:spcAft>
              <a:buClr>
                <a:srgbClr val="1E314F"/>
              </a:buClr>
              <a:buSzPts val="1200"/>
              <a:buFont typeface="Arial"/>
              <a:buChar char="○"/>
            </a:pPr>
            <a:r>
              <a:rPr lang="en" sz="1800">
                <a:solidFill>
                  <a:srgbClr val="1E314F"/>
                </a:solidFill>
                <a:highlight>
                  <a:srgbClr val="FFFFFF"/>
                </a:highlight>
                <a:latin typeface="Arial"/>
                <a:ea typeface="Arial"/>
                <a:cs typeface="Arial"/>
                <a:sym typeface="Arial"/>
              </a:rPr>
              <a:t>One-point Access</a:t>
            </a:r>
            <a:endParaRPr sz="1800">
              <a:solidFill>
                <a:srgbClr val="1E314F"/>
              </a:solidFill>
              <a:highlight>
                <a:srgbClr val="FFFFFF"/>
              </a:highlight>
              <a:latin typeface="Arial"/>
              <a:ea typeface="Arial"/>
              <a:cs typeface="Arial"/>
              <a:sym typeface="Arial"/>
            </a:endParaRPr>
          </a:p>
          <a:p>
            <a:pPr marL="914400" lvl="1" indent="-304800" algn="l" rtl="0">
              <a:spcBef>
                <a:spcPts val="0"/>
              </a:spcBef>
              <a:spcAft>
                <a:spcPts val="0"/>
              </a:spcAft>
              <a:buClr>
                <a:srgbClr val="1E314F"/>
              </a:buClr>
              <a:buSzPts val="1200"/>
              <a:buFont typeface="Arial"/>
              <a:buChar char="○"/>
            </a:pPr>
            <a:r>
              <a:rPr lang="en" sz="1800">
                <a:solidFill>
                  <a:srgbClr val="1E314F"/>
                </a:solidFill>
                <a:highlight>
                  <a:srgbClr val="FFFFFF"/>
                </a:highlight>
                <a:latin typeface="Arial"/>
                <a:ea typeface="Arial"/>
                <a:cs typeface="Arial"/>
                <a:sym typeface="Arial"/>
              </a:rPr>
              <a:t>Notifications and customisation</a:t>
            </a:r>
            <a:endParaRPr sz="1800">
              <a:solidFill>
                <a:srgbClr val="1E314F"/>
              </a:solidFill>
              <a:highlight>
                <a:srgbClr val="FFFFFF"/>
              </a:highlight>
              <a:latin typeface="Arial"/>
              <a:ea typeface="Arial"/>
              <a:cs typeface="Arial"/>
              <a:sym typeface="Arial"/>
            </a:endParaRPr>
          </a:p>
          <a:p>
            <a:pPr marL="914400" lvl="1" indent="-304800" algn="l" rtl="0">
              <a:spcBef>
                <a:spcPts val="0"/>
              </a:spcBef>
              <a:spcAft>
                <a:spcPts val="0"/>
              </a:spcAft>
              <a:buClr>
                <a:srgbClr val="1E314F"/>
              </a:buClr>
              <a:buSzPts val="1200"/>
              <a:buFont typeface="Arial"/>
              <a:buChar char="○"/>
            </a:pPr>
            <a:r>
              <a:rPr lang="en" sz="1800">
                <a:solidFill>
                  <a:srgbClr val="1E314F"/>
                </a:solidFill>
                <a:highlight>
                  <a:srgbClr val="FFFFFF"/>
                </a:highlight>
                <a:latin typeface="Arial"/>
                <a:ea typeface="Arial"/>
                <a:cs typeface="Arial"/>
                <a:sym typeface="Arial"/>
              </a:rPr>
              <a:t>Flexibility</a:t>
            </a:r>
            <a:endParaRPr sz="1800">
              <a:solidFill>
                <a:srgbClr val="1E314F"/>
              </a:solidFill>
              <a:highlight>
                <a:srgbClr val="FFFFFF"/>
              </a:highlight>
              <a:latin typeface="Arial"/>
              <a:ea typeface="Arial"/>
              <a:cs typeface="Arial"/>
              <a:sym typeface="Arial"/>
            </a:endParaRPr>
          </a:p>
          <a:p>
            <a:pPr marL="914400" lvl="1" indent="-304800" algn="l" rtl="0">
              <a:spcBef>
                <a:spcPts val="0"/>
              </a:spcBef>
              <a:spcAft>
                <a:spcPts val="0"/>
              </a:spcAft>
              <a:buClr>
                <a:srgbClr val="1E314F"/>
              </a:buClr>
              <a:buSzPts val="1200"/>
              <a:buFont typeface="Arial"/>
              <a:buChar char="○"/>
            </a:pPr>
            <a:r>
              <a:rPr lang="en" sz="1800">
                <a:solidFill>
                  <a:srgbClr val="1E314F"/>
                </a:solidFill>
                <a:highlight>
                  <a:srgbClr val="FFFFFF"/>
                </a:highlight>
                <a:latin typeface="Arial"/>
                <a:ea typeface="Arial"/>
                <a:cs typeface="Arial"/>
                <a:sym typeface="Arial"/>
              </a:rPr>
              <a:t>Seamless Transactions</a:t>
            </a:r>
            <a:endParaRPr sz="1800">
              <a:solidFill>
                <a:srgbClr val="1E314F"/>
              </a:solidFill>
              <a:highlight>
                <a:srgbClr val="FFFFFF"/>
              </a:highlight>
              <a:latin typeface="Arial"/>
              <a:ea typeface="Arial"/>
              <a:cs typeface="Arial"/>
              <a:sym typeface="Arial"/>
            </a:endParaRPr>
          </a:p>
          <a:p>
            <a:pPr marL="914400" lvl="1" indent="-342900" algn="l" rtl="0">
              <a:spcBef>
                <a:spcPts val="0"/>
              </a:spcBef>
              <a:spcAft>
                <a:spcPts val="0"/>
              </a:spcAft>
              <a:buClr>
                <a:srgbClr val="1E314F"/>
              </a:buClr>
              <a:buSzPts val="1800"/>
              <a:buFont typeface="Arial"/>
              <a:buChar char="○"/>
            </a:pPr>
            <a:r>
              <a:rPr lang="en" sz="1800">
                <a:solidFill>
                  <a:srgbClr val="1E314F"/>
                </a:solidFill>
                <a:highlight>
                  <a:srgbClr val="FFFFFF"/>
                </a:highlight>
                <a:latin typeface="Arial"/>
                <a:ea typeface="Arial"/>
                <a:cs typeface="Arial"/>
                <a:sym typeface="Arial"/>
              </a:rPr>
              <a:t>Reliable Information</a:t>
            </a:r>
            <a:endParaRPr sz="1800">
              <a:solidFill>
                <a:srgbClr val="1E314F"/>
              </a:solidFill>
              <a:highlight>
                <a:srgbClr val="FFFFFF"/>
              </a:highlight>
              <a:latin typeface="Arial"/>
              <a:ea typeface="Arial"/>
              <a:cs typeface="Arial"/>
              <a:sym typeface="Arial"/>
            </a:endParaRPr>
          </a:p>
          <a:p>
            <a:pPr marL="0" lvl="0" indent="0" algn="l" rtl="0">
              <a:spcBef>
                <a:spcPts val="800"/>
              </a:spcBef>
              <a:spcAft>
                <a:spcPts val="1600"/>
              </a:spcAft>
              <a:buNone/>
            </a:pPr>
            <a:endParaRPr sz="1700">
              <a:solidFill>
                <a:srgbClr val="111111"/>
              </a:solidFill>
              <a:highlight>
                <a:srgbClr val="FFFFFF"/>
              </a:highlight>
              <a:latin typeface="Arial"/>
              <a:ea typeface="Arial"/>
              <a:cs typeface="Arial"/>
              <a:sym typeface="Arial"/>
            </a:endParaRPr>
          </a:p>
        </p:txBody>
      </p:sp>
      <p:pic>
        <p:nvPicPr>
          <p:cNvPr id="265" name="Google Shape;265;p47"/>
          <p:cNvPicPr preferRelativeResize="0"/>
          <p:nvPr/>
        </p:nvPicPr>
        <p:blipFill>
          <a:blip r:embed="rId3">
            <a:alphaModFix/>
          </a:blip>
          <a:stretch>
            <a:fillRect/>
          </a:stretch>
        </p:blipFill>
        <p:spPr>
          <a:xfrm>
            <a:off x="6009575" y="732200"/>
            <a:ext cx="2912525" cy="4123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Demat account</a:t>
            </a:r>
            <a:endParaRPr/>
          </a:p>
        </p:txBody>
      </p:sp>
      <p:sp>
        <p:nvSpPr>
          <p:cNvPr id="271" name="Google Shape;271;p4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Montserrat"/>
                <a:ea typeface="Montserrat"/>
                <a:cs typeface="Montserrat"/>
                <a:sym typeface="Montserrat"/>
              </a:rPr>
              <a:t>Demat Account is an account that is used to hold shares and securities in electronic format. The full form of Demat account is a dematerialised account. The purpose of </a:t>
            </a:r>
            <a:r>
              <a:rPr lang="en" sz="1400">
                <a:solidFill>
                  <a:srgbClr val="0865AB"/>
                </a:solidFill>
                <a:highlight>
                  <a:srgbClr val="FFFFFF"/>
                </a:highlight>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opening a Demat account</a:t>
            </a:r>
            <a:r>
              <a:rPr lang="en" sz="1400">
                <a:solidFill>
                  <a:srgbClr val="333333"/>
                </a:solidFill>
                <a:highlight>
                  <a:srgbClr val="FFFFFF"/>
                </a:highlight>
                <a:latin typeface="Montserrat"/>
                <a:ea typeface="Montserrat"/>
                <a:cs typeface="Montserrat"/>
                <a:sym typeface="Montserrat"/>
              </a:rPr>
              <a:t> is to hold shares that have been bought or dematerialised (converted from physical to electronic shares), thus making share trading easy for the users during online trading.</a:t>
            </a:r>
            <a:endParaRPr sz="1400">
              <a:solidFill>
                <a:srgbClr val="333333"/>
              </a:solidFill>
              <a:highlight>
                <a:srgbClr val="FFFFFF"/>
              </a:highlight>
              <a:latin typeface="Montserrat"/>
              <a:ea typeface="Montserrat"/>
              <a:cs typeface="Montserrat"/>
              <a:sym typeface="Montserrat"/>
            </a:endParaRPr>
          </a:p>
          <a:p>
            <a:pPr marL="0" lvl="0" indent="0" algn="l" rtl="0">
              <a:spcBef>
                <a:spcPts val="1600"/>
              </a:spcBef>
              <a:spcAft>
                <a:spcPts val="1600"/>
              </a:spcAft>
              <a:buNone/>
            </a:pPr>
            <a:r>
              <a:rPr lang="en" sz="1400">
                <a:solidFill>
                  <a:srgbClr val="333333"/>
                </a:solidFill>
                <a:highlight>
                  <a:srgbClr val="FFFFFF"/>
                </a:highlight>
                <a:latin typeface="Montserrat"/>
                <a:ea typeface="Montserrat"/>
                <a:cs typeface="Montserrat"/>
                <a:sym typeface="Montserrat"/>
              </a:rPr>
              <a:t>A Demat Account or Dematerialised Account provides the facility of holding shares and securities in an electronic format. During online trading, shares are bought and held in a Demat Account, thus, facilitating easy trade for the users. A Demat Account holds all the investments an individual makes in shares, government securities, exchange-traded funds, bonds and mutual funds in one place.</a:t>
            </a:r>
            <a:endParaRPr sz="1400">
              <a:solidFill>
                <a:srgbClr val="333333"/>
              </a:solidFill>
              <a:highlight>
                <a:srgbClr val="FFFFFF"/>
              </a:highlight>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body" idx="1"/>
          </p:nvPr>
        </p:nvSpPr>
        <p:spPr>
          <a:xfrm>
            <a:off x="311700" y="421400"/>
            <a:ext cx="8520600" cy="4157700"/>
          </a:xfrm>
          <a:prstGeom prst="rect">
            <a:avLst/>
          </a:prstGeom>
        </p:spPr>
        <p:txBody>
          <a:bodyPr spcFirstLastPara="1" wrap="square" lIns="91425" tIns="91425" rIns="91425" bIns="91425" anchor="t" anchorCtr="0">
            <a:noAutofit/>
          </a:bodyPr>
          <a:lstStyle/>
          <a:p>
            <a:pPr marL="0" lvl="0" indent="0" algn="l" rtl="0">
              <a:lnSpc>
                <a:spcPct val="140000"/>
              </a:lnSpc>
              <a:spcBef>
                <a:spcPts val="800"/>
              </a:spcBef>
              <a:spcAft>
                <a:spcPts val="0"/>
              </a:spcAft>
              <a:buClr>
                <a:schemeClr val="dk1"/>
              </a:buClr>
              <a:buSzPts val="1100"/>
              <a:buFont typeface="Arial"/>
              <a:buNone/>
            </a:pPr>
            <a:r>
              <a:rPr lang="en" b="1">
                <a:solidFill>
                  <a:srgbClr val="333333"/>
                </a:solidFill>
                <a:highlight>
                  <a:srgbClr val="FFFFFF"/>
                </a:highlight>
                <a:latin typeface="Montserrat"/>
                <a:ea typeface="Montserrat"/>
                <a:cs typeface="Montserrat"/>
                <a:sym typeface="Montserrat"/>
              </a:rPr>
              <a:t>Benefits of opening a Demat Account:</a:t>
            </a:r>
            <a:endParaRPr b="1">
              <a:solidFill>
                <a:srgbClr val="333333"/>
              </a:solidFill>
              <a:highlight>
                <a:srgbClr val="FFFFFF"/>
              </a:highlight>
              <a:latin typeface="Montserrat"/>
              <a:ea typeface="Montserrat"/>
              <a:cs typeface="Montserrat"/>
              <a:sym typeface="Montserrat"/>
            </a:endParaRPr>
          </a:p>
          <a:p>
            <a:pPr marL="457200" lvl="0" indent="-317500" algn="l" rtl="0">
              <a:lnSpc>
                <a:spcPct val="160000"/>
              </a:lnSpc>
              <a:spcBef>
                <a:spcPts val="800"/>
              </a:spcBef>
              <a:spcAft>
                <a:spcPts val="0"/>
              </a:spcAft>
              <a:buClr>
                <a:srgbClr val="333333"/>
              </a:buClr>
              <a:buSzPts val="1400"/>
              <a:buFont typeface="Montserrat"/>
              <a:buChar char="●"/>
            </a:pPr>
            <a:r>
              <a:rPr lang="en" sz="1400">
                <a:solidFill>
                  <a:srgbClr val="333333"/>
                </a:solidFill>
                <a:highlight>
                  <a:srgbClr val="FFFFFF"/>
                </a:highlight>
                <a:latin typeface="Montserrat"/>
                <a:ea typeface="Montserrat"/>
                <a:cs typeface="Montserrat"/>
                <a:sym typeface="Montserrat"/>
              </a:rPr>
              <a:t>Invest Easily &amp; Earn Better</a:t>
            </a:r>
            <a:endParaRPr sz="1400">
              <a:solidFill>
                <a:srgbClr val="333333"/>
              </a:solidFill>
              <a:highlight>
                <a:srgbClr val="FFFFFF"/>
              </a:highlight>
              <a:latin typeface="Montserrat"/>
              <a:ea typeface="Montserrat"/>
              <a:cs typeface="Montserrat"/>
              <a:sym typeface="Montserrat"/>
            </a:endParaRPr>
          </a:p>
          <a:p>
            <a:pPr marL="457200" lvl="0" indent="-317500" algn="l" rtl="0">
              <a:lnSpc>
                <a:spcPct val="160000"/>
              </a:lnSpc>
              <a:spcBef>
                <a:spcPts val="0"/>
              </a:spcBef>
              <a:spcAft>
                <a:spcPts val="0"/>
              </a:spcAft>
              <a:buClr>
                <a:srgbClr val="333333"/>
              </a:buClr>
              <a:buSzPts val="1400"/>
              <a:buFont typeface="Montserrat"/>
              <a:buChar char="●"/>
            </a:pPr>
            <a:r>
              <a:rPr lang="en" sz="1400">
                <a:solidFill>
                  <a:srgbClr val="333333"/>
                </a:solidFill>
                <a:highlight>
                  <a:srgbClr val="FFFFFF"/>
                </a:highlight>
                <a:latin typeface="Montserrat"/>
                <a:ea typeface="Montserrat"/>
                <a:cs typeface="Montserrat"/>
                <a:sym typeface="Montserrat"/>
              </a:rPr>
              <a:t>Gain access to the award-winning Angel Broking App - Trade, learn, and stay updated on the go. The app gives you latest news, research reports, and real-time updates on your fingertips. It also offers Portfolio Health Check to help you maintain an ace portfolio</a:t>
            </a:r>
            <a:endParaRPr sz="1400">
              <a:solidFill>
                <a:srgbClr val="333333"/>
              </a:solidFill>
              <a:highlight>
                <a:srgbClr val="FFFFFF"/>
              </a:highlight>
              <a:latin typeface="Montserrat"/>
              <a:ea typeface="Montserrat"/>
              <a:cs typeface="Montserrat"/>
              <a:sym typeface="Montserrat"/>
            </a:endParaRPr>
          </a:p>
          <a:p>
            <a:pPr marL="457200" lvl="0" indent="-317500" algn="l" rtl="0">
              <a:lnSpc>
                <a:spcPct val="160000"/>
              </a:lnSpc>
              <a:spcBef>
                <a:spcPts val="0"/>
              </a:spcBef>
              <a:spcAft>
                <a:spcPts val="0"/>
              </a:spcAft>
              <a:buClr>
                <a:srgbClr val="333333"/>
              </a:buClr>
              <a:buSzPts val="1400"/>
              <a:buFont typeface="Montserrat"/>
              <a:buChar char="●"/>
            </a:pPr>
            <a:r>
              <a:rPr lang="en" sz="1400">
                <a:solidFill>
                  <a:srgbClr val="333333"/>
                </a:solidFill>
                <a:highlight>
                  <a:srgbClr val="FFFFFF"/>
                </a:highlight>
                <a:latin typeface="Montserrat"/>
                <a:ea typeface="Montserrat"/>
                <a:cs typeface="Montserrat"/>
                <a:sym typeface="Montserrat"/>
              </a:rPr>
              <a:t>Get a better chance of earning higher returns with ARQ</a:t>
            </a:r>
            <a:endParaRPr sz="1400">
              <a:solidFill>
                <a:srgbClr val="333333"/>
              </a:solidFill>
              <a:highlight>
                <a:srgbClr val="FFFFFF"/>
              </a:highlight>
              <a:latin typeface="Montserrat"/>
              <a:ea typeface="Montserrat"/>
              <a:cs typeface="Montserrat"/>
              <a:sym typeface="Montserrat"/>
            </a:endParaRPr>
          </a:p>
          <a:p>
            <a:pPr marL="457200" lvl="0" indent="-317500" algn="l" rtl="0">
              <a:lnSpc>
                <a:spcPct val="160000"/>
              </a:lnSpc>
              <a:spcBef>
                <a:spcPts val="0"/>
              </a:spcBef>
              <a:spcAft>
                <a:spcPts val="0"/>
              </a:spcAft>
              <a:buClr>
                <a:srgbClr val="333333"/>
              </a:buClr>
              <a:buSzPts val="1400"/>
              <a:buFont typeface="Montserrat"/>
              <a:buChar char="●"/>
            </a:pPr>
            <a:r>
              <a:rPr lang="en" sz="1400">
                <a:solidFill>
                  <a:srgbClr val="333333"/>
                </a:solidFill>
                <a:highlight>
                  <a:srgbClr val="FFFFFF"/>
                </a:highlight>
                <a:latin typeface="Montserrat"/>
                <a:ea typeface="Montserrat"/>
                <a:cs typeface="Montserrat"/>
                <a:sym typeface="Montserrat"/>
              </a:rPr>
              <a:t>Fastest account opening process - Start trading in 1 hour</a:t>
            </a:r>
            <a:endParaRPr sz="1400">
              <a:solidFill>
                <a:srgbClr val="333333"/>
              </a:solidFill>
              <a:highlight>
                <a:srgbClr val="FFFFFF"/>
              </a:highlight>
              <a:latin typeface="Montserrat"/>
              <a:ea typeface="Montserrat"/>
              <a:cs typeface="Montserrat"/>
              <a:sym typeface="Montserrat"/>
            </a:endParaRPr>
          </a:p>
          <a:p>
            <a:pPr marL="457200" lvl="0" indent="-317500" algn="l" rtl="0">
              <a:lnSpc>
                <a:spcPct val="160000"/>
              </a:lnSpc>
              <a:spcBef>
                <a:spcPts val="0"/>
              </a:spcBef>
              <a:spcAft>
                <a:spcPts val="0"/>
              </a:spcAft>
              <a:buClr>
                <a:srgbClr val="333333"/>
              </a:buClr>
              <a:buSzPts val="1400"/>
              <a:buFont typeface="Montserrat"/>
              <a:buChar char="●"/>
            </a:pPr>
            <a:r>
              <a:rPr lang="en" sz="1400">
                <a:solidFill>
                  <a:srgbClr val="333333"/>
                </a:solidFill>
                <a:highlight>
                  <a:srgbClr val="FFFFFF"/>
                </a:highlight>
                <a:latin typeface="Montserrat"/>
                <a:ea typeface="Montserrat"/>
                <a:cs typeface="Montserrat"/>
                <a:sym typeface="Montserrat"/>
              </a:rPr>
              <a:t>Highly secure &amp; speedy financial transactions</a:t>
            </a:r>
            <a:endParaRPr sz="1400">
              <a:solidFill>
                <a:srgbClr val="333333"/>
              </a:solidFill>
              <a:highlight>
                <a:srgbClr val="FFFFFF"/>
              </a:highlight>
              <a:latin typeface="Montserrat"/>
              <a:ea typeface="Montserrat"/>
              <a:cs typeface="Montserrat"/>
              <a:sym typeface="Montserrat"/>
            </a:endParaRPr>
          </a:p>
          <a:p>
            <a:pPr marL="0" lvl="0" indent="0" algn="l" rtl="0">
              <a:spcBef>
                <a:spcPts val="1200"/>
              </a:spcBef>
              <a:spcAft>
                <a:spcPts val="1600"/>
              </a:spcAft>
              <a:buNone/>
            </a:pPr>
            <a:endParaRPr>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body" idx="1"/>
          </p:nvPr>
        </p:nvSpPr>
        <p:spPr>
          <a:xfrm>
            <a:off x="311700" y="260275"/>
            <a:ext cx="8520600" cy="42075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None/>
            </a:pPr>
            <a:r>
              <a:rPr lang="en" sz="1400" b="1">
                <a:solidFill>
                  <a:srgbClr val="333333"/>
                </a:solidFill>
                <a:highlight>
                  <a:srgbClr val="FFFFFF"/>
                </a:highlight>
                <a:latin typeface="Montserrat"/>
                <a:ea typeface="Montserrat"/>
                <a:cs typeface="Montserrat"/>
                <a:sym typeface="Montserrat"/>
              </a:rPr>
              <a:t>Documentation required for demat account:</a:t>
            </a:r>
            <a:endParaRPr sz="1400" b="1">
              <a:solidFill>
                <a:srgbClr val="333333"/>
              </a:solidFill>
              <a:highlight>
                <a:srgbClr val="FFFFFF"/>
              </a:highlight>
              <a:latin typeface="Montserrat"/>
              <a:ea typeface="Montserrat"/>
              <a:cs typeface="Montserrat"/>
              <a:sym typeface="Montserrat"/>
            </a:endParaRPr>
          </a:p>
          <a:p>
            <a:pPr marL="0" lvl="0" indent="0" algn="l" rtl="0">
              <a:lnSpc>
                <a:spcPct val="160000"/>
              </a:lnSpc>
              <a:spcBef>
                <a:spcPts val="1200"/>
              </a:spcBef>
              <a:spcAft>
                <a:spcPts val="0"/>
              </a:spcAft>
              <a:buClr>
                <a:schemeClr val="dk1"/>
              </a:buClr>
              <a:buSzPts val="1100"/>
              <a:buFont typeface="Arial"/>
              <a:buNone/>
            </a:pPr>
            <a:r>
              <a:rPr lang="en" sz="1400">
                <a:solidFill>
                  <a:srgbClr val="333333"/>
                </a:solidFill>
                <a:highlight>
                  <a:srgbClr val="FFFFFF"/>
                </a:highlight>
                <a:latin typeface="Montserrat"/>
                <a:ea typeface="Montserrat"/>
                <a:cs typeface="Montserrat"/>
                <a:sym typeface="Montserrat"/>
              </a:rPr>
              <a:t>A Demat account is similar to any other bank account, except that it is used to hold securities and other financial instruments. As the procedure to </a:t>
            </a:r>
            <a:r>
              <a:rPr lang="en" sz="1400" u="sng">
                <a:solidFill>
                  <a:srgbClr val="0865AB"/>
                </a:solidFill>
                <a:highlight>
                  <a:srgbClr val="FFFFFF"/>
                </a:highlight>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open demat account online</a:t>
            </a:r>
            <a:r>
              <a:rPr lang="en" sz="1400">
                <a:solidFill>
                  <a:srgbClr val="333333"/>
                </a:solidFill>
                <a:highlight>
                  <a:srgbClr val="FFFFFF"/>
                </a:highlight>
                <a:latin typeface="Montserrat"/>
                <a:ea typeface="Montserrat"/>
                <a:cs typeface="Montserrat"/>
                <a:sym typeface="Montserrat"/>
              </a:rPr>
              <a:t> is almost the same across different firms and institutions, the list of mandatory documents required to register the account is also the same. The different types of documents required for opening a Demat account are:</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120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Proof of Identity (POI) (Eg.: Driving license)</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Proof of Address (POA) (Eg.: Passport)</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Proof of Income (For trading in derivatives such as F&amp;O) (Eg.: Copy of ITR Acknowledgement)</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Proof of Bank Account (Eg.: Cancelled cheque)</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PAN Card</a:t>
            </a:r>
            <a:endParaRPr sz="1400">
              <a:solidFill>
                <a:srgbClr val="333333"/>
              </a:solidFill>
              <a:highlight>
                <a:srgbClr val="FFFFFF"/>
              </a:highlight>
              <a:latin typeface="Montserrat"/>
              <a:ea typeface="Montserrat"/>
              <a:cs typeface="Montserrat"/>
              <a:sym typeface="Montserrat"/>
            </a:endParaRPr>
          </a:p>
          <a:p>
            <a:pPr marL="596900" lvl="0" indent="-317500" algn="l" rtl="0">
              <a:lnSpc>
                <a:spcPct val="160000"/>
              </a:lnSpc>
              <a:spcBef>
                <a:spcPts val="0"/>
              </a:spcBef>
              <a:spcAft>
                <a:spcPts val="0"/>
              </a:spcAft>
              <a:buClr>
                <a:srgbClr val="333333"/>
              </a:buClr>
              <a:buSzPts val="1400"/>
              <a:buFont typeface="Montserrat"/>
              <a:buAutoNum type="arabicPeriod"/>
            </a:pPr>
            <a:r>
              <a:rPr lang="en" sz="1400">
                <a:solidFill>
                  <a:srgbClr val="333333"/>
                </a:solidFill>
                <a:highlight>
                  <a:srgbClr val="FFFFFF"/>
                </a:highlight>
                <a:latin typeface="Montserrat"/>
                <a:ea typeface="Montserrat"/>
                <a:cs typeface="Montserrat"/>
                <a:sym typeface="Montserrat"/>
              </a:rPr>
              <a:t>1 to 3 passport size photographs</a:t>
            </a:r>
            <a:endParaRPr sz="1400">
              <a:solidFill>
                <a:srgbClr val="333333"/>
              </a:solidFill>
              <a:highlight>
                <a:srgbClr val="FFFFFF"/>
              </a:highlight>
              <a:latin typeface="Montserrat"/>
              <a:ea typeface="Montserrat"/>
              <a:cs typeface="Montserrat"/>
              <a:sym typeface="Montserrat"/>
            </a:endParaRPr>
          </a:p>
          <a:p>
            <a:pPr marL="0" lvl="0" indent="0" algn="l" rtl="0">
              <a:spcBef>
                <a:spcPts val="1200"/>
              </a:spcBef>
              <a:spcAft>
                <a:spcPts val="1600"/>
              </a:spcAft>
              <a:buNone/>
            </a:pP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lnSpc>
                <a:spcPct val="120000"/>
              </a:lnSpc>
              <a:spcBef>
                <a:spcPts val="0"/>
              </a:spcBef>
              <a:spcAft>
                <a:spcPts val="1200"/>
              </a:spcAft>
              <a:buClr>
                <a:schemeClr val="dk1"/>
              </a:buClr>
              <a:buSzPts val="1100"/>
              <a:buFont typeface="Arial"/>
              <a:buNone/>
            </a:pPr>
            <a:r>
              <a:rPr lang="en" sz="1650" b="1">
                <a:highlight>
                  <a:srgbClr val="FFFFFF"/>
                </a:highlight>
              </a:rPr>
              <a:t>Features of Automated Teller Machine:</a:t>
            </a:r>
            <a:endParaRPr/>
          </a:p>
        </p:txBody>
      </p:sp>
      <p:sp>
        <p:nvSpPr>
          <p:cNvPr id="87" name="Google Shape;87;p17"/>
          <p:cNvSpPr txBox="1">
            <a:spLocks noGrp="1"/>
          </p:cNvSpPr>
          <p:nvPr>
            <p:ph type="body" idx="1"/>
          </p:nvPr>
        </p:nvSpPr>
        <p:spPr>
          <a:prstGeom prst="rect">
            <a:avLst/>
          </a:prstGeom>
        </p:spPr>
        <p:txBody>
          <a:bodyPr spcFirstLastPara="1" wrap="square" lIns="91425" tIns="91425" rIns="91425" bIns="91425" anchor="t" anchorCtr="0">
            <a:noAutofit/>
          </a:bodyPr>
          <a:lstStyle/>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Transfer funds between linked bank accounts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Receive account balance</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Prints recent transactions list</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Change your pin</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Deposit your cash</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Prepaid mobile recharge</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Bill payments</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Cash withdrawal</a:t>
            </a:r>
            <a:endParaRPr sz="1400">
              <a:solidFill>
                <a:srgbClr val="000000"/>
              </a:solidFill>
              <a:highlight>
                <a:srgbClr val="FFFFFF"/>
              </a:highlight>
            </a:endParaRPr>
          </a:p>
          <a:p>
            <a:pPr marL="647700" lvl="0" indent="-317500" algn="l" rtl="0">
              <a:lnSpc>
                <a:spcPct val="162500"/>
              </a:lnSpc>
              <a:spcBef>
                <a:spcPts val="0"/>
              </a:spcBef>
              <a:spcAft>
                <a:spcPts val="0"/>
              </a:spcAft>
              <a:buClr>
                <a:srgbClr val="000000"/>
              </a:buClr>
              <a:buSzPts val="1400"/>
              <a:buChar char="●"/>
            </a:pPr>
            <a:r>
              <a:rPr lang="en" sz="1400">
                <a:solidFill>
                  <a:srgbClr val="000000"/>
                </a:solidFill>
                <a:highlight>
                  <a:srgbClr val="FFFFFF"/>
                </a:highlight>
              </a:rPr>
              <a:t>Perform a range of features in your foreign language.</a:t>
            </a:r>
            <a:endParaRPr sz="1400">
              <a:solidFill>
                <a:srgbClr val="000000"/>
              </a:solidFill>
              <a:highlight>
                <a:srgbClr val="FFFFFF"/>
              </a:highlight>
            </a:endParaRPr>
          </a:p>
          <a:p>
            <a:pPr marL="457200" lvl="0" indent="0" algn="l" rtl="0">
              <a:lnSpc>
                <a:spcPct val="162500"/>
              </a:lnSpc>
              <a:spcBef>
                <a:spcPts val="3600"/>
              </a:spcBef>
              <a:spcAft>
                <a:spcPts val="0"/>
              </a:spcAft>
              <a:buNone/>
            </a:pPr>
            <a:endParaRPr sz="1350">
              <a:solidFill>
                <a:srgbClr val="666666"/>
              </a:solidFill>
              <a:highlight>
                <a:srgbClr val="FFFFFF"/>
              </a:highlight>
            </a:endParaRPr>
          </a:p>
          <a:p>
            <a:pPr marL="0" lvl="0" indent="0" algn="l" rtl="0">
              <a:spcBef>
                <a:spcPts val="3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 Card</a:t>
            </a:r>
            <a:endParaRPr/>
          </a:p>
        </p:txBody>
      </p:sp>
      <p:sp>
        <p:nvSpPr>
          <p:cNvPr id="93" name="Google Shape;9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highlight>
                  <a:srgbClr val="EEEEEE"/>
                </a:highlight>
                <a:latin typeface="Roboto"/>
                <a:ea typeface="Roboto"/>
                <a:cs typeface="Roboto"/>
                <a:sym typeface="Roboto"/>
              </a:rPr>
              <a:t>A credit card is a payment card issued to users as a system of payment. It allows the cardholder to pay for goods and services based on the holder's promise to pay for them. The issuer of the card creates a revolving account and grants a line of credit to the consumer (or the user) from which the user can borrow money for payment to a merchant or as a cash advance to the user.</a:t>
            </a:r>
            <a:endParaRPr sz="1400">
              <a:solidFill>
                <a:srgbClr val="000000"/>
              </a:solidFill>
              <a:highlight>
                <a:srgbClr val="EEEEEE"/>
              </a:highlight>
              <a:latin typeface="Roboto"/>
              <a:ea typeface="Roboto"/>
              <a:cs typeface="Roboto"/>
              <a:sym typeface="Roboto"/>
            </a:endParaRPr>
          </a:p>
          <a:p>
            <a:pPr marL="0" lvl="0" indent="0" algn="l" rtl="0">
              <a:spcBef>
                <a:spcPts val="1600"/>
              </a:spcBef>
              <a:spcAft>
                <a:spcPts val="0"/>
              </a:spcAft>
              <a:buNone/>
            </a:pPr>
            <a:endParaRPr sz="1400">
              <a:solidFill>
                <a:srgbClr val="000000"/>
              </a:solidFill>
              <a:highlight>
                <a:srgbClr val="EEEEEE"/>
              </a:highlight>
              <a:latin typeface="Roboto"/>
              <a:ea typeface="Roboto"/>
              <a:cs typeface="Roboto"/>
              <a:sym typeface="Roboto"/>
            </a:endParaRPr>
          </a:p>
          <a:p>
            <a:pPr marL="0" lvl="0" indent="0" algn="l" rtl="0">
              <a:spcBef>
                <a:spcPts val="1600"/>
              </a:spcBef>
              <a:spcAft>
                <a:spcPts val="1600"/>
              </a:spcAft>
              <a:buNone/>
            </a:pPr>
            <a:endParaRPr sz="1250">
              <a:solidFill>
                <a:srgbClr val="000000"/>
              </a:solidFill>
              <a:highlight>
                <a:srgbClr val="EEEEEE"/>
              </a:highlight>
              <a:latin typeface="Roboto"/>
              <a:ea typeface="Roboto"/>
              <a:cs typeface="Roboto"/>
              <a:sym typeface="Roboto"/>
            </a:endParaRPr>
          </a:p>
        </p:txBody>
      </p:sp>
      <p:pic>
        <p:nvPicPr>
          <p:cNvPr id="94" name="Google Shape;94;p18"/>
          <p:cNvPicPr preferRelativeResize="0"/>
          <p:nvPr/>
        </p:nvPicPr>
        <p:blipFill>
          <a:blip r:embed="rId3">
            <a:alphaModFix/>
          </a:blip>
          <a:stretch>
            <a:fillRect/>
          </a:stretch>
        </p:blipFill>
        <p:spPr>
          <a:xfrm>
            <a:off x="459750" y="2528450"/>
            <a:ext cx="3074625" cy="205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Advantages of credit card</a:t>
            </a:r>
            <a:endParaRPr/>
          </a:p>
        </p:txBody>
      </p:sp>
      <p:sp>
        <p:nvSpPr>
          <p:cNvPr id="100" name="Google Shape;100;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242A2F"/>
                </a:solidFill>
                <a:highlight>
                  <a:srgbClr val="FFFFFF"/>
                </a:highlight>
              </a:rPr>
              <a:t>A credit card is safer than carrying cash.</a:t>
            </a:r>
            <a:endParaRPr sz="1400">
              <a:solidFill>
                <a:srgbClr val="242A2F"/>
              </a:solidFill>
              <a:highlight>
                <a:srgbClr val="FFFFFF"/>
              </a:highlight>
            </a:endParaRPr>
          </a:p>
          <a:p>
            <a:pPr marL="457200" lvl="0" indent="-317500" algn="l" rtl="0">
              <a:spcBef>
                <a:spcPts val="0"/>
              </a:spcBef>
              <a:spcAft>
                <a:spcPts val="0"/>
              </a:spcAft>
              <a:buClr>
                <a:srgbClr val="242A2F"/>
              </a:buClr>
              <a:buSzPts val="1400"/>
              <a:buChar char="●"/>
            </a:pPr>
            <a:r>
              <a:rPr lang="en" sz="1400">
                <a:solidFill>
                  <a:srgbClr val="242A2F"/>
                </a:solidFill>
                <a:highlight>
                  <a:srgbClr val="FFFFFF"/>
                </a:highlight>
              </a:rPr>
              <a:t>You can make online purchases.</a:t>
            </a:r>
            <a:endParaRPr sz="1400">
              <a:solidFill>
                <a:srgbClr val="242A2F"/>
              </a:solidFill>
              <a:highlight>
                <a:srgbClr val="FFFFFF"/>
              </a:highlight>
            </a:endParaRPr>
          </a:p>
          <a:p>
            <a:pPr marL="457200" lvl="0" indent="-317500" algn="l" rtl="0">
              <a:spcBef>
                <a:spcPts val="0"/>
              </a:spcBef>
              <a:spcAft>
                <a:spcPts val="0"/>
              </a:spcAft>
              <a:buClr>
                <a:srgbClr val="242A2F"/>
              </a:buClr>
              <a:buSzPts val="1400"/>
              <a:buChar char="●"/>
            </a:pPr>
            <a:r>
              <a:rPr lang="en" sz="1400">
                <a:solidFill>
                  <a:srgbClr val="242A2F"/>
                </a:solidFill>
                <a:highlight>
                  <a:srgbClr val="FFFFFF"/>
                </a:highlight>
              </a:rPr>
              <a:t>Credit cards offer flexibility.</a:t>
            </a:r>
            <a:endParaRPr sz="1400">
              <a:solidFill>
                <a:srgbClr val="242A2F"/>
              </a:solidFill>
              <a:highlight>
                <a:srgbClr val="FFFFFF"/>
              </a:highlight>
            </a:endParaRPr>
          </a:p>
          <a:p>
            <a:pPr marL="457200" lvl="0" indent="-317500" algn="l" rtl="0">
              <a:spcBef>
                <a:spcPts val="0"/>
              </a:spcBef>
              <a:spcAft>
                <a:spcPts val="0"/>
              </a:spcAft>
              <a:buClr>
                <a:srgbClr val="242A2F"/>
              </a:buClr>
              <a:buSzPts val="1400"/>
              <a:buChar char="●"/>
            </a:pPr>
            <a:r>
              <a:rPr lang="en" sz="1400">
                <a:solidFill>
                  <a:srgbClr val="242A2F"/>
                </a:solidFill>
                <a:highlight>
                  <a:srgbClr val="FFFFFF"/>
                </a:highlight>
              </a:rPr>
              <a:t>Credit cards work in any currency.</a:t>
            </a:r>
            <a:endParaRPr sz="1400">
              <a:solidFill>
                <a:srgbClr val="242A2F"/>
              </a:solidFill>
              <a:highlight>
                <a:srgbClr val="FFFFFF"/>
              </a:highlight>
            </a:endParaRPr>
          </a:p>
          <a:p>
            <a:pPr marL="457200" lvl="0" indent="-317500" algn="l" rtl="0">
              <a:spcBef>
                <a:spcPts val="0"/>
              </a:spcBef>
              <a:spcAft>
                <a:spcPts val="0"/>
              </a:spcAft>
              <a:buClr>
                <a:srgbClr val="242A2F"/>
              </a:buClr>
              <a:buSzPts val="1400"/>
              <a:buChar char="●"/>
            </a:pPr>
            <a:r>
              <a:rPr lang="en" sz="1400">
                <a:solidFill>
                  <a:schemeClr val="dk1"/>
                </a:solidFill>
                <a:highlight>
                  <a:srgbClr val="FFFFFF"/>
                </a:highlight>
              </a:rPr>
              <a:t>Fast Payment.</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Easy Access. </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Fewer Trips to the Bank.</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Automatic Currency Conversion.</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If you report the loss before the thief makes any transactions, you owe nothing for any transactions made after that.</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If you report the loss within two business days after you discover it, you owe a maximum of $50 for transactions made by the thief.</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Cash Back. Travel RewardsPoints</a:t>
            </a:r>
            <a:endParaRPr sz="14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Disadvantages of Credit card</a:t>
            </a:r>
            <a:endParaRPr/>
          </a:p>
        </p:txBody>
      </p:sp>
      <p:sp>
        <p:nvSpPr>
          <p:cNvPr id="106" name="Google Shape;106;p20"/>
          <p:cNvSpPr txBox="1">
            <a:spLocks noGrp="1"/>
          </p:cNvSpPr>
          <p:nvPr>
            <p:ph type="body" idx="1"/>
          </p:nvPr>
        </p:nvSpPr>
        <p:spPr>
          <a:xfrm>
            <a:off x="383850" y="11472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chemeClr val="dk1"/>
                </a:solidFill>
                <a:highlight>
                  <a:srgbClr val="FFFFFF"/>
                </a:highlight>
              </a:rPr>
              <a:t>Interest payments</a:t>
            </a:r>
            <a:endParaRPr sz="1400" b="1">
              <a:solidFill>
                <a:schemeClr val="dk1"/>
              </a:solidFill>
              <a:highlight>
                <a:srgbClr val="FFFFFF"/>
              </a:highlight>
            </a:endParaRPr>
          </a:p>
          <a:p>
            <a:pPr marL="0" lvl="0" indent="0" algn="l" rtl="0">
              <a:lnSpc>
                <a:spcPct val="100000"/>
              </a:lnSpc>
              <a:spcBef>
                <a:spcPts val="2000"/>
              </a:spcBef>
              <a:spcAft>
                <a:spcPts val="0"/>
              </a:spcAft>
              <a:buNone/>
            </a:pPr>
            <a:r>
              <a:rPr lang="en" sz="1400">
                <a:solidFill>
                  <a:schemeClr val="dk1"/>
                </a:solidFill>
                <a:highlight>
                  <a:srgbClr val="FFFFFF"/>
                </a:highlight>
              </a:rPr>
              <a:t>The most obvious problem with credit cards is that if you carry a balance, you have to pay interest – a lot of interest. A survey of credit card interest rates by </a:t>
            </a:r>
            <a:r>
              <a:rPr lang="en" sz="1400">
                <a:solidFill>
                  <a:srgbClr val="008E89"/>
                </a:solidFill>
                <a:highlight>
                  <a:srgbClr val="FFFFFF"/>
                </a:highlight>
                <a:uFill>
                  <a:noFill/>
                </a:uFill>
                <a:hlinkClick r:id="rId3">
                  <a:extLst>
                    <a:ext uri="{A12FA001-AC4F-418D-AE19-62706E023703}">
                      <ahyp:hlinkClr xmlns:ahyp="http://schemas.microsoft.com/office/drawing/2018/hyperlinkcolor" val="tx"/>
                    </a:ext>
                  </a:extLst>
                </a:hlinkClick>
              </a:rPr>
              <a:t>CreditCards.com</a:t>
            </a:r>
            <a:r>
              <a:rPr lang="en" sz="1400">
                <a:solidFill>
                  <a:schemeClr val="dk1"/>
                </a:solidFill>
                <a:highlight>
                  <a:srgbClr val="FFFFFF"/>
                </a:highlight>
              </a:rPr>
              <a:t> shows that the average interest rate on credit cards in the U.S. is 15%. And that’s just the overall average – for users with </a:t>
            </a:r>
            <a:r>
              <a:rPr lang="en" sz="1400">
                <a:solidFill>
                  <a:srgbClr val="008E89"/>
                </a:solidFill>
                <a:highlight>
                  <a:srgbClr val="FFFFFF"/>
                </a:highlight>
                <a:uFill>
                  <a:noFill/>
                </a:uFill>
                <a:hlinkClick r:id="rId4">
                  <a:extLst>
                    <a:ext uri="{A12FA001-AC4F-418D-AE19-62706E023703}">
                      <ahyp:hlinkClr xmlns:ahyp="http://schemas.microsoft.com/office/drawing/2018/hyperlinkcolor" val="tx"/>
                    </a:ext>
                  </a:extLst>
                </a:hlinkClick>
              </a:rPr>
              <a:t>bad credit</a:t>
            </a:r>
            <a:r>
              <a:rPr lang="en" sz="1400">
                <a:solidFill>
                  <a:schemeClr val="dk1"/>
                </a:solidFill>
                <a:highlight>
                  <a:srgbClr val="FFFFFF"/>
                </a:highlight>
              </a:rPr>
              <a:t>, the typical interest rate is a whopping 22.73%.</a:t>
            </a:r>
            <a:endParaRPr sz="1400">
              <a:solidFill>
                <a:schemeClr val="dk1"/>
              </a:solidFill>
              <a:highlight>
                <a:srgbClr val="FFFFFF"/>
              </a:highlight>
            </a:endParaRPr>
          </a:p>
          <a:p>
            <a:pPr marL="0" lvl="0" indent="0" algn="l" rtl="0">
              <a:lnSpc>
                <a:spcPct val="100000"/>
              </a:lnSpc>
              <a:spcBef>
                <a:spcPts val="2000"/>
              </a:spcBef>
              <a:spcAft>
                <a:spcPts val="0"/>
              </a:spcAft>
              <a:buNone/>
            </a:pPr>
            <a:r>
              <a:rPr lang="en" sz="1400" b="1">
                <a:solidFill>
                  <a:schemeClr val="dk1"/>
                </a:solidFill>
                <a:highlight>
                  <a:srgbClr val="FFFFFF"/>
                </a:highlight>
              </a:rPr>
              <a:t>2. 	Other Fees</a:t>
            </a:r>
            <a:endParaRPr sz="1400" b="1">
              <a:solidFill>
                <a:schemeClr val="dk1"/>
              </a:solidFill>
              <a:highlight>
                <a:srgbClr val="FFFFFF"/>
              </a:highlight>
            </a:endParaRPr>
          </a:p>
          <a:p>
            <a:pPr marL="0" lvl="0" indent="0" algn="l" rtl="0">
              <a:lnSpc>
                <a:spcPct val="100000"/>
              </a:lnSpc>
              <a:spcBef>
                <a:spcPts val="1300"/>
              </a:spcBef>
              <a:spcAft>
                <a:spcPts val="0"/>
              </a:spcAft>
              <a:buNone/>
            </a:pPr>
            <a:r>
              <a:rPr lang="en" sz="1400">
                <a:solidFill>
                  <a:schemeClr val="dk1"/>
                </a:solidFill>
                <a:highlight>
                  <a:srgbClr val="FFFFFF"/>
                </a:highlight>
              </a:rPr>
              <a:t>Interest payments aren’t the only cost of doing business with a credit card company. Credit cards also hit you with fees for just about everything you can think of, including the following:</a:t>
            </a:r>
            <a:endParaRPr sz="1400">
              <a:solidFill>
                <a:schemeClr val="dk1"/>
              </a:solidFill>
              <a:highlight>
                <a:srgbClr val="FFFFFF"/>
              </a:highlight>
            </a:endParaRPr>
          </a:p>
          <a:p>
            <a:pPr marL="0" lvl="0" indent="0" algn="l" rtl="0">
              <a:lnSpc>
                <a:spcPct val="100000"/>
              </a:lnSpc>
              <a:spcBef>
                <a:spcPts val="2000"/>
              </a:spcBef>
              <a:spcAft>
                <a:spcPts val="0"/>
              </a:spcAft>
              <a:buNone/>
            </a:pPr>
            <a:r>
              <a:rPr lang="en" sz="1400">
                <a:solidFill>
                  <a:schemeClr val="dk1"/>
                </a:solidFill>
                <a:highlight>
                  <a:srgbClr val="FFFFFF"/>
                </a:highlight>
              </a:rPr>
              <a:t>Annual Fees</a:t>
            </a:r>
            <a:endParaRPr sz="1400">
              <a:solidFill>
                <a:schemeClr val="dk1"/>
              </a:solidFill>
              <a:highlight>
                <a:srgbClr val="FFFFFF"/>
              </a:highlight>
            </a:endParaRPr>
          </a:p>
          <a:p>
            <a:pPr marL="0" lvl="0" indent="0" algn="l" rtl="0">
              <a:lnSpc>
                <a:spcPct val="100000"/>
              </a:lnSpc>
              <a:spcBef>
                <a:spcPts val="0"/>
              </a:spcBef>
              <a:spcAft>
                <a:spcPts val="0"/>
              </a:spcAft>
              <a:buNone/>
            </a:pPr>
            <a:r>
              <a:rPr lang="en" sz="1400">
                <a:solidFill>
                  <a:schemeClr val="dk1"/>
                </a:solidFill>
                <a:highlight>
                  <a:srgbClr val="FFFFFF"/>
                </a:highlight>
              </a:rPr>
              <a:t>Balance Transfer Fees.</a:t>
            </a:r>
            <a:endParaRPr sz="1400">
              <a:solidFill>
                <a:schemeClr val="dk1"/>
              </a:solidFill>
              <a:highlight>
                <a:srgbClr val="FFFFFF"/>
              </a:highlight>
            </a:endParaRPr>
          </a:p>
          <a:p>
            <a:pPr marL="0" lvl="0" indent="0" algn="l" rtl="0">
              <a:lnSpc>
                <a:spcPct val="100000"/>
              </a:lnSpc>
              <a:spcBef>
                <a:spcPts val="0"/>
              </a:spcBef>
              <a:spcAft>
                <a:spcPts val="0"/>
              </a:spcAft>
              <a:buNone/>
            </a:pPr>
            <a:r>
              <a:rPr lang="en" sz="1400">
                <a:solidFill>
                  <a:schemeClr val="dk1"/>
                </a:solidFill>
                <a:highlight>
                  <a:srgbClr val="FFFFFF"/>
                </a:highlight>
              </a:rPr>
              <a:t>Cash Advance Fees. </a:t>
            </a:r>
            <a:endParaRPr sz="1400">
              <a:solidFill>
                <a:schemeClr val="dk1"/>
              </a:solidFill>
              <a:highlight>
                <a:srgbClr val="FFFFFF"/>
              </a:highlight>
            </a:endParaRPr>
          </a:p>
          <a:p>
            <a:pPr marL="0" lvl="0" indent="0" algn="l" rtl="0">
              <a:lnSpc>
                <a:spcPct val="100000"/>
              </a:lnSpc>
              <a:spcBef>
                <a:spcPts val="0"/>
              </a:spcBef>
              <a:spcAft>
                <a:spcPts val="0"/>
              </a:spcAft>
              <a:buNone/>
            </a:pPr>
            <a:r>
              <a:rPr lang="en" sz="1400">
                <a:solidFill>
                  <a:schemeClr val="dk1"/>
                </a:solidFill>
                <a:highlight>
                  <a:srgbClr val="FFFFFF"/>
                </a:highlight>
              </a:rPr>
              <a:t>Foreign Transaction Fees. </a:t>
            </a:r>
            <a:endParaRPr sz="1400">
              <a:solidFill>
                <a:schemeClr val="dk1"/>
              </a:solidFill>
              <a:highlight>
                <a:srgbClr val="FFFFFF"/>
              </a:highlight>
            </a:endParaRPr>
          </a:p>
          <a:p>
            <a:pPr marL="0" lvl="0" indent="0" algn="l" rtl="0">
              <a:lnSpc>
                <a:spcPct val="100000"/>
              </a:lnSpc>
              <a:spcBef>
                <a:spcPts val="0"/>
              </a:spcBef>
              <a:spcAft>
                <a:spcPts val="0"/>
              </a:spcAft>
              <a:buNone/>
            </a:pPr>
            <a:r>
              <a:rPr lang="en" sz="1400">
                <a:solidFill>
                  <a:schemeClr val="dk1"/>
                </a:solidFill>
                <a:highlight>
                  <a:srgbClr val="FFFFFF"/>
                </a:highlight>
              </a:rPr>
              <a:t>Late Payment Fees</a:t>
            </a:r>
            <a:endParaRPr sz="1400">
              <a:solidFill>
                <a:schemeClr val="dk1"/>
              </a:solidFill>
              <a:highlight>
                <a:srgbClr val="FFFFFF"/>
              </a:highlight>
            </a:endParaRPr>
          </a:p>
          <a:p>
            <a:pPr marL="0" lvl="0" indent="0" algn="l" rtl="0">
              <a:lnSpc>
                <a:spcPct val="100000"/>
              </a:lnSpc>
              <a:spcBef>
                <a:spcPts val="0"/>
              </a:spcBef>
              <a:spcAft>
                <a:spcPts val="0"/>
              </a:spcAft>
              <a:buNone/>
            </a:pPr>
            <a:r>
              <a:rPr lang="en" sz="1400">
                <a:solidFill>
                  <a:schemeClr val="dk1"/>
                </a:solidFill>
                <a:highlight>
                  <a:srgbClr val="FFFFFF"/>
                </a:highlight>
              </a:rPr>
              <a:t>Over-Limit Fees</a:t>
            </a:r>
            <a:endParaRPr sz="14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Debit card</a:t>
            </a:r>
            <a:endParaRPr/>
          </a:p>
        </p:txBody>
      </p:sp>
      <p:sp>
        <p:nvSpPr>
          <p:cNvPr id="112" name="Google Shape;112;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highlight>
                  <a:srgbClr val="FFFFFF"/>
                </a:highlight>
                <a:latin typeface="Montserrat"/>
                <a:ea typeface="Montserrat"/>
                <a:cs typeface="Montserrat"/>
                <a:sym typeface="Montserrat"/>
              </a:rPr>
              <a:t>A debit card is a payment card that deducts money directly from a consumer’s checking account to pay for a purchase. Debit cards eliminate the need to carry cash or physical checks to make purchases directly from your savings. In addition, debit cards, also called “check cards,” offer the convenience of credit cards and many of the same consumer protections when issued by major payment processors such as Visa or Mastercard.</a:t>
            </a:r>
            <a:endParaRPr sz="1400">
              <a:solidFill>
                <a:srgbClr val="000000"/>
              </a:solidFill>
              <a:highlight>
                <a:srgbClr val="FFFFFF"/>
              </a:highlight>
              <a:latin typeface="Montserrat"/>
              <a:ea typeface="Montserrat"/>
              <a:cs typeface="Montserrat"/>
              <a:sym typeface="Montserrat"/>
            </a:endParaRPr>
          </a:p>
          <a:p>
            <a:pPr marL="0" lvl="0" indent="0" algn="l" rtl="0">
              <a:spcBef>
                <a:spcPts val="2100"/>
              </a:spcBef>
              <a:spcAft>
                <a:spcPts val="0"/>
              </a:spcAft>
              <a:buClr>
                <a:schemeClr val="dk1"/>
              </a:buClr>
              <a:buSzPts val="1100"/>
              <a:buFont typeface="Arial"/>
              <a:buNone/>
            </a:pPr>
            <a:r>
              <a:rPr lang="en" sz="1400">
                <a:solidFill>
                  <a:srgbClr val="000000"/>
                </a:solidFill>
                <a:highlight>
                  <a:srgbClr val="FFFFFF"/>
                </a:highlight>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Unlike credit cards</a:t>
            </a:r>
            <a:r>
              <a:rPr lang="en" sz="1400">
                <a:solidFill>
                  <a:srgbClr val="000000"/>
                </a:solidFill>
                <a:highlight>
                  <a:srgbClr val="FFFFFF"/>
                </a:highlight>
                <a:latin typeface="Montserrat"/>
                <a:ea typeface="Montserrat"/>
                <a:cs typeface="Montserrat"/>
                <a:sym typeface="Montserrat"/>
              </a:rPr>
              <a:t>, debit cards do not allow the user to go into debt, except perhaps for small negative balances that might be incurred if the account holder has signed up for </a:t>
            </a:r>
            <a:r>
              <a:rPr lang="en" sz="1400">
                <a:solidFill>
                  <a:srgbClr val="000000"/>
                </a:solidFill>
                <a:highlight>
                  <a:srgbClr val="FFFFFF"/>
                </a:highlight>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overdraft protection</a:t>
            </a:r>
            <a:r>
              <a:rPr lang="en" sz="1400">
                <a:solidFill>
                  <a:srgbClr val="000000"/>
                </a:solidFill>
                <a:highlight>
                  <a:srgbClr val="FFFFFF"/>
                </a:highlight>
                <a:latin typeface="Montserrat"/>
                <a:ea typeface="Montserrat"/>
                <a:cs typeface="Montserrat"/>
                <a:sym typeface="Montserrat"/>
              </a:rPr>
              <a:t>. Debit cards usually have daily purchase limits, meaning it may not be possible to make an especially large purchase with a debit card.</a:t>
            </a:r>
            <a:endParaRPr sz="1400">
              <a:solidFill>
                <a:srgbClr val="000000"/>
              </a:solidFill>
              <a:highlight>
                <a:srgbClr val="FFFFFF"/>
              </a:highlight>
              <a:latin typeface="Montserrat"/>
              <a:ea typeface="Montserrat"/>
              <a:cs typeface="Montserrat"/>
              <a:sym typeface="Montserrat"/>
            </a:endParaRPr>
          </a:p>
          <a:p>
            <a:pPr marL="0" lvl="0" indent="0" algn="l" rtl="0">
              <a:spcBef>
                <a:spcPts val="2100"/>
              </a:spcBef>
              <a:spcAft>
                <a:spcPts val="1600"/>
              </a:spcAft>
              <a:buNone/>
            </a:pP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Advantages of debit card</a:t>
            </a:r>
            <a:endParaRPr/>
          </a:p>
        </p:txBody>
      </p:sp>
      <p:sp>
        <p:nvSpPr>
          <p:cNvPr id="118" name="Google Shape;118;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350" b="1">
                <a:solidFill>
                  <a:srgbClr val="282828"/>
                </a:solidFill>
                <a:highlight>
                  <a:srgbClr val="FFFFFF"/>
                </a:highlight>
                <a:latin typeface="Montserrat"/>
                <a:ea typeface="Montserrat"/>
                <a:cs typeface="Montserrat"/>
                <a:sym typeface="Montserrat"/>
              </a:rPr>
              <a:t>Debit card can be easily obtained:</a:t>
            </a:r>
            <a:r>
              <a:rPr lang="en" sz="1350">
                <a:solidFill>
                  <a:srgbClr val="282828"/>
                </a:solidFill>
                <a:highlight>
                  <a:srgbClr val="FFFFFF"/>
                </a:highlight>
                <a:latin typeface="Montserrat"/>
                <a:ea typeface="Montserrat"/>
                <a:cs typeface="Montserrat"/>
                <a:sym typeface="Montserrat"/>
              </a:rPr>
              <a:t> When you open a savings or current account, most banks issue a free debit card. Make sure that you fill in the necessary documentation to receive your debit card.</a:t>
            </a:r>
            <a:endParaRPr sz="1350">
              <a:solidFill>
                <a:srgbClr val="282828"/>
              </a:solidFill>
              <a:highlight>
                <a:srgbClr val="FFFFFF"/>
              </a:highlight>
              <a:latin typeface="Montserrat"/>
              <a:ea typeface="Montserrat"/>
              <a:cs typeface="Montserrat"/>
              <a:sym typeface="Montserrat"/>
            </a:endParaRPr>
          </a:p>
          <a:p>
            <a:pPr marL="457200" lvl="0" indent="-342900" algn="l" rtl="0">
              <a:lnSpc>
                <a:spcPct val="100000"/>
              </a:lnSpc>
              <a:spcBef>
                <a:spcPts val="0"/>
              </a:spcBef>
              <a:spcAft>
                <a:spcPts val="0"/>
              </a:spcAft>
              <a:buSzPts val="1800"/>
              <a:buChar char="●"/>
            </a:pPr>
            <a:r>
              <a:rPr lang="en" sz="1350" b="1">
                <a:solidFill>
                  <a:srgbClr val="282828"/>
                </a:solidFill>
                <a:highlight>
                  <a:srgbClr val="FFFFFF"/>
                </a:highlight>
                <a:latin typeface="Montserrat"/>
                <a:ea typeface="Montserrat"/>
                <a:cs typeface="Montserrat"/>
                <a:sym typeface="Montserrat"/>
              </a:rPr>
              <a:t>Very convenient to use:</a:t>
            </a:r>
            <a:r>
              <a:rPr lang="en" sz="1350">
                <a:solidFill>
                  <a:srgbClr val="282828"/>
                </a:solidFill>
                <a:highlight>
                  <a:srgbClr val="FFFFFF"/>
                </a:highlight>
                <a:latin typeface="Montserrat"/>
                <a:ea typeface="Montserrat"/>
                <a:cs typeface="Montserrat"/>
                <a:sym typeface="Montserrat"/>
              </a:rPr>
              <a:t> One of the advantages of a debit card is that it can be swiped for transactions as well as withdrawal of cash from ATMs.</a:t>
            </a:r>
            <a:endParaRPr sz="1350">
              <a:solidFill>
                <a:srgbClr val="282828"/>
              </a:solidFill>
              <a:highlight>
                <a:srgbClr val="FFFFFF"/>
              </a:highlight>
              <a:latin typeface="Montserrat"/>
              <a:ea typeface="Montserrat"/>
              <a:cs typeface="Montserrat"/>
              <a:sym typeface="Montserrat"/>
            </a:endParaRPr>
          </a:p>
          <a:p>
            <a:pPr marL="457200" lvl="0" indent="-342900" algn="l" rtl="0">
              <a:lnSpc>
                <a:spcPct val="100000"/>
              </a:lnSpc>
              <a:spcBef>
                <a:spcPts val="0"/>
              </a:spcBef>
              <a:spcAft>
                <a:spcPts val="0"/>
              </a:spcAft>
              <a:buSzPts val="1800"/>
              <a:buChar char="●"/>
            </a:pPr>
            <a:r>
              <a:rPr lang="en" sz="1350" b="1">
                <a:solidFill>
                  <a:srgbClr val="282828"/>
                </a:solidFill>
                <a:highlight>
                  <a:srgbClr val="FFFFFF"/>
                </a:highlight>
                <a:latin typeface="Montserrat"/>
                <a:ea typeface="Montserrat"/>
                <a:cs typeface="Montserrat"/>
                <a:sym typeface="Montserrat"/>
              </a:rPr>
              <a:t>Debit card can be easily obtained:</a:t>
            </a:r>
            <a:r>
              <a:rPr lang="en" sz="1350">
                <a:solidFill>
                  <a:srgbClr val="282828"/>
                </a:solidFill>
                <a:highlight>
                  <a:srgbClr val="FFFFFF"/>
                </a:highlight>
                <a:latin typeface="Montserrat"/>
                <a:ea typeface="Montserrat"/>
                <a:cs typeface="Montserrat"/>
                <a:sym typeface="Montserrat"/>
              </a:rPr>
              <a:t> When you open a savings or current account, most banks issue a free debit card. Make sure that you fill in the necessary documentation to receive your debit card.</a:t>
            </a:r>
            <a:endParaRPr sz="1350">
              <a:solidFill>
                <a:srgbClr val="282828"/>
              </a:solidFill>
              <a:highlight>
                <a:srgbClr val="FFFFFF"/>
              </a:highlight>
              <a:latin typeface="Montserrat"/>
              <a:ea typeface="Montserrat"/>
              <a:cs typeface="Montserrat"/>
              <a:sym typeface="Montserrat"/>
            </a:endParaRPr>
          </a:p>
          <a:p>
            <a:pPr marL="457200" lvl="0" indent="-342900" algn="l" rtl="0">
              <a:lnSpc>
                <a:spcPct val="100000"/>
              </a:lnSpc>
              <a:spcBef>
                <a:spcPts val="0"/>
              </a:spcBef>
              <a:spcAft>
                <a:spcPts val="0"/>
              </a:spcAft>
              <a:buSzPts val="1800"/>
              <a:buChar char="●"/>
            </a:pPr>
            <a:r>
              <a:rPr lang="en" sz="1350" b="1">
                <a:solidFill>
                  <a:srgbClr val="282828"/>
                </a:solidFill>
                <a:highlight>
                  <a:srgbClr val="FFFFFF"/>
                </a:highlight>
                <a:latin typeface="Montserrat"/>
                <a:ea typeface="Montserrat"/>
                <a:cs typeface="Montserrat"/>
                <a:sym typeface="Montserrat"/>
              </a:rPr>
              <a:t>Very convenient to use:</a:t>
            </a:r>
            <a:r>
              <a:rPr lang="en" sz="1350">
                <a:solidFill>
                  <a:srgbClr val="282828"/>
                </a:solidFill>
                <a:highlight>
                  <a:srgbClr val="FFFFFF"/>
                </a:highlight>
                <a:latin typeface="Montserrat"/>
                <a:ea typeface="Montserrat"/>
                <a:cs typeface="Montserrat"/>
                <a:sym typeface="Montserrat"/>
              </a:rPr>
              <a:t> One of the advantages of a debit card is that it can be swiped for transactions as well as withdrawal of cash from ATMs.</a:t>
            </a:r>
            <a:endParaRPr sz="1350">
              <a:solidFill>
                <a:srgbClr val="282828"/>
              </a:solidFill>
              <a:highlight>
                <a:srgbClr val="FFFFFF"/>
              </a:highlight>
              <a:latin typeface="Montserrat"/>
              <a:ea typeface="Montserrat"/>
              <a:cs typeface="Montserrat"/>
              <a:sym typeface="Montserrat"/>
            </a:endParaRPr>
          </a:p>
          <a:p>
            <a:pPr marL="457200" lvl="0" indent="-342900" algn="l" rtl="0">
              <a:spcBef>
                <a:spcPts val="0"/>
              </a:spcBef>
              <a:spcAft>
                <a:spcPts val="0"/>
              </a:spcAft>
              <a:buSzPts val="1800"/>
              <a:buChar char="●"/>
            </a:pPr>
            <a:r>
              <a:rPr lang="en" sz="1350" b="1">
                <a:solidFill>
                  <a:srgbClr val="282828"/>
                </a:solidFill>
                <a:highlight>
                  <a:srgbClr val="FFFFFF"/>
                </a:highlight>
                <a:latin typeface="Montserrat"/>
                <a:ea typeface="Montserrat"/>
                <a:cs typeface="Montserrat"/>
                <a:sym typeface="Montserrat"/>
              </a:rPr>
              <a:t>Earn rewards:</a:t>
            </a:r>
            <a:r>
              <a:rPr lang="en" sz="1350">
                <a:solidFill>
                  <a:srgbClr val="282828"/>
                </a:solidFill>
                <a:highlight>
                  <a:srgbClr val="FFFFFF"/>
                </a:highlight>
                <a:latin typeface="Montserrat"/>
                <a:ea typeface="Montserrat"/>
                <a:cs typeface="Montserrat"/>
                <a:sym typeface="Montserrat"/>
              </a:rPr>
              <a:t> Offers are not restricted to credit cards alone. Using your debit card too can help you gain rewards and cashback india offers. Several online and retail outlets offer cashback offers for every purchase made on the debit card. The points can be redeemed at any time to either purchase products from an online catalogue of the bank or to earn shopping vouchers from various brands.</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0</TotalTime>
  <Words>4644</Words>
  <Application>Microsoft Office PowerPoint</Application>
  <PresentationFormat>On-screen Show (16:9)</PresentationFormat>
  <Paragraphs>221</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Roboto</vt:lpstr>
      <vt:lpstr>Rockwell</vt:lpstr>
      <vt:lpstr>Economica</vt:lpstr>
      <vt:lpstr>Wingdings</vt:lpstr>
      <vt:lpstr>Arial</vt:lpstr>
      <vt:lpstr>Montserrat</vt:lpstr>
      <vt:lpstr>Calibri Light</vt:lpstr>
      <vt:lpstr>Atlas</vt:lpstr>
      <vt:lpstr>Parabanking products and services </vt:lpstr>
      <vt:lpstr>ATM</vt:lpstr>
      <vt:lpstr>ATM Advantages</vt:lpstr>
      <vt:lpstr>Features of Automated Teller Machine:</vt:lpstr>
      <vt:lpstr>Credit Card</vt:lpstr>
      <vt:lpstr>Advantages of credit card</vt:lpstr>
      <vt:lpstr>Disadvantages of Credit card</vt:lpstr>
      <vt:lpstr>Debit card</vt:lpstr>
      <vt:lpstr>Advantages of debit card</vt:lpstr>
      <vt:lpstr>Disadvantages </vt:lpstr>
      <vt:lpstr>Gift card</vt:lpstr>
      <vt:lpstr>Smart card</vt:lpstr>
      <vt:lpstr>Mobile Banking Services   </vt:lpstr>
      <vt:lpstr>PowerPoint Presentation</vt:lpstr>
      <vt:lpstr>PowerPoint Presentation</vt:lpstr>
      <vt:lpstr>PowerPoint Presentation</vt:lpstr>
      <vt:lpstr>PowerPoint Presentation</vt:lpstr>
      <vt:lpstr>Travellers cheque</vt:lpstr>
      <vt:lpstr>Electronic Fund Transfer</vt:lpstr>
      <vt:lpstr>RTGS</vt:lpstr>
      <vt:lpstr>IMPS</vt:lpstr>
      <vt:lpstr>UPI</vt:lpstr>
      <vt:lpstr>Dividend</vt:lpstr>
      <vt:lpstr>Agency Services of bank</vt:lpstr>
      <vt:lpstr>PowerPoint Presentation</vt:lpstr>
      <vt:lpstr>Locker services and its procedure</vt:lpstr>
      <vt:lpstr>PowerPoint Presentation</vt:lpstr>
      <vt:lpstr>Cash Management</vt:lpstr>
      <vt:lpstr>Third party services</vt:lpstr>
      <vt:lpstr>PowerPoint Presentation</vt:lpstr>
      <vt:lpstr>PowerPoint Presentation</vt:lpstr>
      <vt:lpstr>insurance</vt:lpstr>
      <vt:lpstr>Trading account</vt:lpstr>
      <vt:lpstr>PowerPoint Presentation</vt:lpstr>
      <vt:lpstr>Demat account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Parabanking products and services </dc:title>
  <cp:lastModifiedBy>YASH GUPTA</cp:lastModifiedBy>
  <cp:revision>1</cp:revision>
  <dcterms:modified xsi:type="dcterms:W3CDTF">2020-12-09T14:24:23Z</dcterms:modified>
</cp:coreProperties>
</file>