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sldIdLst>
    <p:sldId id="257" r:id="rId2"/>
    <p:sldId id="281" r:id="rId3"/>
    <p:sldId id="282" r:id="rId4"/>
    <p:sldId id="283" r:id="rId5"/>
    <p:sldId id="284" r:id="rId6"/>
    <p:sldId id="285" r:id="rId7"/>
    <p:sldId id="286" r:id="rId8"/>
    <p:sldId id="287" r:id="rId9"/>
    <p:sldId id="288" r:id="rId10"/>
    <p:sldId id="289" r:id="rId11"/>
    <p:sldId id="258" r:id="rId12"/>
    <p:sldId id="272" r:id="rId13"/>
    <p:sldId id="270" r:id="rId14"/>
    <p:sldId id="259" r:id="rId15"/>
    <p:sldId id="276" r:id="rId16"/>
    <p:sldId id="268" r:id="rId17"/>
    <p:sldId id="267" r:id="rId18"/>
    <p:sldId id="280" r:id="rId19"/>
    <p:sldId id="262" r:id="rId20"/>
    <p:sldId id="263" r:id="rId21"/>
    <p:sldId id="264" r:id="rId22"/>
    <p:sldId id="265" r:id="rId23"/>
    <p:sldId id="266" r:id="rId24"/>
    <p:sldId id="275" r:id="rId25"/>
    <p:sldId id="278" r:id="rId26"/>
    <p:sldId id="274" r:id="rId27"/>
    <p:sldId id="277" r:id="rId28"/>
    <p:sldId id="279" r:id="rId29"/>
    <p:sldId id="26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KYC_Intro" id="{7B0F42A1-6240-4116-B752-7B5D5E46B9EE}">
          <p14:sldIdLst>
            <p14:sldId id="257"/>
            <p14:sldId id="281"/>
            <p14:sldId id="282"/>
            <p14:sldId id="283"/>
            <p14:sldId id="284"/>
            <p14:sldId id="285"/>
            <p14:sldId id="286"/>
            <p14:sldId id="287"/>
            <p14:sldId id="288"/>
            <p14:sldId id="289"/>
          </p14:sldIdLst>
        </p14:section>
        <p14:section name="History" id="{3214CE50-AF34-4C1D-A49E-B6B5CD5DF026}">
          <p14:sldIdLst>
            <p14:sldId id="258"/>
            <p14:sldId id="272"/>
          </p14:sldIdLst>
        </p14:section>
        <p14:section name="Defining KYC" id="{0A48F222-0FE9-4A84-95BA-38A613EF5B33}">
          <p14:sldIdLst>
            <p14:sldId id="270"/>
            <p14:sldId id="259"/>
            <p14:sldId id="276"/>
            <p14:sldId id="268"/>
          </p14:sldIdLst>
        </p14:section>
        <p14:section name="Objective_of_KYC" id="{96DE990B-1FE7-4888-98F0-546D78CA17EF}">
          <p14:sldIdLst>
            <p14:sldId id="267"/>
            <p14:sldId id="280"/>
            <p14:sldId id="262"/>
            <p14:sldId id="263"/>
            <p14:sldId id="264"/>
            <p14:sldId id="265"/>
            <p14:sldId id="266"/>
          </p14:sldIdLst>
        </p14:section>
        <p14:section name="Account Opening" id="{1AF39AA9-2F4D-49BF-82A9-A956FDBC66B6}">
          <p14:sldIdLst>
            <p14:sldId id="275"/>
            <p14:sldId id="278"/>
            <p14:sldId id="274"/>
            <p14:sldId id="277"/>
            <p14:sldId id="279"/>
            <p14:sldId id="261"/>
          </p14:sldIdLst>
        </p14:section>
      </p14:sectionLst>
    </p:ext>
    <p:ext uri="{EFAFB233-063F-42B5-8137-9DF3F51BA10A}">
      <p15:sldGuideLst xmlns:p15="http://schemas.microsoft.com/office/powerpoint/2012/main">
        <p15:guide id="1" orient="horz" pos="164" userDrawn="1">
          <p15:clr>
            <a:srgbClr val="A4A3A4"/>
          </p15:clr>
        </p15:guide>
        <p15:guide id="2" pos="7197" userDrawn="1">
          <p15:clr>
            <a:srgbClr val="A4A3A4"/>
          </p15:clr>
        </p15:guide>
        <p15:guide id="3" orient="horz" pos="618" userDrawn="1">
          <p15:clr>
            <a:srgbClr val="A4A3A4"/>
          </p15:clr>
        </p15:guide>
        <p15:guide id="4" pos="48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04040"/>
    <a:srgbClr val="FFC000"/>
    <a:srgbClr val="EAAD00"/>
    <a:srgbClr val="CC9B00"/>
    <a:srgbClr val="000000"/>
    <a:srgbClr val="FF5050"/>
    <a:srgbClr val="877981"/>
    <a:srgbClr val="3B38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F1DED6-EEFA-169C-1235-7B2A881DD18D}" v="9" dt="2020-10-13T07:48:19.3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91" autoAdjust="0"/>
    <p:restoredTop sz="91991" autoAdjust="0"/>
  </p:normalViewPr>
  <p:slideViewPr>
    <p:cSldViewPr snapToGrid="0">
      <p:cViewPr varScale="1">
        <p:scale>
          <a:sx n="107" d="100"/>
          <a:sy n="107" d="100"/>
        </p:scale>
        <p:origin x="1008" y="108"/>
      </p:cViewPr>
      <p:guideLst>
        <p:guide orient="horz" pos="164"/>
        <p:guide pos="7197"/>
        <p:guide orient="horz" pos="618"/>
        <p:guide pos="483"/>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sh Gupta" userId="S::2019btcs088@student.suas.ac.in::de8308f7-a0fa-4ad0-9429-745f9d23b9b3" providerId="AD" clId="Web-{60F1DED6-EEFA-169C-1235-7B2A881DD18D}"/>
    <pc:docChg chg="modSld">
      <pc:chgData name="Yash Gupta" userId="S::2019btcs088@student.suas.ac.in::de8308f7-a0fa-4ad0-9429-745f9d23b9b3" providerId="AD" clId="Web-{60F1DED6-EEFA-169C-1235-7B2A881DD18D}" dt="2020-10-13T07:48:19.379" v="8"/>
      <pc:docMkLst>
        <pc:docMk/>
      </pc:docMkLst>
      <pc:sldChg chg="modTransition">
        <pc:chgData name="Yash Gupta" userId="S::2019btcs088@student.suas.ac.in::de8308f7-a0fa-4ad0-9429-745f9d23b9b3" providerId="AD" clId="Web-{60F1DED6-EEFA-169C-1235-7B2A881DD18D}" dt="2020-10-13T07:48:19.379" v="0"/>
        <pc:sldMkLst>
          <pc:docMk/>
          <pc:sldMk cId="630391672" sldId="281"/>
        </pc:sldMkLst>
      </pc:sldChg>
      <pc:sldChg chg="modTransition">
        <pc:chgData name="Yash Gupta" userId="S::2019btcs088@student.suas.ac.in::de8308f7-a0fa-4ad0-9429-745f9d23b9b3" providerId="AD" clId="Web-{60F1DED6-EEFA-169C-1235-7B2A881DD18D}" dt="2020-10-13T07:48:19.379" v="1"/>
        <pc:sldMkLst>
          <pc:docMk/>
          <pc:sldMk cId="3492178435" sldId="282"/>
        </pc:sldMkLst>
      </pc:sldChg>
      <pc:sldChg chg="modTransition">
        <pc:chgData name="Yash Gupta" userId="S::2019btcs088@student.suas.ac.in::de8308f7-a0fa-4ad0-9429-745f9d23b9b3" providerId="AD" clId="Web-{60F1DED6-EEFA-169C-1235-7B2A881DD18D}" dt="2020-10-13T07:48:19.379" v="2"/>
        <pc:sldMkLst>
          <pc:docMk/>
          <pc:sldMk cId="4256139898" sldId="283"/>
        </pc:sldMkLst>
      </pc:sldChg>
      <pc:sldChg chg="modTransition">
        <pc:chgData name="Yash Gupta" userId="S::2019btcs088@student.suas.ac.in::de8308f7-a0fa-4ad0-9429-745f9d23b9b3" providerId="AD" clId="Web-{60F1DED6-EEFA-169C-1235-7B2A881DD18D}" dt="2020-10-13T07:48:19.379" v="3"/>
        <pc:sldMkLst>
          <pc:docMk/>
          <pc:sldMk cId="569694399" sldId="284"/>
        </pc:sldMkLst>
      </pc:sldChg>
      <pc:sldChg chg="modTransition">
        <pc:chgData name="Yash Gupta" userId="S::2019btcs088@student.suas.ac.in::de8308f7-a0fa-4ad0-9429-745f9d23b9b3" providerId="AD" clId="Web-{60F1DED6-EEFA-169C-1235-7B2A881DD18D}" dt="2020-10-13T07:48:19.379" v="4"/>
        <pc:sldMkLst>
          <pc:docMk/>
          <pc:sldMk cId="3022873718" sldId="285"/>
        </pc:sldMkLst>
      </pc:sldChg>
      <pc:sldChg chg="modTransition">
        <pc:chgData name="Yash Gupta" userId="S::2019btcs088@student.suas.ac.in::de8308f7-a0fa-4ad0-9429-745f9d23b9b3" providerId="AD" clId="Web-{60F1DED6-EEFA-169C-1235-7B2A881DD18D}" dt="2020-10-13T07:48:19.379" v="5"/>
        <pc:sldMkLst>
          <pc:docMk/>
          <pc:sldMk cId="2560940537" sldId="286"/>
        </pc:sldMkLst>
      </pc:sldChg>
      <pc:sldChg chg="modTransition">
        <pc:chgData name="Yash Gupta" userId="S::2019btcs088@student.suas.ac.in::de8308f7-a0fa-4ad0-9429-745f9d23b9b3" providerId="AD" clId="Web-{60F1DED6-EEFA-169C-1235-7B2A881DD18D}" dt="2020-10-13T07:48:19.379" v="6"/>
        <pc:sldMkLst>
          <pc:docMk/>
          <pc:sldMk cId="2922181621" sldId="287"/>
        </pc:sldMkLst>
      </pc:sldChg>
      <pc:sldChg chg="modTransition">
        <pc:chgData name="Yash Gupta" userId="S::2019btcs088@student.suas.ac.in::de8308f7-a0fa-4ad0-9429-745f9d23b9b3" providerId="AD" clId="Web-{60F1DED6-EEFA-169C-1235-7B2A881DD18D}" dt="2020-10-13T07:48:19.379" v="7"/>
        <pc:sldMkLst>
          <pc:docMk/>
          <pc:sldMk cId="2093155849" sldId="288"/>
        </pc:sldMkLst>
      </pc:sldChg>
      <pc:sldChg chg="modTransition">
        <pc:chgData name="Yash Gupta" userId="S::2019btcs088@student.suas.ac.in::de8308f7-a0fa-4ad0-9429-745f9d23b9b3" providerId="AD" clId="Web-{60F1DED6-EEFA-169C-1235-7B2A881DD18D}" dt="2020-10-13T07:48:19.379" v="8"/>
        <pc:sldMkLst>
          <pc:docMk/>
          <pc:sldMk cId="1371834543" sldId="28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BAF0BA-C731-4688-AEF4-0A7B086E8731}" type="datetimeFigureOut">
              <a:rPr lang="en-IN" smtClean="0"/>
              <a:t>13-10-2020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E88E3B-8B1E-4678-83D8-23D7A8A816A1}" type="slidenum">
              <a:rPr lang="en-IN" smtClean="0"/>
              <a:t>‹#›</a:t>
            </a:fld>
            <a:endParaRPr lang="en-IN"/>
          </a:p>
        </p:txBody>
      </p:sp>
    </p:spTree>
    <p:extLst>
      <p:ext uri="{BB962C8B-B14F-4D97-AF65-F5344CB8AC3E}">
        <p14:creationId xmlns:p14="http://schemas.microsoft.com/office/powerpoint/2010/main" val="2211306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History of KYC? </a:t>
            </a:r>
            <a:r>
              <a:rPr lang="en-US" dirty="0">
                <a:sym typeface="Wingdings" panose="05000000000000000000" pitchFamily="2" charset="2"/>
              </a:rPr>
              <a:t> When</a:t>
            </a:r>
            <a:r>
              <a:rPr lang="en-US" baseline="0" dirty="0">
                <a:sym typeface="Wingdings" panose="05000000000000000000" pitchFamily="2" charset="2"/>
              </a:rPr>
              <a:t> KYC is introduced? </a:t>
            </a:r>
            <a:endParaRPr lang="en-IN" dirty="0"/>
          </a:p>
        </p:txBody>
      </p:sp>
      <p:sp>
        <p:nvSpPr>
          <p:cNvPr id="4" name="Slide Number Placeholder 3"/>
          <p:cNvSpPr>
            <a:spLocks noGrp="1"/>
          </p:cNvSpPr>
          <p:nvPr>
            <p:ph type="sldNum" sz="quarter" idx="10"/>
          </p:nvPr>
        </p:nvSpPr>
        <p:spPr/>
        <p:txBody>
          <a:bodyPr/>
          <a:lstStyle/>
          <a:p>
            <a:fld id="{70E88E3B-8B1E-4678-83D8-23D7A8A816A1}" type="slidenum">
              <a:rPr lang="en-IN" smtClean="0"/>
              <a:t>11</a:t>
            </a:fld>
            <a:endParaRPr lang="en-IN"/>
          </a:p>
        </p:txBody>
      </p:sp>
    </p:spTree>
    <p:extLst>
      <p:ext uri="{BB962C8B-B14F-4D97-AF65-F5344CB8AC3E}">
        <p14:creationId xmlns:p14="http://schemas.microsoft.com/office/powerpoint/2010/main" val="283575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effectLst/>
              </a:rPr>
              <a:t>Proof of age and identity</a:t>
            </a:r>
            <a:r>
              <a:rPr lang="en-US" dirty="0">
                <a:effectLst/>
              </a:rPr>
              <a:t>: : An authorized or registered document that is issued by the government of India is considered as the proof of age and identity. This document must contain the full name of the applicant and a recent photograph. </a:t>
            </a:r>
            <a:br>
              <a:rPr lang="en-US" dirty="0">
                <a:effectLst/>
              </a:rPr>
            </a:br>
            <a:r>
              <a:rPr lang="en-US" b="1" dirty="0" err="1">
                <a:effectLst/>
              </a:rPr>
              <a:t>Aadhaar</a:t>
            </a:r>
            <a:r>
              <a:rPr lang="en-US" b="1" baseline="0" dirty="0">
                <a:effectLst/>
              </a:rPr>
              <a:t> Card , PAN card , Dl Voter ID, Passport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effectLst/>
              </a:rPr>
              <a:t>Photograph:</a:t>
            </a:r>
            <a:r>
              <a:rPr lang="en-US" baseline="0" dirty="0">
                <a:effectLst/>
              </a:rPr>
              <a:t> - Recent passport size </a:t>
            </a:r>
          </a:p>
          <a:p>
            <a:pPr marL="0" marR="0" indent="0" algn="l" defTabSz="914400" rtl="0" eaLnBrk="1" fontAlgn="auto" latinLnBrk="0" hangingPunct="1">
              <a:lnSpc>
                <a:spcPct val="100000"/>
              </a:lnSpc>
              <a:spcBef>
                <a:spcPts val="0"/>
              </a:spcBef>
              <a:spcAft>
                <a:spcPts val="0"/>
              </a:spcAft>
              <a:buClrTx/>
              <a:buSzTx/>
              <a:buFontTx/>
              <a:buNone/>
              <a:tabLst/>
              <a:defRPr/>
            </a:pPr>
            <a:br>
              <a:rPr lang="en-US" dirty="0">
                <a:effectLst/>
              </a:rPr>
            </a:br>
            <a:r>
              <a:rPr lang="en-US" b="1" dirty="0">
                <a:effectLst/>
              </a:rPr>
              <a:t>POR:: </a:t>
            </a:r>
            <a:r>
              <a:rPr lang="en-US" dirty="0">
                <a:effectLst/>
              </a:rPr>
              <a:t>Any authentic or a registered document issued by a government authority that has the applicant's address mentioned on it is considered as the proof of address by the bank.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Below are the documents that are considered as the proof of address: </a:t>
            </a:r>
            <a:r>
              <a:rPr lang="en-US" b="1" dirty="0"/>
              <a:t>DL , Voter’s ID card, passport,</a:t>
            </a:r>
            <a:r>
              <a:rPr lang="en-US" b="1" baseline="0" dirty="0"/>
              <a:t> utility bill in the name of applicant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Senior citizen card: : Senior citizen savings accounts is offered by various banks to its customers. Those who wish to open the senior citizen account must submit their </a:t>
            </a:r>
            <a:r>
              <a:rPr lang="en-US" b="1" baseline="0" dirty="0"/>
              <a:t>proof of age</a:t>
            </a:r>
            <a:r>
              <a:rPr lang="en-US" baseline="0" dirty="0"/>
              <a:t> to the bank. The Social Welfare Department issues a senior citizen card to the senior citizens, and that is the most preferred proof. </a:t>
            </a:r>
            <a:endParaRPr lang="en-IN" dirty="0"/>
          </a:p>
        </p:txBody>
      </p:sp>
      <p:sp>
        <p:nvSpPr>
          <p:cNvPr id="4" name="Slide Number Placeholder 3"/>
          <p:cNvSpPr>
            <a:spLocks noGrp="1"/>
          </p:cNvSpPr>
          <p:nvPr>
            <p:ph type="sldNum" sz="quarter" idx="10"/>
          </p:nvPr>
        </p:nvSpPr>
        <p:spPr/>
        <p:txBody>
          <a:bodyPr/>
          <a:lstStyle/>
          <a:p>
            <a:fld id="{70E88E3B-8B1E-4678-83D8-23D7A8A816A1}" type="slidenum">
              <a:rPr lang="en-IN" smtClean="0"/>
              <a:t>27</a:t>
            </a:fld>
            <a:endParaRPr lang="en-IN"/>
          </a:p>
        </p:txBody>
      </p:sp>
    </p:spTree>
    <p:extLst>
      <p:ext uri="{BB962C8B-B14F-4D97-AF65-F5344CB8AC3E}">
        <p14:creationId xmlns:p14="http://schemas.microsoft.com/office/powerpoint/2010/main" val="3741171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0E88E3B-8B1E-4678-83D8-23D7A8A816A1}" type="slidenum">
              <a:rPr lang="en-IN" smtClean="0"/>
              <a:t>28</a:t>
            </a:fld>
            <a:endParaRPr lang="en-IN"/>
          </a:p>
        </p:txBody>
      </p:sp>
    </p:spTree>
    <p:extLst>
      <p:ext uri="{BB962C8B-B14F-4D97-AF65-F5344CB8AC3E}">
        <p14:creationId xmlns:p14="http://schemas.microsoft.com/office/powerpoint/2010/main" val="1676453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Timeline + Need of KYC </a:t>
            </a:r>
            <a:endParaRPr lang="en-IN" dirty="0"/>
          </a:p>
        </p:txBody>
      </p:sp>
      <p:sp>
        <p:nvSpPr>
          <p:cNvPr id="4" name="Slide Number Placeholder 3"/>
          <p:cNvSpPr>
            <a:spLocks noGrp="1"/>
          </p:cNvSpPr>
          <p:nvPr>
            <p:ph type="sldNum" sz="quarter" idx="10"/>
          </p:nvPr>
        </p:nvSpPr>
        <p:spPr/>
        <p:txBody>
          <a:bodyPr/>
          <a:lstStyle/>
          <a:p>
            <a:fld id="{70E88E3B-8B1E-4678-83D8-23D7A8A816A1}" type="slidenum">
              <a:rPr lang="en-IN" smtClean="0"/>
              <a:t>12</a:t>
            </a:fld>
            <a:endParaRPr lang="en-IN"/>
          </a:p>
        </p:txBody>
      </p:sp>
    </p:spTree>
    <p:extLst>
      <p:ext uri="{BB962C8B-B14F-4D97-AF65-F5344CB8AC3E}">
        <p14:creationId xmlns:p14="http://schemas.microsoft.com/office/powerpoint/2010/main" val="1236978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a:t>
            </a:r>
            <a:r>
              <a:rPr lang="en-US" baseline="0" dirty="0"/>
              <a:t> full form of KYC we got three terms i.e. Know ; Your ; Customer. Here, term “customer” is very </a:t>
            </a:r>
            <a:r>
              <a:rPr lang="en-US" baseline="0" dirty="0" err="1"/>
              <a:t>cruciale</a:t>
            </a:r>
            <a:endParaRPr lang="en-IN" dirty="0"/>
          </a:p>
        </p:txBody>
      </p:sp>
      <p:sp>
        <p:nvSpPr>
          <p:cNvPr id="4" name="Slide Number Placeholder 3"/>
          <p:cNvSpPr>
            <a:spLocks noGrp="1"/>
          </p:cNvSpPr>
          <p:nvPr>
            <p:ph type="sldNum" sz="quarter" idx="10"/>
          </p:nvPr>
        </p:nvSpPr>
        <p:spPr/>
        <p:txBody>
          <a:bodyPr/>
          <a:lstStyle/>
          <a:p>
            <a:fld id="{70E88E3B-8B1E-4678-83D8-23D7A8A816A1}" type="slidenum">
              <a:rPr lang="en-IN" smtClean="0"/>
              <a:t>13</a:t>
            </a:fld>
            <a:endParaRPr lang="en-IN"/>
          </a:p>
        </p:txBody>
      </p:sp>
    </p:spTree>
    <p:extLst>
      <p:ext uri="{BB962C8B-B14F-4D97-AF65-F5344CB8AC3E}">
        <p14:creationId xmlns:p14="http://schemas.microsoft.com/office/powerpoint/2010/main" val="3049606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Wingdings" panose="05000000000000000000" pitchFamily="2" charset="2"/>
              <a:buChar char="§"/>
            </a:pPr>
            <a:r>
              <a:rPr lang="en-US" sz="1200" dirty="0">
                <a:latin typeface="Bahnschrift Light" panose="020B0502040204020203" pitchFamily="34" charset="0"/>
              </a:rPr>
              <a:t>a person or entity that </a:t>
            </a:r>
            <a:r>
              <a:rPr lang="en-US" sz="1200" b="1" dirty="0">
                <a:latin typeface="Bahnschrift Light" panose="020B0502040204020203" pitchFamily="34" charset="0"/>
              </a:rPr>
              <a:t>maintains an account </a:t>
            </a:r>
            <a:r>
              <a:rPr lang="en-US" sz="1200" dirty="0">
                <a:latin typeface="Bahnschrift Light" panose="020B0502040204020203" pitchFamily="34" charset="0"/>
              </a:rPr>
              <a:t>and/or has a </a:t>
            </a:r>
            <a:r>
              <a:rPr lang="en-US" sz="1200" b="1" dirty="0">
                <a:latin typeface="Bahnschrift Light" panose="020B0502040204020203" pitchFamily="34" charset="0"/>
              </a:rPr>
              <a:t>business relationship </a:t>
            </a:r>
            <a:r>
              <a:rPr lang="en-US" sz="1200" dirty="0">
                <a:latin typeface="Bahnschrift Light" panose="020B0502040204020203" pitchFamily="34" charset="0"/>
              </a:rPr>
              <a:t>with the </a:t>
            </a:r>
            <a:r>
              <a:rPr lang="en-US" sz="1200" b="1" dirty="0">
                <a:latin typeface="Bahnschrift Light" panose="020B0502040204020203" pitchFamily="34" charset="0"/>
              </a:rPr>
              <a:t>bank;</a:t>
            </a:r>
          </a:p>
          <a:p>
            <a:pPr marL="285750" indent="-285750">
              <a:buFont typeface="Wingdings" panose="05000000000000000000" pitchFamily="2" charset="2"/>
              <a:buChar char="§"/>
            </a:pPr>
            <a:r>
              <a:rPr lang="en-US" sz="1200" dirty="0">
                <a:latin typeface="Bahnschrift Light" panose="020B0502040204020203" pitchFamily="34" charset="0"/>
              </a:rPr>
              <a:t>one on whose behalf the account is maintained (i.e. the </a:t>
            </a:r>
            <a:r>
              <a:rPr lang="en-US" sz="1200" b="1" dirty="0">
                <a:latin typeface="Bahnschrift Light" panose="020B0502040204020203" pitchFamily="34" charset="0"/>
              </a:rPr>
              <a:t>beneficial owner</a:t>
            </a:r>
            <a:r>
              <a:rPr lang="en-US" sz="1200" dirty="0">
                <a:latin typeface="Bahnschrift Light" panose="020B0502040204020203" pitchFamily="34" charset="0"/>
              </a:rPr>
              <a:t>). </a:t>
            </a:r>
          </a:p>
          <a:p>
            <a:pPr marL="285750" indent="-285750">
              <a:buFont typeface="Wingdings" panose="05000000000000000000" pitchFamily="2" charset="2"/>
              <a:buChar char="§"/>
            </a:pPr>
            <a:r>
              <a:rPr lang="en-US" sz="1200" dirty="0">
                <a:latin typeface="Bahnschrift Light" panose="020B0502040204020203" pitchFamily="34" charset="0"/>
              </a:rPr>
              <a:t>beneficiaries of transactions conducted by professional intermediaries, such as Stock Brokers, Chartered Accountants, Solicitors etc. as permitted under the law, and</a:t>
            </a:r>
          </a:p>
          <a:p>
            <a:pPr marL="285750" indent="-285750">
              <a:buFont typeface="Wingdings" panose="05000000000000000000" pitchFamily="2" charset="2"/>
              <a:buChar char="§"/>
            </a:pPr>
            <a:r>
              <a:rPr lang="en-US" sz="1200" dirty="0">
                <a:latin typeface="Bahnschrift Light" panose="020B0502040204020203" pitchFamily="34" charset="0"/>
              </a:rPr>
              <a:t>any </a:t>
            </a:r>
            <a:r>
              <a:rPr lang="en-US" sz="1200" b="1" dirty="0">
                <a:latin typeface="Bahnschrift Light" panose="020B0502040204020203" pitchFamily="34" charset="0"/>
              </a:rPr>
              <a:t>person</a:t>
            </a:r>
            <a:r>
              <a:rPr lang="en-US" sz="1200" dirty="0">
                <a:latin typeface="Bahnschrift Light" panose="020B0502040204020203" pitchFamily="34" charset="0"/>
              </a:rPr>
              <a:t> or </a:t>
            </a:r>
            <a:r>
              <a:rPr lang="en-US" sz="1200" b="1" dirty="0">
                <a:latin typeface="Bahnschrift Light" panose="020B0502040204020203" pitchFamily="34" charset="0"/>
              </a:rPr>
              <a:t>entity</a:t>
            </a:r>
            <a:r>
              <a:rPr lang="en-US" sz="1200" dirty="0">
                <a:latin typeface="Bahnschrift Light" panose="020B0502040204020203" pitchFamily="34" charset="0"/>
              </a:rPr>
              <a:t> connected with a financial transaction which can pose significant </a:t>
            </a:r>
            <a:r>
              <a:rPr lang="en-US" sz="1200" b="1" dirty="0">
                <a:latin typeface="Bahnschrift Light" panose="020B0502040204020203" pitchFamily="34" charset="0"/>
              </a:rPr>
              <a:t>reputational</a:t>
            </a:r>
            <a:r>
              <a:rPr lang="en-US" sz="1200" dirty="0">
                <a:latin typeface="Bahnschrift Light" panose="020B0502040204020203" pitchFamily="34" charset="0"/>
              </a:rPr>
              <a:t> or </a:t>
            </a:r>
            <a:r>
              <a:rPr lang="en-US" sz="1200" b="1" dirty="0">
                <a:latin typeface="Bahnschrift Light" panose="020B0502040204020203" pitchFamily="34" charset="0"/>
              </a:rPr>
              <a:t>other risks </a:t>
            </a:r>
            <a:r>
              <a:rPr lang="en-US" sz="1200" dirty="0">
                <a:latin typeface="Bahnschrift Light" panose="020B0502040204020203" pitchFamily="34" charset="0"/>
              </a:rPr>
              <a:t>to the bank, say, a </a:t>
            </a:r>
            <a:r>
              <a:rPr lang="en-US" sz="1200" b="1" dirty="0">
                <a:latin typeface="Bahnschrift Light" panose="020B0502040204020203" pitchFamily="34" charset="0"/>
              </a:rPr>
              <a:t>wire transfer </a:t>
            </a:r>
            <a:r>
              <a:rPr lang="en-US" sz="1200" dirty="0">
                <a:latin typeface="Bahnschrift Light" panose="020B0502040204020203" pitchFamily="34" charset="0"/>
              </a:rPr>
              <a:t>or issue of a </a:t>
            </a:r>
            <a:r>
              <a:rPr lang="en-US" sz="1200" b="1" dirty="0">
                <a:latin typeface="Bahnschrift Light" panose="020B0502040204020203" pitchFamily="34" charset="0"/>
              </a:rPr>
              <a:t>high value demand draft</a:t>
            </a:r>
            <a:r>
              <a:rPr lang="en-US" sz="1200" dirty="0">
                <a:latin typeface="Bahnschrift Light" panose="020B0502040204020203" pitchFamily="34" charset="0"/>
              </a:rPr>
              <a:t> as a </a:t>
            </a:r>
            <a:r>
              <a:rPr lang="en-US" sz="1200" b="1" dirty="0">
                <a:latin typeface="Bahnschrift Light" panose="020B0502040204020203" pitchFamily="34" charset="0"/>
              </a:rPr>
              <a:t>single transaction.</a:t>
            </a:r>
          </a:p>
          <a:p>
            <a:endParaRPr lang="en-IN" dirty="0"/>
          </a:p>
        </p:txBody>
      </p:sp>
      <p:sp>
        <p:nvSpPr>
          <p:cNvPr id="4" name="Slide Number Placeholder 3"/>
          <p:cNvSpPr>
            <a:spLocks noGrp="1"/>
          </p:cNvSpPr>
          <p:nvPr>
            <p:ph type="sldNum" sz="quarter" idx="10"/>
          </p:nvPr>
        </p:nvSpPr>
        <p:spPr/>
        <p:txBody>
          <a:bodyPr/>
          <a:lstStyle/>
          <a:p>
            <a:fld id="{70E88E3B-8B1E-4678-83D8-23D7A8A816A1}" type="slidenum">
              <a:rPr lang="en-IN" smtClean="0"/>
              <a:t>14</a:t>
            </a:fld>
            <a:endParaRPr lang="en-IN"/>
          </a:p>
        </p:txBody>
      </p:sp>
    </p:spTree>
    <p:extLst>
      <p:ext uri="{BB962C8B-B14F-4D97-AF65-F5344CB8AC3E}">
        <p14:creationId xmlns:p14="http://schemas.microsoft.com/office/powerpoint/2010/main" val="2430701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0E88E3B-8B1E-4678-83D8-23D7A8A816A1}" type="slidenum">
              <a:rPr lang="en-IN" smtClean="0"/>
              <a:t>15</a:t>
            </a:fld>
            <a:endParaRPr lang="en-IN"/>
          </a:p>
        </p:txBody>
      </p:sp>
    </p:spTree>
    <p:extLst>
      <p:ext uri="{BB962C8B-B14F-4D97-AF65-F5344CB8AC3E}">
        <p14:creationId xmlns:p14="http://schemas.microsoft.com/office/powerpoint/2010/main" val="2258127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0E88E3B-8B1E-4678-83D8-23D7A8A816A1}" type="slidenum">
              <a:rPr lang="en-IN" smtClean="0"/>
              <a:t>16</a:t>
            </a:fld>
            <a:endParaRPr lang="en-IN"/>
          </a:p>
        </p:txBody>
      </p:sp>
    </p:spTree>
    <p:extLst>
      <p:ext uri="{BB962C8B-B14F-4D97-AF65-F5344CB8AC3E}">
        <p14:creationId xmlns:p14="http://schemas.microsoft.com/office/powerpoint/2010/main" val="1748518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Wingdings" panose="05000000000000000000" pitchFamily="2" charset="2"/>
              <a:buChar char="§"/>
            </a:pPr>
            <a:r>
              <a:rPr lang="en-US" sz="1200" dirty="0">
                <a:latin typeface="Bahnschrift Light" panose="020B0502040204020203" pitchFamily="34" charset="0"/>
              </a:rPr>
              <a:t>a person or entity that </a:t>
            </a:r>
            <a:r>
              <a:rPr lang="en-US" sz="1200" b="1" dirty="0">
                <a:latin typeface="Bahnschrift Light" panose="020B0502040204020203" pitchFamily="34" charset="0"/>
              </a:rPr>
              <a:t>maintains an account </a:t>
            </a:r>
            <a:r>
              <a:rPr lang="en-US" sz="1200" dirty="0">
                <a:latin typeface="Bahnschrift Light" panose="020B0502040204020203" pitchFamily="34" charset="0"/>
              </a:rPr>
              <a:t>and/or has a </a:t>
            </a:r>
            <a:r>
              <a:rPr lang="en-US" sz="1200" b="1" dirty="0">
                <a:latin typeface="Bahnschrift Light" panose="020B0502040204020203" pitchFamily="34" charset="0"/>
              </a:rPr>
              <a:t>business relationship </a:t>
            </a:r>
            <a:r>
              <a:rPr lang="en-US" sz="1200" dirty="0">
                <a:latin typeface="Bahnschrift Light" panose="020B0502040204020203" pitchFamily="34" charset="0"/>
              </a:rPr>
              <a:t>with the </a:t>
            </a:r>
            <a:r>
              <a:rPr lang="en-US" sz="1200" b="1" dirty="0">
                <a:latin typeface="Bahnschrift Light" panose="020B0502040204020203" pitchFamily="34" charset="0"/>
              </a:rPr>
              <a:t>bank;</a:t>
            </a:r>
          </a:p>
          <a:p>
            <a:pPr marL="285750" indent="-285750">
              <a:buFont typeface="Wingdings" panose="05000000000000000000" pitchFamily="2" charset="2"/>
              <a:buChar char="§"/>
            </a:pPr>
            <a:r>
              <a:rPr lang="en-US" sz="1200" dirty="0">
                <a:latin typeface="Bahnschrift Light" panose="020B0502040204020203" pitchFamily="34" charset="0"/>
              </a:rPr>
              <a:t>one on whose behalf the account is maintained (i.e. the </a:t>
            </a:r>
            <a:r>
              <a:rPr lang="en-US" sz="1200" b="1" dirty="0">
                <a:latin typeface="Bahnschrift Light" panose="020B0502040204020203" pitchFamily="34" charset="0"/>
              </a:rPr>
              <a:t>beneficial owner</a:t>
            </a:r>
            <a:r>
              <a:rPr lang="en-US" sz="1200" dirty="0">
                <a:latin typeface="Bahnschrift Light" panose="020B0502040204020203" pitchFamily="34" charset="0"/>
              </a:rPr>
              <a:t>). </a:t>
            </a:r>
          </a:p>
          <a:p>
            <a:pPr marL="285750" indent="-285750">
              <a:buFont typeface="Wingdings" panose="05000000000000000000" pitchFamily="2" charset="2"/>
              <a:buChar char="§"/>
            </a:pPr>
            <a:r>
              <a:rPr lang="en-US" sz="1200" dirty="0">
                <a:latin typeface="Bahnschrift Light" panose="020B0502040204020203" pitchFamily="34" charset="0"/>
              </a:rPr>
              <a:t>beneficiaries of transactions conducted by professional intermediaries, such as Stock Brokers, Chartered Accountants, Solicitors etc. as permitted under the law, and</a:t>
            </a:r>
          </a:p>
          <a:p>
            <a:pPr marL="285750" indent="-285750">
              <a:buFont typeface="Wingdings" panose="05000000000000000000" pitchFamily="2" charset="2"/>
              <a:buChar char="§"/>
            </a:pPr>
            <a:r>
              <a:rPr lang="en-US" sz="1200" dirty="0">
                <a:latin typeface="Bahnschrift Light" panose="020B0502040204020203" pitchFamily="34" charset="0"/>
              </a:rPr>
              <a:t>any </a:t>
            </a:r>
            <a:r>
              <a:rPr lang="en-US" sz="1200" b="1" dirty="0">
                <a:latin typeface="Bahnschrift Light" panose="020B0502040204020203" pitchFamily="34" charset="0"/>
              </a:rPr>
              <a:t>person</a:t>
            </a:r>
            <a:r>
              <a:rPr lang="en-US" sz="1200" dirty="0">
                <a:latin typeface="Bahnschrift Light" panose="020B0502040204020203" pitchFamily="34" charset="0"/>
              </a:rPr>
              <a:t> or </a:t>
            </a:r>
            <a:r>
              <a:rPr lang="en-US" sz="1200" b="1" dirty="0">
                <a:latin typeface="Bahnschrift Light" panose="020B0502040204020203" pitchFamily="34" charset="0"/>
              </a:rPr>
              <a:t>entity</a:t>
            </a:r>
            <a:r>
              <a:rPr lang="en-US" sz="1200" dirty="0">
                <a:latin typeface="Bahnschrift Light" panose="020B0502040204020203" pitchFamily="34" charset="0"/>
              </a:rPr>
              <a:t> connected with a financial transaction which can pose significant </a:t>
            </a:r>
            <a:r>
              <a:rPr lang="en-US" sz="1200" b="1" dirty="0">
                <a:latin typeface="Bahnschrift Light" panose="020B0502040204020203" pitchFamily="34" charset="0"/>
              </a:rPr>
              <a:t>reputational</a:t>
            </a:r>
            <a:r>
              <a:rPr lang="en-US" sz="1200" dirty="0">
                <a:latin typeface="Bahnschrift Light" panose="020B0502040204020203" pitchFamily="34" charset="0"/>
              </a:rPr>
              <a:t> or </a:t>
            </a:r>
            <a:r>
              <a:rPr lang="en-US" sz="1200" b="1" dirty="0">
                <a:latin typeface="Bahnschrift Light" panose="020B0502040204020203" pitchFamily="34" charset="0"/>
              </a:rPr>
              <a:t>other risks </a:t>
            </a:r>
            <a:r>
              <a:rPr lang="en-US" sz="1200" dirty="0">
                <a:latin typeface="Bahnschrift Light" panose="020B0502040204020203" pitchFamily="34" charset="0"/>
              </a:rPr>
              <a:t>to the bank, say, a </a:t>
            </a:r>
            <a:r>
              <a:rPr lang="en-US" sz="1200" b="1" dirty="0">
                <a:latin typeface="Bahnschrift Light" panose="020B0502040204020203" pitchFamily="34" charset="0"/>
              </a:rPr>
              <a:t>wire transfer </a:t>
            </a:r>
            <a:r>
              <a:rPr lang="en-US" sz="1200" dirty="0">
                <a:latin typeface="Bahnschrift Light" panose="020B0502040204020203" pitchFamily="34" charset="0"/>
              </a:rPr>
              <a:t>or issue of a </a:t>
            </a:r>
            <a:r>
              <a:rPr lang="en-US" sz="1200" b="1" dirty="0">
                <a:latin typeface="Bahnschrift Light" panose="020B0502040204020203" pitchFamily="34" charset="0"/>
              </a:rPr>
              <a:t>high value demand draft</a:t>
            </a:r>
            <a:r>
              <a:rPr lang="en-US" sz="1200" dirty="0">
                <a:latin typeface="Bahnschrift Light" panose="020B0502040204020203" pitchFamily="34" charset="0"/>
              </a:rPr>
              <a:t> as a </a:t>
            </a:r>
            <a:r>
              <a:rPr lang="en-US" sz="1200" b="1" dirty="0">
                <a:latin typeface="Bahnschrift Light" panose="020B0502040204020203" pitchFamily="34" charset="0"/>
              </a:rPr>
              <a:t>single transaction.</a:t>
            </a:r>
          </a:p>
          <a:p>
            <a:endParaRPr lang="en-IN" dirty="0"/>
          </a:p>
        </p:txBody>
      </p:sp>
      <p:sp>
        <p:nvSpPr>
          <p:cNvPr id="4" name="Slide Number Placeholder 3"/>
          <p:cNvSpPr>
            <a:spLocks noGrp="1"/>
          </p:cNvSpPr>
          <p:nvPr>
            <p:ph type="sldNum" sz="quarter" idx="10"/>
          </p:nvPr>
        </p:nvSpPr>
        <p:spPr/>
        <p:txBody>
          <a:bodyPr/>
          <a:lstStyle/>
          <a:p>
            <a:fld id="{70E88E3B-8B1E-4678-83D8-23D7A8A816A1}" type="slidenum">
              <a:rPr lang="en-IN" smtClean="0"/>
              <a:t>18</a:t>
            </a:fld>
            <a:endParaRPr lang="en-IN"/>
          </a:p>
        </p:txBody>
      </p:sp>
    </p:spTree>
    <p:extLst>
      <p:ext uri="{BB962C8B-B14F-4D97-AF65-F5344CB8AC3E}">
        <p14:creationId xmlns:p14="http://schemas.microsoft.com/office/powerpoint/2010/main" val="6854659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Wingdings" panose="05000000000000000000" pitchFamily="2" charset="2"/>
              <a:buChar char="§"/>
            </a:pPr>
            <a:r>
              <a:rPr lang="en-US" dirty="0">
                <a:solidFill>
                  <a:schemeClr val="bg2">
                    <a:lumMod val="10000"/>
                  </a:schemeClr>
                </a:solidFill>
                <a:latin typeface="Bahnschrift Light" panose="020B0502040204020203" pitchFamily="34" charset="0"/>
              </a:rPr>
              <a:t>One can safely </a:t>
            </a:r>
            <a:r>
              <a:rPr lang="en-US" sz="1400" b="1" dirty="0">
                <a:solidFill>
                  <a:schemeClr val="bg2">
                    <a:lumMod val="10000"/>
                  </a:schemeClr>
                </a:solidFill>
                <a:latin typeface="Bahnschrift Light" panose="020B0502040204020203" pitchFamily="34" charset="0"/>
              </a:rPr>
              <a:t>store</a:t>
            </a:r>
            <a:r>
              <a:rPr lang="en-US" dirty="0">
                <a:solidFill>
                  <a:schemeClr val="bg2">
                    <a:lumMod val="10000"/>
                  </a:schemeClr>
                </a:solidFill>
                <a:latin typeface="Bahnschrift Light" panose="020B0502040204020203" pitchFamily="34" charset="0"/>
              </a:rPr>
              <a:t> or save their surplus funds in the savings bank account.</a:t>
            </a:r>
          </a:p>
          <a:p>
            <a:pPr marL="285750" indent="-285750">
              <a:buFont typeface="Wingdings" panose="05000000000000000000" pitchFamily="2" charset="2"/>
              <a:buChar char="§"/>
            </a:pPr>
            <a:r>
              <a:rPr lang="en-US" dirty="0">
                <a:solidFill>
                  <a:schemeClr val="bg2">
                    <a:lumMod val="10000"/>
                  </a:schemeClr>
                </a:solidFill>
                <a:latin typeface="Bahnschrift Light" panose="020B0502040204020203" pitchFamily="34" charset="0"/>
              </a:rPr>
              <a:t>The savings account balance earns interest. Because the ROI isn’t very high as compared to the other bank deposits, it fu1rther increases the funds in the account.</a:t>
            </a:r>
          </a:p>
          <a:p>
            <a:pPr marL="285750" indent="-285750">
              <a:buFont typeface="Wingdings" panose="05000000000000000000" pitchFamily="2" charset="2"/>
              <a:buChar char="§"/>
            </a:pPr>
            <a:r>
              <a:rPr lang="en-US" dirty="0">
                <a:solidFill>
                  <a:schemeClr val="bg2">
                    <a:lumMod val="10000"/>
                  </a:schemeClr>
                </a:solidFill>
                <a:latin typeface="Bahnschrift Light" panose="020B0502040204020203" pitchFamily="34" charset="0"/>
              </a:rPr>
              <a:t>Account holders are issued ATM or debit cards by the banks for withdrawing money from the account.</a:t>
            </a:r>
          </a:p>
          <a:p>
            <a:pPr marL="285750" indent="-285750">
              <a:buFont typeface="Wingdings" panose="05000000000000000000" pitchFamily="2" charset="2"/>
              <a:buChar char="§"/>
            </a:pPr>
            <a:r>
              <a:rPr lang="en-US" dirty="0">
                <a:solidFill>
                  <a:schemeClr val="bg2">
                    <a:lumMod val="10000"/>
                  </a:schemeClr>
                </a:solidFill>
                <a:latin typeface="Bahnschrift Light" panose="020B0502040204020203" pitchFamily="34" charset="0"/>
              </a:rPr>
              <a:t>If you have a savings account in a bank and you maintain the minimum quarterly balance, then you would be provided with the discounts on the locker rental facilities.</a:t>
            </a:r>
          </a:p>
          <a:p>
            <a:pPr marL="285750" indent="-285750">
              <a:buFont typeface="Wingdings" panose="05000000000000000000" pitchFamily="2" charset="2"/>
              <a:buChar char="§"/>
            </a:pPr>
            <a:r>
              <a:rPr lang="en-US" dirty="0">
                <a:solidFill>
                  <a:schemeClr val="bg2">
                    <a:lumMod val="10000"/>
                  </a:schemeClr>
                </a:solidFill>
                <a:latin typeface="Bahnschrift Light" panose="020B0502040204020203" pitchFamily="34" charset="0"/>
              </a:rPr>
              <a:t>Savings account holders are provided with insurance covers that include personal accidents &amp; deaths.</a:t>
            </a:r>
            <a:endParaRPr lang="en-IN" dirty="0">
              <a:solidFill>
                <a:schemeClr val="bg2">
                  <a:lumMod val="10000"/>
                </a:schemeClr>
              </a:solidFill>
              <a:latin typeface="Bahnschrift Light" panose="020B0502040204020203" pitchFamily="34" charset="0"/>
            </a:endParaRPr>
          </a:p>
          <a:p>
            <a:endParaRPr lang="en-IN" dirty="0"/>
          </a:p>
        </p:txBody>
      </p:sp>
      <p:sp>
        <p:nvSpPr>
          <p:cNvPr id="4" name="Slide Number Placeholder 3"/>
          <p:cNvSpPr>
            <a:spLocks noGrp="1"/>
          </p:cNvSpPr>
          <p:nvPr>
            <p:ph type="sldNum" sz="quarter" idx="10"/>
          </p:nvPr>
        </p:nvSpPr>
        <p:spPr/>
        <p:txBody>
          <a:bodyPr/>
          <a:lstStyle/>
          <a:p>
            <a:fld id="{70E88E3B-8B1E-4678-83D8-23D7A8A816A1}" type="slidenum">
              <a:rPr lang="en-IN" smtClean="0"/>
              <a:t>25</a:t>
            </a:fld>
            <a:endParaRPr lang="en-IN"/>
          </a:p>
        </p:txBody>
      </p:sp>
    </p:spTree>
    <p:extLst>
      <p:ext uri="{BB962C8B-B14F-4D97-AF65-F5344CB8AC3E}">
        <p14:creationId xmlns:p14="http://schemas.microsoft.com/office/powerpoint/2010/main" val="819337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0E88E3B-8B1E-4678-83D8-23D7A8A816A1}" type="slidenum">
              <a:rPr lang="en-IN" smtClean="0"/>
              <a:t>26</a:t>
            </a:fld>
            <a:endParaRPr lang="en-IN"/>
          </a:p>
        </p:txBody>
      </p:sp>
    </p:spTree>
    <p:extLst>
      <p:ext uri="{BB962C8B-B14F-4D97-AF65-F5344CB8AC3E}">
        <p14:creationId xmlns:p14="http://schemas.microsoft.com/office/powerpoint/2010/main" val="2668210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D0E2C19-E794-4B91-9380-C939AF378D7E}" type="datetime1">
              <a:rPr lang="en-IN" smtClean="0"/>
              <a:t>13-10-2020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817E00-36CB-45B2-99EC-B9DE4D5B6FAF}" type="slidenum">
              <a:rPr lang="en-IN" smtClean="0"/>
              <a:t>‹#›</a:t>
            </a:fld>
            <a:endParaRPr lang="en-IN"/>
          </a:p>
        </p:txBody>
      </p:sp>
    </p:spTree>
    <p:extLst>
      <p:ext uri="{BB962C8B-B14F-4D97-AF65-F5344CB8AC3E}">
        <p14:creationId xmlns:p14="http://schemas.microsoft.com/office/powerpoint/2010/main" val="2003478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F97B9CD-585E-4660-AEBA-27C685B6D0F1}" type="datetime1">
              <a:rPr lang="en-IN" smtClean="0"/>
              <a:t>13-10-2020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817E00-36CB-45B2-99EC-B9DE4D5B6FAF}" type="slidenum">
              <a:rPr lang="en-IN" smtClean="0"/>
              <a:t>‹#›</a:t>
            </a:fld>
            <a:endParaRPr lang="en-IN"/>
          </a:p>
        </p:txBody>
      </p:sp>
    </p:spTree>
    <p:extLst>
      <p:ext uri="{BB962C8B-B14F-4D97-AF65-F5344CB8AC3E}">
        <p14:creationId xmlns:p14="http://schemas.microsoft.com/office/powerpoint/2010/main" val="481879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B606A22-8390-4D8B-AC3B-6BA2649FB2D9}" type="datetime1">
              <a:rPr lang="en-IN" smtClean="0"/>
              <a:t>13-10-2020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817E00-36CB-45B2-99EC-B9DE4D5B6FAF}" type="slidenum">
              <a:rPr lang="en-IN" smtClean="0"/>
              <a:t>‹#›</a:t>
            </a:fld>
            <a:endParaRPr lang="en-IN"/>
          </a:p>
        </p:txBody>
      </p:sp>
    </p:spTree>
    <p:extLst>
      <p:ext uri="{BB962C8B-B14F-4D97-AF65-F5344CB8AC3E}">
        <p14:creationId xmlns:p14="http://schemas.microsoft.com/office/powerpoint/2010/main" val="3121888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5F9EBE7-99E7-47C1-B5B8-48130D3EAFE7}" type="datetime1">
              <a:rPr lang="en-IN" smtClean="0"/>
              <a:t>13-10-2020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817E00-36CB-45B2-99EC-B9DE4D5B6FAF}" type="slidenum">
              <a:rPr lang="en-IN" smtClean="0"/>
              <a:t>‹#›</a:t>
            </a:fld>
            <a:endParaRPr lang="en-IN"/>
          </a:p>
        </p:txBody>
      </p:sp>
    </p:spTree>
    <p:extLst>
      <p:ext uri="{BB962C8B-B14F-4D97-AF65-F5344CB8AC3E}">
        <p14:creationId xmlns:p14="http://schemas.microsoft.com/office/powerpoint/2010/main" val="1738583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C50C56-2896-4AF0-967A-CD3DA7FB0BC4}" type="datetime1">
              <a:rPr lang="en-IN" smtClean="0"/>
              <a:t>13-10-2020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817E00-36CB-45B2-99EC-B9DE4D5B6FAF}" type="slidenum">
              <a:rPr lang="en-IN" smtClean="0"/>
              <a:t>‹#›</a:t>
            </a:fld>
            <a:endParaRPr lang="en-IN"/>
          </a:p>
        </p:txBody>
      </p:sp>
    </p:spTree>
    <p:extLst>
      <p:ext uri="{BB962C8B-B14F-4D97-AF65-F5344CB8AC3E}">
        <p14:creationId xmlns:p14="http://schemas.microsoft.com/office/powerpoint/2010/main" val="3578256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678DCDB-D7FE-48FD-BCA1-A5FEF1889659}" type="datetime1">
              <a:rPr lang="en-IN" smtClean="0"/>
              <a:t>13-10-2020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817E00-36CB-45B2-99EC-B9DE4D5B6FAF}" type="slidenum">
              <a:rPr lang="en-IN" smtClean="0"/>
              <a:t>‹#›</a:t>
            </a:fld>
            <a:endParaRPr lang="en-IN"/>
          </a:p>
        </p:txBody>
      </p:sp>
    </p:spTree>
    <p:extLst>
      <p:ext uri="{BB962C8B-B14F-4D97-AF65-F5344CB8AC3E}">
        <p14:creationId xmlns:p14="http://schemas.microsoft.com/office/powerpoint/2010/main" val="1603399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B6D3CB3-A3DE-4CBF-96F4-39AC437AC595}" type="datetime1">
              <a:rPr lang="en-IN" smtClean="0"/>
              <a:t>13-10-2020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4817E00-36CB-45B2-99EC-B9DE4D5B6FAF}" type="slidenum">
              <a:rPr lang="en-IN" smtClean="0"/>
              <a:t>‹#›</a:t>
            </a:fld>
            <a:endParaRPr lang="en-IN"/>
          </a:p>
        </p:txBody>
      </p:sp>
    </p:spTree>
    <p:extLst>
      <p:ext uri="{BB962C8B-B14F-4D97-AF65-F5344CB8AC3E}">
        <p14:creationId xmlns:p14="http://schemas.microsoft.com/office/powerpoint/2010/main" val="738077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2477F5F-7EEA-4C1C-86F4-533EFA2C633A}" type="datetime1">
              <a:rPr lang="en-IN" smtClean="0"/>
              <a:t>13-10-2020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4817E00-36CB-45B2-99EC-B9DE4D5B6FAF}" type="slidenum">
              <a:rPr lang="en-IN" smtClean="0"/>
              <a:t>‹#›</a:t>
            </a:fld>
            <a:endParaRPr lang="en-IN"/>
          </a:p>
        </p:txBody>
      </p:sp>
    </p:spTree>
    <p:extLst>
      <p:ext uri="{BB962C8B-B14F-4D97-AF65-F5344CB8AC3E}">
        <p14:creationId xmlns:p14="http://schemas.microsoft.com/office/powerpoint/2010/main" val="1223692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886330-1118-4EE0-9B13-3934B4892A8E}" type="datetime1">
              <a:rPr lang="en-IN" smtClean="0"/>
              <a:t>13-10-2020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4817E00-36CB-45B2-99EC-B9DE4D5B6FAF}" type="slidenum">
              <a:rPr lang="en-IN" smtClean="0"/>
              <a:t>‹#›</a:t>
            </a:fld>
            <a:endParaRPr lang="en-IN"/>
          </a:p>
        </p:txBody>
      </p:sp>
    </p:spTree>
    <p:extLst>
      <p:ext uri="{BB962C8B-B14F-4D97-AF65-F5344CB8AC3E}">
        <p14:creationId xmlns:p14="http://schemas.microsoft.com/office/powerpoint/2010/main" val="2592068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8F7B6C-E8E4-4620-A97F-D17010284024}" type="datetime1">
              <a:rPr lang="en-IN" smtClean="0"/>
              <a:t>13-10-2020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817E00-36CB-45B2-99EC-B9DE4D5B6FAF}" type="slidenum">
              <a:rPr lang="en-IN" smtClean="0"/>
              <a:t>‹#›</a:t>
            </a:fld>
            <a:endParaRPr lang="en-IN"/>
          </a:p>
        </p:txBody>
      </p:sp>
    </p:spTree>
    <p:extLst>
      <p:ext uri="{BB962C8B-B14F-4D97-AF65-F5344CB8AC3E}">
        <p14:creationId xmlns:p14="http://schemas.microsoft.com/office/powerpoint/2010/main" val="4023460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84CCE5-BD76-4B8C-B04C-AA0ED42E0325}" type="datetime1">
              <a:rPr lang="en-IN" smtClean="0"/>
              <a:t>13-10-2020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817E00-36CB-45B2-99EC-B9DE4D5B6FAF}" type="slidenum">
              <a:rPr lang="en-IN" smtClean="0"/>
              <a:t>‹#›</a:t>
            </a:fld>
            <a:endParaRPr lang="en-IN"/>
          </a:p>
        </p:txBody>
      </p:sp>
    </p:spTree>
    <p:extLst>
      <p:ext uri="{BB962C8B-B14F-4D97-AF65-F5344CB8AC3E}">
        <p14:creationId xmlns:p14="http://schemas.microsoft.com/office/powerpoint/2010/main" val="594491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E57B42-E489-4561-9EE2-7AE04BBA369C}" type="datetime1">
              <a:rPr lang="en-IN" smtClean="0"/>
              <a:t>13-10-2020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817E00-36CB-45B2-99EC-B9DE4D5B6FAF}" type="slidenum">
              <a:rPr lang="en-IN" smtClean="0"/>
              <a:t>‹#›</a:t>
            </a:fld>
            <a:endParaRPr lang="en-IN"/>
          </a:p>
        </p:txBody>
      </p:sp>
    </p:spTree>
    <p:extLst>
      <p:ext uri="{BB962C8B-B14F-4D97-AF65-F5344CB8AC3E}">
        <p14:creationId xmlns:p14="http://schemas.microsoft.com/office/powerpoint/2010/main" val="788090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Rectangle 1"/>
          <p:cNvSpPr/>
          <p:nvPr/>
        </p:nvSpPr>
        <p:spPr>
          <a:xfrm>
            <a:off x="-1" y="5105400"/>
            <a:ext cx="12192000" cy="1752600"/>
          </a:xfrm>
          <a:prstGeom prst="rect">
            <a:avLst/>
          </a:prstGeom>
          <a:solidFill>
            <a:schemeClr val="tx1">
              <a:lumMod val="75000"/>
              <a:lumOff val="25000"/>
            </a:schemeClr>
          </a:solidFill>
          <a:ln>
            <a:solidFill>
              <a:srgbClr val="3B3838"/>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solidFill>
                <a:schemeClr val="bg1">
                  <a:lumMod val="65000"/>
                </a:schemeClr>
              </a:solidFill>
            </a:endParaRPr>
          </a:p>
        </p:txBody>
      </p:sp>
      <p:sp>
        <p:nvSpPr>
          <p:cNvPr id="3" name="Rectangle 2"/>
          <p:cNvSpPr/>
          <p:nvPr/>
        </p:nvSpPr>
        <p:spPr>
          <a:xfrm>
            <a:off x="2342633" y="2365019"/>
            <a:ext cx="7506735" cy="923330"/>
          </a:xfrm>
          <a:prstGeom prst="rect">
            <a:avLst/>
          </a:prstGeom>
          <a:ln/>
        </p:spPr>
        <p:style>
          <a:lnRef idx="2">
            <a:schemeClr val="dk1"/>
          </a:lnRef>
          <a:fillRef idx="1">
            <a:schemeClr val="lt1"/>
          </a:fillRef>
          <a:effectRef idx="0">
            <a:schemeClr val="dk1"/>
          </a:effectRef>
          <a:fontRef idx="minor">
            <a:schemeClr val="dk1"/>
          </a:fontRef>
        </p:style>
        <p:txBody>
          <a:bodyPr wrap="none" lIns="91440" tIns="45720" rIns="91440" bIns="45720">
            <a:spAutoFit/>
          </a:bodyPr>
          <a:lstStyle/>
          <a:p>
            <a:pPr algn="ctr"/>
            <a:r>
              <a:rPr lang="en-US" sz="5400" b="0" cap="none" spc="0" dirty="0">
                <a:ln w="0"/>
                <a:latin typeface="Avant_G-Bold" panose="020B0500000000000000" pitchFamily="34" charset="0"/>
              </a:rPr>
              <a:t>KNOW YOUR CUSTOMER</a:t>
            </a:r>
          </a:p>
        </p:txBody>
      </p:sp>
      <p:sp>
        <p:nvSpPr>
          <p:cNvPr id="4" name="Slide Number Placeholder 3"/>
          <p:cNvSpPr>
            <a:spLocks noGrp="1"/>
          </p:cNvSpPr>
          <p:nvPr>
            <p:ph type="sldNum" sz="quarter" idx="12"/>
          </p:nvPr>
        </p:nvSpPr>
        <p:spPr/>
        <p:txBody>
          <a:bodyPr/>
          <a:lstStyle/>
          <a:p>
            <a:fld id="{64817E00-36CB-45B2-99EC-B9DE4D5B6FAF}" type="slidenum">
              <a:rPr lang="en-IN" smtClean="0">
                <a:solidFill>
                  <a:schemeClr val="bg1"/>
                </a:solidFill>
              </a:rPr>
              <a:t>1</a:t>
            </a:fld>
            <a:endParaRPr lang="en-IN" dirty="0">
              <a:solidFill>
                <a:schemeClr val="bg1"/>
              </a:solidFill>
            </a:endParaRPr>
          </a:p>
        </p:txBody>
      </p:sp>
    </p:spTree>
    <p:extLst>
      <p:ext uri="{BB962C8B-B14F-4D97-AF65-F5344CB8AC3E}">
        <p14:creationId xmlns:p14="http://schemas.microsoft.com/office/powerpoint/2010/main" val="15275407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98612" y="981074"/>
            <a:ext cx="6103172" cy="4227419"/>
          </a:xfrm>
          <a:prstGeom prst="rect">
            <a:avLst/>
          </a:prstGeom>
          <a:solidFill>
            <a:srgbClr val="40404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 name="Rectangle 1"/>
          <p:cNvSpPr/>
          <p:nvPr/>
        </p:nvSpPr>
        <p:spPr>
          <a:xfrm>
            <a:off x="-1" y="5105400"/>
            <a:ext cx="12192000" cy="1752600"/>
          </a:xfrm>
          <a:prstGeom prst="rect">
            <a:avLst/>
          </a:prstGeom>
          <a:solidFill>
            <a:schemeClr val="tx1">
              <a:lumMod val="75000"/>
              <a:lumOff val="25000"/>
            </a:schemeClr>
          </a:solidFill>
          <a:ln>
            <a:solidFill>
              <a:srgbClr val="3B3838"/>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solidFill>
                <a:schemeClr val="bg1">
                  <a:lumMod val="65000"/>
                </a:schemeClr>
              </a:solidFill>
            </a:endParaRPr>
          </a:p>
        </p:txBody>
      </p:sp>
      <p:sp>
        <p:nvSpPr>
          <p:cNvPr id="4" name="Slide Number Placeholder 3"/>
          <p:cNvSpPr>
            <a:spLocks noGrp="1"/>
          </p:cNvSpPr>
          <p:nvPr>
            <p:ph type="sldNum" sz="quarter" idx="12"/>
          </p:nvPr>
        </p:nvSpPr>
        <p:spPr/>
        <p:txBody>
          <a:bodyPr/>
          <a:lstStyle/>
          <a:p>
            <a:fld id="{64817E00-36CB-45B2-99EC-B9DE4D5B6FAF}" type="slidenum">
              <a:rPr lang="en-IN" smtClean="0">
                <a:solidFill>
                  <a:schemeClr val="bg1"/>
                </a:solidFill>
              </a:rPr>
              <a:t>10</a:t>
            </a:fld>
            <a:endParaRPr lang="en-IN" dirty="0">
              <a:solidFill>
                <a:schemeClr val="bg1"/>
              </a:solidFill>
            </a:endParaRPr>
          </a:p>
        </p:txBody>
      </p:sp>
      <p:sp>
        <p:nvSpPr>
          <p:cNvPr id="6" name="Rectangle 5"/>
          <p:cNvSpPr/>
          <p:nvPr/>
        </p:nvSpPr>
        <p:spPr>
          <a:xfrm>
            <a:off x="12565017" y="5025613"/>
            <a:ext cx="182880" cy="18288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718345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632626" y="-1460500"/>
            <a:ext cx="806274" cy="9513843"/>
          </a:xfrm>
          <a:prstGeom prst="rect">
            <a:avLst/>
          </a:prstGeom>
          <a:noFill/>
        </p:spPr>
        <p:txBody>
          <a:bodyPr wrap="square" lIns="91440" tIns="45720" rIns="91440" bIns="45720">
            <a:spAutoFit/>
          </a:bodyPr>
          <a:lstStyle/>
          <a:p>
            <a:pPr algn="ctr"/>
            <a:r>
              <a:rPr lang="en-US" sz="59500" b="0" cap="none" spc="0" dirty="0">
                <a:ln w="0">
                  <a:solidFill>
                    <a:schemeClr val="bg1">
                      <a:lumMod val="50000"/>
                    </a:schemeClr>
                  </a:solidFill>
                </a:ln>
                <a:solidFill>
                  <a:schemeClr val="bg1">
                    <a:lumMod val="85000"/>
                  </a:schemeClr>
                </a:solidFill>
                <a:latin typeface="Avant_G-Bold" panose="020B0500000000000000" pitchFamily="34" charset="0"/>
              </a:rPr>
              <a:t>1</a:t>
            </a:r>
          </a:p>
        </p:txBody>
      </p:sp>
      <p:sp>
        <p:nvSpPr>
          <p:cNvPr id="2" name="Rectangle 1"/>
          <p:cNvSpPr/>
          <p:nvPr/>
        </p:nvSpPr>
        <p:spPr>
          <a:xfrm>
            <a:off x="0" y="5105400"/>
            <a:ext cx="12192000" cy="1752600"/>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Rectangle 2"/>
          <p:cNvSpPr/>
          <p:nvPr/>
        </p:nvSpPr>
        <p:spPr>
          <a:xfrm>
            <a:off x="3380912" y="2481560"/>
            <a:ext cx="5430204" cy="923330"/>
          </a:xfrm>
          <a:prstGeom prst="rect">
            <a:avLst/>
          </a:prstGeom>
          <a:noFill/>
          <a:ln>
            <a:noFill/>
          </a:ln>
        </p:spPr>
        <p:txBody>
          <a:bodyPr wrap="none" lIns="91440" tIns="45720" rIns="91440" bIns="45720">
            <a:spAutoFit/>
          </a:bodyPr>
          <a:lstStyle/>
          <a:p>
            <a:pPr algn="ctr"/>
            <a:r>
              <a:rPr lang="en-US" sz="5400" dirty="0">
                <a:ln w="0"/>
                <a:latin typeface="Avant_G-Bold" panose="020B0500000000000000" pitchFamily="34" charset="0"/>
              </a:rPr>
              <a:t>HISTORY OF ‘KYC’</a:t>
            </a:r>
            <a:endParaRPr lang="en-US" sz="5400" b="0" cap="none" spc="0" dirty="0">
              <a:ln w="0"/>
              <a:solidFill>
                <a:schemeClr val="tx1"/>
              </a:solidFill>
              <a:latin typeface="Avant_G-Bold" panose="020B0500000000000000" pitchFamily="34" charset="0"/>
            </a:endParaRPr>
          </a:p>
        </p:txBody>
      </p:sp>
      <p:sp>
        <p:nvSpPr>
          <p:cNvPr id="4" name="Slide Number Placeholder 3"/>
          <p:cNvSpPr>
            <a:spLocks noGrp="1"/>
          </p:cNvSpPr>
          <p:nvPr>
            <p:ph type="sldNum" sz="quarter" idx="12"/>
          </p:nvPr>
        </p:nvSpPr>
        <p:spPr/>
        <p:txBody>
          <a:bodyPr/>
          <a:lstStyle/>
          <a:p>
            <a:fld id="{64817E00-36CB-45B2-99EC-B9DE4D5B6FAF}" type="slidenum">
              <a:rPr lang="en-IN" smtClean="0">
                <a:solidFill>
                  <a:schemeClr val="bg1"/>
                </a:solidFill>
              </a:rPr>
              <a:t>11</a:t>
            </a:fld>
            <a:endParaRPr lang="en-IN" dirty="0">
              <a:solidFill>
                <a:schemeClr val="bg1"/>
              </a:solidFill>
            </a:endParaRPr>
          </a:p>
        </p:txBody>
      </p:sp>
      <p:sp>
        <p:nvSpPr>
          <p:cNvPr id="12" name="Isosceles Triangle 11"/>
          <p:cNvSpPr/>
          <p:nvPr/>
        </p:nvSpPr>
        <p:spPr>
          <a:xfrm>
            <a:off x="5866645" y="4326802"/>
            <a:ext cx="869133" cy="778598"/>
          </a:xfrm>
          <a:prstGeom prst="triangle">
            <a:avLst/>
          </a:prstGeom>
          <a:solidFill>
            <a:srgbClr val="3B3838"/>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7598706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blackWhite">
          <a:xfrm>
            <a:off x="0" y="13182"/>
            <a:ext cx="6145749" cy="6845066"/>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ln w="0"/>
              <a:solidFill>
                <a:schemeClr val="bg1"/>
              </a:solidFill>
              <a:effectLst>
                <a:outerShdw blurRad="38100" dist="19050" dir="2700000" algn="tl" rotWithShape="0">
                  <a:schemeClr val="dk1">
                    <a:alpha val="40000"/>
                  </a:schemeClr>
                </a:outerShdw>
              </a:effectLst>
              <a:latin typeface="Avant_G-Bold" panose="020B0500000000000000" pitchFamily="34" charset="0"/>
            </a:endParaRPr>
          </a:p>
        </p:txBody>
      </p:sp>
      <p:sp>
        <p:nvSpPr>
          <p:cNvPr id="4" name="Slide Number Placeholder 3"/>
          <p:cNvSpPr>
            <a:spLocks noGrp="1"/>
          </p:cNvSpPr>
          <p:nvPr>
            <p:ph type="sldNum" sz="quarter" idx="12"/>
          </p:nvPr>
        </p:nvSpPr>
        <p:spPr>
          <a:ln>
            <a:noFill/>
          </a:ln>
        </p:spPr>
        <p:txBody>
          <a:bodyPr/>
          <a:lstStyle/>
          <a:p>
            <a:fld id="{64817E00-36CB-45B2-99EC-B9DE4D5B6FAF}" type="slidenum">
              <a:rPr lang="en-IN" smtClean="0">
                <a:solidFill>
                  <a:schemeClr val="tx1"/>
                </a:solidFill>
              </a:rPr>
              <a:t>12</a:t>
            </a:fld>
            <a:endParaRPr lang="en-IN" dirty="0">
              <a:solidFill>
                <a:schemeClr val="tx1"/>
              </a:solidFill>
            </a:endParaRPr>
          </a:p>
        </p:txBody>
      </p:sp>
      <p:sp>
        <p:nvSpPr>
          <p:cNvPr id="11" name="Oval 10"/>
          <p:cNvSpPr/>
          <p:nvPr/>
        </p:nvSpPr>
        <p:spPr>
          <a:xfrm>
            <a:off x="5582442" y="2928499"/>
            <a:ext cx="1041148" cy="975134"/>
          </a:xfrm>
          <a:prstGeom prst="ellipse">
            <a:avLst/>
          </a:prstGeom>
          <a:solidFill>
            <a:srgbClr val="FFC000"/>
          </a:solidFill>
          <a:ln w="57150">
            <a:solidFill>
              <a:schemeClr val="tx1">
                <a:lumMod val="95000"/>
                <a:lumOff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C000"/>
              </a:solidFill>
            </a:endParaRPr>
          </a:p>
        </p:txBody>
      </p:sp>
      <p:sp>
        <p:nvSpPr>
          <p:cNvPr id="14" name="TextBox 13"/>
          <p:cNvSpPr txBox="1"/>
          <p:nvPr/>
        </p:nvSpPr>
        <p:spPr>
          <a:xfrm>
            <a:off x="569716" y="269246"/>
            <a:ext cx="4943475" cy="707886"/>
          </a:xfrm>
          <a:prstGeom prst="rect">
            <a:avLst/>
          </a:prstGeom>
          <a:noFill/>
        </p:spPr>
        <p:txBody>
          <a:bodyPr wrap="square" rtlCol="0">
            <a:spAutoFit/>
          </a:bodyPr>
          <a:lstStyle/>
          <a:p>
            <a:r>
              <a:rPr lang="en-IN" sz="4000" u="sng" dirty="0">
                <a:solidFill>
                  <a:schemeClr val="bg1"/>
                </a:solidFill>
                <a:latin typeface="Avant_G-Bold" panose="020B0500000000000000" pitchFamily="34" charset="0"/>
              </a:rPr>
              <a:t>Timeline:-</a:t>
            </a:r>
          </a:p>
        </p:txBody>
      </p:sp>
      <p:sp>
        <p:nvSpPr>
          <p:cNvPr id="18" name="Isosceles Triangle 17"/>
          <p:cNvSpPr/>
          <p:nvPr/>
        </p:nvSpPr>
        <p:spPr>
          <a:xfrm rot="5400000">
            <a:off x="5997149" y="3227116"/>
            <a:ext cx="352443" cy="377901"/>
          </a:xfrm>
          <a:prstGeom prst="triangle">
            <a:avLst>
              <a:gd name="adj" fmla="val 52326"/>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p:cNvSpPr/>
          <p:nvPr/>
        </p:nvSpPr>
        <p:spPr>
          <a:xfrm>
            <a:off x="1078419" y="1170704"/>
            <a:ext cx="1206500" cy="646331"/>
          </a:xfrm>
          <a:prstGeom prst="rect">
            <a:avLst/>
          </a:prstGeom>
          <a:noFill/>
        </p:spPr>
        <p:txBody>
          <a:bodyPr wrap="square" lIns="91440" tIns="45720" rIns="91440" bIns="45720">
            <a:spAutoFit/>
          </a:bodyPr>
          <a:lstStyle/>
          <a:p>
            <a:pPr algn="ctr"/>
            <a:r>
              <a:rPr lang="en-US" sz="3600" dirty="0">
                <a:ln w="0"/>
                <a:solidFill>
                  <a:schemeClr val="bg1"/>
                </a:solidFill>
                <a:effectLst>
                  <a:outerShdw blurRad="38100" dist="19050" dir="2700000" algn="tl" rotWithShape="0">
                    <a:schemeClr val="dk1">
                      <a:alpha val="40000"/>
                    </a:schemeClr>
                  </a:outerShdw>
                </a:effectLst>
                <a:latin typeface="Avant_G-Bold" panose="020B0500000000000000" pitchFamily="34" charset="0"/>
              </a:rPr>
              <a:t>1989</a:t>
            </a:r>
          </a:p>
        </p:txBody>
      </p:sp>
      <p:sp>
        <p:nvSpPr>
          <p:cNvPr id="15" name="Rectangle 14"/>
          <p:cNvSpPr/>
          <p:nvPr/>
        </p:nvSpPr>
        <p:spPr>
          <a:xfrm>
            <a:off x="569716" y="1403982"/>
            <a:ext cx="184731" cy="1169551"/>
          </a:xfrm>
          <a:prstGeom prst="rect">
            <a:avLst/>
          </a:prstGeom>
          <a:noFill/>
        </p:spPr>
        <p:txBody>
          <a:bodyPr wrap="none" lIns="91440" tIns="45720" rIns="91440" bIns="45720">
            <a:spAutoFit/>
          </a:bodyPr>
          <a:lstStyle/>
          <a:p>
            <a:pPr algn="ctr"/>
            <a:endParaRPr lang="en-US" sz="7000" dirty="0">
              <a:ln w="0"/>
              <a:solidFill>
                <a:schemeClr val="bg1"/>
              </a:solidFill>
              <a:effectLst>
                <a:outerShdw blurRad="38100" dist="19050" dir="2700000" algn="tl" rotWithShape="0">
                  <a:schemeClr val="dk1">
                    <a:alpha val="40000"/>
                  </a:schemeClr>
                </a:outerShdw>
              </a:effectLst>
              <a:latin typeface="Avant_G-Bold" panose="020B0500000000000000" pitchFamily="34" charset="0"/>
            </a:endParaRPr>
          </a:p>
        </p:txBody>
      </p:sp>
      <p:sp>
        <p:nvSpPr>
          <p:cNvPr id="3" name="Oval 2"/>
          <p:cNvSpPr/>
          <p:nvPr/>
        </p:nvSpPr>
        <p:spPr>
          <a:xfrm>
            <a:off x="984189" y="1505752"/>
            <a:ext cx="184516" cy="182219"/>
          </a:xfrm>
          <a:prstGeom prst="ellipse">
            <a:avLst/>
          </a:prstGeom>
          <a:solidFill>
            <a:schemeClr val="bg1">
              <a:lumMod val="6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FF0000"/>
                </a:solidFill>
              </a:ln>
              <a:solidFill>
                <a:schemeClr val="bg1"/>
              </a:solidFill>
            </a:endParaRPr>
          </a:p>
        </p:txBody>
      </p:sp>
      <p:sp>
        <p:nvSpPr>
          <p:cNvPr id="33" name="Rectangle 32"/>
          <p:cNvSpPr/>
          <p:nvPr/>
        </p:nvSpPr>
        <p:spPr>
          <a:xfrm>
            <a:off x="1406580" y="2053054"/>
            <a:ext cx="1206500" cy="400110"/>
          </a:xfrm>
          <a:prstGeom prst="rect">
            <a:avLst/>
          </a:prstGeom>
          <a:noFill/>
        </p:spPr>
        <p:txBody>
          <a:bodyPr wrap="square" lIns="91440" tIns="45720" rIns="91440" bIns="45720">
            <a:spAutoFit/>
          </a:bodyPr>
          <a:lstStyle/>
          <a:p>
            <a:pPr algn="ctr"/>
            <a:r>
              <a:rPr lang="en-US" sz="2000" dirty="0">
                <a:ln w="0"/>
                <a:solidFill>
                  <a:schemeClr val="bg1"/>
                </a:solidFill>
                <a:effectLst>
                  <a:outerShdw blurRad="38100" dist="19050" dir="2700000" algn="tl" rotWithShape="0">
                    <a:schemeClr val="dk1">
                      <a:alpha val="40000"/>
                    </a:schemeClr>
                  </a:outerShdw>
                </a:effectLst>
                <a:latin typeface="Avant_G-Bold" panose="020B0500000000000000" pitchFamily="34" charset="0"/>
              </a:rPr>
              <a:t>1993</a:t>
            </a:r>
          </a:p>
        </p:txBody>
      </p:sp>
      <p:sp>
        <p:nvSpPr>
          <p:cNvPr id="34" name="Rectangle 33"/>
          <p:cNvSpPr/>
          <p:nvPr/>
        </p:nvSpPr>
        <p:spPr>
          <a:xfrm>
            <a:off x="2327825" y="3502258"/>
            <a:ext cx="2733063" cy="1200329"/>
          </a:xfrm>
          <a:prstGeom prst="rect">
            <a:avLst/>
          </a:prstGeom>
          <a:noFill/>
        </p:spPr>
        <p:txBody>
          <a:bodyPr wrap="square" lIns="91440" tIns="45720" rIns="91440" bIns="45720">
            <a:spAutoFit/>
          </a:bodyPr>
          <a:lstStyle/>
          <a:p>
            <a:pPr algn="ctr"/>
            <a:r>
              <a:rPr lang="en-US" sz="7200" dirty="0">
                <a:ln w="0"/>
                <a:solidFill>
                  <a:schemeClr val="bg1"/>
                </a:solidFill>
                <a:effectLst>
                  <a:outerShdw blurRad="38100" dist="19050" dir="2700000" algn="tl" rotWithShape="0">
                    <a:schemeClr val="dk1">
                      <a:alpha val="40000"/>
                    </a:schemeClr>
                  </a:outerShdw>
                </a:effectLst>
                <a:latin typeface="Avant_G-Bold" panose="020B0500000000000000" pitchFamily="34" charset="0"/>
              </a:rPr>
              <a:t> 2002</a:t>
            </a:r>
            <a:endParaRPr lang="en-US" sz="3000" dirty="0">
              <a:ln w="0"/>
              <a:solidFill>
                <a:schemeClr val="bg1"/>
              </a:solidFill>
              <a:effectLst>
                <a:outerShdw blurRad="38100" dist="19050" dir="2700000" algn="tl" rotWithShape="0">
                  <a:schemeClr val="dk1">
                    <a:alpha val="40000"/>
                  </a:schemeClr>
                </a:outerShdw>
              </a:effectLst>
              <a:latin typeface="Avant_G-Bold" panose="020B0500000000000000" pitchFamily="34" charset="0"/>
            </a:endParaRPr>
          </a:p>
        </p:txBody>
      </p:sp>
      <p:sp>
        <p:nvSpPr>
          <p:cNvPr id="19" name="Oval 18"/>
          <p:cNvSpPr/>
          <p:nvPr/>
        </p:nvSpPr>
        <p:spPr>
          <a:xfrm>
            <a:off x="1492310" y="2134720"/>
            <a:ext cx="184516" cy="182219"/>
          </a:xfrm>
          <a:prstGeom prst="ellipse">
            <a:avLst/>
          </a:prstGeom>
          <a:solidFill>
            <a:schemeClr val="bg1">
              <a:lumMod val="6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FF0000"/>
                </a:solidFill>
              </a:ln>
              <a:solidFill>
                <a:schemeClr val="bg1"/>
              </a:solidFill>
            </a:endParaRPr>
          </a:p>
        </p:txBody>
      </p:sp>
      <p:sp>
        <p:nvSpPr>
          <p:cNvPr id="21" name="Oval 20"/>
          <p:cNvSpPr/>
          <p:nvPr/>
        </p:nvSpPr>
        <p:spPr>
          <a:xfrm>
            <a:off x="2539692" y="3948742"/>
            <a:ext cx="184516" cy="182219"/>
          </a:xfrm>
          <a:prstGeom prst="ellipse">
            <a:avLst/>
          </a:prstGeom>
          <a:solidFill>
            <a:schemeClr val="bg1">
              <a:lumMod val="6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dirty="0">
              <a:ln>
                <a:solidFill>
                  <a:srgbClr val="FF0000"/>
                </a:solidFill>
              </a:ln>
              <a:solidFill>
                <a:schemeClr val="bg1"/>
              </a:solidFill>
            </a:endParaRPr>
          </a:p>
        </p:txBody>
      </p:sp>
      <p:sp>
        <p:nvSpPr>
          <p:cNvPr id="22" name="Oval 21"/>
          <p:cNvSpPr/>
          <p:nvPr/>
        </p:nvSpPr>
        <p:spPr>
          <a:xfrm>
            <a:off x="2654906" y="2518574"/>
            <a:ext cx="184516" cy="182219"/>
          </a:xfrm>
          <a:prstGeom prst="ellipse">
            <a:avLst/>
          </a:prstGeom>
          <a:solidFill>
            <a:schemeClr val="bg1">
              <a:lumMod val="6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FF0000"/>
                </a:solidFill>
              </a:ln>
              <a:solidFill>
                <a:schemeClr val="bg1"/>
              </a:solidFill>
            </a:endParaRPr>
          </a:p>
        </p:txBody>
      </p:sp>
      <p:sp>
        <p:nvSpPr>
          <p:cNvPr id="23" name="Rectangle 22"/>
          <p:cNvSpPr/>
          <p:nvPr/>
        </p:nvSpPr>
        <p:spPr>
          <a:xfrm>
            <a:off x="2708028" y="2361224"/>
            <a:ext cx="1159333" cy="523220"/>
          </a:xfrm>
          <a:prstGeom prst="rect">
            <a:avLst/>
          </a:prstGeom>
          <a:noFill/>
        </p:spPr>
        <p:txBody>
          <a:bodyPr wrap="square" lIns="91440" tIns="45720" rIns="91440" bIns="45720">
            <a:spAutoFit/>
          </a:bodyPr>
          <a:lstStyle/>
          <a:p>
            <a:pPr algn="ctr"/>
            <a:r>
              <a:rPr lang="en-US" sz="2800" dirty="0">
                <a:ln w="0"/>
                <a:solidFill>
                  <a:schemeClr val="bg1"/>
                </a:solidFill>
                <a:effectLst>
                  <a:outerShdw blurRad="38100" dist="19050" dir="2700000" algn="tl" rotWithShape="0">
                    <a:schemeClr val="dk1">
                      <a:alpha val="40000"/>
                    </a:schemeClr>
                  </a:outerShdw>
                </a:effectLst>
                <a:latin typeface="Avant_G-Bold" panose="020B0500000000000000" pitchFamily="34" charset="0"/>
              </a:rPr>
              <a:t>2000</a:t>
            </a:r>
          </a:p>
        </p:txBody>
      </p:sp>
      <p:sp>
        <p:nvSpPr>
          <p:cNvPr id="24" name="Oval 23"/>
          <p:cNvSpPr/>
          <p:nvPr/>
        </p:nvSpPr>
        <p:spPr>
          <a:xfrm>
            <a:off x="1964445" y="3117195"/>
            <a:ext cx="184516" cy="182219"/>
          </a:xfrm>
          <a:prstGeom prst="ellipse">
            <a:avLst/>
          </a:prstGeom>
          <a:solidFill>
            <a:schemeClr val="bg1">
              <a:lumMod val="6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FF0000"/>
                </a:solidFill>
              </a:ln>
              <a:solidFill>
                <a:schemeClr val="bg1"/>
              </a:solidFill>
            </a:endParaRPr>
          </a:p>
        </p:txBody>
      </p:sp>
      <p:sp>
        <p:nvSpPr>
          <p:cNvPr id="25" name="Oval 24"/>
          <p:cNvSpPr/>
          <p:nvPr/>
        </p:nvSpPr>
        <p:spPr>
          <a:xfrm>
            <a:off x="4564037" y="5919547"/>
            <a:ext cx="184516" cy="182219"/>
          </a:xfrm>
          <a:prstGeom prst="ellipse">
            <a:avLst/>
          </a:prstGeom>
          <a:solidFill>
            <a:schemeClr val="bg1">
              <a:lumMod val="6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FF0000"/>
                </a:solidFill>
              </a:ln>
              <a:solidFill>
                <a:schemeClr val="bg1"/>
              </a:solidFill>
            </a:endParaRPr>
          </a:p>
        </p:txBody>
      </p:sp>
      <p:sp>
        <p:nvSpPr>
          <p:cNvPr id="26" name="Oval 25"/>
          <p:cNvSpPr/>
          <p:nvPr/>
        </p:nvSpPr>
        <p:spPr>
          <a:xfrm>
            <a:off x="2539692" y="5538768"/>
            <a:ext cx="184516" cy="182219"/>
          </a:xfrm>
          <a:prstGeom prst="ellipse">
            <a:avLst/>
          </a:prstGeom>
          <a:solidFill>
            <a:schemeClr val="bg1">
              <a:lumMod val="6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FF0000"/>
                </a:solidFill>
              </a:ln>
              <a:solidFill>
                <a:schemeClr val="bg1"/>
              </a:solidFill>
            </a:endParaRPr>
          </a:p>
        </p:txBody>
      </p:sp>
      <p:sp>
        <p:nvSpPr>
          <p:cNvPr id="27" name="Oval 26"/>
          <p:cNvSpPr/>
          <p:nvPr/>
        </p:nvSpPr>
        <p:spPr>
          <a:xfrm>
            <a:off x="1573536" y="4875079"/>
            <a:ext cx="184516" cy="182219"/>
          </a:xfrm>
          <a:prstGeom prst="ellipse">
            <a:avLst/>
          </a:prstGeom>
          <a:solidFill>
            <a:schemeClr val="bg1">
              <a:lumMod val="6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FF0000"/>
                </a:solidFill>
              </a:ln>
              <a:solidFill>
                <a:schemeClr val="bg1"/>
              </a:solidFill>
            </a:endParaRPr>
          </a:p>
        </p:txBody>
      </p:sp>
      <p:sp>
        <p:nvSpPr>
          <p:cNvPr id="28" name="Rectangle 27"/>
          <p:cNvSpPr/>
          <p:nvPr/>
        </p:nvSpPr>
        <p:spPr>
          <a:xfrm>
            <a:off x="2002995" y="2984898"/>
            <a:ext cx="1159333" cy="523220"/>
          </a:xfrm>
          <a:prstGeom prst="rect">
            <a:avLst/>
          </a:prstGeom>
          <a:noFill/>
        </p:spPr>
        <p:txBody>
          <a:bodyPr wrap="square" lIns="91440" tIns="45720" rIns="91440" bIns="45720">
            <a:spAutoFit/>
          </a:bodyPr>
          <a:lstStyle/>
          <a:p>
            <a:pPr algn="ctr"/>
            <a:r>
              <a:rPr lang="en-US" sz="2800" dirty="0">
                <a:ln w="0"/>
                <a:solidFill>
                  <a:schemeClr val="bg1"/>
                </a:solidFill>
                <a:effectLst>
                  <a:outerShdw blurRad="38100" dist="19050" dir="2700000" algn="tl" rotWithShape="0">
                    <a:schemeClr val="dk1">
                      <a:alpha val="40000"/>
                    </a:schemeClr>
                  </a:outerShdw>
                </a:effectLst>
                <a:latin typeface="Avant_G-Bold" panose="020B0500000000000000" pitchFamily="34" charset="0"/>
              </a:rPr>
              <a:t>2001</a:t>
            </a:r>
          </a:p>
        </p:txBody>
      </p:sp>
      <p:sp>
        <p:nvSpPr>
          <p:cNvPr id="29" name="Rectangle 28"/>
          <p:cNvSpPr/>
          <p:nvPr/>
        </p:nvSpPr>
        <p:spPr>
          <a:xfrm>
            <a:off x="1619034" y="4717712"/>
            <a:ext cx="1159333" cy="523220"/>
          </a:xfrm>
          <a:prstGeom prst="rect">
            <a:avLst/>
          </a:prstGeom>
          <a:noFill/>
        </p:spPr>
        <p:txBody>
          <a:bodyPr wrap="square" lIns="91440" tIns="45720" rIns="91440" bIns="45720">
            <a:spAutoFit/>
          </a:bodyPr>
          <a:lstStyle/>
          <a:p>
            <a:pPr algn="ctr"/>
            <a:r>
              <a:rPr lang="en-US" sz="2800" dirty="0">
                <a:ln w="0"/>
                <a:solidFill>
                  <a:schemeClr val="bg1"/>
                </a:solidFill>
                <a:effectLst>
                  <a:outerShdw blurRad="38100" dist="19050" dir="2700000" algn="tl" rotWithShape="0">
                    <a:schemeClr val="dk1">
                      <a:alpha val="40000"/>
                    </a:schemeClr>
                  </a:outerShdw>
                </a:effectLst>
                <a:latin typeface="Avant_G-Bold" panose="020B0500000000000000" pitchFamily="34" charset="0"/>
              </a:rPr>
              <a:t>2003</a:t>
            </a:r>
          </a:p>
        </p:txBody>
      </p:sp>
      <p:sp>
        <p:nvSpPr>
          <p:cNvPr id="30" name="Rectangle 29"/>
          <p:cNvSpPr/>
          <p:nvPr/>
        </p:nvSpPr>
        <p:spPr>
          <a:xfrm>
            <a:off x="2678718" y="5334772"/>
            <a:ext cx="1159333" cy="584775"/>
          </a:xfrm>
          <a:prstGeom prst="rect">
            <a:avLst/>
          </a:prstGeom>
          <a:noFill/>
        </p:spPr>
        <p:txBody>
          <a:bodyPr wrap="square" lIns="91440" tIns="45720" rIns="91440" bIns="45720">
            <a:spAutoFit/>
          </a:bodyPr>
          <a:lstStyle/>
          <a:p>
            <a:pPr algn="ctr"/>
            <a:r>
              <a:rPr lang="en-US" sz="3200" dirty="0">
                <a:ln w="0"/>
                <a:solidFill>
                  <a:schemeClr val="bg1"/>
                </a:solidFill>
                <a:effectLst>
                  <a:outerShdw blurRad="38100" dist="19050" dir="2700000" algn="tl" rotWithShape="0">
                    <a:schemeClr val="dk1">
                      <a:alpha val="40000"/>
                    </a:schemeClr>
                  </a:outerShdw>
                </a:effectLst>
                <a:latin typeface="Avant_G-Bold" panose="020B0500000000000000" pitchFamily="34" charset="0"/>
              </a:rPr>
              <a:t>2010</a:t>
            </a:r>
          </a:p>
        </p:txBody>
      </p:sp>
      <p:sp>
        <p:nvSpPr>
          <p:cNvPr id="31" name="Rectangle 30"/>
          <p:cNvSpPr/>
          <p:nvPr/>
        </p:nvSpPr>
        <p:spPr>
          <a:xfrm>
            <a:off x="4623324" y="5749046"/>
            <a:ext cx="1159333" cy="523220"/>
          </a:xfrm>
          <a:prstGeom prst="rect">
            <a:avLst/>
          </a:prstGeom>
          <a:noFill/>
        </p:spPr>
        <p:txBody>
          <a:bodyPr wrap="square" lIns="91440" tIns="45720" rIns="91440" bIns="45720">
            <a:spAutoFit/>
          </a:bodyPr>
          <a:lstStyle/>
          <a:p>
            <a:pPr algn="ctr"/>
            <a:r>
              <a:rPr lang="en-US" sz="2800" dirty="0">
                <a:ln w="0"/>
                <a:solidFill>
                  <a:schemeClr val="bg1"/>
                </a:solidFill>
                <a:effectLst>
                  <a:outerShdw blurRad="38100" dist="19050" dir="2700000" algn="tl" rotWithShape="0">
                    <a:schemeClr val="dk1">
                      <a:alpha val="40000"/>
                    </a:schemeClr>
                  </a:outerShdw>
                </a:effectLst>
                <a:latin typeface="Avant_G-Bold" panose="020B0500000000000000" pitchFamily="34" charset="0"/>
              </a:rPr>
              <a:t>2012</a:t>
            </a:r>
          </a:p>
        </p:txBody>
      </p:sp>
      <p:sp>
        <p:nvSpPr>
          <p:cNvPr id="8" name="Freeform 7"/>
          <p:cNvSpPr/>
          <p:nvPr/>
        </p:nvSpPr>
        <p:spPr>
          <a:xfrm>
            <a:off x="1095375" y="1581150"/>
            <a:ext cx="3581400" cy="4438650"/>
          </a:xfrm>
          <a:custGeom>
            <a:avLst/>
            <a:gdLst>
              <a:gd name="connsiteX0" fmla="*/ 0 w 3581400"/>
              <a:gd name="connsiteY0" fmla="*/ 0 h 4438650"/>
              <a:gd name="connsiteX1" fmla="*/ 466725 w 3581400"/>
              <a:gd name="connsiteY1" fmla="*/ 657225 h 4438650"/>
              <a:gd name="connsiteX2" fmla="*/ 1676400 w 3581400"/>
              <a:gd name="connsiteY2" fmla="*/ 1028700 h 4438650"/>
              <a:gd name="connsiteX3" fmla="*/ 962025 w 3581400"/>
              <a:gd name="connsiteY3" fmla="*/ 1609725 h 4438650"/>
              <a:gd name="connsiteX4" fmla="*/ 1533525 w 3581400"/>
              <a:gd name="connsiteY4" fmla="*/ 2476500 h 4438650"/>
              <a:gd name="connsiteX5" fmla="*/ 600075 w 3581400"/>
              <a:gd name="connsiteY5" fmla="*/ 3362325 h 4438650"/>
              <a:gd name="connsiteX6" fmla="*/ 1590675 w 3581400"/>
              <a:gd name="connsiteY6" fmla="*/ 4048125 h 4438650"/>
              <a:gd name="connsiteX7" fmla="*/ 3581400 w 3581400"/>
              <a:gd name="connsiteY7" fmla="*/ 4438650 h 443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1400" h="4438650">
                <a:moveTo>
                  <a:pt x="0" y="0"/>
                </a:moveTo>
                <a:cubicBezTo>
                  <a:pt x="93662" y="242887"/>
                  <a:pt x="187325" y="485775"/>
                  <a:pt x="466725" y="657225"/>
                </a:cubicBezTo>
                <a:cubicBezTo>
                  <a:pt x="746125" y="828675"/>
                  <a:pt x="1593850" y="869950"/>
                  <a:pt x="1676400" y="1028700"/>
                </a:cubicBezTo>
                <a:cubicBezTo>
                  <a:pt x="1758950" y="1187450"/>
                  <a:pt x="985838" y="1368425"/>
                  <a:pt x="962025" y="1609725"/>
                </a:cubicBezTo>
                <a:cubicBezTo>
                  <a:pt x="938213" y="1851025"/>
                  <a:pt x="1593850" y="2184400"/>
                  <a:pt x="1533525" y="2476500"/>
                </a:cubicBezTo>
                <a:cubicBezTo>
                  <a:pt x="1473200" y="2768600"/>
                  <a:pt x="590550" y="3100388"/>
                  <a:pt x="600075" y="3362325"/>
                </a:cubicBezTo>
                <a:cubicBezTo>
                  <a:pt x="609600" y="3624262"/>
                  <a:pt x="1093787" y="3868737"/>
                  <a:pt x="1590675" y="4048125"/>
                </a:cubicBezTo>
                <a:cubicBezTo>
                  <a:pt x="2087563" y="4227513"/>
                  <a:pt x="3279775" y="4386262"/>
                  <a:pt x="3581400" y="4438650"/>
                </a:cubicBezTo>
              </a:path>
            </a:pathLst>
          </a:cu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a:p>
        </p:txBody>
      </p:sp>
      <p:cxnSp>
        <p:nvCxnSpPr>
          <p:cNvPr id="10" name="Straight Connector 9"/>
          <p:cNvCxnSpPr/>
          <p:nvPr/>
        </p:nvCxnSpPr>
        <p:spPr>
          <a:xfrm>
            <a:off x="2624384" y="3467219"/>
            <a:ext cx="0" cy="594291"/>
          </a:xfrm>
          <a:prstGeom prst="line">
            <a:avLst/>
          </a:prstGeom>
          <a:ln w="9525" cap="flat" cmpd="sng" algn="ctr">
            <a:solidFill>
              <a:srgbClr val="FFC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5" name="Isosceles Triangle 34"/>
          <p:cNvSpPr/>
          <p:nvPr/>
        </p:nvSpPr>
        <p:spPr>
          <a:xfrm rot="5400000">
            <a:off x="2616538" y="3475067"/>
            <a:ext cx="272066" cy="256373"/>
          </a:xfrm>
          <a:prstGeom prst="triangle">
            <a:avLst/>
          </a:prstGeom>
          <a:solidFill>
            <a:schemeClr val="bg1">
              <a:lumMod val="6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lumMod val="95000"/>
                </a:schemeClr>
              </a:solidFill>
            </a:endParaRPr>
          </a:p>
        </p:txBody>
      </p:sp>
      <p:cxnSp>
        <p:nvCxnSpPr>
          <p:cNvPr id="37" name="Straight Connector 36"/>
          <p:cNvCxnSpPr/>
          <p:nvPr/>
        </p:nvCxnSpPr>
        <p:spPr>
          <a:xfrm>
            <a:off x="1062543" y="1048465"/>
            <a:ext cx="0" cy="594291"/>
          </a:xfrm>
          <a:prstGeom prst="line">
            <a:avLst/>
          </a:prstGeom>
          <a:ln w="9525" cap="flat" cmpd="sng" algn="ctr">
            <a:solidFill>
              <a:srgbClr val="FFC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8" name="Isosceles Triangle 37"/>
          <p:cNvSpPr/>
          <p:nvPr/>
        </p:nvSpPr>
        <p:spPr>
          <a:xfrm rot="5400000">
            <a:off x="1054697" y="1056313"/>
            <a:ext cx="272066" cy="256373"/>
          </a:xfrm>
          <a:prstGeom prst="triangle">
            <a:avLst/>
          </a:prstGeom>
          <a:solidFill>
            <a:schemeClr val="bg1">
              <a:lumMod val="6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lumMod val="95000"/>
                </a:schemeClr>
              </a:solidFill>
            </a:endParaRPr>
          </a:p>
        </p:txBody>
      </p:sp>
      <p:cxnSp>
        <p:nvCxnSpPr>
          <p:cNvPr id="39" name="Straight Connector 38"/>
          <p:cNvCxnSpPr/>
          <p:nvPr/>
        </p:nvCxnSpPr>
        <p:spPr>
          <a:xfrm>
            <a:off x="2735761" y="2031799"/>
            <a:ext cx="0" cy="594291"/>
          </a:xfrm>
          <a:prstGeom prst="line">
            <a:avLst/>
          </a:prstGeom>
          <a:ln w="9525" cap="flat" cmpd="sng" algn="ctr">
            <a:solidFill>
              <a:srgbClr val="FFC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0" name="Isosceles Triangle 39"/>
          <p:cNvSpPr/>
          <p:nvPr/>
        </p:nvSpPr>
        <p:spPr>
          <a:xfrm rot="5400000">
            <a:off x="2739124" y="2046848"/>
            <a:ext cx="272066" cy="256373"/>
          </a:xfrm>
          <a:prstGeom prst="triangle">
            <a:avLst/>
          </a:prstGeom>
          <a:solidFill>
            <a:schemeClr val="bg1">
              <a:lumMod val="6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lumMod val="95000"/>
                </a:schemeClr>
              </a:solidFill>
            </a:endParaRPr>
          </a:p>
        </p:txBody>
      </p:sp>
      <p:cxnSp>
        <p:nvCxnSpPr>
          <p:cNvPr id="41" name="Straight Connector 40"/>
          <p:cNvCxnSpPr/>
          <p:nvPr/>
        </p:nvCxnSpPr>
        <p:spPr>
          <a:xfrm>
            <a:off x="1679063" y="4398044"/>
            <a:ext cx="0" cy="594291"/>
          </a:xfrm>
          <a:prstGeom prst="line">
            <a:avLst/>
          </a:prstGeom>
          <a:ln w="9525" cap="flat" cmpd="sng" algn="ctr">
            <a:solidFill>
              <a:srgbClr val="FFC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2" name="Isosceles Triangle 41"/>
          <p:cNvSpPr/>
          <p:nvPr/>
        </p:nvSpPr>
        <p:spPr>
          <a:xfrm rot="5400000">
            <a:off x="1671217" y="4405892"/>
            <a:ext cx="272066" cy="256373"/>
          </a:xfrm>
          <a:prstGeom prst="triangle">
            <a:avLst/>
          </a:prstGeom>
          <a:solidFill>
            <a:schemeClr val="bg1">
              <a:lumMod val="6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lumMod val="95000"/>
                </a:schemeClr>
              </a:solidFill>
            </a:endParaRPr>
          </a:p>
        </p:txBody>
      </p:sp>
      <p:cxnSp>
        <p:nvCxnSpPr>
          <p:cNvPr id="43" name="Straight Connector 42"/>
          <p:cNvCxnSpPr/>
          <p:nvPr/>
        </p:nvCxnSpPr>
        <p:spPr>
          <a:xfrm>
            <a:off x="2648151" y="5057722"/>
            <a:ext cx="0" cy="594291"/>
          </a:xfrm>
          <a:prstGeom prst="line">
            <a:avLst/>
          </a:prstGeom>
          <a:ln w="9525" cap="flat" cmpd="sng" algn="ctr">
            <a:solidFill>
              <a:srgbClr val="FFC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4" name="Isosceles Triangle 43"/>
          <p:cNvSpPr/>
          <p:nvPr/>
        </p:nvSpPr>
        <p:spPr>
          <a:xfrm rot="5400000">
            <a:off x="2640305" y="5065571"/>
            <a:ext cx="272066" cy="256373"/>
          </a:xfrm>
          <a:prstGeom prst="triangle">
            <a:avLst/>
          </a:prstGeom>
          <a:solidFill>
            <a:schemeClr val="bg1">
              <a:lumMod val="6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lumMod val="95000"/>
                </a:schemeClr>
              </a:solidFill>
            </a:endParaRPr>
          </a:p>
        </p:txBody>
      </p:sp>
      <p:cxnSp>
        <p:nvCxnSpPr>
          <p:cNvPr id="47" name="Straight Connector 46"/>
          <p:cNvCxnSpPr/>
          <p:nvPr/>
        </p:nvCxnSpPr>
        <p:spPr>
          <a:xfrm>
            <a:off x="4676119" y="5455025"/>
            <a:ext cx="0" cy="594291"/>
          </a:xfrm>
          <a:prstGeom prst="line">
            <a:avLst/>
          </a:prstGeom>
          <a:ln w="9525" cap="flat" cmpd="sng" algn="ctr">
            <a:solidFill>
              <a:srgbClr val="FFC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8" name="Isosceles Triangle 47"/>
          <p:cNvSpPr/>
          <p:nvPr/>
        </p:nvSpPr>
        <p:spPr>
          <a:xfrm rot="5400000">
            <a:off x="4664764" y="5459364"/>
            <a:ext cx="279084" cy="256373"/>
          </a:xfrm>
          <a:prstGeom prst="triangle">
            <a:avLst/>
          </a:prstGeom>
          <a:solidFill>
            <a:schemeClr val="bg1">
              <a:lumMod val="6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lumMod val="95000"/>
                </a:schemeClr>
              </a:solidFill>
            </a:endParaRPr>
          </a:p>
        </p:txBody>
      </p:sp>
      <p:cxnSp>
        <p:nvCxnSpPr>
          <p:cNvPr id="50" name="Straight Connector 49"/>
          <p:cNvCxnSpPr/>
          <p:nvPr/>
        </p:nvCxnSpPr>
        <p:spPr>
          <a:xfrm>
            <a:off x="1573752" y="1677504"/>
            <a:ext cx="0" cy="594291"/>
          </a:xfrm>
          <a:prstGeom prst="line">
            <a:avLst/>
          </a:prstGeom>
          <a:ln w="9525" cap="flat" cmpd="sng" algn="ctr">
            <a:solidFill>
              <a:srgbClr val="FFC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1" name="Isosceles Triangle 50"/>
          <p:cNvSpPr/>
          <p:nvPr/>
        </p:nvSpPr>
        <p:spPr>
          <a:xfrm rot="5400000">
            <a:off x="1562397" y="1681843"/>
            <a:ext cx="279084" cy="256373"/>
          </a:xfrm>
          <a:prstGeom prst="triangle">
            <a:avLst/>
          </a:prstGeom>
          <a:solidFill>
            <a:schemeClr val="bg1">
              <a:lumMod val="6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lumMod val="95000"/>
                </a:schemeClr>
              </a:solidFill>
            </a:endParaRPr>
          </a:p>
        </p:txBody>
      </p:sp>
      <p:cxnSp>
        <p:nvCxnSpPr>
          <p:cNvPr id="45" name="Straight Connector 44"/>
          <p:cNvCxnSpPr/>
          <p:nvPr/>
        </p:nvCxnSpPr>
        <p:spPr>
          <a:xfrm>
            <a:off x="2059886" y="2619892"/>
            <a:ext cx="0" cy="594291"/>
          </a:xfrm>
          <a:prstGeom prst="line">
            <a:avLst/>
          </a:prstGeom>
          <a:ln w="9525" cap="flat" cmpd="sng" algn="ctr">
            <a:solidFill>
              <a:srgbClr val="FFC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6" name="Isosceles Triangle 45"/>
          <p:cNvSpPr/>
          <p:nvPr/>
        </p:nvSpPr>
        <p:spPr>
          <a:xfrm rot="5400000">
            <a:off x="2052040" y="2627740"/>
            <a:ext cx="272066" cy="256373"/>
          </a:xfrm>
          <a:prstGeom prst="triangle">
            <a:avLst/>
          </a:prstGeom>
          <a:solidFill>
            <a:schemeClr val="bg1">
              <a:lumMod val="6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lumMod val="95000"/>
                </a:schemeClr>
              </a:solidFill>
            </a:endParaRPr>
          </a:p>
        </p:txBody>
      </p:sp>
      <p:pic>
        <p:nvPicPr>
          <p:cNvPr id="12" name="Picture 11"/>
          <p:cNvPicPr>
            <a:picLocks noChangeAspect="1"/>
          </p:cNvPicPr>
          <p:nvPr/>
        </p:nvPicPr>
        <p:blipFill rotWithShape="1">
          <a:blip r:embed="rId3"/>
          <a:srcRect l="-285" t="397" r="-602" b="2470"/>
          <a:stretch/>
        </p:blipFill>
        <p:spPr>
          <a:xfrm>
            <a:off x="6856695" y="3696187"/>
            <a:ext cx="4949372" cy="2540001"/>
          </a:xfrm>
          <a:prstGeom prst="rect">
            <a:avLst/>
          </a:prstGeom>
        </p:spPr>
      </p:pic>
      <p:pic>
        <p:nvPicPr>
          <p:cNvPr id="13" name="Picture 12"/>
          <p:cNvPicPr>
            <a:picLocks noChangeAspect="1"/>
          </p:cNvPicPr>
          <p:nvPr/>
        </p:nvPicPr>
        <p:blipFill>
          <a:blip r:embed="rId4"/>
          <a:stretch>
            <a:fillRect/>
          </a:stretch>
        </p:blipFill>
        <p:spPr>
          <a:xfrm>
            <a:off x="7065174" y="734119"/>
            <a:ext cx="4288626" cy="2644346"/>
          </a:xfrm>
          <a:prstGeom prst="rect">
            <a:avLst/>
          </a:prstGeom>
        </p:spPr>
      </p:pic>
      <p:sp>
        <p:nvSpPr>
          <p:cNvPr id="16" name="Rectangle 15"/>
          <p:cNvSpPr/>
          <p:nvPr/>
        </p:nvSpPr>
        <p:spPr>
          <a:xfrm>
            <a:off x="7037658" y="766875"/>
            <a:ext cx="4316142" cy="2620662"/>
          </a:xfrm>
          <a:prstGeom prst="rect">
            <a:avLst/>
          </a:prstGeom>
          <a:no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6" name="Straight Connector 35"/>
          <p:cNvCxnSpPr/>
          <p:nvPr/>
        </p:nvCxnSpPr>
        <p:spPr>
          <a:xfrm>
            <a:off x="9772936" y="12856"/>
            <a:ext cx="2419064" cy="964276"/>
          </a:xfrm>
          <a:prstGeom prst="line">
            <a:avLst/>
          </a:prstGeom>
          <a:ln w="38100">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66" name="Straight Connector 65"/>
          <p:cNvCxnSpPr/>
          <p:nvPr/>
        </p:nvCxnSpPr>
        <p:spPr>
          <a:xfrm>
            <a:off x="9854161" y="-56669"/>
            <a:ext cx="2419064" cy="964276"/>
          </a:xfrm>
          <a:prstGeom prst="line">
            <a:avLst/>
          </a:prstGeom>
          <a:ln w="38100">
            <a:headEnd type="none" w="med" len="med"/>
            <a:tailEnd type="none" w="med" len="med"/>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765275220"/>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632626" y="-1460500"/>
            <a:ext cx="806274" cy="9513843"/>
          </a:xfrm>
          <a:prstGeom prst="rect">
            <a:avLst/>
          </a:prstGeom>
          <a:noFill/>
        </p:spPr>
        <p:txBody>
          <a:bodyPr wrap="square" lIns="91440" tIns="45720" rIns="91440" bIns="45720">
            <a:spAutoFit/>
          </a:bodyPr>
          <a:lstStyle/>
          <a:p>
            <a:pPr algn="ctr"/>
            <a:r>
              <a:rPr lang="en-US" sz="59500" dirty="0">
                <a:ln w="0">
                  <a:solidFill>
                    <a:schemeClr val="bg1">
                      <a:lumMod val="50000"/>
                    </a:schemeClr>
                  </a:solidFill>
                </a:ln>
                <a:solidFill>
                  <a:schemeClr val="bg1">
                    <a:lumMod val="85000"/>
                  </a:schemeClr>
                </a:solidFill>
                <a:latin typeface="Avant_G-Bold" panose="020B0500000000000000" pitchFamily="34" charset="0"/>
              </a:rPr>
              <a:t>2</a:t>
            </a:r>
            <a:endParaRPr lang="en-US" sz="59500" b="0" cap="none" spc="0" dirty="0">
              <a:ln w="0">
                <a:solidFill>
                  <a:schemeClr val="bg1">
                    <a:lumMod val="50000"/>
                  </a:schemeClr>
                </a:solidFill>
              </a:ln>
              <a:solidFill>
                <a:schemeClr val="bg1">
                  <a:lumMod val="85000"/>
                </a:schemeClr>
              </a:solidFill>
              <a:latin typeface="Avant_G-Bold" panose="020B0500000000000000" pitchFamily="34" charset="0"/>
            </a:endParaRPr>
          </a:p>
        </p:txBody>
      </p:sp>
      <p:sp>
        <p:nvSpPr>
          <p:cNvPr id="2" name="Rectangle 1"/>
          <p:cNvSpPr/>
          <p:nvPr/>
        </p:nvSpPr>
        <p:spPr>
          <a:xfrm>
            <a:off x="0" y="5105400"/>
            <a:ext cx="12192000" cy="1752600"/>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Rectangle 2"/>
          <p:cNvSpPr/>
          <p:nvPr/>
        </p:nvSpPr>
        <p:spPr>
          <a:xfrm>
            <a:off x="1920955" y="2481560"/>
            <a:ext cx="8350107" cy="923330"/>
          </a:xfrm>
          <a:prstGeom prst="rect">
            <a:avLst/>
          </a:prstGeom>
          <a:noFill/>
          <a:ln>
            <a:noFill/>
          </a:ln>
        </p:spPr>
        <p:txBody>
          <a:bodyPr wrap="none" lIns="91440" tIns="45720" rIns="91440" bIns="45720">
            <a:spAutoFit/>
          </a:bodyPr>
          <a:lstStyle/>
          <a:p>
            <a:pPr algn="ctr"/>
            <a:r>
              <a:rPr lang="en-US" sz="5400" b="0" cap="none" spc="0" dirty="0">
                <a:ln w="0"/>
                <a:solidFill>
                  <a:schemeClr val="tx1"/>
                </a:solidFill>
                <a:latin typeface="Avant_G-Bold" panose="020B0500000000000000" pitchFamily="34" charset="0"/>
              </a:rPr>
              <a:t>DEFINITION OF ‘CUSTOMER’</a:t>
            </a:r>
          </a:p>
        </p:txBody>
      </p:sp>
      <p:sp>
        <p:nvSpPr>
          <p:cNvPr id="4" name="Slide Number Placeholder 3"/>
          <p:cNvSpPr>
            <a:spLocks noGrp="1"/>
          </p:cNvSpPr>
          <p:nvPr>
            <p:ph type="sldNum" sz="quarter" idx="12"/>
          </p:nvPr>
        </p:nvSpPr>
        <p:spPr/>
        <p:txBody>
          <a:bodyPr/>
          <a:lstStyle/>
          <a:p>
            <a:fld id="{64817E00-36CB-45B2-99EC-B9DE4D5B6FAF}" type="slidenum">
              <a:rPr lang="en-IN" smtClean="0">
                <a:solidFill>
                  <a:schemeClr val="bg1"/>
                </a:solidFill>
              </a:rPr>
              <a:t>13</a:t>
            </a:fld>
            <a:endParaRPr lang="en-IN" dirty="0">
              <a:solidFill>
                <a:schemeClr val="bg1"/>
              </a:solidFill>
            </a:endParaRPr>
          </a:p>
        </p:txBody>
      </p:sp>
      <p:sp>
        <p:nvSpPr>
          <p:cNvPr id="8" name="Isosceles Triangle 7"/>
          <p:cNvSpPr/>
          <p:nvPr/>
        </p:nvSpPr>
        <p:spPr>
          <a:xfrm>
            <a:off x="5320968" y="4224124"/>
            <a:ext cx="1429590" cy="881276"/>
          </a:xfrm>
          <a:prstGeom prst="triangle">
            <a:avLst/>
          </a:prstGeom>
          <a:solidFill>
            <a:schemeClr val="tx1">
              <a:lumMod val="75000"/>
              <a:lumOff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8361010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6102036" cy="6858000"/>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4" name="Slide Number Placeholder 3"/>
          <p:cNvSpPr>
            <a:spLocks noGrp="1"/>
          </p:cNvSpPr>
          <p:nvPr>
            <p:ph type="sldNum" sz="quarter" idx="12"/>
          </p:nvPr>
        </p:nvSpPr>
        <p:spPr>
          <a:ln>
            <a:noFill/>
          </a:ln>
        </p:spPr>
        <p:txBody>
          <a:bodyPr/>
          <a:lstStyle/>
          <a:p>
            <a:fld id="{64817E00-36CB-45B2-99EC-B9DE4D5B6FAF}" type="slidenum">
              <a:rPr lang="en-IN" smtClean="0">
                <a:solidFill>
                  <a:schemeClr val="tx1"/>
                </a:solidFill>
              </a:rPr>
              <a:t>14</a:t>
            </a:fld>
            <a:endParaRPr lang="en-IN" dirty="0">
              <a:solidFill>
                <a:schemeClr val="tx1"/>
              </a:solidFill>
            </a:endParaRPr>
          </a:p>
        </p:txBody>
      </p:sp>
      <p:sp>
        <p:nvSpPr>
          <p:cNvPr id="11" name="Oval 10"/>
          <p:cNvSpPr/>
          <p:nvPr/>
        </p:nvSpPr>
        <p:spPr>
          <a:xfrm>
            <a:off x="5518764" y="2925246"/>
            <a:ext cx="1041148" cy="975134"/>
          </a:xfrm>
          <a:prstGeom prst="ellipse">
            <a:avLst/>
          </a:prstGeom>
          <a:solidFill>
            <a:srgbClr val="FFC000"/>
          </a:solidFill>
          <a:ln w="57150">
            <a:solidFill>
              <a:schemeClr val="tx1">
                <a:lumMod val="95000"/>
                <a:lumOff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C000"/>
              </a:solidFill>
            </a:endParaRPr>
          </a:p>
        </p:txBody>
      </p:sp>
      <p:sp>
        <p:nvSpPr>
          <p:cNvPr id="13" name="TextBox 12"/>
          <p:cNvSpPr txBox="1"/>
          <p:nvPr/>
        </p:nvSpPr>
        <p:spPr>
          <a:xfrm>
            <a:off x="6678806" y="1448100"/>
            <a:ext cx="5245540" cy="4278094"/>
          </a:xfrm>
          <a:prstGeom prst="rect">
            <a:avLst/>
          </a:prstGeom>
          <a:pattFill prst="pct10">
            <a:fgClr>
              <a:schemeClr val="accent1"/>
            </a:fgClr>
            <a:bgClr>
              <a:schemeClr val="bg1"/>
            </a:bgClr>
          </a:pattFill>
        </p:spPr>
        <p:txBody>
          <a:bodyPr wrap="square" rtlCol="0">
            <a:spAutoFit/>
          </a:bodyPr>
          <a:lstStyle/>
          <a:p>
            <a:r>
              <a:rPr lang="en-US" sz="1600" dirty="0">
                <a:latin typeface="Bahnschrift Light" panose="020B0502040204020203" pitchFamily="34" charset="0"/>
              </a:rPr>
              <a:t>For the purpose of KYC policy, a </a:t>
            </a:r>
            <a:r>
              <a:rPr lang="en-US" sz="1600" b="1" dirty="0">
                <a:latin typeface="Bahnschrift Light" panose="020B0502040204020203" pitchFamily="34" charset="0"/>
              </a:rPr>
              <a:t>‘</a:t>
            </a:r>
            <a:r>
              <a:rPr lang="en-US" sz="1600" b="1" u="sng" dirty="0">
                <a:latin typeface="Bahnschrift Light" panose="020B0502040204020203" pitchFamily="34" charset="0"/>
              </a:rPr>
              <a:t>Customer</a:t>
            </a:r>
            <a:r>
              <a:rPr lang="en-US" sz="1600" b="1" dirty="0">
                <a:latin typeface="Bahnschrift Light" panose="020B0502040204020203" pitchFamily="34" charset="0"/>
              </a:rPr>
              <a:t>’ </a:t>
            </a:r>
            <a:r>
              <a:rPr lang="en-US" sz="1600" dirty="0">
                <a:latin typeface="Bahnschrift Light" panose="020B0502040204020203" pitchFamily="34" charset="0"/>
              </a:rPr>
              <a:t>is defined as a person or entity:</a:t>
            </a:r>
          </a:p>
          <a:p>
            <a:pPr marL="285750" indent="-285750">
              <a:buFont typeface="Wingdings" panose="05000000000000000000" pitchFamily="2" charset="2"/>
              <a:buChar char="§"/>
            </a:pPr>
            <a:r>
              <a:rPr lang="en-US" sz="1600" dirty="0">
                <a:latin typeface="Bahnschrift Light" panose="020B0502040204020203" pitchFamily="34" charset="0"/>
              </a:rPr>
              <a:t>Who </a:t>
            </a:r>
            <a:r>
              <a:rPr lang="en-US" sz="1600" b="1" dirty="0">
                <a:latin typeface="Bahnschrift Light" panose="020B0502040204020203" pitchFamily="34" charset="0"/>
              </a:rPr>
              <a:t>maintains an account </a:t>
            </a:r>
            <a:r>
              <a:rPr lang="en-US" sz="1600" dirty="0">
                <a:latin typeface="Bahnschrift Light" panose="020B0502040204020203" pitchFamily="34" charset="0"/>
              </a:rPr>
              <a:t>and/or has a </a:t>
            </a:r>
            <a:r>
              <a:rPr lang="en-US" sz="1600" b="1" dirty="0">
                <a:latin typeface="Bahnschrift Light" panose="020B0502040204020203" pitchFamily="34" charset="0"/>
              </a:rPr>
              <a:t>business relationship </a:t>
            </a:r>
            <a:r>
              <a:rPr lang="en-US" sz="1600" dirty="0">
                <a:latin typeface="Bahnschrift Light" panose="020B0502040204020203" pitchFamily="34" charset="0"/>
              </a:rPr>
              <a:t>with the </a:t>
            </a:r>
            <a:r>
              <a:rPr lang="en-US" sz="1600" b="1" dirty="0">
                <a:latin typeface="Bahnschrift Light" panose="020B0502040204020203" pitchFamily="34" charset="0"/>
              </a:rPr>
              <a:t>bank;</a:t>
            </a:r>
          </a:p>
          <a:p>
            <a:pPr marL="285750" indent="-285750">
              <a:buFont typeface="Wingdings" panose="05000000000000000000" pitchFamily="2" charset="2"/>
              <a:buChar char="§"/>
            </a:pPr>
            <a:r>
              <a:rPr lang="en-US" sz="1600" dirty="0">
                <a:latin typeface="Bahnschrift Light" panose="020B0502040204020203" pitchFamily="34" charset="0"/>
              </a:rPr>
              <a:t>one on whose behalf the account is maintained (i.e. the </a:t>
            </a:r>
            <a:r>
              <a:rPr lang="en-US" sz="1600" b="1" dirty="0">
                <a:latin typeface="Bahnschrift Light" panose="020B0502040204020203" pitchFamily="34" charset="0"/>
              </a:rPr>
              <a:t>beneficial owner</a:t>
            </a:r>
            <a:r>
              <a:rPr lang="en-US" sz="1600" dirty="0">
                <a:latin typeface="Bahnschrift Light" panose="020B0502040204020203" pitchFamily="34" charset="0"/>
              </a:rPr>
              <a:t>). </a:t>
            </a:r>
          </a:p>
          <a:p>
            <a:pPr marL="285750" indent="-285750">
              <a:buFont typeface="Wingdings" panose="05000000000000000000" pitchFamily="2" charset="2"/>
              <a:buChar char="§"/>
            </a:pPr>
            <a:r>
              <a:rPr lang="en-US" sz="1600" dirty="0">
                <a:latin typeface="Bahnschrift Light" panose="020B0502040204020203" pitchFamily="34" charset="0"/>
              </a:rPr>
              <a:t>Who do the transactions by </a:t>
            </a:r>
            <a:r>
              <a:rPr lang="en-US" sz="1600" b="1" dirty="0">
                <a:latin typeface="Bahnschrift Light" panose="020B0502040204020203" pitchFamily="34" charset="0"/>
              </a:rPr>
              <a:t>professional intermediaries</a:t>
            </a:r>
            <a:r>
              <a:rPr lang="en-US" sz="1600" dirty="0">
                <a:latin typeface="Bahnschrift Light" panose="020B0502040204020203" pitchFamily="34" charset="0"/>
              </a:rPr>
              <a:t>, such as Stock Brokers, Chartered Accountants, Solicitors etc. as permitted under the law, and</a:t>
            </a:r>
          </a:p>
          <a:p>
            <a:pPr marL="285750" indent="-285750">
              <a:buFont typeface="Wingdings" panose="05000000000000000000" pitchFamily="2" charset="2"/>
              <a:buChar char="§"/>
            </a:pPr>
            <a:r>
              <a:rPr lang="en-US" sz="1600" dirty="0">
                <a:latin typeface="Bahnschrift Light" panose="020B0502040204020203" pitchFamily="34" charset="0"/>
              </a:rPr>
              <a:t>connected with a financial transaction which can pose significant </a:t>
            </a:r>
            <a:r>
              <a:rPr lang="en-US" sz="1600" b="1" dirty="0">
                <a:latin typeface="Bahnschrift Light" panose="020B0502040204020203" pitchFamily="34" charset="0"/>
              </a:rPr>
              <a:t>reputational</a:t>
            </a:r>
            <a:r>
              <a:rPr lang="en-US" sz="1600" dirty="0">
                <a:latin typeface="Bahnschrift Light" panose="020B0502040204020203" pitchFamily="34" charset="0"/>
              </a:rPr>
              <a:t> or </a:t>
            </a:r>
            <a:r>
              <a:rPr lang="en-US" sz="1600" b="1" dirty="0">
                <a:latin typeface="Bahnschrift Light" panose="020B0502040204020203" pitchFamily="34" charset="0"/>
              </a:rPr>
              <a:t>other risks </a:t>
            </a:r>
            <a:r>
              <a:rPr lang="en-US" sz="1600" dirty="0">
                <a:latin typeface="Bahnschrift Light" panose="020B0502040204020203" pitchFamily="34" charset="0"/>
              </a:rPr>
              <a:t>to the bank.</a:t>
            </a:r>
          </a:p>
          <a:p>
            <a:r>
              <a:rPr lang="en-US" sz="1600" b="1" dirty="0">
                <a:latin typeface="Bahnschrift Light" panose="020B0502040204020203" pitchFamily="34" charset="0"/>
              </a:rPr>
              <a:t>      For Example:- </a:t>
            </a:r>
            <a:br>
              <a:rPr lang="en-US" sz="1600" b="1" dirty="0">
                <a:latin typeface="Bahnschrift Light" panose="020B0502040204020203" pitchFamily="34" charset="0"/>
              </a:rPr>
            </a:br>
            <a:r>
              <a:rPr lang="en-US" sz="1600" b="1" dirty="0">
                <a:latin typeface="Bahnschrift Light" panose="020B0502040204020203" pitchFamily="34" charset="0"/>
              </a:rPr>
              <a:t>         A wire transfer </a:t>
            </a:r>
            <a:r>
              <a:rPr lang="en-US" sz="1600" dirty="0">
                <a:latin typeface="Bahnschrift Light" panose="020B0502040204020203" pitchFamily="34" charset="0"/>
              </a:rPr>
              <a:t>or issue of a </a:t>
            </a:r>
            <a:r>
              <a:rPr lang="en-US" sz="1600" b="1" dirty="0">
                <a:latin typeface="Bahnschrift Light" panose="020B0502040204020203" pitchFamily="34" charset="0"/>
              </a:rPr>
              <a:t>high value demand          draft</a:t>
            </a:r>
            <a:r>
              <a:rPr lang="en-US" sz="1600" dirty="0">
                <a:latin typeface="Bahnschrift Light" panose="020B0502040204020203" pitchFamily="34" charset="0"/>
              </a:rPr>
              <a:t> as a </a:t>
            </a:r>
            <a:r>
              <a:rPr lang="en-US" sz="1600" b="1" dirty="0">
                <a:latin typeface="Bahnschrift Light" panose="020B0502040204020203" pitchFamily="34" charset="0"/>
              </a:rPr>
              <a:t>single transaction.</a:t>
            </a:r>
          </a:p>
          <a:p>
            <a:endParaRPr lang="en-IN" sz="1600" dirty="0">
              <a:latin typeface="AvantGarde Bk BT" panose="020B0402020202020204" pitchFamily="34" charset="0"/>
            </a:endParaRPr>
          </a:p>
        </p:txBody>
      </p:sp>
      <p:sp>
        <p:nvSpPr>
          <p:cNvPr id="14" name="TextBox 13"/>
          <p:cNvSpPr txBox="1"/>
          <p:nvPr/>
        </p:nvSpPr>
        <p:spPr>
          <a:xfrm>
            <a:off x="791539" y="2470616"/>
            <a:ext cx="4468153" cy="2369880"/>
          </a:xfrm>
          <a:prstGeom prst="rect">
            <a:avLst/>
          </a:prstGeom>
          <a:noFill/>
        </p:spPr>
        <p:txBody>
          <a:bodyPr wrap="square" rtlCol="0">
            <a:spAutoFit/>
          </a:bodyPr>
          <a:lstStyle/>
          <a:p>
            <a:r>
              <a:rPr lang="en-IN" sz="4400" dirty="0">
                <a:solidFill>
                  <a:schemeClr val="bg1"/>
                </a:solidFill>
                <a:latin typeface="Avant_G-Bold" panose="020B0500000000000000" pitchFamily="34" charset="0"/>
              </a:rPr>
              <a:t>WHAT DO WE MEAN BY </a:t>
            </a:r>
            <a:r>
              <a:rPr lang="en-IN" sz="6000" dirty="0">
                <a:solidFill>
                  <a:schemeClr val="bg1"/>
                </a:solidFill>
                <a:latin typeface="Avant_G-Bold" panose="020B0500000000000000" pitchFamily="34" charset="0"/>
              </a:rPr>
              <a:t>“CUS</a:t>
            </a:r>
            <a:r>
              <a:rPr lang="en-IN" sz="6000" u="dotted" dirty="0">
                <a:solidFill>
                  <a:schemeClr val="bg1"/>
                </a:solidFill>
                <a:uFill>
                  <a:solidFill>
                    <a:schemeClr val="bg1">
                      <a:lumMod val="85000"/>
                    </a:schemeClr>
                  </a:solidFill>
                </a:uFill>
                <a:latin typeface="Avant_G-Bold" panose="020B0500000000000000" pitchFamily="34" charset="0"/>
              </a:rPr>
              <a:t>TOMER</a:t>
            </a:r>
            <a:r>
              <a:rPr lang="en-IN" sz="6000" dirty="0">
                <a:solidFill>
                  <a:schemeClr val="bg1"/>
                </a:solidFill>
                <a:latin typeface="Avant_G-Bold" panose="020B0500000000000000" pitchFamily="34" charset="0"/>
              </a:rPr>
              <a:t>”</a:t>
            </a:r>
          </a:p>
        </p:txBody>
      </p:sp>
      <p:sp>
        <p:nvSpPr>
          <p:cNvPr id="16" name="Half Frame 15"/>
          <p:cNvSpPr/>
          <p:nvPr/>
        </p:nvSpPr>
        <p:spPr>
          <a:xfrm>
            <a:off x="342900" y="314324"/>
            <a:ext cx="5010150" cy="2532273"/>
          </a:xfrm>
          <a:prstGeom prst="halfFram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p>
        </p:txBody>
      </p:sp>
      <p:sp>
        <p:nvSpPr>
          <p:cNvPr id="18" name="Isosceles Triangle 17"/>
          <p:cNvSpPr/>
          <p:nvPr/>
        </p:nvSpPr>
        <p:spPr>
          <a:xfrm rot="5400000">
            <a:off x="5935668" y="3221975"/>
            <a:ext cx="352443" cy="377901"/>
          </a:xfrm>
          <a:prstGeom prst="triangle">
            <a:avLst>
              <a:gd name="adj" fmla="val 52326"/>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4" name="Group 23"/>
          <p:cNvGrpSpPr/>
          <p:nvPr/>
        </p:nvGrpSpPr>
        <p:grpSpPr>
          <a:xfrm>
            <a:off x="5975291" y="2846598"/>
            <a:ext cx="246988" cy="1164803"/>
            <a:chOff x="4840323" y="532127"/>
            <a:chExt cx="246988" cy="4335332"/>
          </a:xfrm>
          <a:solidFill>
            <a:schemeClr val="tx1">
              <a:lumMod val="65000"/>
              <a:lumOff val="35000"/>
            </a:schemeClr>
          </a:solidFill>
        </p:grpSpPr>
        <p:sp>
          <p:nvSpPr>
            <p:cNvPr id="25" name="Oval 24"/>
            <p:cNvSpPr/>
            <p:nvPr/>
          </p:nvSpPr>
          <p:spPr>
            <a:xfrm>
              <a:off x="4840323" y="532127"/>
              <a:ext cx="246988" cy="845123"/>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p:cNvSpPr/>
            <p:nvPr/>
          </p:nvSpPr>
          <p:spPr>
            <a:xfrm>
              <a:off x="4840323" y="4112500"/>
              <a:ext cx="246988" cy="754959"/>
            </a:xfrm>
            <a:prstGeom prst="ellipse">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7" name="Half Frame 26"/>
          <p:cNvSpPr/>
          <p:nvPr/>
        </p:nvSpPr>
        <p:spPr>
          <a:xfrm rot="10800000">
            <a:off x="736878" y="3979028"/>
            <a:ext cx="5010150" cy="2532273"/>
          </a:xfrm>
          <a:prstGeom prst="halfFram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p>
        </p:txBody>
      </p:sp>
      <p:sp>
        <p:nvSpPr>
          <p:cNvPr id="28" name="Isosceles Triangle 27"/>
          <p:cNvSpPr/>
          <p:nvPr/>
        </p:nvSpPr>
        <p:spPr>
          <a:xfrm rot="13636153">
            <a:off x="10296876" y="488314"/>
            <a:ext cx="1735232" cy="1087515"/>
          </a:xfrm>
          <a:prstGeom prst="triangl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80459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24"/>
                                        </p:tgtEl>
                                      </p:cBhvr>
                                    </p:animEffect>
                                    <p:set>
                                      <p:cBhvr>
                                        <p:cTn id="7" dur="1" fill="hold">
                                          <p:stCondLst>
                                            <p:cond delay="499"/>
                                          </p:stCondLst>
                                        </p:cTn>
                                        <p:tgtEl>
                                          <p:spTgt spid="2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par>
                          <p:cTn id="13" fill="hold">
                            <p:stCondLst>
                              <p:cond delay="500"/>
                            </p:stCondLst>
                            <p:childTnLst>
                              <p:par>
                                <p:cTn id="14" presetID="8" presetClass="emph" presetSubtype="0" fill="hold" nodeType="afterEffect">
                                  <p:stCondLst>
                                    <p:cond delay="0"/>
                                  </p:stCondLst>
                                  <p:childTnLst>
                                    <p:animRot by="21600000">
                                      <p:cBhvr>
                                        <p:cTn id="15" dur="1750" fill="hold"/>
                                        <p:tgtEl>
                                          <p:spTgt spid="2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6102036" cy="6858000"/>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4" name="Slide Number Placeholder 3"/>
          <p:cNvSpPr>
            <a:spLocks noGrp="1"/>
          </p:cNvSpPr>
          <p:nvPr>
            <p:ph type="sldNum" sz="quarter" idx="12"/>
          </p:nvPr>
        </p:nvSpPr>
        <p:spPr>
          <a:ln>
            <a:noFill/>
          </a:ln>
        </p:spPr>
        <p:txBody>
          <a:bodyPr/>
          <a:lstStyle/>
          <a:p>
            <a:fld id="{64817E00-36CB-45B2-99EC-B9DE4D5B6FAF}" type="slidenum">
              <a:rPr lang="en-IN" smtClean="0">
                <a:solidFill>
                  <a:schemeClr val="tx1"/>
                </a:solidFill>
              </a:rPr>
              <a:t>15</a:t>
            </a:fld>
            <a:endParaRPr lang="en-IN" dirty="0">
              <a:solidFill>
                <a:schemeClr val="tx1"/>
              </a:solidFill>
            </a:endParaRPr>
          </a:p>
        </p:txBody>
      </p:sp>
      <p:sp>
        <p:nvSpPr>
          <p:cNvPr id="11" name="Oval 10"/>
          <p:cNvSpPr/>
          <p:nvPr/>
        </p:nvSpPr>
        <p:spPr>
          <a:xfrm>
            <a:off x="5581462" y="2925246"/>
            <a:ext cx="1041148" cy="975134"/>
          </a:xfrm>
          <a:prstGeom prst="ellipse">
            <a:avLst/>
          </a:prstGeom>
          <a:solidFill>
            <a:srgbClr val="FFC000"/>
          </a:solidFill>
          <a:ln w="57150">
            <a:solidFill>
              <a:schemeClr val="tx1">
                <a:lumMod val="95000"/>
                <a:lumOff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C000"/>
              </a:solidFill>
            </a:endParaRPr>
          </a:p>
        </p:txBody>
      </p:sp>
      <p:sp>
        <p:nvSpPr>
          <p:cNvPr id="14" name="TextBox 13"/>
          <p:cNvSpPr txBox="1"/>
          <p:nvPr/>
        </p:nvSpPr>
        <p:spPr>
          <a:xfrm>
            <a:off x="1343246" y="2199149"/>
            <a:ext cx="3772043" cy="2677656"/>
          </a:xfrm>
          <a:prstGeom prst="rect">
            <a:avLst/>
          </a:prstGeom>
          <a:noFill/>
        </p:spPr>
        <p:txBody>
          <a:bodyPr wrap="square" rtlCol="0">
            <a:spAutoFit/>
          </a:bodyPr>
          <a:lstStyle/>
          <a:p>
            <a:r>
              <a:rPr lang="en-IN" sz="3600" dirty="0">
                <a:solidFill>
                  <a:schemeClr val="bg1"/>
                </a:solidFill>
                <a:latin typeface="Avant_G-Bold" panose="020B0500000000000000" pitchFamily="34" charset="0"/>
              </a:rPr>
              <a:t>WHAT DO WE MEAN BY </a:t>
            </a:r>
          </a:p>
          <a:p>
            <a:r>
              <a:rPr lang="en-IN" sz="4800" u="dash" dirty="0">
                <a:solidFill>
                  <a:schemeClr val="bg1"/>
                </a:solidFill>
                <a:uFill>
                  <a:solidFill>
                    <a:schemeClr val="bg1">
                      <a:lumMod val="85000"/>
                    </a:schemeClr>
                  </a:solidFill>
                </a:uFill>
                <a:latin typeface="Avant_G-Bold" panose="020B0500000000000000" pitchFamily="34" charset="0"/>
              </a:rPr>
              <a:t>BENE</a:t>
            </a:r>
            <a:r>
              <a:rPr lang="en-IN" sz="4800" dirty="0">
                <a:solidFill>
                  <a:schemeClr val="bg1"/>
                </a:solidFill>
                <a:latin typeface="Avant_G-Bold" panose="020B0500000000000000" pitchFamily="34" charset="0"/>
              </a:rPr>
              <a:t>-FICIAL OW</a:t>
            </a:r>
            <a:r>
              <a:rPr lang="en-IN" sz="4800" u="dash" dirty="0">
                <a:solidFill>
                  <a:schemeClr val="bg1"/>
                </a:solidFill>
                <a:uFill>
                  <a:solidFill>
                    <a:schemeClr val="bg1">
                      <a:lumMod val="95000"/>
                    </a:schemeClr>
                  </a:solidFill>
                </a:uFill>
                <a:latin typeface="Avant_G-Bold" panose="020B0500000000000000" pitchFamily="34" charset="0"/>
              </a:rPr>
              <a:t>NER</a:t>
            </a:r>
            <a:r>
              <a:rPr lang="en-IN" sz="4800" dirty="0">
                <a:solidFill>
                  <a:schemeClr val="bg1"/>
                </a:solidFill>
                <a:latin typeface="Avant_G-Bold" panose="020B0500000000000000" pitchFamily="34" charset="0"/>
              </a:rPr>
              <a:t>?</a:t>
            </a:r>
          </a:p>
        </p:txBody>
      </p:sp>
      <p:sp>
        <p:nvSpPr>
          <p:cNvPr id="18" name="Isosceles Triangle 17"/>
          <p:cNvSpPr/>
          <p:nvPr/>
        </p:nvSpPr>
        <p:spPr>
          <a:xfrm rot="5400000">
            <a:off x="5977914" y="3223862"/>
            <a:ext cx="352443" cy="377901"/>
          </a:xfrm>
          <a:prstGeom prst="triangle">
            <a:avLst>
              <a:gd name="adj" fmla="val 52326"/>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p:cNvSpPr txBox="1"/>
          <p:nvPr/>
        </p:nvSpPr>
        <p:spPr>
          <a:xfrm>
            <a:off x="6997052" y="2199149"/>
            <a:ext cx="4568699" cy="2492990"/>
          </a:xfrm>
          <a:prstGeom prst="rect">
            <a:avLst/>
          </a:prstGeom>
          <a:noFill/>
        </p:spPr>
        <p:txBody>
          <a:bodyPr wrap="square" rtlCol="0">
            <a:spAutoFit/>
          </a:bodyPr>
          <a:lstStyle/>
          <a:p>
            <a:r>
              <a:rPr lang="en-US" dirty="0">
                <a:solidFill>
                  <a:schemeClr val="bg2">
                    <a:lumMod val="10000"/>
                  </a:schemeClr>
                </a:solidFill>
                <a:latin typeface="Bahnschrift Light" panose="020B0502040204020203" pitchFamily="34" charset="0"/>
              </a:rPr>
              <a:t>In reference to the Rule 9, sub-rule (1A) of PMLA Rules - </a:t>
            </a:r>
            <a:r>
              <a:rPr lang="en-US" sz="2800" b="1" dirty="0">
                <a:solidFill>
                  <a:schemeClr val="bg2">
                    <a:lumMod val="10000"/>
                  </a:schemeClr>
                </a:solidFill>
                <a:latin typeface="Bahnschrift Light" panose="020B0502040204020203" pitchFamily="34" charset="0"/>
              </a:rPr>
              <a:t>'Beneficial Owner' </a:t>
            </a:r>
            <a:r>
              <a:rPr lang="en-US" dirty="0">
                <a:solidFill>
                  <a:schemeClr val="bg2">
                    <a:lumMod val="10000"/>
                  </a:schemeClr>
                </a:solidFill>
                <a:latin typeface="Bahnschrift Light" panose="020B0502040204020203" pitchFamily="34" charset="0"/>
              </a:rPr>
              <a:t>means the </a:t>
            </a:r>
            <a:r>
              <a:rPr lang="en-US" sz="2000" b="1" dirty="0">
                <a:solidFill>
                  <a:schemeClr val="bg2">
                    <a:lumMod val="10000"/>
                  </a:schemeClr>
                </a:solidFill>
                <a:latin typeface="Bahnschrift Light" panose="020B0502040204020203" pitchFamily="34" charset="0"/>
              </a:rPr>
              <a:t>natural person </a:t>
            </a:r>
            <a:r>
              <a:rPr lang="en-US" dirty="0">
                <a:solidFill>
                  <a:schemeClr val="bg2">
                    <a:lumMod val="10000"/>
                  </a:schemeClr>
                </a:solidFill>
                <a:latin typeface="Bahnschrift Light" panose="020B0502040204020203" pitchFamily="34" charset="0"/>
              </a:rPr>
              <a:t>who ultimately owns or controls a client and or the person on whose behalf a transaction is being conducted, and includes a person who exercise ultimate effective control over a juridical person</a:t>
            </a:r>
            <a:endParaRPr lang="en-IN" dirty="0">
              <a:solidFill>
                <a:schemeClr val="bg2">
                  <a:lumMod val="10000"/>
                </a:schemeClr>
              </a:solidFill>
            </a:endParaRPr>
          </a:p>
        </p:txBody>
      </p:sp>
      <p:sp>
        <p:nvSpPr>
          <p:cNvPr id="20" name="Rectangle 19"/>
          <p:cNvSpPr/>
          <p:nvPr/>
        </p:nvSpPr>
        <p:spPr>
          <a:xfrm>
            <a:off x="6495010" y="1657632"/>
            <a:ext cx="622285" cy="1569660"/>
          </a:xfrm>
          <a:prstGeom prst="rect">
            <a:avLst/>
          </a:prstGeom>
          <a:noFill/>
        </p:spPr>
        <p:txBody>
          <a:bodyPr wrap="none" lIns="91440" tIns="45720" rIns="91440" bIns="45720">
            <a:spAutoFit/>
          </a:bodyPr>
          <a:lstStyle/>
          <a:p>
            <a:pPr algn="ctr"/>
            <a:r>
              <a:rPr lang="en-US" sz="9600" dirty="0">
                <a:ln w="0"/>
                <a:solidFill>
                  <a:schemeClr val="bg2">
                    <a:lumMod val="10000"/>
                  </a:schemeClr>
                </a:solidFill>
                <a:effectLst>
                  <a:outerShdw blurRad="38100" dist="19050" dir="2700000" algn="tl" rotWithShape="0">
                    <a:schemeClr val="dk1">
                      <a:alpha val="40000"/>
                    </a:schemeClr>
                  </a:outerShdw>
                </a:effectLst>
                <a:latin typeface="Avant_G-Bold" panose="020B0500000000000000" pitchFamily="34" charset="0"/>
              </a:rPr>
              <a:t>“</a:t>
            </a:r>
            <a:endParaRPr lang="en-US" sz="9600" b="0" cap="none" spc="0" dirty="0">
              <a:ln w="0"/>
              <a:solidFill>
                <a:schemeClr val="bg2">
                  <a:lumMod val="10000"/>
                </a:schemeClr>
              </a:solidFill>
              <a:effectLst>
                <a:outerShdw blurRad="38100" dist="19050" dir="2700000" algn="tl" rotWithShape="0">
                  <a:schemeClr val="dk1">
                    <a:alpha val="40000"/>
                  </a:schemeClr>
                </a:outerShdw>
              </a:effectLst>
              <a:latin typeface="Avant_G-Bold" panose="020B0500000000000000" pitchFamily="34" charset="0"/>
            </a:endParaRPr>
          </a:p>
        </p:txBody>
      </p:sp>
      <p:sp>
        <p:nvSpPr>
          <p:cNvPr id="22" name="Rectangle 21"/>
          <p:cNvSpPr/>
          <p:nvPr/>
        </p:nvSpPr>
        <p:spPr>
          <a:xfrm flipV="1">
            <a:off x="9359915" y="3663996"/>
            <a:ext cx="622285" cy="1569660"/>
          </a:xfrm>
          <a:prstGeom prst="rect">
            <a:avLst/>
          </a:prstGeom>
          <a:noFill/>
        </p:spPr>
        <p:txBody>
          <a:bodyPr wrap="none" lIns="91440" tIns="45720" rIns="91440" bIns="45720">
            <a:spAutoFit/>
          </a:bodyPr>
          <a:lstStyle/>
          <a:p>
            <a:pPr algn="ctr"/>
            <a:r>
              <a:rPr lang="en-US" sz="9600" dirty="0">
                <a:ln w="0"/>
                <a:solidFill>
                  <a:schemeClr val="bg2">
                    <a:lumMod val="10000"/>
                  </a:schemeClr>
                </a:solidFill>
                <a:effectLst>
                  <a:outerShdw blurRad="38100" dist="19050" dir="2700000" algn="tl" rotWithShape="0">
                    <a:schemeClr val="dk1">
                      <a:alpha val="40000"/>
                    </a:schemeClr>
                  </a:outerShdw>
                </a:effectLst>
                <a:latin typeface="Avant_G-Bold" panose="020B0500000000000000" pitchFamily="34" charset="0"/>
              </a:rPr>
              <a:t>“</a:t>
            </a:r>
            <a:endParaRPr lang="en-US" sz="9600" b="0" cap="none" spc="0" dirty="0">
              <a:ln w="0"/>
              <a:solidFill>
                <a:schemeClr val="bg2">
                  <a:lumMod val="10000"/>
                </a:schemeClr>
              </a:solidFill>
              <a:effectLst>
                <a:outerShdw blurRad="38100" dist="19050" dir="2700000" algn="tl" rotWithShape="0">
                  <a:schemeClr val="dk1">
                    <a:alpha val="40000"/>
                  </a:schemeClr>
                </a:outerShdw>
              </a:effectLst>
              <a:latin typeface="Avant_G-Bold" panose="020B0500000000000000" pitchFamily="34" charset="0"/>
            </a:endParaRPr>
          </a:p>
        </p:txBody>
      </p:sp>
      <p:grpSp>
        <p:nvGrpSpPr>
          <p:cNvPr id="24" name="Group 23"/>
          <p:cNvGrpSpPr/>
          <p:nvPr/>
        </p:nvGrpSpPr>
        <p:grpSpPr>
          <a:xfrm>
            <a:off x="5975291" y="2846598"/>
            <a:ext cx="246988" cy="1164803"/>
            <a:chOff x="4840323" y="532127"/>
            <a:chExt cx="246988" cy="4335332"/>
          </a:xfrm>
          <a:solidFill>
            <a:schemeClr val="tx1">
              <a:lumMod val="65000"/>
              <a:lumOff val="35000"/>
            </a:schemeClr>
          </a:solidFill>
        </p:grpSpPr>
        <p:sp>
          <p:nvSpPr>
            <p:cNvPr id="25" name="Oval 24"/>
            <p:cNvSpPr/>
            <p:nvPr/>
          </p:nvSpPr>
          <p:spPr>
            <a:xfrm>
              <a:off x="4840323" y="532127"/>
              <a:ext cx="246988" cy="845123"/>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p:cNvSpPr/>
            <p:nvPr/>
          </p:nvSpPr>
          <p:spPr>
            <a:xfrm>
              <a:off x="4840323" y="4112500"/>
              <a:ext cx="246988" cy="754959"/>
            </a:xfrm>
            <a:prstGeom prst="ellipse">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Half Frame 20"/>
          <p:cNvSpPr/>
          <p:nvPr/>
        </p:nvSpPr>
        <p:spPr>
          <a:xfrm>
            <a:off x="342900" y="314324"/>
            <a:ext cx="5010150" cy="2532273"/>
          </a:xfrm>
          <a:prstGeom prst="halfFram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p>
        </p:txBody>
      </p:sp>
      <p:sp>
        <p:nvSpPr>
          <p:cNvPr id="23" name="Half Frame 22"/>
          <p:cNvSpPr/>
          <p:nvPr/>
        </p:nvSpPr>
        <p:spPr>
          <a:xfrm rot="10800000">
            <a:off x="736878" y="3979028"/>
            <a:ext cx="5010150" cy="2532273"/>
          </a:xfrm>
          <a:prstGeom prst="halfFram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p>
        </p:txBody>
      </p:sp>
      <p:sp>
        <p:nvSpPr>
          <p:cNvPr id="2" name="Isosceles Triangle 1"/>
          <p:cNvSpPr/>
          <p:nvPr/>
        </p:nvSpPr>
        <p:spPr>
          <a:xfrm rot="13636153">
            <a:off x="9985887" y="455500"/>
            <a:ext cx="1990725" cy="1457607"/>
          </a:xfrm>
          <a:prstGeom prst="triangl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485661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24"/>
                                        </p:tgtEl>
                                      </p:cBhvr>
                                    </p:animEffect>
                                    <p:set>
                                      <p:cBhvr>
                                        <p:cTn id="7" dur="1" fill="hold">
                                          <p:stCondLst>
                                            <p:cond delay="499"/>
                                          </p:stCondLst>
                                        </p:cTn>
                                        <p:tgtEl>
                                          <p:spTgt spid="2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par>
                          <p:cTn id="13" fill="hold">
                            <p:stCondLst>
                              <p:cond delay="500"/>
                            </p:stCondLst>
                            <p:childTnLst>
                              <p:par>
                                <p:cTn id="14" presetID="8" presetClass="emph" presetSubtype="0" fill="hold" nodeType="afterEffect">
                                  <p:stCondLst>
                                    <p:cond delay="0"/>
                                  </p:stCondLst>
                                  <p:childTnLst>
                                    <p:animRot by="21600000">
                                      <p:cBhvr>
                                        <p:cTn id="15" dur="1750" fill="hold"/>
                                        <p:tgtEl>
                                          <p:spTgt spid="2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6102036" cy="6858000"/>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4" name="Slide Number Placeholder 3"/>
          <p:cNvSpPr>
            <a:spLocks noGrp="1"/>
          </p:cNvSpPr>
          <p:nvPr>
            <p:ph type="sldNum" sz="quarter" idx="12"/>
          </p:nvPr>
        </p:nvSpPr>
        <p:spPr>
          <a:xfrm>
            <a:off x="2996815" y="6289992"/>
            <a:ext cx="2743200" cy="365125"/>
          </a:xfrm>
          <a:ln>
            <a:noFill/>
          </a:ln>
        </p:spPr>
        <p:txBody>
          <a:bodyPr/>
          <a:lstStyle/>
          <a:p>
            <a:fld id="{64817E00-36CB-45B2-99EC-B9DE4D5B6FAF}" type="slidenum">
              <a:rPr lang="en-IN" smtClean="0">
                <a:solidFill>
                  <a:schemeClr val="bg1"/>
                </a:solidFill>
              </a:rPr>
              <a:t>16</a:t>
            </a:fld>
            <a:endParaRPr lang="en-IN" dirty="0">
              <a:solidFill>
                <a:schemeClr val="bg1"/>
              </a:solidFill>
            </a:endParaRPr>
          </a:p>
        </p:txBody>
      </p:sp>
      <p:sp>
        <p:nvSpPr>
          <p:cNvPr id="11" name="Oval 10"/>
          <p:cNvSpPr/>
          <p:nvPr/>
        </p:nvSpPr>
        <p:spPr>
          <a:xfrm>
            <a:off x="5581462" y="2891069"/>
            <a:ext cx="1041148" cy="975134"/>
          </a:xfrm>
          <a:prstGeom prst="ellipse">
            <a:avLst/>
          </a:prstGeom>
          <a:solidFill>
            <a:srgbClr val="FFC000"/>
          </a:solidFill>
          <a:ln w="57150">
            <a:solidFill>
              <a:schemeClr val="tx1">
                <a:lumMod val="95000"/>
                <a:lumOff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C000"/>
              </a:solidFill>
            </a:endParaRPr>
          </a:p>
        </p:txBody>
      </p:sp>
      <p:sp>
        <p:nvSpPr>
          <p:cNvPr id="14" name="TextBox 13"/>
          <p:cNvSpPr txBox="1"/>
          <p:nvPr/>
        </p:nvSpPr>
        <p:spPr>
          <a:xfrm>
            <a:off x="552450" y="514350"/>
            <a:ext cx="4943475" cy="707886"/>
          </a:xfrm>
          <a:prstGeom prst="rect">
            <a:avLst/>
          </a:prstGeom>
          <a:noFill/>
        </p:spPr>
        <p:txBody>
          <a:bodyPr wrap="square" rtlCol="0">
            <a:spAutoFit/>
          </a:bodyPr>
          <a:lstStyle/>
          <a:p>
            <a:r>
              <a:rPr lang="en-IN" sz="2800" dirty="0">
                <a:solidFill>
                  <a:schemeClr val="bg1"/>
                </a:solidFill>
                <a:latin typeface="Avant_G-Bold" panose="020B0500000000000000" pitchFamily="34" charset="0"/>
              </a:rPr>
              <a:t>WHAT is </a:t>
            </a:r>
            <a:r>
              <a:rPr lang="en-IN" sz="4000" dirty="0">
                <a:solidFill>
                  <a:schemeClr val="bg1"/>
                </a:solidFill>
                <a:latin typeface="Avant_G-Bold" panose="020B0500000000000000" pitchFamily="34" charset="0"/>
              </a:rPr>
              <a:t>WIRE-Transfer?</a:t>
            </a:r>
          </a:p>
        </p:txBody>
      </p:sp>
      <p:sp>
        <p:nvSpPr>
          <p:cNvPr id="16" name="Half Frame 15"/>
          <p:cNvSpPr/>
          <p:nvPr/>
        </p:nvSpPr>
        <p:spPr>
          <a:xfrm>
            <a:off x="387223" y="371177"/>
            <a:ext cx="4933950" cy="381000"/>
          </a:xfrm>
          <a:prstGeom prst="halfFrame">
            <a:avLst/>
          </a:prstGeom>
          <a:solidFill>
            <a:schemeClr val="bg1">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p>
        </p:txBody>
      </p:sp>
      <p:sp>
        <p:nvSpPr>
          <p:cNvPr id="17" name="Half Frame 16"/>
          <p:cNvSpPr/>
          <p:nvPr/>
        </p:nvSpPr>
        <p:spPr>
          <a:xfrm rot="10800000">
            <a:off x="609412" y="977443"/>
            <a:ext cx="4933950" cy="381000"/>
          </a:xfrm>
          <a:prstGeom prst="halfFrame">
            <a:avLst/>
          </a:prstGeom>
          <a:solidFill>
            <a:schemeClr val="bg1">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Isosceles Triangle 17"/>
          <p:cNvSpPr/>
          <p:nvPr/>
        </p:nvSpPr>
        <p:spPr>
          <a:xfrm rot="5400000">
            <a:off x="6003805" y="3227265"/>
            <a:ext cx="345936" cy="371097"/>
          </a:xfrm>
          <a:prstGeom prst="triangle">
            <a:avLst>
              <a:gd name="adj" fmla="val 52326"/>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p:cNvSpPr txBox="1"/>
          <p:nvPr/>
        </p:nvSpPr>
        <p:spPr>
          <a:xfrm>
            <a:off x="933474" y="1583709"/>
            <a:ext cx="4568699" cy="4462760"/>
          </a:xfrm>
          <a:prstGeom prst="rect">
            <a:avLst/>
          </a:prstGeom>
          <a:noFill/>
        </p:spPr>
        <p:txBody>
          <a:bodyPr wrap="square" rtlCol="0">
            <a:spAutoFit/>
          </a:bodyPr>
          <a:lstStyle/>
          <a:p>
            <a:pPr marL="285750" indent="-285750">
              <a:buFont typeface="Wingdings" panose="05000000000000000000" pitchFamily="2" charset="2"/>
              <a:buChar char="q"/>
            </a:pPr>
            <a:r>
              <a:rPr lang="en-US" sz="1600" dirty="0">
                <a:solidFill>
                  <a:schemeClr val="bg1"/>
                </a:solidFill>
                <a:latin typeface="Bahnschrift Light" panose="020B0502040204020203" pitchFamily="34" charset="0"/>
              </a:rPr>
              <a:t>A </a:t>
            </a:r>
            <a:r>
              <a:rPr lang="en-US" sz="1600" b="1" dirty="0">
                <a:solidFill>
                  <a:schemeClr val="bg1"/>
                </a:solidFill>
                <a:latin typeface="Bahnschrift Light" panose="020B0502040204020203" pitchFamily="34" charset="0"/>
              </a:rPr>
              <a:t>wire transfer </a:t>
            </a:r>
            <a:r>
              <a:rPr lang="en-US" sz="1600" dirty="0">
                <a:solidFill>
                  <a:schemeClr val="bg1"/>
                </a:solidFill>
                <a:latin typeface="Bahnschrift Light" panose="020B0502040204020203" pitchFamily="34" charset="0"/>
              </a:rPr>
              <a:t>is an </a:t>
            </a:r>
            <a:r>
              <a:rPr lang="en-US" b="1" dirty="0">
                <a:solidFill>
                  <a:schemeClr val="bg1"/>
                </a:solidFill>
                <a:latin typeface="Bahnschrift Light" panose="020B0502040204020203" pitchFamily="34" charset="0"/>
              </a:rPr>
              <a:t>electronic way </a:t>
            </a:r>
            <a:r>
              <a:rPr lang="en-US" sz="1600" dirty="0">
                <a:solidFill>
                  <a:schemeClr val="bg1"/>
                </a:solidFill>
                <a:latin typeface="Bahnschrift Light" panose="020B0502040204020203" pitchFamily="34" charset="0"/>
              </a:rPr>
              <a:t>to transfer money. It is also known as </a:t>
            </a:r>
            <a:r>
              <a:rPr lang="en-US" b="1" dirty="0">
                <a:solidFill>
                  <a:schemeClr val="bg1"/>
                </a:solidFill>
                <a:latin typeface="Bahnschrift Light" panose="020B0502040204020203" pitchFamily="34" charset="0"/>
              </a:rPr>
              <a:t>bank transfer</a:t>
            </a:r>
            <a:r>
              <a:rPr lang="en-US" sz="1600" dirty="0">
                <a:solidFill>
                  <a:schemeClr val="bg1"/>
                </a:solidFill>
                <a:latin typeface="Bahnschrift Light" panose="020B0502040204020203" pitchFamily="34" charset="0"/>
              </a:rPr>
              <a:t>.</a:t>
            </a:r>
          </a:p>
          <a:p>
            <a:pPr marL="285750" indent="-285750">
              <a:buFont typeface="Wingdings" panose="05000000000000000000" pitchFamily="2" charset="2"/>
              <a:buChar char="q"/>
            </a:pPr>
            <a:r>
              <a:rPr lang="en-US" sz="1600" dirty="0">
                <a:solidFill>
                  <a:schemeClr val="bg1"/>
                </a:solidFill>
                <a:latin typeface="Bahnschrift Light" panose="020B0502040204020203" pitchFamily="34" charset="0"/>
              </a:rPr>
              <a:t>They are mostly used to </a:t>
            </a:r>
            <a:r>
              <a:rPr lang="en-US" sz="1600" b="1" dirty="0">
                <a:solidFill>
                  <a:schemeClr val="bg1"/>
                </a:solidFill>
                <a:latin typeface="Bahnschrift Light" panose="020B0502040204020203" pitchFamily="34" charset="0"/>
              </a:rPr>
              <a:t>send money overseas.</a:t>
            </a:r>
            <a:r>
              <a:rPr lang="en-US" sz="1400" b="1" dirty="0">
                <a:solidFill>
                  <a:schemeClr val="bg1"/>
                </a:solidFill>
                <a:latin typeface="Bahnschrift Light" panose="020B0502040204020203" pitchFamily="34" charset="0"/>
              </a:rPr>
              <a:t> </a:t>
            </a:r>
          </a:p>
          <a:p>
            <a:pPr marL="285750" indent="-285750">
              <a:buFont typeface="Wingdings" panose="05000000000000000000" pitchFamily="2" charset="2"/>
              <a:buChar char="q"/>
            </a:pPr>
            <a:r>
              <a:rPr lang="en-US" sz="1600" dirty="0">
                <a:solidFill>
                  <a:schemeClr val="bg1"/>
                </a:solidFill>
                <a:latin typeface="Bahnschrift Light" panose="020B0502040204020203" pitchFamily="34" charset="0"/>
              </a:rPr>
              <a:t>A wire transfer happens from </a:t>
            </a:r>
            <a:r>
              <a:rPr lang="en-US" sz="1600" b="1" dirty="0">
                <a:solidFill>
                  <a:schemeClr val="bg1"/>
                </a:solidFill>
                <a:latin typeface="Bahnschrift Light" panose="020B0502040204020203" pitchFamily="34" charset="0"/>
              </a:rPr>
              <a:t>one bank to another</a:t>
            </a:r>
            <a:r>
              <a:rPr lang="en-US" sz="1600" dirty="0">
                <a:solidFill>
                  <a:schemeClr val="bg1"/>
                </a:solidFill>
                <a:latin typeface="Bahnschrift Light" panose="020B0502040204020203" pitchFamily="34" charset="0"/>
              </a:rPr>
              <a:t>. </a:t>
            </a:r>
          </a:p>
          <a:p>
            <a:pPr marL="285750" indent="-285750">
              <a:buFont typeface="Wingdings" panose="05000000000000000000" pitchFamily="2" charset="2"/>
              <a:buChar char="q"/>
            </a:pPr>
            <a:r>
              <a:rPr lang="en-US" sz="1600" dirty="0">
                <a:solidFill>
                  <a:schemeClr val="bg1"/>
                </a:solidFill>
                <a:latin typeface="Bahnschrift Light" panose="020B0502040204020203" pitchFamily="34" charset="0"/>
              </a:rPr>
              <a:t>Wire transfers are thus </a:t>
            </a:r>
            <a:r>
              <a:rPr lang="en-US" sz="1600" b="1" dirty="0">
                <a:solidFill>
                  <a:schemeClr val="bg1"/>
                </a:solidFill>
                <a:latin typeface="Bahnschrift Light" panose="020B0502040204020203" pitchFamily="34" charset="0"/>
              </a:rPr>
              <a:t>quick, convenient</a:t>
            </a:r>
            <a:r>
              <a:rPr lang="en-US" sz="1600" dirty="0">
                <a:solidFill>
                  <a:schemeClr val="bg1"/>
                </a:solidFill>
                <a:latin typeface="Bahnschrift Light" panose="020B0502040204020203" pitchFamily="34" charset="0"/>
              </a:rPr>
              <a:t>, and </a:t>
            </a:r>
            <a:r>
              <a:rPr lang="en-US" sz="1600" b="1" dirty="0">
                <a:solidFill>
                  <a:schemeClr val="bg1"/>
                </a:solidFill>
                <a:latin typeface="Bahnschrift Light" panose="020B0502040204020203" pitchFamily="34" charset="0"/>
              </a:rPr>
              <a:t>safe</a:t>
            </a:r>
            <a:r>
              <a:rPr lang="en-US" sz="1600" dirty="0">
                <a:solidFill>
                  <a:schemeClr val="bg1"/>
                </a:solidFill>
                <a:latin typeface="Bahnschrift Light" panose="020B0502040204020203" pitchFamily="34" charset="0"/>
              </a:rPr>
              <a:t>. </a:t>
            </a:r>
            <a:r>
              <a:rPr lang="en-US" b="1" dirty="0">
                <a:solidFill>
                  <a:schemeClr val="bg1"/>
                </a:solidFill>
                <a:latin typeface="Bahnschrift Light" panose="020B0502040204020203" pitchFamily="34" charset="0"/>
              </a:rPr>
              <a:t>Wire Transfers</a:t>
            </a:r>
            <a:r>
              <a:rPr lang="en-US" sz="1600" dirty="0">
                <a:solidFill>
                  <a:schemeClr val="bg1"/>
                </a:solidFill>
                <a:latin typeface="Bahnschrift Light" panose="020B0502040204020203" pitchFamily="34" charset="0"/>
              </a:rPr>
              <a:t> make sending money abroad a </a:t>
            </a:r>
            <a:r>
              <a:rPr lang="en-US" sz="1600" b="1" dirty="0">
                <a:solidFill>
                  <a:schemeClr val="bg1"/>
                </a:solidFill>
                <a:latin typeface="Bahnschrift Light" panose="020B0502040204020203" pitchFamily="34" charset="0"/>
              </a:rPr>
              <a:t>breeze</a:t>
            </a:r>
            <a:r>
              <a:rPr lang="en-US" sz="1600" dirty="0">
                <a:solidFill>
                  <a:schemeClr val="bg1"/>
                </a:solidFill>
                <a:latin typeface="Bahnschrift Light" panose="020B0502040204020203" pitchFamily="34" charset="0"/>
              </a:rPr>
              <a:t>.</a:t>
            </a:r>
            <a:r>
              <a:rPr lang="en-US" sz="1600" dirty="0"/>
              <a:t> </a:t>
            </a:r>
          </a:p>
          <a:p>
            <a:pPr marL="285750" indent="-285750">
              <a:buFont typeface="Wingdings" panose="05000000000000000000" pitchFamily="2" charset="2"/>
              <a:buChar char="q"/>
            </a:pPr>
            <a:r>
              <a:rPr lang="en-US" sz="1600" b="1" dirty="0">
                <a:solidFill>
                  <a:schemeClr val="bg1"/>
                </a:solidFill>
                <a:latin typeface="Bahnschrift Light" panose="020B0502040204020203" pitchFamily="34" charset="0"/>
              </a:rPr>
              <a:t>Understand via Scenario</a:t>
            </a:r>
            <a:r>
              <a:rPr lang="en-US" sz="1600" dirty="0">
                <a:solidFill>
                  <a:schemeClr val="bg1"/>
                </a:solidFill>
                <a:latin typeface="Bahnschrift Light" panose="020B0502040204020203" pitchFamily="34" charset="0"/>
              </a:rPr>
              <a:t>, </a:t>
            </a:r>
            <a:br>
              <a:rPr lang="en-US" sz="1600" dirty="0">
                <a:solidFill>
                  <a:schemeClr val="bg1"/>
                </a:solidFill>
                <a:latin typeface="Bahnschrift Light" panose="020B0502040204020203" pitchFamily="34" charset="0"/>
              </a:rPr>
            </a:br>
            <a:r>
              <a:rPr lang="en-US" sz="1600" b="1" dirty="0">
                <a:solidFill>
                  <a:schemeClr val="bg1"/>
                </a:solidFill>
                <a:latin typeface="Bahnschrift Light" panose="020B0502040204020203" pitchFamily="34" charset="0"/>
              </a:rPr>
              <a:t>1. </a:t>
            </a:r>
            <a:r>
              <a:rPr lang="en-US" sz="1600" dirty="0">
                <a:solidFill>
                  <a:schemeClr val="bg1"/>
                </a:solidFill>
                <a:latin typeface="Bahnschrift Light" panose="020B0502040204020203" pitchFamily="34" charset="0"/>
              </a:rPr>
              <a:t>For instance, you stay in the United States (US). Your parents stay in India. You can wire transfer money to your parents. </a:t>
            </a:r>
            <a:br>
              <a:rPr lang="en-US" sz="1600" dirty="0">
                <a:solidFill>
                  <a:schemeClr val="bg1"/>
                </a:solidFill>
                <a:latin typeface="Bahnschrift Light" panose="020B0502040204020203" pitchFamily="34" charset="0"/>
              </a:rPr>
            </a:br>
            <a:r>
              <a:rPr lang="en-US" sz="1600" b="1" dirty="0">
                <a:solidFill>
                  <a:schemeClr val="bg1"/>
                </a:solidFill>
                <a:latin typeface="Bahnschrift Light" panose="020B0502040204020203" pitchFamily="34" charset="0"/>
              </a:rPr>
              <a:t>2. </a:t>
            </a:r>
            <a:r>
              <a:rPr lang="en-US" sz="1600" dirty="0">
                <a:solidFill>
                  <a:schemeClr val="bg1"/>
                </a:solidFill>
                <a:latin typeface="Bahnschrift Light" panose="020B0502040204020203" pitchFamily="34" charset="0"/>
              </a:rPr>
              <a:t>Also, let us say an Indian student is studying abroad. The student’s parents can send money using the wire transfer service.</a:t>
            </a:r>
          </a:p>
        </p:txBody>
      </p:sp>
      <p:sp>
        <p:nvSpPr>
          <p:cNvPr id="20" name="Rectangle 19"/>
          <p:cNvSpPr/>
          <p:nvPr/>
        </p:nvSpPr>
        <p:spPr>
          <a:xfrm>
            <a:off x="412900" y="1215269"/>
            <a:ext cx="622285" cy="1569660"/>
          </a:xfrm>
          <a:prstGeom prst="rect">
            <a:avLst/>
          </a:prstGeom>
          <a:noFill/>
        </p:spPr>
        <p:txBody>
          <a:bodyPr wrap="none" lIns="91440" tIns="45720" rIns="91440" bIns="45720">
            <a:spAutoFit/>
          </a:bodyPr>
          <a:lstStyle/>
          <a:p>
            <a:pPr algn="ctr"/>
            <a:r>
              <a:rPr lang="en-US" sz="9600" dirty="0">
                <a:ln w="0"/>
                <a:solidFill>
                  <a:schemeClr val="bg1"/>
                </a:solidFill>
                <a:effectLst>
                  <a:outerShdw blurRad="38100" dist="19050" dir="2700000" algn="tl" rotWithShape="0">
                    <a:schemeClr val="dk1">
                      <a:alpha val="40000"/>
                    </a:schemeClr>
                  </a:outerShdw>
                </a:effectLst>
                <a:latin typeface="Avant_G-Bold" panose="020B0500000000000000" pitchFamily="34" charset="0"/>
              </a:rPr>
              <a:t>“</a:t>
            </a:r>
            <a:endParaRPr lang="en-US" sz="9600" b="0" cap="none" spc="0" dirty="0">
              <a:ln w="0"/>
              <a:solidFill>
                <a:schemeClr val="bg1"/>
              </a:solidFill>
              <a:effectLst>
                <a:outerShdw blurRad="38100" dist="19050" dir="2700000" algn="tl" rotWithShape="0">
                  <a:schemeClr val="dk1">
                    <a:alpha val="40000"/>
                  </a:schemeClr>
                </a:outerShdw>
              </a:effectLst>
              <a:latin typeface="Avant_G-Bold" panose="020B0500000000000000" pitchFamily="34" charset="0"/>
            </a:endParaRPr>
          </a:p>
        </p:txBody>
      </p:sp>
      <p:sp>
        <p:nvSpPr>
          <p:cNvPr id="22" name="Rectangle 21"/>
          <p:cNvSpPr/>
          <p:nvPr/>
        </p:nvSpPr>
        <p:spPr>
          <a:xfrm flipV="1">
            <a:off x="5298751" y="4882575"/>
            <a:ext cx="622285" cy="1569660"/>
          </a:xfrm>
          <a:prstGeom prst="rect">
            <a:avLst/>
          </a:prstGeom>
          <a:noFill/>
        </p:spPr>
        <p:txBody>
          <a:bodyPr wrap="none" lIns="91440" tIns="45720" rIns="91440" bIns="45720">
            <a:spAutoFit/>
          </a:bodyPr>
          <a:lstStyle/>
          <a:p>
            <a:pPr algn="ctr"/>
            <a:r>
              <a:rPr lang="en-US" sz="9600" dirty="0">
                <a:ln w="0"/>
                <a:solidFill>
                  <a:schemeClr val="bg1"/>
                </a:solidFill>
                <a:effectLst>
                  <a:outerShdw blurRad="38100" dist="19050" dir="2700000" algn="tl" rotWithShape="0">
                    <a:schemeClr val="dk1">
                      <a:alpha val="40000"/>
                    </a:schemeClr>
                  </a:outerShdw>
                </a:effectLst>
                <a:latin typeface="Avant_G-Bold" panose="020B0500000000000000" pitchFamily="34" charset="0"/>
              </a:rPr>
              <a:t>“</a:t>
            </a:r>
            <a:endParaRPr lang="en-US" sz="9600" b="0" cap="none" spc="0" dirty="0">
              <a:ln w="0"/>
              <a:solidFill>
                <a:schemeClr val="bg1"/>
              </a:solidFill>
              <a:effectLst>
                <a:outerShdw blurRad="38100" dist="19050" dir="2700000" algn="tl" rotWithShape="0">
                  <a:schemeClr val="dk1">
                    <a:alpha val="40000"/>
                  </a:schemeClr>
                </a:outerShdw>
              </a:effectLst>
              <a:latin typeface="Avant_G-Bold" panose="020B0500000000000000" pitchFamily="34" charset="0"/>
            </a:endParaRPr>
          </a:p>
        </p:txBody>
      </p:sp>
      <p:sp>
        <p:nvSpPr>
          <p:cNvPr id="15" name="TextBox 14"/>
          <p:cNvSpPr txBox="1"/>
          <p:nvPr/>
        </p:nvSpPr>
        <p:spPr>
          <a:xfrm>
            <a:off x="6362321" y="269556"/>
            <a:ext cx="5477253" cy="1200329"/>
          </a:xfrm>
          <a:prstGeom prst="rect">
            <a:avLst/>
          </a:prstGeom>
          <a:noFill/>
        </p:spPr>
        <p:txBody>
          <a:bodyPr wrap="square" rtlCol="0">
            <a:spAutoFit/>
          </a:bodyPr>
          <a:lstStyle/>
          <a:p>
            <a:r>
              <a:rPr lang="en-IN" sz="3600" dirty="0">
                <a:latin typeface="Avant_G-Bold" panose="020B0500000000000000" pitchFamily="34" charset="0"/>
              </a:rPr>
              <a:t>WHY WIRE-Transfer is Invented?</a:t>
            </a:r>
          </a:p>
        </p:txBody>
      </p:sp>
      <p:pic>
        <p:nvPicPr>
          <p:cNvPr id="33" name="Picture 32"/>
          <p:cNvPicPr>
            <a:picLocks noChangeAspect="1"/>
          </p:cNvPicPr>
          <p:nvPr/>
        </p:nvPicPr>
        <p:blipFill>
          <a:blip r:embed="rId3"/>
          <a:stretch>
            <a:fillRect/>
          </a:stretch>
        </p:blipFill>
        <p:spPr>
          <a:xfrm>
            <a:off x="7704461" y="2961216"/>
            <a:ext cx="1389231" cy="1400905"/>
          </a:xfrm>
          <a:prstGeom prst="ellipse">
            <a:avLst/>
          </a:prstGeom>
          <a:solidFill>
            <a:srgbClr val="FF0000"/>
          </a:solidFill>
          <a:ln w="28575">
            <a:noFill/>
            <a:prstDash val="sysDash"/>
          </a:ln>
        </p:spPr>
      </p:pic>
      <p:sp>
        <p:nvSpPr>
          <p:cNvPr id="34" name="Oval 33"/>
          <p:cNvSpPr/>
          <p:nvPr/>
        </p:nvSpPr>
        <p:spPr>
          <a:xfrm>
            <a:off x="7408977" y="2640898"/>
            <a:ext cx="3307976" cy="3347017"/>
          </a:xfrm>
          <a:prstGeom prst="ellipse">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5" name="Group 34"/>
          <p:cNvGrpSpPr/>
          <p:nvPr/>
        </p:nvGrpSpPr>
        <p:grpSpPr>
          <a:xfrm>
            <a:off x="8910565" y="2480739"/>
            <a:ext cx="304800" cy="3530202"/>
            <a:chOff x="4796118" y="441967"/>
            <a:chExt cx="304800" cy="4102200"/>
          </a:xfrm>
          <a:solidFill>
            <a:srgbClr val="FF0000"/>
          </a:solidFill>
        </p:grpSpPr>
        <p:sp>
          <p:nvSpPr>
            <p:cNvPr id="36" name="Oval 35"/>
            <p:cNvSpPr/>
            <p:nvPr/>
          </p:nvSpPr>
          <p:spPr>
            <a:xfrm>
              <a:off x="4796118" y="441967"/>
              <a:ext cx="304800" cy="372219"/>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p:cNvSpPr/>
            <p:nvPr/>
          </p:nvSpPr>
          <p:spPr>
            <a:xfrm>
              <a:off x="4796118" y="4171853"/>
              <a:ext cx="304800" cy="372314"/>
            </a:xfrm>
            <a:prstGeom prst="ellipse">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39" name="Picture 38"/>
          <p:cNvPicPr>
            <a:picLocks noChangeAspect="1"/>
          </p:cNvPicPr>
          <p:nvPr/>
        </p:nvPicPr>
        <p:blipFill>
          <a:blip r:embed="rId4"/>
          <a:stretch>
            <a:fillRect/>
          </a:stretch>
        </p:blipFill>
        <p:spPr>
          <a:xfrm>
            <a:off x="9157095" y="3121541"/>
            <a:ext cx="1297781" cy="1144189"/>
          </a:xfrm>
          <a:prstGeom prst="ellipse">
            <a:avLst/>
          </a:prstGeom>
          <a:ln w="3175">
            <a:solidFill>
              <a:srgbClr val="3B3838"/>
            </a:solidFill>
            <a:prstDash val="solid"/>
          </a:ln>
        </p:spPr>
      </p:pic>
      <p:pic>
        <p:nvPicPr>
          <p:cNvPr id="40" name="Picture 39"/>
          <p:cNvPicPr>
            <a:picLocks noChangeAspect="1"/>
          </p:cNvPicPr>
          <p:nvPr/>
        </p:nvPicPr>
        <p:blipFill>
          <a:blip r:embed="rId5"/>
          <a:stretch>
            <a:fillRect/>
          </a:stretch>
        </p:blipFill>
        <p:spPr>
          <a:xfrm>
            <a:off x="7689427" y="4362121"/>
            <a:ext cx="1004398" cy="842399"/>
          </a:xfrm>
          <a:prstGeom prst="ellipse">
            <a:avLst/>
          </a:prstGeom>
          <a:ln w="3175">
            <a:solidFill>
              <a:schemeClr val="tx1"/>
            </a:solidFill>
            <a:prstDash val="sysDash"/>
          </a:ln>
        </p:spPr>
      </p:pic>
      <p:pic>
        <p:nvPicPr>
          <p:cNvPr id="41" name="Picture 40"/>
          <p:cNvPicPr>
            <a:picLocks noChangeAspect="1"/>
          </p:cNvPicPr>
          <p:nvPr/>
        </p:nvPicPr>
        <p:blipFill>
          <a:blip r:embed="rId6"/>
          <a:stretch>
            <a:fillRect/>
          </a:stretch>
        </p:blipFill>
        <p:spPr>
          <a:xfrm>
            <a:off x="8677186" y="4768435"/>
            <a:ext cx="1053650" cy="1062505"/>
          </a:xfrm>
          <a:prstGeom prst="ellipse">
            <a:avLst/>
          </a:prstGeom>
          <a:ln w="3175">
            <a:solidFill>
              <a:schemeClr val="tx1"/>
            </a:solidFill>
            <a:prstDash val="sysDash"/>
          </a:ln>
        </p:spPr>
      </p:pic>
      <p:pic>
        <p:nvPicPr>
          <p:cNvPr id="42" name="Picture 41"/>
          <p:cNvPicPr>
            <a:picLocks noChangeAspect="1"/>
          </p:cNvPicPr>
          <p:nvPr/>
        </p:nvPicPr>
        <p:blipFill rotWithShape="1">
          <a:blip r:embed="rId7"/>
          <a:srcRect l="-1" r="5200"/>
          <a:stretch/>
        </p:blipFill>
        <p:spPr>
          <a:xfrm>
            <a:off x="9397677" y="4311422"/>
            <a:ext cx="1128713" cy="600075"/>
          </a:xfrm>
          <a:prstGeom prst="ellipse">
            <a:avLst/>
          </a:prstGeom>
          <a:ln w="3175">
            <a:solidFill>
              <a:srgbClr val="FFC000"/>
            </a:solidFill>
            <a:prstDash val="sysDash"/>
          </a:ln>
        </p:spPr>
      </p:pic>
      <p:sp>
        <p:nvSpPr>
          <p:cNvPr id="2" name="TextBox 1"/>
          <p:cNvSpPr txBox="1"/>
          <p:nvPr/>
        </p:nvSpPr>
        <p:spPr>
          <a:xfrm>
            <a:off x="6514936" y="1365978"/>
            <a:ext cx="5283009" cy="1200329"/>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Bahnschrift Light" panose="020B0502040204020203" pitchFamily="34" charset="0"/>
              </a:rPr>
              <a:t>In the </a:t>
            </a:r>
            <a:r>
              <a:rPr lang="en-US" b="1" dirty="0">
                <a:latin typeface="Bahnschrift Light" panose="020B0502040204020203" pitchFamily="34" charset="0"/>
              </a:rPr>
              <a:t>past</a:t>
            </a:r>
            <a:r>
              <a:rPr lang="en-US" dirty="0">
                <a:latin typeface="Bahnschrift Light" panose="020B0502040204020203" pitchFamily="34" charset="0"/>
              </a:rPr>
              <a:t>, banks used </a:t>
            </a:r>
            <a:r>
              <a:rPr lang="en-US" b="1" dirty="0">
                <a:latin typeface="Bahnschrift Light" panose="020B0502040204020203" pitchFamily="34" charset="0"/>
              </a:rPr>
              <a:t>telegraphic wires </a:t>
            </a:r>
            <a:r>
              <a:rPr lang="en-US" dirty="0">
                <a:latin typeface="Bahnschrift Light" panose="020B0502040204020203" pitchFamily="34" charset="0"/>
              </a:rPr>
              <a:t>to transfer money. This is how the </a:t>
            </a:r>
            <a:r>
              <a:rPr lang="en-US" b="1" dirty="0">
                <a:latin typeface="Bahnschrift Light" panose="020B0502040204020203" pitchFamily="34" charset="0"/>
              </a:rPr>
              <a:t>term wire transfer </a:t>
            </a:r>
            <a:r>
              <a:rPr lang="en-US" dirty="0">
                <a:latin typeface="Bahnschrift Light" panose="020B0502040204020203" pitchFamily="34" charset="0"/>
              </a:rPr>
              <a:t>was </a:t>
            </a:r>
            <a:r>
              <a:rPr lang="en-US" b="1" dirty="0">
                <a:latin typeface="Bahnschrift Light" panose="020B0502040204020203" pitchFamily="34" charset="0"/>
              </a:rPr>
              <a:t>coined </a:t>
            </a:r>
            <a:r>
              <a:rPr lang="en-US" dirty="0">
                <a:latin typeface="Bahnschrift Light" panose="020B0502040204020203" pitchFamily="34" charset="0"/>
              </a:rPr>
              <a:t>&amp; this method got invented</a:t>
            </a:r>
            <a:r>
              <a:rPr lang="en-US" b="1" dirty="0">
                <a:latin typeface="Bahnschrift Light" panose="020B0502040204020203" pitchFamily="34" charset="0"/>
              </a:rPr>
              <a:t>.</a:t>
            </a:r>
            <a:endParaRPr lang="en-IN" b="1" dirty="0">
              <a:latin typeface="Bahnschrift Light" panose="020B0502040204020203" pitchFamily="34" charset="0"/>
            </a:endParaRPr>
          </a:p>
        </p:txBody>
      </p:sp>
    </p:spTree>
    <p:extLst>
      <p:ext uri="{BB962C8B-B14F-4D97-AF65-F5344CB8AC3E}">
        <p14:creationId xmlns:p14="http://schemas.microsoft.com/office/powerpoint/2010/main" val="387483020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8" presetClass="emph" presetSubtype="0" fill="hold" nodeType="afterEffect">
                                  <p:stCondLst>
                                    <p:cond delay="0"/>
                                  </p:stCondLst>
                                  <p:childTnLst>
                                    <p:animRot by="21600000">
                                      <p:cBhvr>
                                        <p:cTn id="10" dur="1750" fill="hold"/>
                                        <p:tgtEl>
                                          <p:spTgt spid="35"/>
                                        </p:tgtEl>
                                        <p:attrNameLst>
                                          <p:attrName>r</p:attrName>
                                        </p:attrNameLst>
                                      </p:cBhvr>
                                    </p:animRot>
                                  </p:childTnLst>
                                </p:cTn>
                              </p:par>
                              <p:par>
                                <p:cTn id="11" presetID="21" presetClass="entr" presetSubtype="1"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heel(1)">
                                      <p:cBhvr>
                                        <p:cTn id="13" dur="2000"/>
                                        <p:tgtEl>
                                          <p:spTgt spid="34"/>
                                        </p:tgtEl>
                                      </p:cBhvr>
                                    </p:animEffect>
                                  </p:childTnLst>
                                </p:cTn>
                              </p:par>
                            </p:childTnLst>
                          </p:cTn>
                        </p:par>
                        <p:par>
                          <p:cTn id="14" fill="hold">
                            <p:stCondLst>
                              <p:cond delay="2500"/>
                            </p:stCondLst>
                            <p:childTnLst>
                              <p:par>
                                <p:cTn id="15" presetID="10" presetClass="entr" presetSubtype="0" fill="hold" nodeType="after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par>
                          <p:cTn id="18" fill="hold">
                            <p:stCondLst>
                              <p:cond delay="3000"/>
                            </p:stCondLst>
                            <p:childTnLst>
                              <p:par>
                                <p:cTn id="19" presetID="10" presetClass="entr" presetSubtype="0" fill="hold" nodeType="after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500"/>
                                        <p:tgtEl>
                                          <p:spTgt spid="39"/>
                                        </p:tgtEl>
                                      </p:cBhvr>
                                    </p:animEffect>
                                  </p:childTnLst>
                                </p:cTn>
                              </p:par>
                            </p:childTnLst>
                          </p:cTn>
                        </p:par>
                        <p:par>
                          <p:cTn id="22" fill="hold">
                            <p:stCondLst>
                              <p:cond delay="3500"/>
                            </p:stCondLst>
                            <p:childTnLst>
                              <p:par>
                                <p:cTn id="23" presetID="10" presetClass="entr" presetSubtype="0" fill="hold" nodeType="after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500"/>
                                        <p:tgtEl>
                                          <p:spTgt spid="42"/>
                                        </p:tgtEl>
                                      </p:cBhvr>
                                    </p:animEffect>
                                  </p:childTnLst>
                                </p:cTn>
                              </p:par>
                            </p:childTnLst>
                          </p:cTn>
                        </p:par>
                        <p:par>
                          <p:cTn id="26" fill="hold">
                            <p:stCondLst>
                              <p:cond delay="4000"/>
                            </p:stCondLst>
                            <p:childTnLst>
                              <p:par>
                                <p:cTn id="27" presetID="10" presetClass="entr" presetSubtype="0" fill="hold" nodeType="after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fade">
                                      <p:cBhvr>
                                        <p:cTn id="29" dur="500"/>
                                        <p:tgtEl>
                                          <p:spTgt spid="41"/>
                                        </p:tgtEl>
                                      </p:cBhvr>
                                    </p:animEffect>
                                  </p:childTnLst>
                                </p:cTn>
                              </p:par>
                            </p:childTnLst>
                          </p:cTn>
                        </p:par>
                        <p:par>
                          <p:cTn id="30" fill="hold">
                            <p:stCondLst>
                              <p:cond delay="4500"/>
                            </p:stCondLst>
                            <p:childTnLst>
                              <p:par>
                                <p:cTn id="31" presetID="10" presetClass="entr" presetSubtype="0" fill="hold" nodeType="after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fade">
                                      <p:cBhvr>
                                        <p:cTn id="33" dur="500"/>
                                        <p:tgtEl>
                                          <p:spTgt spid="40"/>
                                        </p:tgtEl>
                                      </p:cBhvr>
                                    </p:animEffect>
                                  </p:childTnLst>
                                </p:cTn>
                              </p:par>
                              <p:par>
                                <p:cTn id="34" presetID="10" presetClass="exit" presetSubtype="0" fill="hold" nodeType="withEffect">
                                  <p:stCondLst>
                                    <p:cond delay="0"/>
                                  </p:stCondLst>
                                  <p:childTnLst>
                                    <p:animEffect transition="out" filter="fade">
                                      <p:cBhvr>
                                        <p:cTn id="35" dur="500"/>
                                        <p:tgtEl>
                                          <p:spTgt spid="35"/>
                                        </p:tgtEl>
                                      </p:cBhvr>
                                    </p:animEffect>
                                    <p:set>
                                      <p:cBhvr>
                                        <p:cTn id="36" dur="1" fill="hold">
                                          <p:stCondLst>
                                            <p:cond delay="499"/>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632626" y="-1460500"/>
            <a:ext cx="806274" cy="9513843"/>
          </a:xfrm>
          <a:prstGeom prst="rect">
            <a:avLst/>
          </a:prstGeom>
          <a:noFill/>
        </p:spPr>
        <p:txBody>
          <a:bodyPr wrap="square" lIns="91440" tIns="45720" rIns="91440" bIns="45720">
            <a:spAutoFit/>
          </a:bodyPr>
          <a:lstStyle/>
          <a:p>
            <a:pPr algn="ctr"/>
            <a:r>
              <a:rPr lang="en-US" sz="59500" dirty="0">
                <a:ln w="0">
                  <a:solidFill>
                    <a:schemeClr val="bg1">
                      <a:lumMod val="50000"/>
                    </a:schemeClr>
                  </a:solidFill>
                </a:ln>
                <a:solidFill>
                  <a:schemeClr val="bg1">
                    <a:lumMod val="85000"/>
                  </a:schemeClr>
                </a:solidFill>
                <a:latin typeface="Avant_G-Bold" panose="020B0500000000000000" pitchFamily="34" charset="0"/>
              </a:rPr>
              <a:t>3</a:t>
            </a:r>
            <a:endParaRPr lang="en-US" sz="59500" b="0" cap="none" spc="0" dirty="0">
              <a:ln w="0">
                <a:solidFill>
                  <a:schemeClr val="bg1">
                    <a:lumMod val="50000"/>
                  </a:schemeClr>
                </a:solidFill>
              </a:ln>
              <a:solidFill>
                <a:schemeClr val="bg1">
                  <a:lumMod val="85000"/>
                </a:schemeClr>
              </a:solidFill>
              <a:latin typeface="Avant_G-Bold" panose="020B0500000000000000" pitchFamily="34" charset="0"/>
            </a:endParaRPr>
          </a:p>
        </p:txBody>
      </p:sp>
      <p:sp>
        <p:nvSpPr>
          <p:cNvPr id="2" name="Rectangle 1"/>
          <p:cNvSpPr/>
          <p:nvPr/>
        </p:nvSpPr>
        <p:spPr>
          <a:xfrm>
            <a:off x="0" y="5105400"/>
            <a:ext cx="12192000" cy="1752600"/>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Rectangle 2"/>
          <p:cNvSpPr/>
          <p:nvPr/>
        </p:nvSpPr>
        <p:spPr>
          <a:xfrm>
            <a:off x="2793250" y="2481560"/>
            <a:ext cx="6605526" cy="923330"/>
          </a:xfrm>
          <a:prstGeom prst="rect">
            <a:avLst/>
          </a:prstGeom>
          <a:noFill/>
          <a:ln>
            <a:noFill/>
          </a:ln>
        </p:spPr>
        <p:txBody>
          <a:bodyPr wrap="none" lIns="91440" tIns="45720" rIns="91440" bIns="45720">
            <a:spAutoFit/>
          </a:bodyPr>
          <a:lstStyle/>
          <a:p>
            <a:pPr algn="ctr"/>
            <a:r>
              <a:rPr lang="en-US" sz="5400" b="0" cap="none" spc="0" dirty="0">
                <a:ln w="0"/>
                <a:solidFill>
                  <a:schemeClr val="tx1"/>
                </a:solidFill>
                <a:latin typeface="Avant_G-Bold" panose="020B0500000000000000" pitchFamily="34" charset="0"/>
              </a:rPr>
              <a:t>OBJECTIVES OF K.Y.C.</a:t>
            </a:r>
          </a:p>
        </p:txBody>
      </p:sp>
      <p:sp>
        <p:nvSpPr>
          <p:cNvPr id="4" name="Slide Number Placeholder 3"/>
          <p:cNvSpPr>
            <a:spLocks noGrp="1"/>
          </p:cNvSpPr>
          <p:nvPr>
            <p:ph type="sldNum" sz="quarter" idx="12"/>
          </p:nvPr>
        </p:nvSpPr>
        <p:spPr/>
        <p:txBody>
          <a:bodyPr/>
          <a:lstStyle/>
          <a:p>
            <a:fld id="{64817E00-36CB-45B2-99EC-B9DE4D5B6FAF}" type="slidenum">
              <a:rPr lang="en-IN" smtClean="0"/>
              <a:t>17</a:t>
            </a:fld>
            <a:endParaRPr lang="en-IN"/>
          </a:p>
        </p:txBody>
      </p:sp>
      <p:sp>
        <p:nvSpPr>
          <p:cNvPr id="12" name="Isosceles Triangle 11"/>
          <p:cNvSpPr/>
          <p:nvPr/>
        </p:nvSpPr>
        <p:spPr>
          <a:xfrm>
            <a:off x="5569767" y="4326802"/>
            <a:ext cx="869133" cy="778598"/>
          </a:xfrm>
          <a:prstGeom prst="triangle">
            <a:avLst/>
          </a:prstGeom>
          <a:solidFill>
            <a:srgbClr val="3B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09292890"/>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6102036" cy="6858000"/>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4" name="Slide Number Placeholder 3"/>
          <p:cNvSpPr>
            <a:spLocks noGrp="1"/>
          </p:cNvSpPr>
          <p:nvPr>
            <p:ph type="sldNum" sz="quarter" idx="12"/>
          </p:nvPr>
        </p:nvSpPr>
        <p:spPr>
          <a:ln>
            <a:noFill/>
          </a:ln>
        </p:spPr>
        <p:txBody>
          <a:bodyPr/>
          <a:lstStyle/>
          <a:p>
            <a:fld id="{64817E00-36CB-45B2-99EC-B9DE4D5B6FAF}" type="slidenum">
              <a:rPr lang="en-IN" smtClean="0">
                <a:solidFill>
                  <a:schemeClr val="tx1"/>
                </a:solidFill>
              </a:rPr>
              <a:t>18</a:t>
            </a:fld>
            <a:endParaRPr lang="en-IN" dirty="0">
              <a:solidFill>
                <a:schemeClr val="tx1"/>
              </a:solidFill>
            </a:endParaRPr>
          </a:p>
        </p:txBody>
      </p:sp>
      <p:sp>
        <p:nvSpPr>
          <p:cNvPr id="11" name="Oval 10"/>
          <p:cNvSpPr/>
          <p:nvPr/>
        </p:nvSpPr>
        <p:spPr>
          <a:xfrm>
            <a:off x="5518764" y="2925246"/>
            <a:ext cx="1041148" cy="975134"/>
          </a:xfrm>
          <a:prstGeom prst="ellipse">
            <a:avLst/>
          </a:prstGeom>
          <a:solidFill>
            <a:srgbClr val="FFC000"/>
          </a:solidFill>
          <a:ln w="57150">
            <a:solidFill>
              <a:schemeClr val="tx1">
                <a:lumMod val="95000"/>
                <a:lumOff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C000"/>
              </a:solidFill>
            </a:endParaRPr>
          </a:p>
        </p:txBody>
      </p:sp>
      <p:sp>
        <p:nvSpPr>
          <p:cNvPr id="13" name="TextBox 12"/>
          <p:cNvSpPr txBox="1"/>
          <p:nvPr/>
        </p:nvSpPr>
        <p:spPr>
          <a:xfrm>
            <a:off x="6678806" y="1448100"/>
            <a:ext cx="5245540" cy="4278094"/>
          </a:xfrm>
          <a:prstGeom prst="rect">
            <a:avLst/>
          </a:prstGeom>
          <a:pattFill prst="pct10">
            <a:fgClr>
              <a:schemeClr val="accent1"/>
            </a:fgClr>
            <a:bgClr>
              <a:schemeClr val="bg1"/>
            </a:bgClr>
          </a:pattFill>
        </p:spPr>
        <p:txBody>
          <a:bodyPr wrap="square" rtlCol="0">
            <a:spAutoFit/>
          </a:bodyPr>
          <a:lstStyle/>
          <a:p>
            <a:r>
              <a:rPr lang="en-US" sz="1600" dirty="0">
                <a:latin typeface="Bahnschrift Light" panose="020B0502040204020203" pitchFamily="34" charset="0"/>
              </a:rPr>
              <a:t>For the purpose of KYC policy, a </a:t>
            </a:r>
            <a:r>
              <a:rPr lang="en-US" sz="1600" b="1" dirty="0">
                <a:latin typeface="Bahnschrift Light" panose="020B0502040204020203" pitchFamily="34" charset="0"/>
              </a:rPr>
              <a:t>‘</a:t>
            </a:r>
            <a:r>
              <a:rPr lang="en-US" sz="1600" b="1" u="sng" dirty="0">
                <a:latin typeface="Bahnschrift Light" panose="020B0502040204020203" pitchFamily="34" charset="0"/>
              </a:rPr>
              <a:t>Customer</a:t>
            </a:r>
            <a:r>
              <a:rPr lang="en-US" sz="1600" b="1" dirty="0">
                <a:latin typeface="Bahnschrift Light" panose="020B0502040204020203" pitchFamily="34" charset="0"/>
              </a:rPr>
              <a:t>’ </a:t>
            </a:r>
            <a:r>
              <a:rPr lang="en-US" sz="1600" dirty="0">
                <a:latin typeface="Bahnschrift Light" panose="020B0502040204020203" pitchFamily="34" charset="0"/>
              </a:rPr>
              <a:t>is defined as a person or entity:</a:t>
            </a:r>
          </a:p>
          <a:p>
            <a:pPr marL="285750" indent="-285750">
              <a:buFont typeface="Wingdings" panose="05000000000000000000" pitchFamily="2" charset="2"/>
              <a:buChar char="§"/>
            </a:pPr>
            <a:r>
              <a:rPr lang="en-US" sz="1600" dirty="0">
                <a:latin typeface="Bahnschrift Light" panose="020B0502040204020203" pitchFamily="34" charset="0"/>
              </a:rPr>
              <a:t>Who </a:t>
            </a:r>
            <a:r>
              <a:rPr lang="en-US" sz="1600" b="1" dirty="0">
                <a:latin typeface="Bahnschrift Light" panose="020B0502040204020203" pitchFamily="34" charset="0"/>
              </a:rPr>
              <a:t>maintains an account </a:t>
            </a:r>
            <a:r>
              <a:rPr lang="en-US" sz="1600" dirty="0">
                <a:latin typeface="Bahnschrift Light" panose="020B0502040204020203" pitchFamily="34" charset="0"/>
              </a:rPr>
              <a:t>and/or has a </a:t>
            </a:r>
            <a:r>
              <a:rPr lang="en-US" sz="1600" b="1" dirty="0">
                <a:latin typeface="Bahnschrift Light" panose="020B0502040204020203" pitchFamily="34" charset="0"/>
              </a:rPr>
              <a:t>business relationship </a:t>
            </a:r>
            <a:r>
              <a:rPr lang="en-US" sz="1600" dirty="0">
                <a:latin typeface="Bahnschrift Light" panose="020B0502040204020203" pitchFamily="34" charset="0"/>
              </a:rPr>
              <a:t>with the </a:t>
            </a:r>
            <a:r>
              <a:rPr lang="en-US" sz="1600" b="1" dirty="0">
                <a:latin typeface="Bahnschrift Light" panose="020B0502040204020203" pitchFamily="34" charset="0"/>
              </a:rPr>
              <a:t>bank;</a:t>
            </a:r>
          </a:p>
          <a:p>
            <a:pPr marL="285750" indent="-285750">
              <a:buFont typeface="Wingdings" panose="05000000000000000000" pitchFamily="2" charset="2"/>
              <a:buChar char="§"/>
            </a:pPr>
            <a:r>
              <a:rPr lang="en-US" sz="1600" dirty="0">
                <a:latin typeface="Bahnschrift Light" panose="020B0502040204020203" pitchFamily="34" charset="0"/>
              </a:rPr>
              <a:t>one on whose behalf the account is maintained (i.e. the </a:t>
            </a:r>
            <a:r>
              <a:rPr lang="en-US" sz="1600" b="1" dirty="0">
                <a:latin typeface="Bahnschrift Light" panose="020B0502040204020203" pitchFamily="34" charset="0"/>
              </a:rPr>
              <a:t>beneficial owner</a:t>
            </a:r>
            <a:r>
              <a:rPr lang="en-US" sz="1600" dirty="0">
                <a:latin typeface="Bahnschrift Light" panose="020B0502040204020203" pitchFamily="34" charset="0"/>
              </a:rPr>
              <a:t>). </a:t>
            </a:r>
          </a:p>
          <a:p>
            <a:pPr marL="285750" indent="-285750">
              <a:buFont typeface="Wingdings" panose="05000000000000000000" pitchFamily="2" charset="2"/>
              <a:buChar char="§"/>
            </a:pPr>
            <a:r>
              <a:rPr lang="en-US" sz="1600" dirty="0">
                <a:latin typeface="Bahnschrift Light" panose="020B0502040204020203" pitchFamily="34" charset="0"/>
              </a:rPr>
              <a:t>Who do the transactions by </a:t>
            </a:r>
            <a:r>
              <a:rPr lang="en-US" sz="1600" b="1" dirty="0">
                <a:latin typeface="Bahnschrift Light" panose="020B0502040204020203" pitchFamily="34" charset="0"/>
              </a:rPr>
              <a:t>professional intermediaries</a:t>
            </a:r>
            <a:r>
              <a:rPr lang="en-US" sz="1600" dirty="0">
                <a:latin typeface="Bahnschrift Light" panose="020B0502040204020203" pitchFamily="34" charset="0"/>
              </a:rPr>
              <a:t>, such as Stock Brokers, Chartered Accountants, Solicitors etc. as permitted under the law, and</a:t>
            </a:r>
          </a:p>
          <a:p>
            <a:pPr marL="285750" indent="-285750">
              <a:buFont typeface="Wingdings" panose="05000000000000000000" pitchFamily="2" charset="2"/>
              <a:buChar char="§"/>
            </a:pPr>
            <a:r>
              <a:rPr lang="en-US" sz="1600" dirty="0">
                <a:latin typeface="Bahnschrift Light" panose="020B0502040204020203" pitchFamily="34" charset="0"/>
              </a:rPr>
              <a:t>connected with a financial transaction which can pose significant </a:t>
            </a:r>
            <a:r>
              <a:rPr lang="en-US" sz="1600" b="1" dirty="0">
                <a:latin typeface="Bahnschrift Light" panose="020B0502040204020203" pitchFamily="34" charset="0"/>
              </a:rPr>
              <a:t>reputational</a:t>
            </a:r>
            <a:r>
              <a:rPr lang="en-US" sz="1600" dirty="0">
                <a:latin typeface="Bahnschrift Light" panose="020B0502040204020203" pitchFamily="34" charset="0"/>
              </a:rPr>
              <a:t> or </a:t>
            </a:r>
            <a:r>
              <a:rPr lang="en-US" sz="1600" b="1" dirty="0">
                <a:latin typeface="Bahnschrift Light" panose="020B0502040204020203" pitchFamily="34" charset="0"/>
              </a:rPr>
              <a:t>other risks </a:t>
            </a:r>
            <a:r>
              <a:rPr lang="en-US" sz="1600" dirty="0">
                <a:latin typeface="Bahnschrift Light" panose="020B0502040204020203" pitchFamily="34" charset="0"/>
              </a:rPr>
              <a:t>to the bank.</a:t>
            </a:r>
          </a:p>
          <a:p>
            <a:r>
              <a:rPr lang="en-US" sz="1600" b="1" dirty="0">
                <a:latin typeface="Bahnschrift Light" panose="020B0502040204020203" pitchFamily="34" charset="0"/>
              </a:rPr>
              <a:t>      For Example:- </a:t>
            </a:r>
            <a:br>
              <a:rPr lang="en-US" sz="1600" b="1" dirty="0">
                <a:latin typeface="Bahnschrift Light" panose="020B0502040204020203" pitchFamily="34" charset="0"/>
              </a:rPr>
            </a:br>
            <a:r>
              <a:rPr lang="en-US" sz="1600" b="1" dirty="0">
                <a:latin typeface="Bahnschrift Light" panose="020B0502040204020203" pitchFamily="34" charset="0"/>
              </a:rPr>
              <a:t>         A wire transfer </a:t>
            </a:r>
            <a:r>
              <a:rPr lang="en-US" sz="1600" dirty="0">
                <a:latin typeface="Bahnschrift Light" panose="020B0502040204020203" pitchFamily="34" charset="0"/>
              </a:rPr>
              <a:t>or issue of a </a:t>
            </a:r>
            <a:r>
              <a:rPr lang="en-US" sz="1600" b="1" dirty="0">
                <a:latin typeface="Bahnschrift Light" panose="020B0502040204020203" pitchFamily="34" charset="0"/>
              </a:rPr>
              <a:t>high value demand          draft</a:t>
            </a:r>
            <a:r>
              <a:rPr lang="en-US" sz="1600" dirty="0">
                <a:latin typeface="Bahnschrift Light" panose="020B0502040204020203" pitchFamily="34" charset="0"/>
              </a:rPr>
              <a:t> as a </a:t>
            </a:r>
            <a:r>
              <a:rPr lang="en-US" sz="1600" b="1" dirty="0">
                <a:latin typeface="Bahnschrift Light" panose="020B0502040204020203" pitchFamily="34" charset="0"/>
              </a:rPr>
              <a:t>single transaction.</a:t>
            </a:r>
          </a:p>
          <a:p>
            <a:endParaRPr lang="en-IN" sz="1600" dirty="0">
              <a:latin typeface="AvantGarde Bk BT" panose="020B0402020202020204" pitchFamily="34" charset="0"/>
            </a:endParaRPr>
          </a:p>
        </p:txBody>
      </p:sp>
      <p:sp>
        <p:nvSpPr>
          <p:cNvPr id="14" name="TextBox 13"/>
          <p:cNvSpPr txBox="1"/>
          <p:nvPr/>
        </p:nvSpPr>
        <p:spPr>
          <a:xfrm>
            <a:off x="1257386" y="2582614"/>
            <a:ext cx="3342311" cy="1692771"/>
          </a:xfrm>
          <a:prstGeom prst="rect">
            <a:avLst/>
          </a:prstGeom>
          <a:noFill/>
        </p:spPr>
        <p:txBody>
          <a:bodyPr wrap="square" rtlCol="0">
            <a:spAutoFit/>
          </a:bodyPr>
          <a:lstStyle/>
          <a:p>
            <a:r>
              <a:rPr lang="en-IN" sz="4400" dirty="0">
                <a:solidFill>
                  <a:schemeClr val="bg1"/>
                </a:solidFill>
                <a:latin typeface="Avant_G-Bold" panose="020B0500000000000000" pitchFamily="34" charset="0"/>
              </a:rPr>
              <a:t>PURPOSE OF </a:t>
            </a:r>
            <a:r>
              <a:rPr lang="en-IN" sz="6000" dirty="0">
                <a:solidFill>
                  <a:schemeClr val="bg1"/>
                </a:solidFill>
                <a:latin typeface="Avant_G-Bold" panose="020B0500000000000000" pitchFamily="34" charset="0"/>
              </a:rPr>
              <a:t>K.Y.C.</a:t>
            </a:r>
          </a:p>
        </p:txBody>
      </p:sp>
      <p:sp>
        <p:nvSpPr>
          <p:cNvPr id="16" name="Half Frame 15"/>
          <p:cNvSpPr/>
          <p:nvPr/>
        </p:nvSpPr>
        <p:spPr>
          <a:xfrm>
            <a:off x="342900" y="314324"/>
            <a:ext cx="5010150" cy="2532273"/>
          </a:xfrm>
          <a:prstGeom prst="halfFram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p>
        </p:txBody>
      </p:sp>
      <p:sp>
        <p:nvSpPr>
          <p:cNvPr id="18" name="Isosceles Triangle 17"/>
          <p:cNvSpPr/>
          <p:nvPr/>
        </p:nvSpPr>
        <p:spPr>
          <a:xfrm rot="5400000">
            <a:off x="5935668" y="3221975"/>
            <a:ext cx="352443" cy="377901"/>
          </a:xfrm>
          <a:prstGeom prst="triangle">
            <a:avLst>
              <a:gd name="adj" fmla="val 52326"/>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4" name="Group 23"/>
          <p:cNvGrpSpPr/>
          <p:nvPr/>
        </p:nvGrpSpPr>
        <p:grpSpPr>
          <a:xfrm>
            <a:off x="5975291" y="2846598"/>
            <a:ext cx="246988" cy="1164803"/>
            <a:chOff x="4840323" y="532127"/>
            <a:chExt cx="246988" cy="4335332"/>
          </a:xfrm>
          <a:solidFill>
            <a:schemeClr val="tx1">
              <a:lumMod val="65000"/>
              <a:lumOff val="35000"/>
            </a:schemeClr>
          </a:solidFill>
        </p:grpSpPr>
        <p:sp>
          <p:nvSpPr>
            <p:cNvPr id="25" name="Oval 24"/>
            <p:cNvSpPr/>
            <p:nvPr/>
          </p:nvSpPr>
          <p:spPr>
            <a:xfrm>
              <a:off x="4840323" y="532127"/>
              <a:ext cx="246988" cy="845123"/>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p:cNvSpPr/>
            <p:nvPr/>
          </p:nvSpPr>
          <p:spPr>
            <a:xfrm>
              <a:off x="4840323" y="4112500"/>
              <a:ext cx="246988" cy="754959"/>
            </a:xfrm>
            <a:prstGeom prst="ellipse">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7" name="Half Frame 26"/>
          <p:cNvSpPr/>
          <p:nvPr/>
        </p:nvSpPr>
        <p:spPr>
          <a:xfrm rot="10800000">
            <a:off x="736878" y="3979028"/>
            <a:ext cx="5010150" cy="2532273"/>
          </a:xfrm>
          <a:prstGeom prst="halfFram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p>
        </p:txBody>
      </p:sp>
      <p:sp>
        <p:nvSpPr>
          <p:cNvPr id="28" name="Isosceles Triangle 27"/>
          <p:cNvSpPr/>
          <p:nvPr/>
        </p:nvSpPr>
        <p:spPr>
          <a:xfrm rot="13636153">
            <a:off x="10296876" y="488314"/>
            <a:ext cx="1735232" cy="1087515"/>
          </a:xfrm>
          <a:prstGeom prst="triangl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077970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24"/>
                                        </p:tgtEl>
                                      </p:cBhvr>
                                    </p:animEffect>
                                    <p:set>
                                      <p:cBhvr>
                                        <p:cTn id="7" dur="1" fill="hold">
                                          <p:stCondLst>
                                            <p:cond delay="499"/>
                                          </p:stCondLst>
                                        </p:cTn>
                                        <p:tgtEl>
                                          <p:spTgt spid="2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par>
                          <p:cTn id="13" fill="hold">
                            <p:stCondLst>
                              <p:cond delay="500"/>
                            </p:stCondLst>
                            <p:childTnLst>
                              <p:par>
                                <p:cTn id="14" presetID="8" presetClass="emph" presetSubtype="0" fill="hold" nodeType="afterEffect">
                                  <p:stCondLst>
                                    <p:cond delay="0"/>
                                  </p:stCondLst>
                                  <p:childTnLst>
                                    <p:animRot by="21600000">
                                      <p:cBhvr>
                                        <p:cTn id="15" dur="1750" fill="hold"/>
                                        <p:tgtEl>
                                          <p:spTgt spid="2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632626" y="-1460500"/>
            <a:ext cx="806274" cy="9513843"/>
          </a:xfrm>
          <a:prstGeom prst="rect">
            <a:avLst/>
          </a:prstGeom>
          <a:noFill/>
        </p:spPr>
        <p:txBody>
          <a:bodyPr wrap="square" lIns="91440" tIns="45720" rIns="91440" bIns="45720">
            <a:spAutoFit/>
          </a:bodyPr>
          <a:lstStyle/>
          <a:p>
            <a:pPr algn="ctr"/>
            <a:r>
              <a:rPr lang="en-US" sz="59500" dirty="0">
                <a:ln w="0">
                  <a:solidFill>
                    <a:schemeClr val="bg1">
                      <a:lumMod val="50000"/>
                    </a:schemeClr>
                  </a:solidFill>
                </a:ln>
                <a:solidFill>
                  <a:schemeClr val="bg1">
                    <a:lumMod val="85000"/>
                  </a:schemeClr>
                </a:solidFill>
                <a:latin typeface="Avant_G-Bold" panose="020B0500000000000000" pitchFamily="34" charset="0"/>
              </a:rPr>
              <a:t>4</a:t>
            </a:r>
            <a:endParaRPr lang="en-US" sz="59500" b="0" cap="none" spc="0" dirty="0">
              <a:ln w="0">
                <a:solidFill>
                  <a:schemeClr val="bg1">
                    <a:lumMod val="50000"/>
                  </a:schemeClr>
                </a:solidFill>
              </a:ln>
              <a:solidFill>
                <a:schemeClr val="bg1">
                  <a:lumMod val="85000"/>
                </a:schemeClr>
              </a:solidFill>
              <a:latin typeface="Avant_G-Bold" panose="020B0500000000000000" pitchFamily="34" charset="0"/>
            </a:endParaRPr>
          </a:p>
        </p:txBody>
      </p:sp>
      <p:sp>
        <p:nvSpPr>
          <p:cNvPr id="2" name="Rectangle 1"/>
          <p:cNvSpPr/>
          <p:nvPr/>
        </p:nvSpPr>
        <p:spPr>
          <a:xfrm>
            <a:off x="0" y="5105400"/>
            <a:ext cx="12192000" cy="1752600"/>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 name="Slide Number Placeholder 3"/>
          <p:cNvSpPr>
            <a:spLocks noGrp="1"/>
          </p:cNvSpPr>
          <p:nvPr>
            <p:ph type="sldNum" sz="quarter" idx="12"/>
          </p:nvPr>
        </p:nvSpPr>
        <p:spPr/>
        <p:txBody>
          <a:bodyPr/>
          <a:lstStyle/>
          <a:p>
            <a:fld id="{64817E00-36CB-45B2-99EC-B9DE4D5B6FAF}" type="slidenum">
              <a:rPr lang="en-IN" smtClean="0"/>
              <a:t>19</a:t>
            </a:fld>
            <a:endParaRPr lang="en-IN"/>
          </a:p>
        </p:txBody>
      </p:sp>
      <p:sp>
        <p:nvSpPr>
          <p:cNvPr id="8" name="Rectangle 7"/>
          <p:cNvSpPr/>
          <p:nvPr/>
        </p:nvSpPr>
        <p:spPr>
          <a:xfrm>
            <a:off x="1995295" y="2452985"/>
            <a:ext cx="8201412" cy="923330"/>
          </a:xfrm>
          <a:prstGeom prst="rect">
            <a:avLst/>
          </a:prstGeom>
          <a:noFill/>
          <a:ln>
            <a:noFill/>
          </a:ln>
        </p:spPr>
        <p:txBody>
          <a:bodyPr wrap="none" lIns="91440" tIns="45720" rIns="91440" bIns="45720">
            <a:spAutoFit/>
          </a:bodyPr>
          <a:lstStyle/>
          <a:p>
            <a:pPr algn="ctr"/>
            <a:r>
              <a:rPr lang="en-US" sz="5400" b="0" cap="none" spc="0" dirty="0">
                <a:ln w="0"/>
                <a:solidFill>
                  <a:schemeClr val="tx1"/>
                </a:solidFill>
                <a:latin typeface="Avant_G-Bold" panose="020B0500000000000000" pitchFamily="34" charset="0"/>
              </a:rPr>
              <a:t>GUIDELINES</a:t>
            </a:r>
            <a:r>
              <a:rPr lang="en-US" sz="5400" b="0" cap="none" spc="0" dirty="0">
                <a:ln w="0"/>
                <a:solidFill>
                  <a:schemeClr val="tx1"/>
                </a:solidFill>
                <a:effectLst>
                  <a:outerShdw blurRad="38100" dist="19050" dir="2700000" algn="tl" rotWithShape="0">
                    <a:schemeClr val="dk1">
                      <a:alpha val="40000"/>
                    </a:schemeClr>
                  </a:outerShdw>
                </a:effectLst>
                <a:latin typeface="Avant_G-Bold" panose="020B0500000000000000" pitchFamily="34" charset="0"/>
              </a:rPr>
              <a:t> OF RBI for KYC</a:t>
            </a:r>
          </a:p>
        </p:txBody>
      </p:sp>
      <p:sp>
        <p:nvSpPr>
          <p:cNvPr id="16" name="Isosceles Triangle 15"/>
          <p:cNvSpPr/>
          <p:nvPr/>
        </p:nvSpPr>
        <p:spPr>
          <a:xfrm>
            <a:off x="5601196" y="4326802"/>
            <a:ext cx="869133" cy="778598"/>
          </a:xfrm>
          <a:prstGeom prst="triangle">
            <a:avLst/>
          </a:prstGeom>
          <a:solidFill>
            <a:srgbClr val="3B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9517965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7" name="Rectangle 6"/>
          <p:cNvSpPr/>
          <p:nvPr/>
        </p:nvSpPr>
        <p:spPr>
          <a:xfrm>
            <a:off x="-98612" y="981074"/>
            <a:ext cx="6103172" cy="4227419"/>
          </a:xfrm>
          <a:prstGeom prst="rect">
            <a:avLst/>
          </a:prstGeom>
          <a:solidFill>
            <a:srgbClr val="40404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 name="Rectangle 1"/>
          <p:cNvSpPr/>
          <p:nvPr/>
        </p:nvSpPr>
        <p:spPr>
          <a:xfrm>
            <a:off x="-1" y="5105400"/>
            <a:ext cx="12192000" cy="1752600"/>
          </a:xfrm>
          <a:prstGeom prst="rect">
            <a:avLst/>
          </a:prstGeom>
          <a:solidFill>
            <a:schemeClr val="tx1">
              <a:lumMod val="75000"/>
              <a:lumOff val="25000"/>
            </a:schemeClr>
          </a:solidFill>
          <a:ln>
            <a:solidFill>
              <a:srgbClr val="3B3838"/>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solidFill>
                <a:schemeClr val="bg1">
                  <a:lumMod val="65000"/>
                </a:schemeClr>
              </a:solidFill>
            </a:endParaRPr>
          </a:p>
        </p:txBody>
      </p:sp>
      <p:sp>
        <p:nvSpPr>
          <p:cNvPr id="4" name="Slide Number Placeholder 3"/>
          <p:cNvSpPr>
            <a:spLocks noGrp="1"/>
          </p:cNvSpPr>
          <p:nvPr>
            <p:ph type="sldNum" sz="quarter" idx="12"/>
          </p:nvPr>
        </p:nvSpPr>
        <p:spPr/>
        <p:txBody>
          <a:bodyPr/>
          <a:lstStyle/>
          <a:p>
            <a:fld id="{64817E00-36CB-45B2-99EC-B9DE4D5B6FAF}" type="slidenum">
              <a:rPr lang="en-IN" smtClean="0">
                <a:solidFill>
                  <a:schemeClr val="bg1"/>
                </a:solidFill>
              </a:rPr>
              <a:t>2</a:t>
            </a:fld>
            <a:endParaRPr lang="en-IN" dirty="0">
              <a:solidFill>
                <a:schemeClr val="bg1"/>
              </a:solidFill>
            </a:endParaRPr>
          </a:p>
        </p:txBody>
      </p:sp>
      <p:sp>
        <p:nvSpPr>
          <p:cNvPr id="6" name="Rectangle 5"/>
          <p:cNvSpPr/>
          <p:nvPr/>
        </p:nvSpPr>
        <p:spPr>
          <a:xfrm>
            <a:off x="-505609" y="981075"/>
            <a:ext cx="182880" cy="18288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303916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632626" y="-1460500"/>
            <a:ext cx="806274" cy="9513843"/>
          </a:xfrm>
          <a:prstGeom prst="rect">
            <a:avLst/>
          </a:prstGeom>
          <a:noFill/>
        </p:spPr>
        <p:txBody>
          <a:bodyPr wrap="square" lIns="91440" tIns="45720" rIns="91440" bIns="45720">
            <a:spAutoFit/>
          </a:bodyPr>
          <a:lstStyle/>
          <a:p>
            <a:pPr algn="ctr"/>
            <a:r>
              <a:rPr lang="en-US" sz="59500" b="0" cap="none" spc="0" dirty="0">
                <a:ln w="0">
                  <a:solidFill>
                    <a:schemeClr val="bg1">
                      <a:lumMod val="50000"/>
                    </a:schemeClr>
                  </a:solidFill>
                </a:ln>
                <a:solidFill>
                  <a:schemeClr val="bg1">
                    <a:lumMod val="85000"/>
                  </a:schemeClr>
                </a:solidFill>
                <a:latin typeface="Avant_G-Bold" panose="020B0500000000000000" pitchFamily="34" charset="0"/>
              </a:rPr>
              <a:t>3</a:t>
            </a:r>
          </a:p>
        </p:txBody>
      </p:sp>
      <p:sp>
        <p:nvSpPr>
          <p:cNvPr id="2" name="Rectangle 1"/>
          <p:cNvSpPr/>
          <p:nvPr/>
        </p:nvSpPr>
        <p:spPr>
          <a:xfrm>
            <a:off x="0" y="5105400"/>
            <a:ext cx="12192000" cy="1752600"/>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 name="Slide Number Placeholder 3"/>
          <p:cNvSpPr>
            <a:spLocks noGrp="1"/>
          </p:cNvSpPr>
          <p:nvPr>
            <p:ph type="sldNum" sz="quarter" idx="12"/>
          </p:nvPr>
        </p:nvSpPr>
        <p:spPr/>
        <p:txBody>
          <a:bodyPr/>
          <a:lstStyle/>
          <a:p>
            <a:fld id="{64817E00-36CB-45B2-99EC-B9DE4D5B6FAF}" type="slidenum">
              <a:rPr lang="en-IN" smtClean="0"/>
              <a:t>20</a:t>
            </a:fld>
            <a:endParaRPr lang="en-IN"/>
          </a:p>
        </p:txBody>
      </p:sp>
      <p:sp>
        <p:nvSpPr>
          <p:cNvPr id="8" name="Rectangle 7"/>
          <p:cNvSpPr/>
          <p:nvPr/>
        </p:nvSpPr>
        <p:spPr>
          <a:xfrm>
            <a:off x="4149345" y="2472035"/>
            <a:ext cx="3893309" cy="923330"/>
          </a:xfrm>
          <a:prstGeom prst="rect">
            <a:avLst/>
          </a:prstGeom>
          <a:noFill/>
          <a:ln>
            <a:noFill/>
          </a:ln>
        </p:spPr>
        <p:txBody>
          <a:bodyPr wrap="none" lIns="91440" tIns="45720" rIns="91440" bIns="45720">
            <a:spAutoFit/>
          </a:bodyPr>
          <a:lstStyle/>
          <a:p>
            <a:pPr algn="ctr"/>
            <a:r>
              <a:rPr lang="en-US" sz="5400" b="0" cap="none" spc="0" dirty="0">
                <a:ln w="0"/>
                <a:solidFill>
                  <a:schemeClr val="tx1"/>
                </a:solidFill>
                <a:latin typeface="Avant_G-Bold" panose="020B0500000000000000" pitchFamily="34" charset="0"/>
              </a:rPr>
              <a:t>KYC POLICY</a:t>
            </a:r>
          </a:p>
        </p:txBody>
      </p:sp>
      <p:sp>
        <p:nvSpPr>
          <p:cNvPr id="6" name="Isosceles Triangle 5"/>
          <p:cNvSpPr/>
          <p:nvPr/>
        </p:nvSpPr>
        <p:spPr>
          <a:xfrm>
            <a:off x="5661432" y="4326802"/>
            <a:ext cx="869133" cy="778598"/>
          </a:xfrm>
          <a:prstGeom prst="triangle">
            <a:avLst/>
          </a:prstGeom>
          <a:solidFill>
            <a:srgbClr val="3B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87190982"/>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632626" y="-1460500"/>
            <a:ext cx="806274" cy="9513843"/>
          </a:xfrm>
          <a:prstGeom prst="rect">
            <a:avLst/>
          </a:prstGeom>
          <a:noFill/>
        </p:spPr>
        <p:txBody>
          <a:bodyPr wrap="square" lIns="91440" tIns="45720" rIns="91440" bIns="45720">
            <a:spAutoFit/>
          </a:bodyPr>
          <a:lstStyle/>
          <a:p>
            <a:pPr algn="ctr"/>
            <a:r>
              <a:rPr lang="en-US" sz="59500" dirty="0">
                <a:ln w="0">
                  <a:solidFill>
                    <a:schemeClr val="bg1">
                      <a:lumMod val="50000"/>
                    </a:schemeClr>
                  </a:solidFill>
                </a:ln>
                <a:solidFill>
                  <a:schemeClr val="bg1">
                    <a:lumMod val="85000"/>
                  </a:schemeClr>
                </a:solidFill>
                <a:latin typeface="Avant_G-Bold" panose="020B0500000000000000" pitchFamily="34" charset="0"/>
              </a:rPr>
              <a:t>4</a:t>
            </a:r>
            <a:endParaRPr lang="en-US" sz="59500" b="0" cap="none" spc="0" dirty="0">
              <a:ln w="0">
                <a:solidFill>
                  <a:schemeClr val="bg1">
                    <a:lumMod val="50000"/>
                  </a:schemeClr>
                </a:solidFill>
              </a:ln>
              <a:solidFill>
                <a:schemeClr val="bg1">
                  <a:lumMod val="85000"/>
                </a:schemeClr>
              </a:solidFill>
              <a:latin typeface="Avant_G-Bold" panose="020B0500000000000000" pitchFamily="34" charset="0"/>
            </a:endParaRPr>
          </a:p>
        </p:txBody>
      </p:sp>
      <p:sp>
        <p:nvSpPr>
          <p:cNvPr id="2" name="Rectangle 1"/>
          <p:cNvSpPr/>
          <p:nvPr/>
        </p:nvSpPr>
        <p:spPr>
          <a:xfrm>
            <a:off x="0" y="5105400"/>
            <a:ext cx="12192000" cy="1752600"/>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Rectangle 2"/>
          <p:cNvSpPr/>
          <p:nvPr/>
        </p:nvSpPr>
        <p:spPr>
          <a:xfrm>
            <a:off x="1076211" y="2481560"/>
            <a:ext cx="10039608" cy="923330"/>
          </a:xfrm>
          <a:prstGeom prst="rect">
            <a:avLst/>
          </a:prstGeom>
          <a:noFill/>
          <a:ln>
            <a:noFill/>
          </a:ln>
        </p:spPr>
        <p:txBody>
          <a:bodyPr wrap="none" lIns="91440" tIns="45720" rIns="91440" bIns="45720">
            <a:spAutoFit/>
          </a:bodyPr>
          <a:lstStyle/>
          <a:p>
            <a:pPr algn="ctr"/>
            <a:r>
              <a:rPr lang="en-US" sz="5400" dirty="0">
                <a:ln w="0"/>
                <a:solidFill>
                  <a:srgbClr val="000000"/>
                </a:solidFill>
                <a:latin typeface="Avant_G-Bold" panose="020B0500000000000000" pitchFamily="34" charset="0"/>
              </a:rPr>
              <a:t>CUSTOMER ACCEPTENCE POLICY</a:t>
            </a:r>
            <a:endParaRPr lang="en-US" sz="5400" b="0" cap="none" spc="0" dirty="0">
              <a:ln w="0"/>
              <a:solidFill>
                <a:srgbClr val="000000"/>
              </a:solidFill>
              <a:latin typeface="Avant_G-Bold" panose="020B0500000000000000" pitchFamily="34" charset="0"/>
            </a:endParaRPr>
          </a:p>
        </p:txBody>
      </p:sp>
      <p:sp>
        <p:nvSpPr>
          <p:cNvPr id="4" name="Slide Number Placeholder 3"/>
          <p:cNvSpPr>
            <a:spLocks noGrp="1"/>
          </p:cNvSpPr>
          <p:nvPr>
            <p:ph type="sldNum" sz="quarter" idx="12"/>
          </p:nvPr>
        </p:nvSpPr>
        <p:spPr/>
        <p:txBody>
          <a:bodyPr/>
          <a:lstStyle/>
          <a:p>
            <a:fld id="{64817E00-36CB-45B2-99EC-B9DE4D5B6FAF}" type="slidenum">
              <a:rPr lang="en-IN" smtClean="0"/>
              <a:t>21</a:t>
            </a:fld>
            <a:endParaRPr lang="en-IN"/>
          </a:p>
        </p:txBody>
      </p:sp>
      <p:sp>
        <p:nvSpPr>
          <p:cNvPr id="6" name="Isosceles Triangle 5"/>
          <p:cNvSpPr/>
          <p:nvPr/>
        </p:nvSpPr>
        <p:spPr>
          <a:xfrm>
            <a:off x="6563762" y="4326802"/>
            <a:ext cx="869133" cy="778598"/>
          </a:xfrm>
          <a:prstGeom prst="triangle">
            <a:avLst/>
          </a:prstGeom>
          <a:solidFill>
            <a:srgbClr val="3B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09977386"/>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632626" y="-1460500"/>
            <a:ext cx="806274" cy="9513843"/>
          </a:xfrm>
          <a:prstGeom prst="rect">
            <a:avLst/>
          </a:prstGeom>
          <a:noFill/>
          <a:ln w="19050">
            <a:noFill/>
          </a:ln>
        </p:spPr>
        <p:txBody>
          <a:bodyPr wrap="square" lIns="91440" tIns="45720" rIns="91440" bIns="45720">
            <a:spAutoFit/>
          </a:bodyPr>
          <a:lstStyle/>
          <a:p>
            <a:pPr algn="ctr"/>
            <a:r>
              <a:rPr lang="en-US" sz="59500" dirty="0">
                <a:ln w="0">
                  <a:solidFill>
                    <a:schemeClr val="bg1">
                      <a:lumMod val="50000"/>
                    </a:schemeClr>
                  </a:solidFill>
                </a:ln>
                <a:solidFill>
                  <a:schemeClr val="bg1">
                    <a:lumMod val="85000"/>
                  </a:schemeClr>
                </a:solidFill>
                <a:latin typeface="Avant_G-Bold" panose="020B0500000000000000" pitchFamily="34" charset="0"/>
              </a:rPr>
              <a:t>5</a:t>
            </a:r>
            <a:endParaRPr lang="en-US" sz="59500" b="0" cap="none" spc="0" dirty="0">
              <a:ln w="0">
                <a:solidFill>
                  <a:schemeClr val="bg1">
                    <a:lumMod val="50000"/>
                  </a:schemeClr>
                </a:solidFill>
              </a:ln>
              <a:solidFill>
                <a:schemeClr val="bg1">
                  <a:lumMod val="85000"/>
                </a:schemeClr>
              </a:solidFill>
              <a:latin typeface="Avant_G-Bold" panose="020B0500000000000000" pitchFamily="34" charset="0"/>
            </a:endParaRPr>
          </a:p>
        </p:txBody>
      </p:sp>
      <p:sp>
        <p:nvSpPr>
          <p:cNvPr id="2" name="Rectangle 1"/>
          <p:cNvSpPr/>
          <p:nvPr/>
        </p:nvSpPr>
        <p:spPr>
          <a:xfrm>
            <a:off x="0" y="5105400"/>
            <a:ext cx="12192000" cy="1752600"/>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Rectangle 2"/>
          <p:cNvSpPr/>
          <p:nvPr/>
        </p:nvSpPr>
        <p:spPr>
          <a:xfrm>
            <a:off x="1025335" y="2481560"/>
            <a:ext cx="10141367" cy="923330"/>
          </a:xfrm>
          <a:prstGeom prst="rect">
            <a:avLst/>
          </a:prstGeom>
          <a:noFill/>
        </p:spPr>
        <p:txBody>
          <a:bodyPr wrap="none" lIns="91440" tIns="45720" rIns="91440" bIns="45720">
            <a:spAutoFit/>
          </a:bodyPr>
          <a:lstStyle/>
          <a:p>
            <a:pPr algn="ctr"/>
            <a:r>
              <a:rPr lang="en-US" sz="5400" b="0" cap="none" spc="0" dirty="0">
                <a:ln w="0"/>
                <a:solidFill>
                  <a:schemeClr val="tx1"/>
                </a:solidFill>
                <a:latin typeface="Avant_G-Bold" panose="020B0500000000000000" pitchFamily="34" charset="0"/>
              </a:rPr>
              <a:t>MONITORING OF TRANSACTIONS</a:t>
            </a:r>
          </a:p>
        </p:txBody>
      </p:sp>
      <p:sp>
        <p:nvSpPr>
          <p:cNvPr id="4" name="Slide Number Placeholder 3"/>
          <p:cNvSpPr>
            <a:spLocks noGrp="1"/>
          </p:cNvSpPr>
          <p:nvPr>
            <p:ph type="sldNum" sz="quarter" idx="12"/>
          </p:nvPr>
        </p:nvSpPr>
        <p:spPr/>
        <p:txBody>
          <a:bodyPr/>
          <a:lstStyle/>
          <a:p>
            <a:fld id="{64817E00-36CB-45B2-99EC-B9DE4D5B6FAF}" type="slidenum">
              <a:rPr lang="en-IN" smtClean="0"/>
              <a:t>22</a:t>
            </a:fld>
            <a:endParaRPr lang="en-IN"/>
          </a:p>
        </p:txBody>
      </p:sp>
    </p:spTree>
    <p:extLst>
      <p:ext uri="{BB962C8B-B14F-4D97-AF65-F5344CB8AC3E}">
        <p14:creationId xmlns:p14="http://schemas.microsoft.com/office/powerpoint/2010/main" val="245469232"/>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632626" y="-1460500"/>
            <a:ext cx="806274" cy="9513843"/>
          </a:xfrm>
          <a:prstGeom prst="rect">
            <a:avLst/>
          </a:prstGeom>
          <a:noFill/>
        </p:spPr>
        <p:txBody>
          <a:bodyPr wrap="square" lIns="91440" tIns="45720" rIns="91440" bIns="45720">
            <a:spAutoFit/>
          </a:bodyPr>
          <a:lstStyle/>
          <a:p>
            <a:pPr algn="ctr"/>
            <a:r>
              <a:rPr lang="en-US" sz="59500" b="0" cap="none" spc="0" dirty="0">
                <a:ln w="0">
                  <a:solidFill>
                    <a:schemeClr val="bg1">
                      <a:lumMod val="50000"/>
                    </a:schemeClr>
                  </a:solidFill>
                </a:ln>
                <a:solidFill>
                  <a:schemeClr val="bg1">
                    <a:lumMod val="85000"/>
                  </a:schemeClr>
                </a:solidFill>
                <a:latin typeface="Avant_G-Bold" panose="020B0500000000000000" pitchFamily="34" charset="0"/>
              </a:rPr>
              <a:t>6</a:t>
            </a:r>
          </a:p>
        </p:txBody>
      </p:sp>
      <p:sp>
        <p:nvSpPr>
          <p:cNvPr id="2" name="Rectangle 1"/>
          <p:cNvSpPr/>
          <p:nvPr/>
        </p:nvSpPr>
        <p:spPr>
          <a:xfrm>
            <a:off x="0" y="5105400"/>
            <a:ext cx="12192000" cy="1752600"/>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Rectangle 2"/>
          <p:cNvSpPr/>
          <p:nvPr/>
        </p:nvSpPr>
        <p:spPr>
          <a:xfrm>
            <a:off x="3053289" y="2481560"/>
            <a:ext cx="6085448" cy="923330"/>
          </a:xfrm>
          <a:prstGeom prst="rect">
            <a:avLst/>
          </a:prstGeom>
          <a:noFill/>
        </p:spPr>
        <p:txBody>
          <a:bodyPr wrap="none" lIns="91440" tIns="45720" rIns="91440" bIns="45720">
            <a:spAutoFit/>
          </a:bodyPr>
          <a:lstStyle/>
          <a:p>
            <a:pPr algn="ctr"/>
            <a:r>
              <a:rPr lang="en-US" sz="5400" b="0" cap="none" spc="0" dirty="0">
                <a:ln w="0"/>
                <a:solidFill>
                  <a:schemeClr val="tx1"/>
                </a:solidFill>
                <a:latin typeface="Avant_G-Bold" panose="020B0500000000000000" pitchFamily="34" charset="0"/>
              </a:rPr>
              <a:t>RISK MANAGEMENT</a:t>
            </a:r>
          </a:p>
        </p:txBody>
      </p:sp>
      <p:sp>
        <p:nvSpPr>
          <p:cNvPr id="4" name="Slide Number Placeholder 3"/>
          <p:cNvSpPr>
            <a:spLocks noGrp="1"/>
          </p:cNvSpPr>
          <p:nvPr>
            <p:ph type="sldNum" sz="quarter" idx="12"/>
          </p:nvPr>
        </p:nvSpPr>
        <p:spPr/>
        <p:txBody>
          <a:bodyPr/>
          <a:lstStyle/>
          <a:p>
            <a:fld id="{64817E00-36CB-45B2-99EC-B9DE4D5B6FAF}" type="slidenum">
              <a:rPr lang="en-IN" smtClean="0"/>
              <a:t>23</a:t>
            </a:fld>
            <a:endParaRPr lang="en-IN"/>
          </a:p>
        </p:txBody>
      </p:sp>
    </p:spTree>
    <p:extLst>
      <p:ext uri="{BB962C8B-B14F-4D97-AF65-F5344CB8AC3E}">
        <p14:creationId xmlns:p14="http://schemas.microsoft.com/office/powerpoint/2010/main" val="585907952"/>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105400"/>
            <a:ext cx="12192000" cy="1752600"/>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Rectangle 2"/>
          <p:cNvSpPr/>
          <p:nvPr/>
        </p:nvSpPr>
        <p:spPr>
          <a:xfrm>
            <a:off x="780538" y="1848436"/>
            <a:ext cx="10630924" cy="1754326"/>
          </a:xfrm>
          <a:prstGeom prst="rect">
            <a:avLst/>
          </a:prstGeom>
          <a:noFill/>
          <a:ln>
            <a:solidFill>
              <a:schemeClr val="tx1"/>
            </a:solidFill>
            <a:prstDash val="dash"/>
          </a:ln>
        </p:spPr>
        <p:txBody>
          <a:bodyPr wrap="none" lIns="91440" tIns="45720" rIns="91440" bIns="45720">
            <a:spAutoFit/>
          </a:bodyPr>
          <a:lstStyle/>
          <a:p>
            <a:pPr algn="ctr"/>
            <a:r>
              <a:rPr lang="en-US" sz="5400" b="0" cap="none" spc="0" dirty="0">
                <a:ln w="0"/>
                <a:solidFill>
                  <a:schemeClr val="tx1"/>
                </a:solidFill>
                <a:latin typeface="Avant_G-Bold" panose="020B0500000000000000" pitchFamily="34" charset="0"/>
              </a:rPr>
              <a:t>PROCEDURE FOR OPENING A NEW </a:t>
            </a:r>
            <a:br>
              <a:rPr lang="en-US" sz="5400" b="0" cap="none" spc="0" dirty="0">
                <a:ln w="0"/>
                <a:solidFill>
                  <a:schemeClr val="tx1"/>
                </a:solidFill>
                <a:latin typeface="Avant_G-Bold" panose="020B0500000000000000" pitchFamily="34" charset="0"/>
              </a:rPr>
            </a:br>
            <a:r>
              <a:rPr lang="en-US" sz="5400" b="0" cap="none" spc="0" dirty="0">
                <a:ln w="0"/>
                <a:solidFill>
                  <a:schemeClr val="tx1"/>
                </a:solidFill>
                <a:latin typeface="Avant_G-Bold" panose="020B0500000000000000" pitchFamily="34" charset="0"/>
              </a:rPr>
              <a:t>SAVING ACCOUNT</a:t>
            </a:r>
          </a:p>
        </p:txBody>
      </p:sp>
      <p:sp>
        <p:nvSpPr>
          <p:cNvPr id="4" name="Slide Number Placeholder 3"/>
          <p:cNvSpPr>
            <a:spLocks noGrp="1"/>
          </p:cNvSpPr>
          <p:nvPr>
            <p:ph type="sldNum" sz="quarter" idx="12"/>
          </p:nvPr>
        </p:nvSpPr>
        <p:spPr/>
        <p:txBody>
          <a:bodyPr/>
          <a:lstStyle/>
          <a:p>
            <a:fld id="{64817E00-36CB-45B2-99EC-B9DE4D5B6FAF}" type="slidenum">
              <a:rPr lang="en-IN" smtClean="0"/>
              <a:t>24</a:t>
            </a:fld>
            <a:endParaRPr lang="en-IN"/>
          </a:p>
        </p:txBody>
      </p:sp>
    </p:spTree>
    <p:extLst>
      <p:ext uri="{BB962C8B-B14F-4D97-AF65-F5344CB8AC3E}">
        <p14:creationId xmlns:p14="http://schemas.microsoft.com/office/powerpoint/2010/main" val="2760646308"/>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750" y="-16187"/>
            <a:ext cx="6058890" cy="6874188"/>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4" name="Slide Number Placeholder 3"/>
          <p:cNvSpPr>
            <a:spLocks noGrp="1"/>
          </p:cNvSpPr>
          <p:nvPr>
            <p:ph type="sldNum" sz="quarter" idx="12"/>
          </p:nvPr>
        </p:nvSpPr>
        <p:spPr>
          <a:ln>
            <a:noFill/>
          </a:ln>
        </p:spPr>
        <p:txBody>
          <a:bodyPr/>
          <a:lstStyle/>
          <a:p>
            <a:fld id="{64817E00-36CB-45B2-99EC-B9DE4D5B6FAF}" type="slidenum">
              <a:rPr lang="en-IN" smtClean="0">
                <a:solidFill>
                  <a:schemeClr val="tx1"/>
                </a:solidFill>
              </a:rPr>
              <a:t>25</a:t>
            </a:fld>
            <a:endParaRPr lang="en-IN" dirty="0">
              <a:solidFill>
                <a:schemeClr val="tx1"/>
              </a:solidFill>
            </a:endParaRPr>
          </a:p>
        </p:txBody>
      </p:sp>
      <p:sp>
        <p:nvSpPr>
          <p:cNvPr id="11" name="Oval 10"/>
          <p:cNvSpPr/>
          <p:nvPr/>
        </p:nvSpPr>
        <p:spPr>
          <a:xfrm>
            <a:off x="5581462" y="2925246"/>
            <a:ext cx="1041148" cy="975134"/>
          </a:xfrm>
          <a:prstGeom prst="ellipse">
            <a:avLst/>
          </a:prstGeom>
          <a:solidFill>
            <a:srgbClr val="FFC000"/>
          </a:solidFill>
          <a:ln w="57150">
            <a:solidFill>
              <a:schemeClr val="tx1">
                <a:lumMod val="95000"/>
                <a:lumOff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C000"/>
              </a:solidFill>
            </a:endParaRPr>
          </a:p>
        </p:txBody>
      </p:sp>
      <p:sp>
        <p:nvSpPr>
          <p:cNvPr id="14" name="TextBox 13"/>
          <p:cNvSpPr txBox="1"/>
          <p:nvPr/>
        </p:nvSpPr>
        <p:spPr>
          <a:xfrm>
            <a:off x="817777" y="2235967"/>
            <a:ext cx="4149215" cy="2492990"/>
          </a:xfrm>
          <a:prstGeom prst="rect">
            <a:avLst/>
          </a:prstGeom>
          <a:noFill/>
        </p:spPr>
        <p:txBody>
          <a:bodyPr wrap="square" rtlCol="0">
            <a:spAutoFit/>
          </a:bodyPr>
          <a:lstStyle/>
          <a:p>
            <a:r>
              <a:rPr lang="en-IN" sz="3600" dirty="0">
                <a:solidFill>
                  <a:schemeClr val="bg1"/>
                </a:solidFill>
                <a:latin typeface="Avant_G-Bold" panose="020B0500000000000000" pitchFamily="34" charset="0"/>
              </a:rPr>
              <a:t>WHY TO OPEN A </a:t>
            </a:r>
            <a:br>
              <a:rPr lang="en-IN" sz="4000" dirty="0">
                <a:solidFill>
                  <a:schemeClr val="bg1"/>
                </a:solidFill>
                <a:latin typeface="Avant_G-Bold" panose="020B0500000000000000" pitchFamily="34" charset="0"/>
              </a:rPr>
            </a:br>
            <a:r>
              <a:rPr lang="en-IN" sz="6000" dirty="0">
                <a:solidFill>
                  <a:schemeClr val="bg1"/>
                </a:solidFill>
                <a:latin typeface="Avant_G-Bold" panose="020B0500000000000000" pitchFamily="34" charset="0"/>
              </a:rPr>
              <a:t>Saving Account?</a:t>
            </a:r>
          </a:p>
        </p:txBody>
      </p:sp>
      <p:sp>
        <p:nvSpPr>
          <p:cNvPr id="18" name="Isosceles Triangle 17"/>
          <p:cNvSpPr/>
          <p:nvPr/>
        </p:nvSpPr>
        <p:spPr>
          <a:xfrm rot="5400000">
            <a:off x="6020869" y="3227844"/>
            <a:ext cx="352443" cy="377901"/>
          </a:xfrm>
          <a:prstGeom prst="triangle">
            <a:avLst>
              <a:gd name="adj" fmla="val 52326"/>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4" name="Group 23"/>
          <p:cNvGrpSpPr/>
          <p:nvPr/>
        </p:nvGrpSpPr>
        <p:grpSpPr>
          <a:xfrm>
            <a:off x="5975291" y="2846598"/>
            <a:ext cx="246988" cy="1164803"/>
            <a:chOff x="4840323" y="532127"/>
            <a:chExt cx="246988" cy="4335332"/>
          </a:xfrm>
          <a:solidFill>
            <a:schemeClr val="tx1">
              <a:lumMod val="65000"/>
              <a:lumOff val="35000"/>
            </a:schemeClr>
          </a:solidFill>
        </p:grpSpPr>
        <p:sp>
          <p:nvSpPr>
            <p:cNvPr id="25" name="Oval 24"/>
            <p:cNvSpPr/>
            <p:nvPr/>
          </p:nvSpPr>
          <p:spPr>
            <a:xfrm>
              <a:off x="4840323" y="532127"/>
              <a:ext cx="246988" cy="845123"/>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p:cNvSpPr/>
            <p:nvPr/>
          </p:nvSpPr>
          <p:spPr>
            <a:xfrm>
              <a:off x="4840323" y="4112500"/>
              <a:ext cx="246988" cy="754959"/>
            </a:xfrm>
            <a:prstGeom prst="ellipse">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 name="TextBox 6"/>
          <p:cNvSpPr txBox="1"/>
          <p:nvPr/>
        </p:nvSpPr>
        <p:spPr>
          <a:xfrm>
            <a:off x="7049288" y="1303948"/>
            <a:ext cx="4809337" cy="3908762"/>
          </a:xfrm>
          <a:prstGeom prst="rect">
            <a:avLst/>
          </a:prstGeom>
          <a:noFill/>
        </p:spPr>
        <p:txBody>
          <a:bodyPr wrap="square" rtlCol="0">
            <a:spAutoFit/>
          </a:bodyPr>
          <a:lstStyle/>
          <a:p>
            <a:r>
              <a:rPr lang="en-US" sz="4000" b="1" dirty="0">
                <a:solidFill>
                  <a:schemeClr val="bg2">
                    <a:lumMod val="10000"/>
                  </a:schemeClr>
                </a:solidFill>
                <a:latin typeface="Avant_G-Bold" panose="020B0500000000000000" pitchFamily="34" charset="0"/>
              </a:rPr>
              <a:t>S</a:t>
            </a:r>
            <a:r>
              <a:rPr lang="en-US" sz="4800" b="1" dirty="0">
                <a:solidFill>
                  <a:schemeClr val="bg2">
                    <a:lumMod val="10000"/>
                  </a:schemeClr>
                </a:solidFill>
                <a:latin typeface="Avant_G-Bold" panose="020B0500000000000000" pitchFamily="34" charset="0"/>
              </a:rPr>
              <a:t> </a:t>
            </a:r>
            <a:r>
              <a:rPr lang="en-US" sz="2000" dirty="0">
                <a:solidFill>
                  <a:schemeClr val="bg2">
                    <a:lumMod val="10000"/>
                  </a:schemeClr>
                </a:solidFill>
                <a:latin typeface="Bahnschrift Light" panose="020B0502040204020203" pitchFamily="34" charset="0"/>
              </a:rPr>
              <a:t>for safely </a:t>
            </a:r>
            <a:r>
              <a:rPr lang="en-US" sz="2800" b="1" u="sng" dirty="0">
                <a:solidFill>
                  <a:schemeClr val="bg2">
                    <a:lumMod val="10000"/>
                  </a:schemeClr>
                </a:solidFill>
                <a:latin typeface="Bahnschrift Light" panose="020B0502040204020203" pitchFamily="34" charset="0"/>
              </a:rPr>
              <a:t>save</a:t>
            </a:r>
            <a:r>
              <a:rPr lang="en-US" sz="2000" dirty="0">
                <a:solidFill>
                  <a:schemeClr val="bg2">
                    <a:lumMod val="10000"/>
                  </a:schemeClr>
                </a:solidFill>
                <a:latin typeface="Bahnschrift Light" panose="020B0502040204020203" pitchFamily="34" charset="0"/>
              </a:rPr>
              <a:t> your surplus funds.</a:t>
            </a:r>
          </a:p>
          <a:p>
            <a:r>
              <a:rPr lang="en-US" sz="4000" b="1" dirty="0">
                <a:solidFill>
                  <a:schemeClr val="bg2">
                    <a:lumMod val="10000"/>
                  </a:schemeClr>
                </a:solidFill>
                <a:latin typeface="Avant_G-Bold" panose="020B0500000000000000" pitchFamily="34" charset="0"/>
              </a:rPr>
              <a:t>A </a:t>
            </a:r>
            <a:r>
              <a:rPr lang="en-US" sz="2000" dirty="0">
                <a:solidFill>
                  <a:schemeClr val="bg2">
                    <a:lumMod val="10000"/>
                  </a:schemeClr>
                </a:solidFill>
                <a:latin typeface="Bahnschrift Light" panose="020B0502040204020203" pitchFamily="34" charset="0"/>
              </a:rPr>
              <a:t>for </a:t>
            </a:r>
            <a:r>
              <a:rPr lang="en-US" sz="2800" b="1" u="sng" dirty="0">
                <a:solidFill>
                  <a:schemeClr val="bg2">
                    <a:lumMod val="10000"/>
                  </a:schemeClr>
                </a:solidFill>
                <a:latin typeface="Bahnschrift Light" panose="020B0502040204020203" pitchFamily="34" charset="0"/>
              </a:rPr>
              <a:t>annual</a:t>
            </a:r>
            <a:r>
              <a:rPr lang="en-US" sz="2000" b="1" dirty="0">
                <a:solidFill>
                  <a:schemeClr val="bg2">
                    <a:lumMod val="10000"/>
                  </a:schemeClr>
                </a:solidFill>
                <a:latin typeface="Bahnschrift Light" panose="020B0502040204020203" pitchFamily="34" charset="0"/>
              </a:rPr>
              <a:t> </a:t>
            </a:r>
            <a:r>
              <a:rPr lang="en-US" sz="2000" dirty="0">
                <a:solidFill>
                  <a:schemeClr val="bg2">
                    <a:lumMod val="10000"/>
                  </a:schemeClr>
                </a:solidFill>
                <a:latin typeface="Bahnschrift Light" panose="020B0502040204020203" pitchFamily="34" charset="0"/>
              </a:rPr>
              <a:t>interest. </a:t>
            </a:r>
          </a:p>
          <a:p>
            <a:r>
              <a:rPr lang="en-US" sz="4000" b="1" dirty="0">
                <a:solidFill>
                  <a:schemeClr val="bg2">
                    <a:lumMod val="10000"/>
                  </a:schemeClr>
                </a:solidFill>
                <a:latin typeface="Avant_G-Bold" panose="020B0500000000000000" pitchFamily="34" charset="0"/>
              </a:rPr>
              <a:t>V</a:t>
            </a:r>
            <a:r>
              <a:rPr lang="en-US" sz="2000" dirty="0">
                <a:solidFill>
                  <a:schemeClr val="bg2">
                    <a:lumMod val="10000"/>
                  </a:schemeClr>
                </a:solidFill>
                <a:latin typeface="Bahnschrift Light" panose="020B0502040204020203" pitchFamily="34" charset="0"/>
              </a:rPr>
              <a:t> for </a:t>
            </a:r>
            <a:r>
              <a:rPr lang="en-US" sz="2800" b="1" u="sng" dirty="0">
                <a:solidFill>
                  <a:schemeClr val="bg2">
                    <a:lumMod val="10000"/>
                  </a:schemeClr>
                </a:solidFill>
                <a:latin typeface="Bahnschrift Light" panose="020B0502040204020203" pitchFamily="34" charset="0"/>
              </a:rPr>
              <a:t>withdrawing</a:t>
            </a:r>
            <a:r>
              <a:rPr lang="en-US" sz="2000" dirty="0">
                <a:solidFill>
                  <a:schemeClr val="bg2">
                    <a:lumMod val="10000"/>
                  </a:schemeClr>
                </a:solidFill>
                <a:latin typeface="Bahnschrift Light" panose="020B0502040204020203" pitchFamily="34" charset="0"/>
              </a:rPr>
              <a:t> money.</a:t>
            </a:r>
          </a:p>
          <a:p>
            <a:r>
              <a:rPr lang="en-US" sz="4000" b="1" dirty="0">
                <a:solidFill>
                  <a:schemeClr val="bg2">
                    <a:lumMod val="10000"/>
                  </a:schemeClr>
                </a:solidFill>
                <a:latin typeface="Avant_G-Bold" panose="020B0500000000000000" pitchFamily="34" charset="0"/>
              </a:rPr>
              <a:t> I </a:t>
            </a:r>
            <a:r>
              <a:rPr lang="en-US" sz="2000" dirty="0">
                <a:solidFill>
                  <a:schemeClr val="bg2">
                    <a:lumMod val="10000"/>
                  </a:schemeClr>
                </a:solidFill>
                <a:latin typeface="Bahnschrift Light" panose="020B0502040204020203" pitchFamily="34" charset="0"/>
              </a:rPr>
              <a:t>for </a:t>
            </a:r>
            <a:r>
              <a:rPr lang="en-US" sz="2800" b="1" u="sng" dirty="0">
                <a:solidFill>
                  <a:schemeClr val="bg2">
                    <a:lumMod val="10000"/>
                  </a:schemeClr>
                </a:solidFill>
                <a:latin typeface="Bahnschrift Light" panose="020B0502040204020203" pitchFamily="34" charset="0"/>
              </a:rPr>
              <a:t>insurance</a:t>
            </a:r>
            <a:r>
              <a:rPr lang="en-US" sz="2800" b="1" dirty="0">
                <a:solidFill>
                  <a:schemeClr val="bg2">
                    <a:lumMod val="10000"/>
                  </a:schemeClr>
                </a:solidFill>
                <a:latin typeface="Bahnschrift Light" panose="020B0502040204020203" pitchFamily="34" charset="0"/>
              </a:rPr>
              <a:t> </a:t>
            </a:r>
            <a:r>
              <a:rPr lang="en-US" sz="2000" dirty="0">
                <a:solidFill>
                  <a:schemeClr val="bg2">
                    <a:lumMod val="10000"/>
                  </a:schemeClr>
                </a:solidFill>
                <a:latin typeface="Bahnschrift Light" panose="020B0502040204020203" pitchFamily="34" charset="0"/>
              </a:rPr>
              <a:t>covers.</a:t>
            </a:r>
            <a:br>
              <a:rPr lang="en-US" sz="2000" dirty="0">
                <a:solidFill>
                  <a:schemeClr val="bg2">
                    <a:lumMod val="10000"/>
                  </a:schemeClr>
                </a:solidFill>
                <a:latin typeface="Bahnschrift Light" panose="020B0502040204020203" pitchFamily="34" charset="0"/>
              </a:rPr>
            </a:br>
            <a:r>
              <a:rPr lang="en-US" sz="2000" dirty="0">
                <a:solidFill>
                  <a:schemeClr val="bg2">
                    <a:lumMod val="10000"/>
                  </a:schemeClr>
                </a:solidFill>
                <a:latin typeface="Bahnschrift Light" panose="020B0502040204020203" pitchFamily="34" charset="0"/>
              </a:rPr>
              <a:t> </a:t>
            </a:r>
            <a:r>
              <a:rPr lang="en-US" sz="4000" b="1" dirty="0">
                <a:solidFill>
                  <a:schemeClr val="bg2">
                    <a:lumMod val="10000"/>
                  </a:schemeClr>
                </a:solidFill>
                <a:latin typeface="Avant_G-Bold" panose="020B0500000000000000" pitchFamily="34" charset="0"/>
              </a:rPr>
              <a:t>N </a:t>
            </a:r>
            <a:r>
              <a:rPr lang="en-US" sz="2000" dirty="0">
                <a:solidFill>
                  <a:schemeClr val="bg2">
                    <a:lumMod val="10000"/>
                  </a:schemeClr>
                </a:solidFill>
                <a:latin typeface="Bahnschrift Light" panose="020B0502040204020203" pitchFamily="34" charset="0"/>
              </a:rPr>
              <a:t>for </a:t>
            </a:r>
            <a:r>
              <a:rPr lang="en-US" sz="4000" b="1" dirty="0">
                <a:solidFill>
                  <a:schemeClr val="bg2">
                    <a:lumMod val="10000"/>
                  </a:schemeClr>
                </a:solidFill>
                <a:latin typeface="Avant_G-Bold" panose="020B0500000000000000" pitchFamily="34" charset="0"/>
              </a:rPr>
              <a:t> </a:t>
            </a:r>
            <a:br>
              <a:rPr lang="en-US" sz="2000" dirty="0">
                <a:solidFill>
                  <a:schemeClr val="bg2">
                    <a:lumMod val="10000"/>
                  </a:schemeClr>
                </a:solidFill>
                <a:latin typeface="Bahnschrift Light" panose="020B0502040204020203" pitchFamily="34" charset="0"/>
              </a:rPr>
            </a:br>
            <a:r>
              <a:rPr lang="en-US" sz="4000" b="1" dirty="0">
                <a:solidFill>
                  <a:schemeClr val="bg2">
                    <a:lumMod val="10000"/>
                  </a:schemeClr>
                </a:solidFill>
                <a:latin typeface="Avant_G-Bold" panose="020B0500000000000000" pitchFamily="34" charset="0"/>
              </a:rPr>
              <a:t>G </a:t>
            </a:r>
            <a:r>
              <a:rPr lang="en-US" sz="2000" dirty="0">
                <a:solidFill>
                  <a:schemeClr val="bg2">
                    <a:lumMod val="10000"/>
                  </a:schemeClr>
                </a:solidFill>
                <a:latin typeface="Bahnschrift Light" panose="020B0502040204020203" pitchFamily="34" charset="0"/>
              </a:rPr>
              <a:t>for </a:t>
            </a:r>
            <a:r>
              <a:rPr lang="en-US" sz="2800" b="1" u="sng" dirty="0">
                <a:solidFill>
                  <a:schemeClr val="bg2">
                    <a:lumMod val="10000"/>
                  </a:schemeClr>
                </a:solidFill>
                <a:latin typeface="Bahnschrift Light" panose="020B0502040204020203" pitchFamily="34" charset="0"/>
              </a:rPr>
              <a:t>great discounts</a:t>
            </a:r>
            <a:r>
              <a:rPr lang="en-US" sz="2000" dirty="0">
                <a:solidFill>
                  <a:schemeClr val="bg2">
                    <a:lumMod val="10000"/>
                  </a:schemeClr>
                </a:solidFill>
                <a:latin typeface="Bahnschrift Light" panose="020B0502040204020203" pitchFamily="34" charset="0"/>
              </a:rPr>
              <a:t>.</a:t>
            </a:r>
            <a:endParaRPr lang="en-IN" sz="2000" dirty="0">
              <a:solidFill>
                <a:schemeClr val="bg2">
                  <a:lumMod val="10000"/>
                </a:schemeClr>
              </a:solidFill>
              <a:latin typeface="Bahnschrift Light" panose="020B0502040204020203" pitchFamily="34" charset="0"/>
            </a:endParaRPr>
          </a:p>
        </p:txBody>
      </p:sp>
      <p:cxnSp>
        <p:nvCxnSpPr>
          <p:cNvPr id="12" name="Straight Connector 11"/>
          <p:cNvCxnSpPr/>
          <p:nvPr/>
        </p:nvCxnSpPr>
        <p:spPr>
          <a:xfrm>
            <a:off x="1731897" y="4728957"/>
            <a:ext cx="4276243" cy="0"/>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Connector 26"/>
          <p:cNvCxnSpPr/>
          <p:nvPr/>
        </p:nvCxnSpPr>
        <p:spPr>
          <a:xfrm>
            <a:off x="0" y="2146300"/>
            <a:ext cx="4276243" cy="0"/>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TextBox 14"/>
          <p:cNvSpPr txBox="1"/>
          <p:nvPr/>
        </p:nvSpPr>
        <p:spPr>
          <a:xfrm>
            <a:off x="6502400" y="228600"/>
            <a:ext cx="5270500" cy="954107"/>
          </a:xfrm>
          <a:prstGeom prst="rect">
            <a:avLst/>
          </a:prstGeom>
          <a:noFill/>
        </p:spPr>
        <p:txBody>
          <a:bodyPr wrap="square" rtlCol="0">
            <a:spAutoFit/>
          </a:bodyPr>
          <a:lstStyle/>
          <a:p>
            <a:pPr algn="ctr"/>
            <a:r>
              <a:rPr lang="en-US" sz="2800" b="1" dirty="0">
                <a:solidFill>
                  <a:schemeClr val="tx1">
                    <a:lumMod val="75000"/>
                    <a:lumOff val="25000"/>
                  </a:schemeClr>
                </a:solidFill>
                <a:latin typeface="Bahnschrift Light" panose="020B0502040204020203" pitchFamily="34" charset="0"/>
              </a:rPr>
              <a:t>Features &amp; benefits of a Savings Account </a:t>
            </a:r>
            <a:endParaRPr lang="en-IN" sz="2800" b="1" dirty="0">
              <a:solidFill>
                <a:schemeClr val="tx1">
                  <a:lumMod val="75000"/>
                  <a:lumOff val="25000"/>
                </a:schemeClr>
              </a:solidFill>
              <a:latin typeface="Bahnschrift Light" panose="020B0502040204020203" pitchFamily="34" charset="0"/>
            </a:endParaRPr>
          </a:p>
        </p:txBody>
      </p:sp>
      <p:cxnSp>
        <p:nvCxnSpPr>
          <p:cNvPr id="30" name="Straight Connector 29"/>
          <p:cNvCxnSpPr/>
          <p:nvPr/>
        </p:nvCxnSpPr>
        <p:spPr>
          <a:xfrm flipH="1">
            <a:off x="6867525" y="1182707"/>
            <a:ext cx="9142" cy="544669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 name="Straight Connector 31"/>
          <p:cNvCxnSpPr/>
          <p:nvPr/>
        </p:nvCxnSpPr>
        <p:spPr>
          <a:xfrm flipH="1">
            <a:off x="7019925" y="1335107"/>
            <a:ext cx="9142" cy="567529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Straight Connector 35"/>
          <p:cNvCxnSpPr/>
          <p:nvPr/>
        </p:nvCxnSpPr>
        <p:spPr>
          <a:xfrm>
            <a:off x="7019925" y="1335107"/>
            <a:ext cx="5172075"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 name="Straight Connector 36"/>
          <p:cNvCxnSpPr/>
          <p:nvPr/>
        </p:nvCxnSpPr>
        <p:spPr>
          <a:xfrm>
            <a:off x="6867525" y="1182707"/>
            <a:ext cx="5114925"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7134519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24"/>
                                        </p:tgtEl>
                                      </p:cBhvr>
                                    </p:animEffect>
                                    <p:set>
                                      <p:cBhvr>
                                        <p:cTn id="7" dur="1" fill="hold">
                                          <p:stCondLst>
                                            <p:cond delay="499"/>
                                          </p:stCondLst>
                                        </p:cTn>
                                        <p:tgtEl>
                                          <p:spTgt spid="2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par>
                          <p:cTn id="13" fill="hold">
                            <p:stCondLst>
                              <p:cond delay="500"/>
                            </p:stCondLst>
                            <p:childTnLst>
                              <p:par>
                                <p:cTn id="14" presetID="8" presetClass="emph" presetSubtype="0" fill="hold" nodeType="afterEffect">
                                  <p:stCondLst>
                                    <p:cond delay="0"/>
                                  </p:stCondLst>
                                  <p:childTnLst>
                                    <p:animRot by="21600000">
                                      <p:cBhvr>
                                        <p:cTn id="15" dur="1750" fill="hold"/>
                                        <p:tgtEl>
                                          <p:spTgt spid="2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p:cNvSpPr txBox="1"/>
          <p:nvPr/>
        </p:nvSpPr>
        <p:spPr>
          <a:xfrm>
            <a:off x="7399337" y="2378135"/>
            <a:ext cx="4040188" cy="769441"/>
          </a:xfrm>
          <a:prstGeom prst="rect">
            <a:avLst/>
          </a:prstGeom>
          <a:noFill/>
        </p:spPr>
        <p:txBody>
          <a:bodyPr wrap="square" rtlCol="0">
            <a:spAutoFit/>
          </a:bodyPr>
          <a:lstStyle/>
          <a:p>
            <a:pPr marL="571500" indent="-571500">
              <a:buFont typeface="Wingdings" panose="05000000000000000000" pitchFamily="2" charset="2"/>
              <a:buChar char="q"/>
            </a:pPr>
            <a:r>
              <a:rPr lang="en-IN" sz="4400" b="1" dirty="0">
                <a:solidFill>
                  <a:srgbClr val="FF5050"/>
                </a:solidFill>
                <a:latin typeface="Tw Cen MT Condensed" panose="020B0606020104020203" pitchFamily="34" charset="0"/>
              </a:rPr>
              <a:t>OFF-LINE Mode</a:t>
            </a:r>
            <a:r>
              <a:rPr lang="en-IN" sz="2800" dirty="0">
                <a:latin typeface="Bahnschrift Light" panose="020B0502040204020203" pitchFamily="34" charset="0"/>
              </a:rPr>
              <a:t>    </a:t>
            </a:r>
          </a:p>
        </p:txBody>
      </p:sp>
      <p:sp>
        <p:nvSpPr>
          <p:cNvPr id="5" name="Rectangle 4"/>
          <p:cNvSpPr/>
          <p:nvPr/>
        </p:nvSpPr>
        <p:spPr>
          <a:xfrm>
            <a:off x="-50750" y="-16187"/>
            <a:ext cx="6058890" cy="6874188"/>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4" name="Slide Number Placeholder 3"/>
          <p:cNvSpPr>
            <a:spLocks noGrp="1"/>
          </p:cNvSpPr>
          <p:nvPr>
            <p:ph type="sldNum" sz="quarter" idx="12"/>
          </p:nvPr>
        </p:nvSpPr>
        <p:spPr>
          <a:ln>
            <a:noFill/>
          </a:ln>
        </p:spPr>
        <p:txBody>
          <a:bodyPr/>
          <a:lstStyle/>
          <a:p>
            <a:fld id="{64817E00-36CB-45B2-99EC-B9DE4D5B6FAF}" type="slidenum">
              <a:rPr lang="en-IN" smtClean="0">
                <a:solidFill>
                  <a:schemeClr val="tx1"/>
                </a:solidFill>
              </a:rPr>
              <a:t>26</a:t>
            </a:fld>
            <a:endParaRPr lang="en-IN" dirty="0">
              <a:solidFill>
                <a:schemeClr val="tx1"/>
              </a:solidFill>
            </a:endParaRPr>
          </a:p>
        </p:txBody>
      </p:sp>
      <p:sp>
        <p:nvSpPr>
          <p:cNvPr id="11" name="Oval 10"/>
          <p:cNvSpPr/>
          <p:nvPr/>
        </p:nvSpPr>
        <p:spPr>
          <a:xfrm>
            <a:off x="5581462" y="2925246"/>
            <a:ext cx="1041148" cy="975134"/>
          </a:xfrm>
          <a:prstGeom prst="ellipse">
            <a:avLst/>
          </a:prstGeom>
          <a:solidFill>
            <a:srgbClr val="FFC000"/>
          </a:solidFill>
          <a:ln w="57150">
            <a:solidFill>
              <a:schemeClr val="tx1">
                <a:lumMod val="95000"/>
                <a:lumOff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C000"/>
              </a:solidFill>
            </a:endParaRPr>
          </a:p>
        </p:txBody>
      </p:sp>
      <p:sp>
        <p:nvSpPr>
          <p:cNvPr id="14" name="TextBox 13"/>
          <p:cNvSpPr txBox="1"/>
          <p:nvPr/>
        </p:nvSpPr>
        <p:spPr>
          <a:xfrm>
            <a:off x="817777" y="2235967"/>
            <a:ext cx="4149215" cy="2492990"/>
          </a:xfrm>
          <a:prstGeom prst="rect">
            <a:avLst/>
          </a:prstGeom>
          <a:noFill/>
        </p:spPr>
        <p:txBody>
          <a:bodyPr wrap="square" rtlCol="0">
            <a:spAutoFit/>
          </a:bodyPr>
          <a:lstStyle/>
          <a:p>
            <a:r>
              <a:rPr lang="en-IN" sz="3600" dirty="0">
                <a:solidFill>
                  <a:schemeClr val="bg1"/>
                </a:solidFill>
                <a:latin typeface="Avant_G-Bold" panose="020B0500000000000000" pitchFamily="34" charset="0"/>
              </a:rPr>
              <a:t>HOW TO OPEN A </a:t>
            </a:r>
            <a:br>
              <a:rPr lang="en-IN" sz="4000" dirty="0">
                <a:solidFill>
                  <a:schemeClr val="bg1"/>
                </a:solidFill>
                <a:latin typeface="Avant_G-Bold" panose="020B0500000000000000" pitchFamily="34" charset="0"/>
              </a:rPr>
            </a:br>
            <a:r>
              <a:rPr lang="en-IN" sz="6000" dirty="0">
                <a:solidFill>
                  <a:schemeClr val="bg1"/>
                </a:solidFill>
                <a:latin typeface="Avant_G-Bold" panose="020B0500000000000000" pitchFamily="34" charset="0"/>
              </a:rPr>
              <a:t>Saving Account?</a:t>
            </a:r>
          </a:p>
        </p:txBody>
      </p:sp>
      <p:sp>
        <p:nvSpPr>
          <p:cNvPr id="18" name="Isosceles Triangle 17"/>
          <p:cNvSpPr/>
          <p:nvPr/>
        </p:nvSpPr>
        <p:spPr>
          <a:xfrm rot="5400000">
            <a:off x="6020869" y="3227844"/>
            <a:ext cx="352443" cy="377901"/>
          </a:xfrm>
          <a:prstGeom prst="triangle">
            <a:avLst>
              <a:gd name="adj" fmla="val 52326"/>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4" name="Group 23"/>
          <p:cNvGrpSpPr/>
          <p:nvPr/>
        </p:nvGrpSpPr>
        <p:grpSpPr>
          <a:xfrm>
            <a:off x="5975291" y="2846598"/>
            <a:ext cx="246988" cy="1164803"/>
            <a:chOff x="4840323" y="532127"/>
            <a:chExt cx="246988" cy="4335332"/>
          </a:xfrm>
          <a:solidFill>
            <a:schemeClr val="tx1">
              <a:lumMod val="65000"/>
              <a:lumOff val="35000"/>
            </a:schemeClr>
          </a:solidFill>
        </p:grpSpPr>
        <p:sp>
          <p:nvSpPr>
            <p:cNvPr id="25" name="Oval 24"/>
            <p:cNvSpPr/>
            <p:nvPr/>
          </p:nvSpPr>
          <p:spPr>
            <a:xfrm>
              <a:off x="4840323" y="532127"/>
              <a:ext cx="246988" cy="845123"/>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p:cNvSpPr/>
            <p:nvPr/>
          </p:nvSpPr>
          <p:spPr>
            <a:xfrm>
              <a:off x="4840323" y="4112500"/>
              <a:ext cx="246988" cy="754959"/>
            </a:xfrm>
            <a:prstGeom prst="ellipse">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2" name="Straight Connector 11"/>
          <p:cNvCxnSpPr/>
          <p:nvPr/>
        </p:nvCxnSpPr>
        <p:spPr>
          <a:xfrm>
            <a:off x="1731897" y="4728957"/>
            <a:ext cx="4276243" cy="0"/>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Connector 26"/>
          <p:cNvCxnSpPr/>
          <p:nvPr/>
        </p:nvCxnSpPr>
        <p:spPr>
          <a:xfrm>
            <a:off x="0" y="2146300"/>
            <a:ext cx="4276243" cy="0"/>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TextBox 14"/>
          <p:cNvSpPr txBox="1"/>
          <p:nvPr/>
        </p:nvSpPr>
        <p:spPr>
          <a:xfrm>
            <a:off x="6784181" y="304800"/>
            <a:ext cx="5270500" cy="954107"/>
          </a:xfrm>
          <a:prstGeom prst="rect">
            <a:avLst/>
          </a:prstGeom>
          <a:noFill/>
        </p:spPr>
        <p:txBody>
          <a:bodyPr wrap="square" rtlCol="0">
            <a:spAutoFit/>
          </a:bodyPr>
          <a:lstStyle/>
          <a:p>
            <a:pPr algn="ctr"/>
            <a:r>
              <a:rPr lang="en-US" sz="2800" b="1" dirty="0">
                <a:solidFill>
                  <a:schemeClr val="tx1">
                    <a:lumMod val="75000"/>
                    <a:lumOff val="25000"/>
                  </a:schemeClr>
                </a:solidFill>
                <a:latin typeface="Bahnschrift Light" panose="020B0502040204020203" pitchFamily="34" charset="0"/>
              </a:rPr>
              <a:t>Modes for opening a </a:t>
            </a:r>
          </a:p>
          <a:p>
            <a:pPr algn="ctr"/>
            <a:r>
              <a:rPr lang="en-US" sz="2800" b="1" dirty="0">
                <a:solidFill>
                  <a:schemeClr val="tx1">
                    <a:lumMod val="75000"/>
                    <a:lumOff val="25000"/>
                  </a:schemeClr>
                </a:solidFill>
                <a:latin typeface="Bahnschrift Light" panose="020B0502040204020203" pitchFamily="34" charset="0"/>
              </a:rPr>
              <a:t>Saving Account </a:t>
            </a:r>
            <a:endParaRPr lang="en-IN" sz="2800" b="1" dirty="0">
              <a:solidFill>
                <a:schemeClr val="tx1">
                  <a:lumMod val="75000"/>
                  <a:lumOff val="25000"/>
                </a:schemeClr>
              </a:solidFill>
              <a:latin typeface="Bahnschrift Light" panose="020B0502040204020203" pitchFamily="34" charset="0"/>
            </a:endParaRPr>
          </a:p>
        </p:txBody>
      </p:sp>
      <p:sp>
        <p:nvSpPr>
          <p:cNvPr id="43" name="TextBox 42"/>
          <p:cNvSpPr txBox="1"/>
          <p:nvPr/>
        </p:nvSpPr>
        <p:spPr>
          <a:xfrm>
            <a:off x="7399337" y="3695651"/>
            <a:ext cx="4040188" cy="769441"/>
          </a:xfrm>
          <a:prstGeom prst="rect">
            <a:avLst/>
          </a:prstGeom>
          <a:noFill/>
        </p:spPr>
        <p:txBody>
          <a:bodyPr wrap="square" rtlCol="0">
            <a:spAutoFit/>
          </a:bodyPr>
          <a:lstStyle/>
          <a:p>
            <a:pPr marL="571500" indent="-571500">
              <a:buFont typeface="Wingdings" panose="05000000000000000000" pitchFamily="2" charset="2"/>
              <a:buChar char="q"/>
            </a:pPr>
            <a:r>
              <a:rPr lang="en-IN" sz="4400" b="1" dirty="0">
                <a:solidFill>
                  <a:srgbClr val="FF5050"/>
                </a:solidFill>
                <a:latin typeface="Tw Cen MT Condensed" panose="020B0606020104020203" pitchFamily="34" charset="0"/>
              </a:rPr>
              <a:t>ON-LINE Mode</a:t>
            </a:r>
            <a:r>
              <a:rPr lang="en-IN" sz="2800" dirty="0">
                <a:latin typeface="Bahnschrift Light" panose="020B0502040204020203" pitchFamily="34" charset="0"/>
              </a:rPr>
              <a:t>    </a:t>
            </a:r>
          </a:p>
        </p:txBody>
      </p:sp>
      <p:sp>
        <p:nvSpPr>
          <p:cNvPr id="57" name="Rounded Rectangle 56"/>
          <p:cNvSpPr/>
          <p:nvPr/>
        </p:nvSpPr>
        <p:spPr>
          <a:xfrm>
            <a:off x="6876667" y="1895475"/>
            <a:ext cx="4972433" cy="14478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098151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24"/>
                                        </p:tgtEl>
                                      </p:cBhvr>
                                    </p:animEffect>
                                    <p:set>
                                      <p:cBhvr>
                                        <p:cTn id="7" dur="1" fill="hold">
                                          <p:stCondLst>
                                            <p:cond delay="499"/>
                                          </p:stCondLst>
                                        </p:cTn>
                                        <p:tgtEl>
                                          <p:spTgt spid="2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par>
                          <p:cTn id="13" fill="hold">
                            <p:stCondLst>
                              <p:cond delay="500"/>
                            </p:stCondLst>
                            <p:childTnLst>
                              <p:par>
                                <p:cTn id="14" presetID="8" presetClass="emph" presetSubtype="0" fill="hold" nodeType="afterEffect">
                                  <p:stCondLst>
                                    <p:cond delay="0"/>
                                  </p:stCondLst>
                                  <p:childTnLst>
                                    <p:animRot by="21600000">
                                      <p:cBhvr>
                                        <p:cTn id="15" dur="1750" fill="hold"/>
                                        <p:tgtEl>
                                          <p:spTgt spid="2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750" y="-16187"/>
            <a:ext cx="6058890" cy="6874188"/>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4" name="Slide Number Placeholder 3"/>
          <p:cNvSpPr>
            <a:spLocks noGrp="1"/>
          </p:cNvSpPr>
          <p:nvPr>
            <p:ph type="sldNum" sz="quarter" idx="12"/>
          </p:nvPr>
        </p:nvSpPr>
        <p:spPr>
          <a:ln>
            <a:noFill/>
          </a:ln>
        </p:spPr>
        <p:txBody>
          <a:bodyPr/>
          <a:lstStyle/>
          <a:p>
            <a:fld id="{64817E00-36CB-45B2-99EC-B9DE4D5B6FAF}" type="slidenum">
              <a:rPr lang="en-IN" smtClean="0">
                <a:solidFill>
                  <a:schemeClr val="tx1"/>
                </a:solidFill>
              </a:rPr>
              <a:t>27</a:t>
            </a:fld>
            <a:endParaRPr lang="en-IN" dirty="0">
              <a:solidFill>
                <a:schemeClr val="tx1"/>
              </a:solidFill>
            </a:endParaRPr>
          </a:p>
        </p:txBody>
      </p:sp>
      <p:sp>
        <p:nvSpPr>
          <p:cNvPr id="11" name="Oval 10"/>
          <p:cNvSpPr/>
          <p:nvPr/>
        </p:nvSpPr>
        <p:spPr>
          <a:xfrm>
            <a:off x="5581462" y="2925246"/>
            <a:ext cx="1041148" cy="975134"/>
          </a:xfrm>
          <a:prstGeom prst="ellipse">
            <a:avLst/>
          </a:prstGeom>
          <a:solidFill>
            <a:srgbClr val="FFC000"/>
          </a:solidFill>
          <a:ln w="57150">
            <a:solidFill>
              <a:schemeClr val="tx1">
                <a:lumMod val="95000"/>
                <a:lumOff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C000"/>
              </a:solidFill>
            </a:endParaRPr>
          </a:p>
        </p:txBody>
      </p:sp>
      <p:sp>
        <p:nvSpPr>
          <p:cNvPr id="14" name="TextBox 13"/>
          <p:cNvSpPr txBox="1"/>
          <p:nvPr/>
        </p:nvSpPr>
        <p:spPr>
          <a:xfrm>
            <a:off x="817777" y="2235967"/>
            <a:ext cx="4149215" cy="2492990"/>
          </a:xfrm>
          <a:prstGeom prst="rect">
            <a:avLst/>
          </a:prstGeom>
          <a:noFill/>
        </p:spPr>
        <p:txBody>
          <a:bodyPr wrap="square" rtlCol="0">
            <a:spAutoFit/>
          </a:bodyPr>
          <a:lstStyle/>
          <a:p>
            <a:r>
              <a:rPr lang="en-IN" sz="3600" dirty="0">
                <a:solidFill>
                  <a:schemeClr val="bg1"/>
                </a:solidFill>
                <a:latin typeface="Avant_G-Bold" panose="020B0500000000000000" pitchFamily="34" charset="0"/>
              </a:rPr>
              <a:t>DOC’s for OPENING  </a:t>
            </a:r>
            <a:br>
              <a:rPr lang="en-IN" sz="4000" dirty="0">
                <a:solidFill>
                  <a:schemeClr val="bg1"/>
                </a:solidFill>
                <a:latin typeface="Avant_G-Bold" panose="020B0500000000000000" pitchFamily="34" charset="0"/>
              </a:rPr>
            </a:br>
            <a:r>
              <a:rPr lang="en-IN" sz="6000" dirty="0">
                <a:solidFill>
                  <a:schemeClr val="bg1"/>
                </a:solidFill>
                <a:latin typeface="Avant_G-Bold" panose="020B0500000000000000" pitchFamily="34" charset="0"/>
              </a:rPr>
              <a:t>Saving Account?</a:t>
            </a:r>
          </a:p>
        </p:txBody>
      </p:sp>
      <p:sp>
        <p:nvSpPr>
          <p:cNvPr id="18" name="Isosceles Triangle 17"/>
          <p:cNvSpPr/>
          <p:nvPr/>
        </p:nvSpPr>
        <p:spPr>
          <a:xfrm rot="5400000">
            <a:off x="6020869" y="3227844"/>
            <a:ext cx="352443" cy="377901"/>
          </a:xfrm>
          <a:prstGeom prst="triangle">
            <a:avLst>
              <a:gd name="adj" fmla="val 52326"/>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4" name="Group 23"/>
          <p:cNvGrpSpPr/>
          <p:nvPr/>
        </p:nvGrpSpPr>
        <p:grpSpPr>
          <a:xfrm>
            <a:off x="5975291" y="2846598"/>
            <a:ext cx="246988" cy="1164803"/>
            <a:chOff x="4840323" y="532127"/>
            <a:chExt cx="246988" cy="4335332"/>
          </a:xfrm>
          <a:solidFill>
            <a:schemeClr val="tx1">
              <a:lumMod val="65000"/>
              <a:lumOff val="35000"/>
            </a:schemeClr>
          </a:solidFill>
        </p:grpSpPr>
        <p:sp>
          <p:nvSpPr>
            <p:cNvPr id="25" name="Oval 24"/>
            <p:cNvSpPr/>
            <p:nvPr/>
          </p:nvSpPr>
          <p:spPr>
            <a:xfrm>
              <a:off x="4840323" y="532127"/>
              <a:ext cx="246988" cy="845123"/>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p:cNvSpPr/>
            <p:nvPr/>
          </p:nvSpPr>
          <p:spPr>
            <a:xfrm>
              <a:off x="4840323" y="4112500"/>
              <a:ext cx="246988" cy="754959"/>
            </a:xfrm>
            <a:prstGeom prst="ellipse">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2" name="Straight Connector 11"/>
          <p:cNvCxnSpPr/>
          <p:nvPr/>
        </p:nvCxnSpPr>
        <p:spPr>
          <a:xfrm>
            <a:off x="1731897" y="4728957"/>
            <a:ext cx="4276243" cy="0"/>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Connector 26"/>
          <p:cNvCxnSpPr/>
          <p:nvPr/>
        </p:nvCxnSpPr>
        <p:spPr>
          <a:xfrm>
            <a:off x="0" y="2146300"/>
            <a:ext cx="4276243" cy="0"/>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TextBox 14"/>
          <p:cNvSpPr txBox="1"/>
          <p:nvPr/>
        </p:nvSpPr>
        <p:spPr>
          <a:xfrm>
            <a:off x="6502400" y="228600"/>
            <a:ext cx="5270500" cy="954107"/>
          </a:xfrm>
          <a:prstGeom prst="rect">
            <a:avLst/>
          </a:prstGeom>
          <a:noFill/>
        </p:spPr>
        <p:txBody>
          <a:bodyPr wrap="square" rtlCol="0">
            <a:spAutoFit/>
          </a:bodyPr>
          <a:lstStyle/>
          <a:p>
            <a:pPr algn="ctr"/>
            <a:r>
              <a:rPr lang="en-US" sz="2800" b="1" dirty="0">
                <a:solidFill>
                  <a:schemeClr val="tx1">
                    <a:lumMod val="75000"/>
                    <a:lumOff val="25000"/>
                  </a:schemeClr>
                </a:solidFill>
                <a:latin typeface="Bahnschrift Light" panose="020B0502040204020203" pitchFamily="34" charset="0"/>
              </a:rPr>
              <a:t>Documents required for Savings Account </a:t>
            </a:r>
            <a:endParaRPr lang="en-IN" sz="2800" b="1" dirty="0">
              <a:solidFill>
                <a:schemeClr val="tx1">
                  <a:lumMod val="75000"/>
                  <a:lumOff val="25000"/>
                </a:schemeClr>
              </a:solidFill>
              <a:latin typeface="Bahnschrift Light" panose="020B0502040204020203" pitchFamily="34" charset="0"/>
            </a:endParaRPr>
          </a:p>
        </p:txBody>
      </p:sp>
      <p:cxnSp>
        <p:nvCxnSpPr>
          <p:cNvPr id="30" name="Straight Connector 29"/>
          <p:cNvCxnSpPr/>
          <p:nvPr/>
        </p:nvCxnSpPr>
        <p:spPr>
          <a:xfrm flipH="1">
            <a:off x="6867525" y="1182707"/>
            <a:ext cx="9142" cy="544669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 name="Straight Connector 31"/>
          <p:cNvCxnSpPr/>
          <p:nvPr/>
        </p:nvCxnSpPr>
        <p:spPr>
          <a:xfrm flipH="1">
            <a:off x="7019925" y="1335107"/>
            <a:ext cx="9142" cy="567529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Straight Connector 35"/>
          <p:cNvCxnSpPr/>
          <p:nvPr/>
        </p:nvCxnSpPr>
        <p:spPr>
          <a:xfrm>
            <a:off x="7019925" y="1335107"/>
            <a:ext cx="5172075"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 name="Straight Connector 36"/>
          <p:cNvCxnSpPr/>
          <p:nvPr/>
        </p:nvCxnSpPr>
        <p:spPr>
          <a:xfrm>
            <a:off x="6867525" y="1182707"/>
            <a:ext cx="5114925"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 name="TextBox 1"/>
          <p:cNvSpPr txBox="1"/>
          <p:nvPr/>
        </p:nvSpPr>
        <p:spPr>
          <a:xfrm>
            <a:off x="7481995" y="1860374"/>
            <a:ext cx="4115183" cy="3554819"/>
          </a:xfrm>
          <a:prstGeom prst="rect">
            <a:avLst/>
          </a:prstGeom>
          <a:noFill/>
        </p:spPr>
        <p:txBody>
          <a:bodyPr wrap="square" rtlCol="0">
            <a:spAutoFit/>
          </a:bodyPr>
          <a:lstStyle/>
          <a:p>
            <a:pPr marL="285750" indent="-285750">
              <a:lnSpc>
                <a:spcPct val="150000"/>
              </a:lnSpc>
              <a:buClr>
                <a:srgbClr val="FF0000"/>
              </a:buClr>
              <a:buFont typeface="Wingdings" panose="05000000000000000000" pitchFamily="2" charset="2"/>
              <a:buChar char="q"/>
            </a:pPr>
            <a:r>
              <a:rPr lang="en-IN" dirty="0">
                <a:latin typeface="Bahnschrift Light" panose="020B0502040204020203" pitchFamily="34" charset="0"/>
              </a:rPr>
              <a:t>Proof of </a:t>
            </a:r>
            <a:r>
              <a:rPr lang="en-IN" sz="2400" b="1" dirty="0">
                <a:latin typeface="Bahnschrift Light" panose="020B0502040204020203" pitchFamily="34" charset="0"/>
              </a:rPr>
              <a:t>Age</a:t>
            </a:r>
            <a:r>
              <a:rPr lang="en-IN" dirty="0">
                <a:latin typeface="Bahnschrift Light" panose="020B0502040204020203" pitchFamily="34" charset="0"/>
              </a:rPr>
              <a:t> </a:t>
            </a:r>
          </a:p>
          <a:p>
            <a:pPr marL="285750" indent="-285750">
              <a:lnSpc>
                <a:spcPct val="150000"/>
              </a:lnSpc>
              <a:buClr>
                <a:srgbClr val="FF0000"/>
              </a:buClr>
              <a:buFont typeface="Wingdings" panose="05000000000000000000" pitchFamily="2" charset="2"/>
              <a:buChar char="q"/>
            </a:pPr>
            <a:r>
              <a:rPr lang="en-IN" dirty="0">
                <a:latin typeface="Bahnschrift Light" panose="020B0502040204020203" pitchFamily="34" charset="0"/>
              </a:rPr>
              <a:t>Proof of </a:t>
            </a:r>
            <a:r>
              <a:rPr lang="en-IN" sz="2400" b="1" dirty="0">
                <a:latin typeface="Bahnschrift Light" panose="020B0502040204020203" pitchFamily="34" charset="0"/>
              </a:rPr>
              <a:t>Identity</a:t>
            </a:r>
            <a:endParaRPr lang="en-IN" sz="2000" b="1" dirty="0">
              <a:latin typeface="Bahnschrift Light" panose="020B0502040204020203" pitchFamily="34" charset="0"/>
            </a:endParaRPr>
          </a:p>
          <a:p>
            <a:pPr marL="285750" indent="-285750">
              <a:lnSpc>
                <a:spcPct val="150000"/>
              </a:lnSpc>
              <a:buClr>
                <a:srgbClr val="FF0000"/>
              </a:buClr>
              <a:buFont typeface="Wingdings" panose="05000000000000000000" pitchFamily="2" charset="2"/>
              <a:buChar char="q"/>
            </a:pPr>
            <a:r>
              <a:rPr lang="en-IN" dirty="0">
                <a:latin typeface="Bahnschrift Light" panose="020B0502040204020203" pitchFamily="34" charset="0"/>
              </a:rPr>
              <a:t>Proof of </a:t>
            </a:r>
            <a:r>
              <a:rPr lang="en-IN" sz="2400" b="1" dirty="0">
                <a:latin typeface="Bahnschrift Light" panose="020B0502040204020203" pitchFamily="34" charset="0"/>
              </a:rPr>
              <a:t>Residence</a:t>
            </a:r>
          </a:p>
          <a:p>
            <a:pPr marL="285750" indent="-285750">
              <a:lnSpc>
                <a:spcPct val="150000"/>
              </a:lnSpc>
              <a:buClr>
                <a:srgbClr val="FF0000"/>
              </a:buClr>
              <a:buFont typeface="Wingdings" panose="05000000000000000000" pitchFamily="2" charset="2"/>
              <a:buChar char="q"/>
            </a:pPr>
            <a:r>
              <a:rPr lang="en-IN" dirty="0">
                <a:latin typeface="Bahnschrift Light" panose="020B0502040204020203" pitchFamily="34" charset="0"/>
              </a:rPr>
              <a:t>Applicant’s </a:t>
            </a:r>
            <a:r>
              <a:rPr lang="en-IN" sz="2400" b="1" dirty="0">
                <a:latin typeface="Bahnschrift Light" panose="020B0502040204020203" pitchFamily="34" charset="0"/>
              </a:rPr>
              <a:t>Photograph</a:t>
            </a:r>
            <a:endParaRPr lang="en-IN" dirty="0">
              <a:latin typeface="Bahnschrift Light" panose="020B0502040204020203" pitchFamily="34" charset="0"/>
            </a:endParaRPr>
          </a:p>
          <a:p>
            <a:endParaRPr lang="en-IN" dirty="0">
              <a:latin typeface="Bahnschrift Light" panose="020B0502040204020203" pitchFamily="34" charset="0"/>
            </a:endParaRPr>
          </a:p>
          <a:p>
            <a:pPr marL="285750" indent="-285750">
              <a:lnSpc>
                <a:spcPct val="150000"/>
              </a:lnSpc>
              <a:buFont typeface="Wingdings" panose="05000000000000000000" pitchFamily="2" charset="2"/>
              <a:buChar char="q"/>
            </a:pPr>
            <a:r>
              <a:rPr lang="en-IN" dirty="0">
                <a:latin typeface="Bahnschrift Light" panose="020B0502040204020203" pitchFamily="34" charset="0"/>
              </a:rPr>
              <a:t>Proof of </a:t>
            </a:r>
            <a:r>
              <a:rPr lang="en-IN" sz="2400" b="1" dirty="0">
                <a:latin typeface="Bahnschrift Light" panose="020B0502040204020203" pitchFamily="34" charset="0"/>
              </a:rPr>
              <a:t>Income*</a:t>
            </a:r>
            <a:endParaRPr lang="en-IN" sz="2400" dirty="0">
              <a:latin typeface="Bahnschrift Light" panose="020B0502040204020203" pitchFamily="34" charset="0"/>
            </a:endParaRPr>
          </a:p>
          <a:p>
            <a:pPr marL="285750" indent="-285750">
              <a:lnSpc>
                <a:spcPct val="150000"/>
              </a:lnSpc>
              <a:buFont typeface="Wingdings" panose="05000000000000000000" pitchFamily="2" charset="2"/>
              <a:buChar char="q"/>
            </a:pPr>
            <a:r>
              <a:rPr lang="en-IN" b="1" dirty="0">
                <a:latin typeface="Bahnschrift Light" panose="020B0502040204020203" pitchFamily="34" charset="0"/>
              </a:rPr>
              <a:t>Senior Citizen’s Card</a:t>
            </a:r>
          </a:p>
        </p:txBody>
      </p:sp>
    </p:spTree>
    <p:extLst>
      <p:ext uri="{BB962C8B-B14F-4D97-AF65-F5344CB8AC3E}">
        <p14:creationId xmlns:p14="http://schemas.microsoft.com/office/powerpoint/2010/main" val="8586111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24"/>
                                        </p:tgtEl>
                                      </p:cBhvr>
                                    </p:animEffect>
                                    <p:set>
                                      <p:cBhvr>
                                        <p:cTn id="7" dur="1" fill="hold">
                                          <p:stCondLst>
                                            <p:cond delay="499"/>
                                          </p:stCondLst>
                                        </p:cTn>
                                        <p:tgtEl>
                                          <p:spTgt spid="2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par>
                          <p:cTn id="13" fill="hold">
                            <p:stCondLst>
                              <p:cond delay="500"/>
                            </p:stCondLst>
                            <p:childTnLst>
                              <p:par>
                                <p:cTn id="14" presetID="8" presetClass="emph" presetSubtype="0" fill="hold" nodeType="afterEffect">
                                  <p:stCondLst>
                                    <p:cond delay="0"/>
                                  </p:stCondLst>
                                  <p:childTnLst>
                                    <p:animRot by="21600000">
                                      <p:cBhvr>
                                        <p:cTn id="15" dur="1750" fill="hold"/>
                                        <p:tgtEl>
                                          <p:spTgt spid="2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750" y="-16187"/>
            <a:ext cx="6058890" cy="6874188"/>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4" name="Slide Number Placeholder 3"/>
          <p:cNvSpPr>
            <a:spLocks noGrp="1"/>
          </p:cNvSpPr>
          <p:nvPr>
            <p:ph type="sldNum" sz="quarter" idx="12"/>
          </p:nvPr>
        </p:nvSpPr>
        <p:spPr>
          <a:ln>
            <a:noFill/>
          </a:ln>
        </p:spPr>
        <p:txBody>
          <a:bodyPr/>
          <a:lstStyle/>
          <a:p>
            <a:fld id="{64817E00-36CB-45B2-99EC-B9DE4D5B6FAF}" type="slidenum">
              <a:rPr lang="en-IN" smtClean="0">
                <a:solidFill>
                  <a:schemeClr val="tx1"/>
                </a:solidFill>
              </a:rPr>
              <a:t>28</a:t>
            </a:fld>
            <a:endParaRPr lang="en-IN" dirty="0">
              <a:solidFill>
                <a:schemeClr val="tx1"/>
              </a:solidFill>
            </a:endParaRPr>
          </a:p>
        </p:txBody>
      </p:sp>
      <p:sp>
        <p:nvSpPr>
          <p:cNvPr id="11" name="Oval 10"/>
          <p:cNvSpPr/>
          <p:nvPr/>
        </p:nvSpPr>
        <p:spPr>
          <a:xfrm>
            <a:off x="5446579" y="2941432"/>
            <a:ext cx="1041148" cy="975134"/>
          </a:xfrm>
          <a:prstGeom prst="ellipse">
            <a:avLst/>
          </a:prstGeom>
          <a:solidFill>
            <a:srgbClr val="FFC000"/>
          </a:solidFill>
          <a:ln w="57150">
            <a:solidFill>
              <a:schemeClr val="tx1">
                <a:lumMod val="95000"/>
                <a:lumOff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C000"/>
              </a:solidFill>
            </a:endParaRPr>
          </a:p>
        </p:txBody>
      </p:sp>
      <p:sp>
        <p:nvSpPr>
          <p:cNvPr id="14" name="TextBox 13"/>
          <p:cNvSpPr txBox="1"/>
          <p:nvPr/>
        </p:nvSpPr>
        <p:spPr>
          <a:xfrm>
            <a:off x="887030" y="450850"/>
            <a:ext cx="3338463" cy="646331"/>
          </a:xfrm>
          <a:prstGeom prst="rect">
            <a:avLst/>
          </a:prstGeom>
          <a:noFill/>
        </p:spPr>
        <p:txBody>
          <a:bodyPr wrap="square" rtlCol="0">
            <a:spAutoFit/>
          </a:bodyPr>
          <a:lstStyle/>
          <a:p>
            <a:r>
              <a:rPr lang="en-IN" sz="3600" dirty="0">
                <a:solidFill>
                  <a:schemeClr val="bg1"/>
                </a:solidFill>
                <a:latin typeface="Tw Cen MT Condensed" panose="020B0606020104020203" pitchFamily="34" charset="0"/>
              </a:rPr>
              <a:t>Steps in OFFLINE MODE</a:t>
            </a:r>
            <a:endParaRPr lang="en-IN" sz="6000" dirty="0">
              <a:solidFill>
                <a:schemeClr val="bg1"/>
              </a:solidFill>
              <a:latin typeface="Tw Cen MT Condensed" panose="020B0606020104020203" pitchFamily="34" charset="0"/>
            </a:endParaRPr>
          </a:p>
        </p:txBody>
      </p:sp>
      <p:grpSp>
        <p:nvGrpSpPr>
          <p:cNvPr id="24" name="Group 23"/>
          <p:cNvGrpSpPr/>
          <p:nvPr/>
        </p:nvGrpSpPr>
        <p:grpSpPr>
          <a:xfrm>
            <a:off x="5832128" y="2854690"/>
            <a:ext cx="269855" cy="1172896"/>
            <a:chOff x="4683682" y="532123"/>
            <a:chExt cx="269855" cy="4365454"/>
          </a:xfrm>
          <a:solidFill>
            <a:schemeClr val="tx1">
              <a:lumMod val="65000"/>
              <a:lumOff val="35000"/>
            </a:schemeClr>
          </a:solidFill>
        </p:grpSpPr>
        <p:sp>
          <p:nvSpPr>
            <p:cNvPr id="26" name="Oval 25"/>
            <p:cNvSpPr/>
            <p:nvPr/>
          </p:nvSpPr>
          <p:spPr>
            <a:xfrm>
              <a:off x="4683682" y="4142618"/>
              <a:ext cx="246988" cy="754959"/>
            </a:xfrm>
            <a:prstGeom prst="ellipse">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p:cNvSpPr/>
            <p:nvPr/>
          </p:nvSpPr>
          <p:spPr>
            <a:xfrm>
              <a:off x="4706549" y="532123"/>
              <a:ext cx="246988" cy="845123"/>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2" name="Straight Connector 11"/>
          <p:cNvCxnSpPr/>
          <p:nvPr/>
        </p:nvCxnSpPr>
        <p:spPr>
          <a:xfrm>
            <a:off x="1802873" y="1182906"/>
            <a:ext cx="4276243" cy="0"/>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Connector 26"/>
          <p:cNvCxnSpPr/>
          <p:nvPr/>
        </p:nvCxnSpPr>
        <p:spPr>
          <a:xfrm>
            <a:off x="-50750" y="269875"/>
            <a:ext cx="4276243" cy="0"/>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3" name="TextBox 42"/>
          <p:cNvSpPr txBox="1"/>
          <p:nvPr/>
        </p:nvSpPr>
        <p:spPr>
          <a:xfrm>
            <a:off x="7201430" y="403225"/>
            <a:ext cx="3247495" cy="646331"/>
          </a:xfrm>
          <a:prstGeom prst="rect">
            <a:avLst/>
          </a:prstGeom>
          <a:noFill/>
        </p:spPr>
        <p:txBody>
          <a:bodyPr wrap="square" rtlCol="0">
            <a:spAutoFit/>
          </a:bodyPr>
          <a:lstStyle/>
          <a:p>
            <a:r>
              <a:rPr lang="en-IN" sz="3600" dirty="0">
                <a:solidFill>
                  <a:srgbClr val="FF5050"/>
                </a:solidFill>
                <a:latin typeface="Tw Cen MT Condensed" panose="020B0606020104020203" pitchFamily="34" charset="0"/>
              </a:rPr>
              <a:t>Steps in ONLINE MODE</a:t>
            </a:r>
            <a:r>
              <a:rPr lang="en-IN" sz="3600" dirty="0">
                <a:latin typeface="Bahnschrift Light" panose="020B0502040204020203" pitchFamily="34" charset="0"/>
              </a:rPr>
              <a:t>    </a:t>
            </a:r>
          </a:p>
        </p:txBody>
      </p:sp>
      <p:sp>
        <p:nvSpPr>
          <p:cNvPr id="57" name="Rounded Rectangle 56"/>
          <p:cNvSpPr/>
          <p:nvPr/>
        </p:nvSpPr>
        <p:spPr>
          <a:xfrm>
            <a:off x="6876667" y="1895475"/>
            <a:ext cx="4972433" cy="14478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Connector 15"/>
          <p:cNvCxnSpPr/>
          <p:nvPr/>
        </p:nvCxnSpPr>
        <p:spPr>
          <a:xfrm>
            <a:off x="7915757" y="269875"/>
            <a:ext cx="4276243"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p:cNvCxnSpPr/>
          <p:nvPr/>
        </p:nvCxnSpPr>
        <p:spPr>
          <a:xfrm>
            <a:off x="6008140" y="1182906"/>
            <a:ext cx="4276243"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 name="Straight Connector 2"/>
          <p:cNvCxnSpPr/>
          <p:nvPr/>
        </p:nvCxnSpPr>
        <p:spPr>
          <a:xfrm>
            <a:off x="5944250" y="2838505"/>
            <a:ext cx="0" cy="1164803"/>
          </a:xfrm>
          <a:prstGeom prst="line">
            <a:avLst/>
          </a:prstGeom>
          <a:ln w="28575">
            <a:prstDash val="dash"/>
          </a:ln>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5944250" y="2846598"/>
            <a:ext cx="0" cy="1164803"/>
          </a:xfrm>
          <a:prstGeom prst="line">
            <a:avLst/>
          </a:prstGeom>
          <a:ln w="28575">
            <a:prstDash val="dash"/>
          </a:ln>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5989314" y="2846597"/>
            <a:ext cx="0" cy="1164803"/>
          </a:xfrm>
          <a:prstGeom prst="line">
            <a:avLst/>
          </a:prstGeom>
          <a:ln w="28575">
            <a:prstDash val="dash"/>
          </a:ln>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5967153" y="2856122"/>
            <a:ext cx="0" cy="1164803"/>
          </a:xfrm>
          <a:prstGeom prst="line">
            <a:avLst/>
          </a:prstGeom>
          <a:ln w="28575">
            <a:prstDash val="dash"/>
          </a:ln>
        </p:spPr>
        <p:style>
          <a:lnRef idx="3">
            <a:schemeClr val="dk1"/>
          </a:lnRef>
          <a:fillRef idx="0">
            <a:schemeClr val="dk1"/>
          </a:fillRef>
          <a:effectRef idx="2">
            <a:schemeClr val="dk1"/>
          </a:effectRef>
          <a:fontRef idx="minor">
            <a:schemeClr val="tx1"/>
          </a:fontRef>
        </p:style>
      </p:cxnSp>
      <p:sp>
        <p:nvSpPr>
          <p:cNvPr id="6" name="TextBox 5"/>
          <p:cNvSpPr txBox="1"/>
          <p:nvPr/>
        </p:nvSpPr>
        <p:spPr>
          <a:xfrm>
            <a:off x="6881947" y="1318064"/>
            <a:ext cx="4759852" cy="5262979"/>
          </a:xfrm>
          <a:prstGeom prst="rect">
            <a:avLst/>
          </a:prstGeom>
          <a:noFill/>
        </p:spPr>
        <p:txBody>
          <a:bodyPr wrap="square" rtlCol="0">
            <a:spAutoFit/>
          </a:bodyPr>
          <a:lstStyle/>
          <a:p>
            <a:pPr marL="400050" indent="-400050">
              <a:buFont typeface="+mj-lt"/>
              <a:buAutoNum type="romanUcPeriod"/>
            </a:pPr>
            <a:r>
              <a:rPr lang="en-US" sz="1600" dirty="0">
                <a:solidFill>
                  <a:schemeClr val="bg2">
                    <a:lumMod val="10000"/>
                  </a:schemeClr>
                </a:solidFill>
                <a:latin typeface="Bahnschrift Light" panose="020B0502040204020203" pitchFamily="34" charset="0"/>
              </a:rPr>
              <a:t>Look out for different banks and their interest rates that suits best to your specific requirements. Now, choose the type of savings account that you would like to open in the bank of your choice. </a:t>
            </a:r>
          </a:p>
          <a:p>
            <a:pPr marL="400050" indent="-400050">
              <a:buFont typeface="+mj-lt"/>
              <a:buAutoNum type="romanUcPeriod"/>
            </a:pPr>
            <a:r>
              <a:rPr lang="en-US" sz="1600" dirty="0">
                <a:solidFill>
                  <a:schemeClr val="bg2">
                    <a:lumMod val="10000"/>
                  </a:schemeClr>
                </a:solidFill>
                <a:latin typeface="Bahnschrift Light" panose="020B0502040204020203" pitchFamily="34" charset="0"/>
              </a:rPr>
              <a:t> Visit the official website of the bank in which you wish to open the account. </a:t>
            </a:r>
          </a:p>
          <a:p>
            <a:pPr marL="400050" indent="-400050">
              <a:buFont typeface="+mj-lt"/>
              <a:buAutoNum type="romanUcPeriod"/>
            </a:pPr>
            <a:r>
              <a:rPr lang="en-US" sz="1600" dirty="0">
                <a:solidFill>
                  <a:schemeClr val="bg2">
                    <a:lumMod val="10000"/>
                  </a:schemeClr>
                </a:solidFill>
                <a:latin typeface="Bahnschrift Light" panose="020B0502040204020203" pitchFamily="34" charset="0"/>
              </a:rPr>
              <a:t> Fill the savings account application form of your choice submit it along with a digital copy of address proof, identity proof, age proof, income/employment proof and photograph. Besides, some banks might ask you to submit the physical copies of your documents for which they will send over an executive. </a:t>
            </a:r>
          </a:p>
          <a:p>
            <a:pPr marL="400050" indent="-400050">
              <a:buFont typeface="+mj-lt"/>
              <a:buAutoNum type="romanUcPeriod"/>
            </a:pPr>
            <a:r>
              <a:rPr lang="en-US" sz="1600" dirty="0">
                <a:solidFill>
                  <a:schemeClr val="bg2">
                    <a:lumMod val="10000"/>
                  </a:schemeClr>
                </a:solidFill>
                <a:latin typeface="Bahnschrift Light" panose="020B0502040204020203" pitchFamily="34" charset="0"/>
              </a:rPr>
              <a:t> Fill the savings account application form of your choice submit it along with a digital copy of address proof, identity proof, age proof, income/employment proof and photograph. Besides, some banks might ask you to submit the physical copies of your documents for which they will send over an executive. </a:t>
            </a:r>
            <a:endParaRPr lang="en-IN" sz="1600" dirty="0">
              <a:solidFill>
                <a:schemeClr val="bg2">
                  <a:lumMod val="10000"/>
                </a:schemeClr>
              </a:solidFill>
              <a:latin typeface="Bahnschrift Light" panose="020B0502040204020203" pitchFamily="34" charset="0"/>
            </a:endParaRPr>
          </a:p>
        </p:txBody>
      </p:sp>
      <p:sp>
        <p:nvSpPr>
          <p:cNvPr id="8" name="TextBox 7"/>
          <p:cNvSpPr txBox="1"/>
          <p:nvPr/>
        </p:nvSpPr>
        <p:spPr>
          <a:xfrm>
            <a:off x="574206" y="1268632"/>
            <a:ext cx="4610100" cy="5201424"/>
          </a:xfrm>
          <a:prstGeom prst="rect">
            <a:avLst/>
          </a:prstGeom>
          <a:noFill/>
        </p:spPr>
        <p:txBody>
          <a:bodyPr wrap="square" rtlCol="0">
            <a:spAutoFit/>
          </a:bodyPr>
          <a:lstStyle/>
          <a:p>
            <a:pPr marL="400050" indent="-400050">
              <a:buFont typeface="+mj-lt"/>
              <a:buAutoNum type="romanUcPeriod"/>
            </a:pPr>
            <a:r>
              <a:rPr lang="en-US" sz="1600" dirty="0">
                <a:solidFill>
                  <a:schemeClr val="bg1">
                    <a:lumMod val="95000"/>
                  </a:schemeClr>
                </a:solidFill>
              </a:rPr>
              <a:t> </a:t>
            </a:r>
            <a:r>
              <a:rPr lang="en-US" sz="1400" dirty="0">
                <a:solidFill>
                  <a:schemeClr val="bg1">
                    <a:lumMod val="95000"/>
                  </a:schemeClr>
                </a:solidFill>
                <a:latin typeface="Bahnschrift Light" panose="020B0502040204020203" pitchFamily="34" charset="0"/>
              </a:rPr>
              <a:t>Check different banks and their interest rates, and select one that meets your requirements and you wish to open a savings account. Choose the type of savings account you would like to open</a:t>
            </a:r>
            <a:r>
              <a:rPr lang="en-US" sz="1600" dirty="0">
                <a:solidFill>
                  <a:schemeClr val="bg1">
                    <a:lumMod val="95000"/>
                  </a:schemeClr>
                </a:solidFill>
              </a:rPr>
              <a:t>. </a:t>
            </a:r>
          </a:p>
          <a:p>
            <a:pPr marL="400050" indent="-400050">
              <a:buFont typeface="+mj-lt"/>
              <a:buAutoNum type="romanUcPeriod"/>
            </a:pPr>
            <a:r>
              <a:rPr lang="en-US" sz="1600" dirty="0">
                <a:solidFill>
                  <a:schemeClr val="bg1">
                    <a:lumMod val="95000"/>
                  </a:schemeClr>
                </a:solidFill>
              </a:rPr>
              <a:t>Visit the nearest bank branch of your choice and take along a copy of your identity proof, age proof, address proof, income/employment proof (if necessary), and photographs. </a:t>
            </a:r>
          </a:p>
          <a:p>
            <a:pPr marL="400050" indent="-400050">
              <a:buFont typeface="+mj-lt"/>
              <a:buAutoNum type="romanUcPeriod"/>
            </a:pPr>
            <a:r>
              <a:rPr lang="en-US" sz="1600" dirty="0">
                <a:solidFill>
                  <a:schemeClr val="bg1">
                    <a:lumMod val="95000"/>
                  </a:schemeClr>
                </a:solidFill>
              </a:rPr>
              <a:t> Once you reach the bank, ask the bank official for an application form of the savings account that you wish to open. </a:t>
            </a:r>
          </a:p>
          <a:p>
            <a:pPr marL="400050" indent="-400050">
              <a:buFont typeface="+mj-lt"/>
              <a:buAutoNum type="romanUcPeriod"/>
            </a:pPr>
            <a:r>
              <a:rPr lang="en-US" sz="1600" dirty="0">
                <a:solidFill>
                  <a:schemeClr val="bg1">
                    <a:lumMod val="95000"/>
                  </a:schemeClr>
                </a:solidFill>
              </a:rPr>
              <a:t> Fill the form and submit it along with the copies of supporting documents that include your identity proof, age proof, address proof, income/employment proof (if required), and photographs. </a:t>
            </a:r>
          </a:p>
          <a:p>
            <a:pPr marL="400050" indent="-400050">
              <a:buFont typeface="+mj-lt"/>
              <a:buAutoNum type="romanUcPeriod"/>
            </a:pPr>
            <a:r>
              <a:rPr lang="en-US" sz="1600" dirty="0">
                <a:solidFill>
                  <a:schemeClr val="bg1">
                    <a:lumMod val="95000"/>
                  </a:schemeClr>
                </a:solidFill>
              </a:rPr>
              <a:t> Further, the bank official will submit the application form for processing. Once your submitted details are verified, your account will be opened and functional at any time between 1 and 12 working days. </a:t>
            </a:r>
            <a:endParaRPr lang="en-IN" sz="1600" dirty="0">
              <a:solidFill>
                <a:schemeClr val="bg1">
                  <a:lumMod val="95000"/>
                </a:schemeClr>
              </a:solidFill>
            </a:endParaRPr>
          </a:p>
        </p:txBody>
      </p:sp>
    </p:spTree>
    <p:extLst>
      <p:ext uri="{BB962C8B-B14F-4D97-AF65-F5344CB8AC3E}">
        <p14:creationId xmlns:p14="http://schemas.microsoft.com/office/powerpoint/2010/main" val="30467225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24"/>
                                        </p:tgtEl>
                                      </p:cBhvr>
                                    </p:animEffect>
                                    <p:set>
                                      <p:cBhvr>
                                        <p:cTn id="7" dur="1" fill="hold">
                                          <p:stCondLst>
                                            <p:cond delay="499"/>
                                          </p:stCondLst>
                                        </p:cTn>
                                        <p:tgtEl>
                                          <p:spTgt spid="2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par>
                          <p:cTn id="13" fill="hold">
                            <p:stCondLst>
                              <p:cond delay="500"/>
                            </p:stCondLst>
                            <p:childTnLst>
                              <p:par>
                                <p:cTn id="14" presetID="8" presetClass="emph" presetSubtype="0" fill="hold" nodeType="afterEffect">
                                  <p:stCondLst>
                                    <p:cond delay="0"/>
                                  </p:stCondLst>
                                  <p:childTnLst>
                                    <p:animRot by="21600000">
                                      <p:cBhvr>
                                        <p:cTn id="15" dur="1750" fill="hold"/>
                                        <p:tgtEl>
                                          <p:spTgt spid="2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105400"/>
            <a:ext cx="12192000" cy="17526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Rectangle 2"/>
          <p:cNvSpPr/>
          <p:nvPr/>
        </p:nvSpPr>
        <p:spPr>
          <a:xfrm>
            <a:off x="1920955" y="2481560"/>
            <a:ext cx="8350107" cy="923330"/>
          </a:xfrm>
          <a:prstGeom prst="rect">
            <a:avLst/>
          </a:prstGeom>
          <a:noFill/>
        </p:spPr>
        <p:txBody>
          <a:bodyPr wrap="none" lIns="91440" tIns="45720" rIns="91440" bIns="45720">
            <a:spAutoFit/>
          </a:bodyPr>
          <a:lstStyle/>
          <a:p>
            <a:pPr algn="ctr"/>
            <a:r>
              <a:rPr lang="en-US" sz="5400" b="0" cap="none" spc="0" dirty="0">
                <a:ln w="0"/>
                <a:solidFill>
                  <a:schemeClr val="tx1"/>
                </a:solidFill>
                <a:latin typeface="Avant_G-Bold" panose="020B0500000000000000" pitchFamily="34" charset="0"/>
              </a:rPr>
              <a:t>DEFINITION OF ‘CUSTOMER’</a:t>
            </a:r>
          </a:p>
        </p:txBody>
      </p:sp>
      <p:sp>
        <p:nvSpPr>
          <p:cNvPr id="4" name="Slide Number Placeholder 3"/>
          <p:cNvSpPr>
            <a:spLocks noGrp="1"/>
          </p:cNvSpPr>
          <p:nvPr>
            <p:ph type="sldNum" sz="quarter" idx="12"/>
          </p:nvPr>
        </p:nvSpPr>
        <p:spPr/>
        <p:txBody>
          <a:bodyPr/>
          <a:lstStyle/>
          <a:p>
            <a:fld id="{64817E00-36CB-45B2-99EC-B9DE4D5B6FAF}" type="slidenum">
              <a:rPr lang="en-IN" smtClean="0"/>
              <a:t>29</a:t>
            </a:fld>
            <a:endParaRPr lang="en-IN"/>
          </a:p>
        </p:txBody>
      </p:sp>
    </p:spTree>
    <p:extLst>
      <p:ext uri="{BB962C8B-B14F-4D97-AF65-F5344CB8AC3E}">
        <p14:creationId xmlns:p14="http://schemas.microsoft.com/office/powerpoint/2010/main" val="562843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7" name="Rectangle 6"/>
          <p:cNvSpPr/>
          <p:nvPr/>
        </p:nvSpPr>
        <p:spPr>
          <a:xfrm>
            <a:off x="-98612" y="981074"/>
            <a:ext cx="6103172" cy="4227419"/>
          </a:xfrm>
          <a:prstGeom prst="rect">
            <a:avLst/>
          </a:prstGeom>
          <a:solidFill>
            <a:srgbClr val="40404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 name="Rectangle 1"/>
          <p:cNvSpPr/>
          <p:nvPr/>
        </p:nvSpPr>
        <p:spPr>
          <a:xfrm>
            <a:off x="-1" y="5105400"/>
            <a:ext cx="12192000" cy="1752600"/>
          </a:xfrm>
          <a:prstGeom prst="rect">
            <a:avLst/>
          </a:prstGeom>
          <a:solidFill>
            <a:schemeClr val="tx1">
              <a:lumMod val="75000"/>
              <a:lumOff val="25000"/>
            </a:schemeClr>
          </a:solidFill>
          <a:ln>
            <a:solidFill>
              <a:srgbClr val="3B3838"/>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solidFill>
                <a:schemeClr val="bg1">
                  <a:lumMod val="65000"/>
                </a:schemeClr>
              </a:solidFill>
            </a:endParaRPr>
          </a:p>
        </p:txBody>
      </p:sp>
      <p:sp>
        <p:nvSpPr>
          <p:cNvPr id="4" name="Slide Number Placeholder 3"/>
          <p:cNvSpPr>
            <a:spLocks noGrp="1"/>
          </p:cNvSpPr>
          <p:nvPr>
            <p:ph type="sldNum" sz="quarter" idx="12"/>
          </p:nvPr>
        </p:nvSpPr>
        <p:spPr/>
        <p:txBody>
          <a:bodyPr/>
          <a:lstStyle/>
          <a:p>
            <a:fld id="{64817E00-36CB-45B2-99EC-B9DE4D5B6FAF}" type="slidenum">
              <a:rPr lang="en-IN" smtClean="0">
                <a:solidFill>
                  <a:schemeClr val="bg1"/>
                </a:solidFill>
              </a:rPr>
              <a:t>3</a:t>
            </a:fld>
            <a:endParaRPr lang="en-IN" dirty="0">
              <a:solidFill>
                <a:schemeClr val="bg1"/>
              </a:solidFill>
            </a:endParaRPr>
          </a:p>
        </p:txBody>
      </p:sp>
      <p:sp>
        <p:nvSpPr>
          <p:cNvPr id="6" name="Rectangle 5"/>
          <p:cNvSpPr/>
          <p:nvPr/>
        </p:nvSpPr>
        <p:spPr>
          <a:xfrm>
            <a:off x="6004560" y="981075"/>
            <a:ext cx="182880" cy="18288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921784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TextBox 2"/>
          <p:cNvSpPr txBox="1"/>
          <p:nvPr/>
        </p:nvSpPr>
        <p:spPr>
          <a:xfrm>
            <a:off x="-4925209" y="1425388"/>
            <a:ext cx="4643717" cy="3416320"/>
          </a:xfrm>
          <a:prstGeom prst="rect">
            <a:avLst/>
          </a:prstGeom>
          <a:noFill/>
        </p:spPr>
        <p:txBody>
          <a:bodyPr wrap="square" rtlCol="0">
            <a:spAutoFit/>
          </a:bodyPr>
          <a:lstStyle/>
          <a:p>
            <a:r>
              <a:rPr lang="en-IN" sz="7200" dirty="0">
                <a:latin typeface="Avant_G-Bold" panose="020B0500000000000000" pitchFamily="34" charset="0"/>
              </a:rPr>
              <a:t>KNOW YOUR CUSTOMER</a:t>
            </a:r>
          </a:p>
        </p:txBody>
      </p:sp>
      <p:sp>
        <p:nvSpPr>
          <p:cNvPr id="7" name="Rectangle 6"/>
          <p:cNvSpPr/>
          <p:nvPr/>
        </p:nvSpPr>
        <p:spPr>
          <a:xfrm>
            <a:off x="-98612" y="981074"/>
            <a:ext cx="6103172" cy="4227419"/>
          </a:xfrm>
          <a:prstGeom prst="rect">
            <a:avLst/>
          </a:prstGeom>
          <a:solidFill>
            <a:srgbClr val="40404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 name="Rectangle 1"/>
          <p:cNvSpPr/>
          <p:nvPr/>
        </p:nvSpPr>
        <p:spPr>
          <a:xfrm>
            <a:off x="-1" y="5105400"/>
            <a:ext cx="12192000" cy="1752600"/>
          </a:xfrm>
          <a:prstGeom prst="rect">
            <a:avLst/>
          </a:prstGeom>
          <a:solidFill>
            <a:schemeClr val="tx1">
              <a:lumMod val="75000"/>
              <a:lumOff val="25000"/>
            </a:schemeClr>
          </a:solidFill>
          <a:ln>
            <a:solidFill>
              <a:srgbClr val="3B3838"/>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solidFill>
                <a:schemeClr val="bg1">
                  <a:lumMod val="65000"/>
                </a:schemeClr>
              </a:solidFill>
            </a:endParaRPr>
          </a:p>
        </p:txBody>
      </p:sp>
      <p:sp>
        <p:nvSpPr>
          <p:cNvPr id="4" name="Slide Number Placeholder 3"/>
          <p:cNvSpPr>
            <a:spLocks noGrp="1"/>
          </p:cNvSpPr>
          <p:nvPr>
            <p:ph type="sldNum" sz="quarter" idx="12"/>
          </p:nvPr>
        </p:nvSpPr>
        <p:spPr/>
        <p:txBody>
          <a:bodyPr/>
          <a:lstStyle/>
          <a:p>
            <a:fld id="{64817E00-36CB-45B2-99EC-B9DE4D5B6FAF}" type="slidenum">
              <a:rPr lang="en-IN" smtClean="0">
                <a:solidFill>
                  <a:schemeClr val="bg1"/>
                </a:solidFill>
              </a:rPr>
              <a:t>4</a:t>
            </a:fld>
            <a:endParaRPr lang="en-IN" dirty="0">
              <a:solidFill>
                <a:schemeClr val="bg1"/>
              </a:solidFill>
            </a:endParaRPr>
          </a:p>
        </p:txBody>
      </p:sp>
      <p:sp>
        <p:nvSpPr>
          <p:cNvPr id="6" name="Rectangle 5"/>
          <p:cNvSpPr/>
          <p:nvPr/>
        </p:nvSpPr>
        <p:spPr>
          <a:xfrm>
            <a:off x="6004560" y="981075"/>
            <a:ext cx="182880" cy="4226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561398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TextBox 2"/>
          <p:cNvSpPr txBox="1"/>
          <p:nvPr/>
        </p:nvSpPr>
        <p:spPr>
          <a:xfrm>
            <a:off x="3774142" y="1425388"/>
            <a:ext cx="4643717" cy="3416320"/>
          </a:xfrm>
          <a:prstGeom prst="rect">
            <a:avLst/>
          </a:prstGeom>
          <a:noFill/>
        </p:spPr>
        <p:txBody>
          <a:bodyPr wrap="square" rtlCol="0">
            <a:spAutoFit/>
          </a:bodyPr>
          <a:lstStyle/>
          <a:p>
            <a:r>
              <a:rPr lang="en-IN" sz="7200" dirty="0">
                <a:latin typeface="Avant_G-Bold" panose="020B0500000000000000" pitchFamily="34" charset="0"/>
              </a:rPr>
              <a:t>KNOW YOUR CUSTOMER</a:t>
            </a:r>
          </a:p>
        </p:txBody>
      </p:sp>
      <p:sp>
        <p:nvSpPr>
          <p:cNvPr id="7" name="Rectangle 6"/>
          <p:cNvSpPr/>
          <p:nvPr/>
        </p:nvSpPr>
        <p:spPr>
          <a:xfrm>
            <a:off x="-2671140" y="981074"/>
            <a:ext cx="6103172" cy="4227419"/>
          </a:xfrm>
          <a:prstGeom prst="rect">
            <a:avLst/>
          </a:prstGeom>
          <a:solidFill>
            <a:srgbClr val="40404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 name="Rectangle 1"/>
          <p:cNvSpPr/>
          <p:nvPr/>
        </p:nvSpPr>
        <p:spPr>
          <a:xfrm>
            <a:off x="-1" y="5105400"/>
            <a:ext cx="12192000" cy="1752600"/>
          </a:xfrm>
          <a:prstGeom prst="rect">
            <a:avLst/>
          </a:prstGeom>
          <a:solidFill>
            <a:schemeClr val="tx1">
              <a:lumMod val="75000"/>
              <a:lumOff val="25000"/>
            </a:schemeClr>
          </a:solidFill>
          <a:ln>
            <a:solidFill>
              <a:srgbClr val="3B3838"/>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solidFill>
                <a:schemeClr val="bg1">
                  <a:lumMod val="65000"/>
                </a:schemeClr>
              </a:solidFill>
            </a:endParaRPr>
          </a:p>
        </p:txBody>
      </p:sp>
      <p:sp>
        <p:nvSpPr>
          <p:cNvPr id="4" name="Slide Number Placeholder 3"/>
          <p:cNvSpPr>
            <a:spLocks noGrp="1"/>
          </p:cNvSpPr>
          <p:nvPr>
            <p:ph type="sldNum" sz="quarter" idx="12"/>
          </p:nvPr>
        </p:nvSpPr>
        <p:spPr/>
        <p:txBody>
          <a:bodyPr/>
          <a:lstStyle/>
          <a:p>
            <a:fld id="{64817E00-36CB-45B2-99EC-B9DE4D5B6FAF}" type="slidenum">
              <a:rPr lang="en-IN" smtClean="0">
                <a:solidFill>
                  <a:schemeClr val="bg1"/>
                </a:solidFill>
              </a:rPr>
              <a:t>5</a:t>
            </a:fld>
            <a:endParaRPr lang="en-IN" dirty="0">
              <a:solidFill>
                <a:schemeClr val="bg1"/>
              </a:solidFill>
            </a:endParaRPr>
          </a:p>
        </p:txBody>
      </p:sp>
      <p:sp>
        <p:nvSpPr>
          <p:cNvPr id="6" name="Rectangle 5"/>
          <p:cNvSpPr/>
          <p:nvPr/>
        </p:nvSpPr>
        <p:spPr>
          <a:xfrm>
            <a:off x="3432032" y="981075"/>
            <a:ext cx="182880" cy="4226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696943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TextBox 2"/>
          <p:cNvSpPr txBox="1"/>
          <p:nvPr/>
        </p:nvSpPr>
        <p:spPr>
          <a:xfrm>
            <a:off x="-4925209" y="1425388"/>
            <a:ext cx="4643717" cy="3416320"/>
          </a:xfrm>
          <a:prstGeom prst="rect">
            <a:avLst/>
          </a:prstGeom>
          <a:noFill/>
        </p:spPr>
        <p:txBody>
          <a:bodyPr wrap="square" rtlCol="0">
            <a:spAutoFit/>
          </a:bodyPr>
          <a:lstStyle/>
          <a:p>
            <a:r>
              <a:rPr lang="en-IN" sz="7200" dirty="0">
                <a:latin typeface="Avant_G-Bold" panose="020B0500000000000000" pitchFamily="34" charset="0"/>
              </a:rPr>
              <a:t>KNOW YOUR CUSTOMER</a:t>
            </a:r>
          </a:p>
        </p:txBody>
      </p:sp>
      <p:sp>
        <p:nvSpPr>
          <p:cNvPr id="7" name="Rectangle 6"/>
          <p:cNvSpPr/>
          <p:nvPr/>
        </p:nvSpPr>
        <p:spPr>
          <a:xfrm>
            <a:off x="-98612" y="981074"/>
            <a:ext cx="6103172" cy="4227419"/>
          </a:xfrm>
          <a:prstGeom prst="rect">
            <a:avLst/>
          </a:prstGeom>
          <a:solidFill>
            <a:srgbClr val="40404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 name="Rectangle 1"/>
          <p:cNvSpPr/>
          <p:nvPr/>
        </p:nvSpPr>
        <p:spPr>
          <a:xfrm>
            <a:off x="-1" y="5105400"/>
            <a:ext cx="12192000" cy="1752600"/>
          </a:xfrm>
          <a:prstGeom prst="rect">
            <a:avLst/>
          </a:prstGeom>
          <a:solidFill>
            <a:schemeClr val="tx1">
              <a:lumMod val="75000"/>
              <a:lumOff val="25000"/>
            </a:schemeClr>
          </a:solidFill>
          <a:ln>
            <a:solidFill>
              <a:srgbClr val="3B3838"/>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solidFill>
                <a:schemeClr val="bg1">
                  <a:lumMod val="65000"/>
                </a:schemeClr>
              </a:solidFill>
            </a:endParaRPr>
          </a:p>
        </p:txBody>
      </p:sp>
      <p:sp>
        <p:nvSpPr>
          <p:cNvPr id="4" name="Slide Number Placeholder 3"/>
          <p:cNvSpPr>
            <a:spLocks noGrp="1"/>
          </p:cNvSpPr>
          <p:nvPr>
            <p:ph type="sldNum" sz="quarter" idx="12"/>
          </p:nvPr>
        </p:nvSpPr>
        <p:spPr/>
        <p:txBody>
          <a:bodyPr/>
          <a:lstStyle/>
          <a:p>
            <a:fld id="{64817E00-36CB-45B2-99EC-B9DE4D5B6FAF}" type="slidenum">
              <a:rPr lang="en-IN" smtClean="0">
                <a:solidFill>
                  <a:schemeClr val="bg1"/>
                </a:solidFill>
              </a:rPr>
              <a:t>6</a:t>
            </a:fld>
            <a:endParaRPr lang="en-IN" dirty="0">
              <a:solidFill>
                <a:schemeClr val="bg1"/>
              </a:solidFill>
            </a:endParaRPr>
          </a:p>
        </p:txBody>
      </p:sp>
      <p:sp>
        <p:nvSpPr>
          <p:cNvPr id="6" name="Rectangle 5"/>
          <p:cNvSpPr/>
          <p:nvPr/>
        </p:nvSpPr>
        <p:spPr>
          <a:xfrm>
            <a:off x="6004560" y="981075"/>
            <a:ext cx="182880" cy="4226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 name="original left" hidden="1"/>
          <p:cNvSpPr txBox="1"/>
          <p:nvPr/>
        </p:nvSpPr>
        <p:spPr>
          <a:xfrm>
            <a:off x="1538514" y="1663114"/>
            <a:ext cx="3672115" cy="2862322"/>
          </a:xfrm>
          <a:prstGeom prst="rect">
            <a:avLst/>
          </a:prstGeom>
          <a:noFill/>
        </p:spPr>
        <p:txBody>
          <a:bodyPr wrap="square" rtlCol="0">
            <a:spAutoFit/>
          </a:bodyPr>
          <a:lstStyle/>
          <a:p>
            <a:pPr algn="r"/>
            <a:r>
              <a:rPr lang="en-IN" dirty="0">
                <a:solidFill>
                  <a:srgbClr val="FFFFFF"/>
                </a:solidFill>
              </a:rPr>
              <a:t>Lorem ipsum dolor sit amet, consectetuer adipiscing elit. Maecenas porttitor congue massa. Fusce posuere, magna sed pulvinar ultricies, purus lectus malesuada libero, sit amet commodo magna eros quis urna.</a:t>
            </a:r>
          </a:p>
          <a:p>
            <a:pPr algn="r"/>
            <a:endParaRPr lang="en-IN" dirty="0">
              <a:solidFill>
                <a:srgbClr val="FFFFFF"/>
              </a:solidFill>
            </a:endParaRPr>
          </a:p>
          <a:p>
            <a:pPr algn="r"/>
            <a:r>
              <a:rPr lang="en-IN" dirty="0">
                <a:solidFill>
                  <a:srgbClr val="FFFFFF"/>
                </a:solidFill>
              </a:rPr>
              <a:t>Nunc viverra imperdiet enim. Fusce est. Vivamus a </a:t>
            </a:r>
            <a:r>
              <a:rPr lang="en-IN" dirty="0" err="1">
                <a:solidFill>
                  <a:srgbClr val="FFFFFF"/>
                </a:solidFill>
              </a:rPr>
              <a:t>tellus</a:t>
            </a:r>
            <a:r>
              <a:rPr lang="en-IN" dirty="0">
                <a:solidFill>
                  <a:srgbClr val="FFFFFF"/>
                </a:solidFill>
              </a:rPr>
              <a:t>.</a:t>
            </a:r>
          </a:p>
        </p:txBody>
      </p:sp>
      <p:sp>
        <p:nvSpPr>
          <p:cNvPr id="9" name="original right" hidden="1"/>
          <p:cNvSpPr txBox="1"/>
          <p:nvPr/>
        </p:nvSpPr>
        <p:spPr>
          <a:xfrm>
            <a:off x="6981371" y="1663114"/>
            <a:ext cx="3672115" cy="2862322"/>
          </a:xfrm>
          <a:prstGeom prst="rect">
            <a:avLst/>
          </a:prstGeom>
          <a:noFill/>
        </p:spPr>
        <p:txBody>
          <a:bodyPr wrap="square" rtlCol="0">
            <a:spAutoFit/>
          </a:bodyPr>
          <a:lstStyle/>
          <a:p>
            <a:r>
              <a:rPr lang="en-IN" dirty="0">
                <a:solidFill>
                  <a:srgbClr val="00B0F0"/>
                </a:solidFill>
              </a:rPr>
              <a:t>Lorem ipsum dolor sit amet, consectetuer adipiscing elit. Maecenas porttitor congue massa. Fusce posuere, magna sed pulvinar ultricies, purus lectus malesuada libero, sit amet commodo magna eros quis urna.</a:t>
            </a:r>
          </a:p>
          <a:p>
            <a:endParaRPr lang="en-IN" dirty="0">
              <a:solidFill>
                <a:srgbClr val="00B0F0"/>
              </a:solidFill>
            </a:endParaRPr>
          </a:p>
          <a:p>
            <a:r>
              <a:rPr lang="en-IN" dirty="0">
                <a:solidFill>
                  <a:srgbClr val="00B0F0"/>
                </a:solidFill>
              </a:rPr>
              <a:t>Nunc viverra imperdiet enim. Fusce est. Vivamus a </a:t>
            </a:r>
            <a:r>
              <a:rPr lang="en-IN" dirty="0" err="1">
                <a:solidFill>
                  <a:srgbClr val="00B0F0"/>
                </a:solidFill>
              </a:rPr>
              <a:t>tellus</a:t>
            </a:r>
            <a:r>
              <a:rPr lang="en-IN" dirty="0">
                <a:solidFill>
                  <a:srgbClr val="00B0F0"/>
                </a:solidFill>
              </a:rPr>
              <a:t>.</a:t>
            </a:r>
          </a:p>
        </p:txBody>
      </p:sp>
      <p:pic>
        <p:nvPicPr>
          <p:cNvPr id="10" name="Picture 9"/>
          <p:cNvPicPr>
            <a:picLocks noChangeAspect="1"/>
          </p:cNvPicPr>
          <p:nvPr/>
        </p:nvPicPr>
        <p:blipFill rotWithShape="1">
          <a:blip r:embed="rId2"/>
          <a:srcRect l="-123461" t="978" r="105769" b="-978"/>
          <a:stretch/>
        </p:blipFill>
        <p:spPr>
          <a:xfrm>
            <a:off x="1538514" y="1638800"/>
            <a:ext cx="4441372" cy="2969009"/>
          </a:xfrm>
          <a:prstGeom prst="rect">
            <a:avLst/>
          </a:prstGeom>
        </p:spPr>
      </p:pic>
      <p:pic>
        <p:nvPicPr>
          <p:cNvPr id="12" name="Picture 11"/>
          <p:cNvPicPr>
            <a:picLocks noChangeAspect="1"/>
          </p:cNvPicPr>
          <p:nvPr/>
        </p:nvPicPr>
        <p:blipFill rotWithShape="1">
          <a:blip r:embed="rId3"/>
          <a:srcRect l="106235" r="-125467"/>
          <a:stretch/>
        </p:blipFill>
        <p:spPr>
          <a:xfrm>
            <a:off x="6212115" y="1609771"/>
            <a:ext cx="4441372" cy="2969009"/>
          </a:xfrm>
          <a:prstGeom prst="rect">
            <a:avLst/>
          </a:prstGeom>
        </p:spPr>
      </p:pic>
    </p:spTree>
    <p:extLst>
      <p:ext uri="{BB962C8B-B14F-4D97-AF65-F5344CB8AC3E}">
        <p14:creationId xmlns:p14="http://schemas.microsoft.com/office/powerpoint/2010/main" val="30228737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TextBox 2"/>
          <p:cNvSpPr txBox="1"/>
          <p:nvPr/>
        </p:nvSpPr>
        <p:spPr>
          <a:xfrm>
            <a:off x="-4925209" y="1425388"/>
            <a:ext cx="4643717" cy="3416320"/>
          </a:xfrm>
          <a:prstGeom prst="rect">
            <a:avLst/>
          </a:prstGeom>
          <a:noFill/>
        </p:spPr>
        <p:txBody>
          <a:bodyPr wrap="square" rtlCol="0">
            <a:spAutoFit/>
          </a:bodyPr>
          <a:lstStyle/>
          <a:p>
            <a:r>
              <a:rPr lang="en-IN" sz="7200" dirty="0">
                <a:latin typeface="Avant_G-Bold" panose="020B0500000000000000" pitchFamily="34" charset="0"/>
              </a:rPr>
              <a:t>KNOW YOUR CUSTOMER</a:t>
            </a:r>
          </a:p>
        </p:txBody>
      </p:sp>
      <p:sp>
        <p:nvSpPr>
          <p:cNvPr id="7" name="Rectangle 6"/>
          <p:cNvSpPr/>
          <p:nvPr/>
        </p:nvSpPr>
        <p:spPr>
          <a:xfrm>
            <a:off x="-98612" y="981074"/>
            <a:ext cx="6103172" cy="4227419"/>
          </a:xfrm>
          <a:prstGeom prst="rect">
            <a:avLst/>
          </a:prstGeom>
          <a:solidFill>
            <a:srgbClr val="40404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 name="Rectangle 1"/>
          <p:cNvSpPr/>
          <p:nvPr/>
        </p:nvSpPr>
        <p:spPr>
          <a:xfrm>
            <a:off x="-1" y="5105400"/>
            <a:ext cx="12192000" cy="1752600"/>
          </a:xfrm>
          <a:prstGeom prst="rect">
            <a:avLst/>
          </a:prstGeom>
          <a:solidFill>
            <a:schemeClr val="tx1">
              <a:lumMod val="75000"/>
              <a:lumOff val="25000"/>
            </a:schemeClr>
          </a:solidFill>
          <a:ln>
            <a:solidFill>
              <a:srgbClr val="3B3838"/>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solidFill>
                <a:schemeClr val="bg1">
                  <a:lumMod val="65000"/>
                </a:schemeClr>
              </a:solidFill>
            </a:endParaRPr>
          </a:p>
        </p:txBody>
      </p:sp>
      <p:sp>
        <p:nvSpPr>
          <p:cNvPr id="4" name="Slide Number Placeholder 3"/>
          <p:cNvSpPr>
            <a:spLocks noGrp="1"/>
          </p:cNvSpPr>
          <p:nvPr>
            <p:ph type="sldNum" sz="quarter" idx="12"/>
          </p:nvPr>
        </p:nvSpPr>
        <p:spPr/>
        <p:txBody>
          <a:bodyPr/>
          <a:lstStyle/>
          <a:p>
            <a:fld id="{64817E00-36CB-45B2-99EC-B9DE4D5B6FAF}" type="slidenum">
              <a:rPr lang="en-IN" smtClean="0">
                <a:solidFill>
                  <a:schemeClr val="bg1"/>
                </a:solidFill>
              </a:rPr>
              <a:t>7</a:t>
            </a:fld>
            <a:endParaRPr lang="en-IN" dirty="0">
              <a:solidFill>
                <a:schemeClr val="bg1"/>
              </a:solidFill>
            </a:endParaRPr>
          </a:p>
        </p:txBody>
      </p:sp>
      <p:sp>
        <p:nvSpPr>
          <p:cNvPr id="6" name="Rectangle 5"/>
          <p:cNvSpPr/>
          <p:nvPr/>
        </p:nvSpPr>
        <p:spPr>
          <a:xfrm>
            <a:off x="6004560" y="981075"/>
            <a:ext cx="182880" cy="4226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 name="original left" hidden="1"/>
          <p:cNvSpPr txBox="1"/>
          <p:nvPr/>
        </p:nvSpPr>
        <p:spPr>
          <a:xfrm>
            <a:off x="1538514" y="1663114"/>
            <a:ext cx="3672115" cy="2862322"/>
          </a:xfrm>
          <a:prstGeom prst="rect">
            <a:avLst/>
          </a:prstGeom>
          <a:noFill/>
        </p:spPr>
        <p:txBody>
          <a:bodyPr wrap="square" rtlCol="0">
            <a:spAutoFit/>
          </a:bodyPr>
          <a:lstStyle/>
          <a:p>
            <a:pPr algn="r"/>
            <a:r>
              <a:rPr lang="en-IN" dirty="0">
                <a:solidFill>
                  <a:srgbClr val="FFFFFF"/>
                </a:solidFill>
              </a:rPr>
              <a:t>Lorem ipsum dolor sit amet, consectetuer adipiscing elit. Maecenas porttitor congue massa. Fusce posuere, magna sed pulvinar ultricies, purus lectus malesuada libero, sit amet commodo magna eros quis urna.</a:t>
            </a:r>
          </a:p>
          <a:p>
            <a:pPr algn="r"/>
            <a:endParaRPr lang="en-IN" dirty="0">
              <a:solidFill>
                <a:srgbClr val="FFFFFF"/>
              </a:solidFill>
            </a:endParaRPr>
          </a:p>
          <a:p>
            <a:pPr algn="r"/>
            <a:r>
              <a:rPr lang="en-IN" dirty="0">
                <a:solidFill>
                  <a:srgbClr val="FFFFFF"/>
                </a:solidFill>
              </a:rPr>
              <a:t>Nunc viverra imperdiet enim. Fusce est. Vivamus a </a:t>
            </a:r>
            <a:r>
              <a:rPr lang="en-IN" dirty="0" err="1">
                <a:solidFill>
                  <a:srgbClr val="FFFFFF"/>
                </a:solidFill>
              </a:rPr>
              <a:t>tellus</a:t>
            </a:r>
            <a:r>
              <a:rPr lang="en-IN" dirty="0">
                <a:solidFill>
                  <a:srgbClr val="FFFFFF"/>
                </a:solidFill>
              </a:rPr>
              <a:t>.</a:t>
            </a:r>
          </a:p>
        </p:txBody>
      </p:sp>
      <p:sp>
        <p:nvSpPr>
          <p:cNvPr id="9" name="original right" hidden="1"/>
          <p:cNvSpPr txBox="1"/>
          <p:nvPr/>
        </p:nvSpPr>
        <p:spPr>
          <a:xfrm>
            <a:off x="6981371" y="1663114"/>
            <a:ext cx="3672115" cy="2862322"/>
          </a:xfrm>
          <a:prstGeom prst="rect">
            <a:avLst/>
          </a:prstGeom>
          <a:noFill/>
        </p:spPr>
        <p:txBody>
          <a:bodyPr wrap="square" rtlCol="0">
            <a:spAutoFit/>
          </a:bodyPr>
          <a:lstStyle/>
          <a:p>
            <a:r>
              <a:rPr lang="en-IN" dirty="0">
                <a:solidFill>
                  <a:srgbClr val="00B0F0"/>
                </a:solidFill>
              </a:rPr>
              <a:t>Lorem ipsum dolor sit amet, consectetuer adipiscing elit. Maecenas porttitor congue massa. Fusce posuere, magna sed pulvinar ultricies, purus lectus malesuada libero, sit amet commodo magna eros quis urna.</a:t>
            </a:r>
          </a:p>
          <a:p>
            <a:endParaRPr lang="en-IN" dirty="0">
              <a:solidFill>
                <a:srgbClr val="00B0F0"/>
              </a:solidFill>
            </a:endParaRPr>
          </a:p>
          <a:p>
            <a:r>
              <a:rPr lang="en-IN" dirty="0">
                <a:solidFill>
                  <a:srgbClr val="00B0F0"/>
                </a:solidFill>
              </a:rPr>
              <a:t>Nunc viverra imperdiet enim. Fusce est. Vivamus a </a:t>
            </a:r>
            <a:r>
              <a:rPr lang="en-IN" dirty="0" err="1">
                <a:solidFill>
                  <a:srgbClr val="00B0F0"/>
                </a:solidFill>
              </a:rPr>
              <a:t>tellus</a:t>
            </a:r>
            <a:r>
              <a:rPr lang="en-IN" dirty="0">
                <a:solidFill>
                  <a:srgbClr val="00B0F0"/>
                </a:solidFill>
              </a:rPr>
              <a:t>.</a:t>
            </a:r>
          </a:p>
        </p:txBody>
      </p:sp>
      <p:pic>
        <p:nvPicPr>
          <p:cNvPr id="10" name="Picture 9"/>
          <p:cNvPicPr>
            <a:picLocks noChangeAspect="1"/>
          </p:cNvPicPr>
          <p:nvPr/>
        </p:nvPicPr>
        <p:blipFill rotWithShape="1">
          <a:blip r:embed="rId2"/>
          <a:srcRect r="-17691"/>
          <a:stretch/>
        </p:blipFill>
        <p:spPr>
          <a:xfrm>
            <a:off x="1538514" y="1609771"/>
            <a:ext cx="4441372" cy="2969009"/>
          </a:xfrm>
          <a:prstGeom prst="rect">
            <a:avLst/>
          </a:prstGeom>
        </p:spPr>
      </p:pic>
      <p:pic>
        <p:nvPicPr>
          <p:cNvPr id="12" name="Picture 11"/>
          <p:cNvPicPr>
            <a:picLocks noChangeAspect="1"/>
          </p:cNvPicPr>
          <p:nvPr/>
        </p:nvPicPr>
        <p:blipFill rotWithShape="1">
          <a:blip r:embed="rId3"/>
          <a:srcRect l="-19232"/>
          <a:stretch/>
        </p:blipFill>
        <p:spPr>
          <a:xfrm>
            <a:off x="6212115" y="1609771"/>
            <a:ext cx="4441372" cy="2969009"/>
          </a:xfrm>
          <a:prstGeom prst="rect">
            <a:avLst/>
          </a:prstGeom>
        </p:spPr>
      </p:pic>
    </p:spTree>
    <p:extLst>
      <p:ext uri="{BB962C8B-B14F-4D97-AF65-F5344CB8AC3E}">
        <p14:creationId xmlns:p14="http://schemas.microsoft.com/office/powerpoint/2010/main" val="25609405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925209" y="1425388"/>
            <a:ext cx="4643717" cy="3416320"/>
          </a:xfrm>
          <a:prstGeom prst="rect">
            <a:avLst/>
          </a:prstGeom>
          <a:noFill/>
        </p:spPr>
        <p:txBody>
          <a:bodyPr wrap="square" rtlCol="0">
            <a:spAutoFit/>
          </a:bodyPr>
          <a:lstStyle/>
          <a:p>
            <a:r>
              <a:rPr lang="en-IN" sz="7200" dirty="0">
                <a:latin typeface="Avant_G-Bold" panose="020B0500000000000000" pitchFamily="34" charset="0"/>
              </a:rPr>
              <a:t>KNOW YOUR CUSTOMER</a:t>
            </a:r>
          </a:p>
        </p:txBody>
      </p:sp>
      <p:sp>
        <p:nvSpPr>
          <p:cNvPr id="7" name="Rectangle 6"/>
          <p:cNvSpPr/>
          <p:nvPr/>
        </p:nvSpPr>
        <p:spPr>
          <a:xfrm>
            <a:off x="-98612" y="981074"/>
            <a:ext cx="6103172" cy="4227419"/>
          </a:xfrm>
          <a:prstGeom prst="rect">
            <a:avLst/>
          </a:prstGeom>
          <a:solidFill>
            <a:srgbClr val="40404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 name="Rectangle 1"/>
          <p:cNvSpPr/>
          <p:nvPr/>
        </p:nvSpPr>
        <p:spPr>
          <a:xfrm>
            <a:off x="-1" y="5105400"/>
            <a:ext cx="12192000" cy="1752600"/>
          </a:xfrm>
          <a:prstGeom prst="rect">
            <a:avLst/>
          </a:prstGeom>
          <a:solidFill>
            <a:schemeClr val="tx1">
              <a:lumMod val="75000"/>
              <a:lumOff val="25000"/>
            </a:schemeClr>
          </a:solidFill>
          <a:ln>
            <a:solidFill>
              <a:srgbClr val="3B3838"/>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solidFill>
                <a:schemeClr val="bg1">
                  <a:lumMod val="65000"/>
                </a:schemeClr>
              </a:solidFill>
            </a:endParaRPr>
          </a:p>
        </p:txBody>
      </p:sp>
      <p:sp>
        <p:nvSpPr>
          <p:cNvPr id="4" name="Slide Number Placeholder 3"/>
          <p:cNvSpPr>
            <a:spLocks noGrp="1"/>
          </p:cNvSpPr>
          <p:nvPr>
            <p:ph type="sldNum" sz="quarter" idx="12"/>
          </p:nvPr>
        </p:nvSpPr>
        <p:spPr/>
        <p:txBody>
          <a:bodyPr/>
          <a:lstStyle/>
          <a:p>
            <a:fld id="{64817E00-36CB-45B2-99EC-B9DE4D5B6FAF}" type="slidenum">
              <a:rPr lang="en-IN" smtClean="0">
                <a:solidFill>
                  <a:schemeClr val="bg1"/>
                </a:solidFill>
              </a:rPr>
              <a:t>8</a:t>
            </a:fld>
            <a:endParaRPr lang="en-IN" dirty="0">
              <a:solidFill>
                <a:schemeClr val="bg1"/>
              </a:solidFill>
            </a:endParaRPr>
          </a:p>
        </p:txBody>
      </p:sp>
      <p:sp>
        <p:nvSpPr>
          <p:cNvPr id="6" name="Rectangle 5"/>
          <p:cNvSpPr/>
          <p:nvPr/>
        </p:nvSpPr>
        <p:spPr>
          <a:xfrm>
            <a:off x="6004560" y="981075"/>
            <a:ext cx="182880" cy="4226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 name="original left" hidden="1"/>
          <p:cNvSpPr txBox="1"/>
          <p:nvPr/>
        </p:nvSpPr>
        <p:spPr>
          <a:xfrm>
            <a:off x="1538514" y="1663114"/>
            <a:ext cx="3672115" cy="2862322"/>
          </a:xfrm>
          <a:prstGeom prst="rect">
            <a:avLst/>
          </a:prstGeom>
          <a:noFill/>
        </p:spPr>
        <p:txBody>
          <a:bodyPr wrap="square" rtlCol="0">
            <a:spAutoFit/>
          </a:bodyPr>
          <a:lstStyle/>
          <a:p>
            <a:pPr algn="r"/>
            <a:r>
              <a:rPr lang="en-IN" dirty="0">
                <a:solidFill>
                  <a:srgbClr val="FFFFFF"/>
                </a:solidFill>
              </a:rPr>
              <a:t>Lorem ipsum dolor sit amet, consectetuer adipiscing elit. Maecenas porttitor congue massa. Fusce posuere, magna sed pulvinar ultricies, purus lectus malesuada libero, sit amet commodo magna eros quis urna.</a:t>
            </a:r>
          </a:p>
          <a:p>
            <a:pPr algn="r"/>
            <a:endParaRPr lang="en-IN" dirty="0">
              <a:solidFill>
                <a:srgbClr val="FFFFFF"/>
              </a:solidFill>
            </a:endParaRPr>
          </a:p>
          <a:p>
            <a:pPr algn="r"/>
            <a:r>
              <a:rPr lang="en-IN" dirty="0">
                <a:solidFill>
                  <a:srgbClr val="FFFFFF"/>
                </a:solidFill>
              </a:rPr>
              <a:t>Nunc viverra imperdiet enim. Fusce est. Vivamus a </a:t>
            </a:r>
            <a:r>
              <a:rPr lang="en-IN" dirty="0" err="1">
                <a:solidFill>
                  <a:srgbClr val="FFFFFF"/>
                </a:solidFill>
              </a:rPr>
              <a:t>tellus</a:t>
            </a:r>
            <a:r>
              <a:rPr lang="en-IN" dirty="0">
                <a:solidFill>
                  <a:srgbClr val="FFFFFF"/>
                </a:solidFill>
              </a:rPr>
              <a:t>.</a:t>
            </a:r>
          </a:p>
        </p:txBody>
      </p:sp>
      <p:sp>
        <p:nvSpPr>
          <p:cNvPr id="9" name="original right" hidden="1"/>
          <p:cNvSpPr txBox="1"/>
          <p:nvPr/>
        </p:nvSpPr>
        <p:spPr>
          <a:xfrm>
            <a:off x="6981371" y="1663114"/>
            <a:ext cx="3672115" cy="2862322"/>
          </a:xfrm>
          <a:prstGeom prst="rect">
            <a:avLst/>
          </a:prstGeom>
          <a:noFill/>
        </p:spPr>
        <p:txBody>
          <a:bodyPr wrap="square" rtlCol="0">
            <a:spAutoFit/>
          </a:bodyPr>
          <a:lstStyle/>
          <a:p>
            <a:r>
              <a:rPr lang="en-IN" dirty="0">
                <a:solidFill>
                  <a:srgbClr val="00B0F0"/>
                </a:solidFill>
              </a:rPr>
              <a:t>Lorem ipsum dolor sit amet, consectetuer adipiscing elit. Maecenas porttitor congue massa. Fusce posuere, magna sed pulvinar ultricies, purus lectus malesuada libero, sit amet commodo magna eros quis urna.</a:t>
            </a:r>
          </a:p>
          <a:p>
            <a:endParaRPr lang="en-IN" dirty="0">
              <a:solidFill>
                <a:srgbClr val="00B0F0"/>
              </a:solidFill>
            </a:endParaRPr>
          </a:p>
          <a:p>
            <a:r>
              <a:rPr lang="en-IN" dirty="0">
                <a:solidFill>
                  <a:srgbClr val="00B0F0"/>
                </a:solidFill>
              </a:rPr>
              <a:t>Nunc viverra imperdiet enim. Fusce est. Vivamus a </a:t>
            </a:r>
            <a:r>
              <a:rPr lang="en-IN" dirty="0" err="1">
                <a:solidFill>
                  <a:srgbClr val="00B0F0"/>
                </a:solidFill>
              </a:rPr>
              <a:t>tellus</a:t>
            </a:r>
            <a:r>
              <a:rPr lang="en-IN" dirty="0">
                <a:solidFill>
                  <a:srgbClr val="00B0F0"/>
                </a:solidFill>
              </a:rPr>
              <a:t>.</a:t>
            </a:r>
          </a:p>
        </p:txBody>
      </p:sp>
      <p:pic>
        <p:nvPicPr>
          <p:cNvPr id="10" name="Picture 9"/>
          <p:cNvPicPr>
            <a:picLocks noChangeAspect="1"/>
          </p:cNvPicPr>
          <p:nvPr/>
        </p:nvPicPr>
        <p:blipFill rotWithShape="1">
          <a:blip r:embed="rId2"/>
          <a:srcRect l="-123461" t="978" r="105769" b="-978"/>
          <a:stretch/>
        </p:blipFill>
        <p:spPr>
          <a:xfrm>
            <a:off x="1538514" y="1638800"/>
            <a:ext cx="4441372" cy="2969009"/>
          </a:xfrm>
          <a:prstGeom prst="rect">
            <a:avLst/>
          </a:prstGeom>
        </p:spPr>
      </p:pic>
      <p:pic>
        <p:nvPicPr>
          <p:cNvPr id="12" name="Picture 11"/>
          <p:cNvPicPr>
            <a:picLocks noChangeAspect="1"/>
          </p:cNvPicPr>
          <p:nvPr/>
        </p:nvPicPr>
        <p:blipFill rotWithShape="1">
          <a:blip r:embed="rId3"/>
          <a:srcRect l="106235" r="-125467"/>
          <a:stretch/>
        </p:blipFill>
        <p:spPr>
          <a:xfrm>
            <a:off x="6212115" y="1609771"/>
            <a:ext cx="4441372" cy="2969009"/>
          </a:xfrm>
          <a:prstGeom prst="rect">
            <a:avLst/>
          </a:prstGeom>
        </p:spPr>
      </p:pic>
    </p:spTree>
    <p:extLst>
      <p:ext uri="{BB962C8B-B14F-4D97-AF65-F5344CB8AC3E}">
        <p14:creationId xmlns:p14="http://schemas.microsoft.com/office/powerpoint/2010/main" val="29221816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98612" y="981074"/>
            <a:ext cx="6103172" cy="4227419"/>
          </a:xfrm>
          <a:prstGeom prst="rect">
            <a:avLst/>
          </a:prstGeom>
          <a:solidFill>
            <a:srgbClr val="40404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 name="Rectangle 1"/>
          <p:cNvSpPr/>
          <p:nvPr/>
        </p:nvSpPr>
        <p:spPr>
          <a:xfrm>
            <a:off x="-1" y="5105400"/>
            <a:ext cx="12192000" cy="1752600"/>
          </a:xfrm>
          <a:prstGeom prst="rect">
            <a:avLst/>
          </a:prstGeom>
          <a:solidFill>
            <a:schemeClr val="tx1">
              <a:lumMod val="75000"/>
              <a:lumOff val="25000"/>
            </a:schemeClr>
          </a:solidFill>
          <a:ln>
            <a:solidFill>
              <a:srgbClr val="3B3838"/>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solidFill>
                <a:schemeClr val="bg1">
                  <a:lumMod val="65000"/>
                </a:schemeClr>
              </a:solidFill>
            </a:endParaRPr>
          </a:p>
        </p:txBody>
      </p:sp>
      <p:sp>
        <p:nvSpPr>
          <p:cNvPr id="4" name="Slide Number Placeholder 3"/>
          <p:cNvSpPr>
            <a:spLocks noGrp="1"/>
          </p:cNvSpPr>
          <p:nvPr>
            <p:ph type="sldNum" sz="quarter" idx="12"/>
          </p:nvPr>
        </p:nvSpPr>
        <p:spPr/>
        <p:txBody>
          <a:bodyPr/>
          <a:lstStyle/>
          <a:p>
            <a:fld id="{64817E00-36CB-45B2-99EC-B9DE4D5B6FAF}" type="slidenum">
              <a:rPr lang="en-IN" smtClean="0">
                <a:solidFill>
                  <a:schemeClr val="bg1"/>
                </a:solidFill>
              </a:rPr>
              <a:t>9</a:t>
            </a:fld>
            <a:endParaRPr lang="en-IN" dirty="0">
              <a:solidFill>
                <a:schemeClr val="bg1"/>
              </a:solidFill>
            </a:endParaRPr>
          </a:p>
        </p:txBody>
      </p:sp>
      <p:sp>
        <p:nvSpPr>
          <p:cNvPr id="6" name="Rectangle 5"/>
          <p:cNvSpPr/>
          <p:nvPr/>
        </p:nvSpPr>
        <p:spPr>
          <a:xfrm>
            <a:off x="6004560" y="5025613"/>
            <a:ext cx="182880" cy="18288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931558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781</TotalTime>
  <Words>1549</Words>
  <Application>Microsoft Office PowerPoint</Application>
  <PresentationFormat>Widescreen</PresentationFormat>
  <Paragraphs>180</Paragraphs>
  <Slides>29</Slides>
  <Notes>11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 Gupta</dc:creator>
  <cp:lastModifiedBy>YASH GUPTA</cp:lastModifiedBy>
  <cp:revision>146</cp:revision>
  <dcterms:created xsi:type="dcterms:W3CDTF">2020-09-28T14:59:59Z</dcterms:created>
  <dcterms:modified xsi:type="dcterms:W3CDTF">2020-10-13T07:48:19Z</dcterms:modified>
</cp:coreProperties>
</file>