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70" r:id="rId6"/>
    <p:sldId id="259" r:id="rId7"/>
    <p:sldId id="260" r:id="rId8"/>
    <p:sldId id="264" r:id="rId9"/>
    <p:sldId id="278" r:id="rId10"/>
    <p:sldId id="280" r:id="rId11"/>
    <p:sldId id="261" r:id="rId12"/>
    <p:sldId id="281" r:id="rId13"/>
    <p:sldId id="279" r:id="rId14"/>
    <p:sldId id="266" r:id="rId15"/>
    <p:sldId id="271" r:id="rId16"/>
    <p:sldId id="262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7780123E-95BF-4C0D-B412-E1B9189C1792}">
          <p14:sldIdLst>
            <p14:sldId id="256"/>
            <p14:sldId id="257"/>
          </p14:sldIdLst>
        </p14:section>
        <p14:section name="Problem Statement &amp; Objectives" id="{8FAD6641-5AC4-45C7-BEC2-3CF27ABC4890}">
          <p14:sldIdLst>
            <p14:sldId id="274"/>
            <p14:sldId id="258"/>
            <p14:sldId id="270"/>
          </p14:sldIdLst>
        </p14:section>
        <p14:section name="Introduction" id="{D3FE1289-89A4-49C6-81FA-BF1E7BC36584}">
          <p14:sldIdLst>
            <p14:sldId id="259"/>
          </p14:sldIdLst>
        </p14:section>
        <p14:section name="Literature Review" id="{D16A11AD-C062-4265-8F41-AD6980437B0E}">
          <p14:sldIdLst>
            <p14:sldId id="260"/>
          </p14:sldIdLst>
        </p14:section>
        <p14:section name="Proposed Methodology" id="{23F1AEEF-BEDC-4E5E-A6FF-DF8941ECD0EF}">
          <p14:sldIdLst>
            <p14:sldId id="264"/>
          </p14:sldIdLst>
        </p14:section>
        <p14:section name="Gnatt Chart &amp; Arch" id="{00D6363C-551C-4201-833E-CD4E68F22ABD}">
          <p14:sldIdLst>
            <p14:sldId id="278"/>
            <p14:sldId id="280"/>
          </p14:sldIdLst>
        </p14:section>
        <p14:section name="Expected Outcome" id="{6084B26E-210C-4AAE-872E-AC1F25F61BEF}">
          <p14:sldIdLst>
            <p14:sldId id="261"/>
            <p14:sldId id="281"/>
          </p14:sldIdLst>
        </p14:section>
        <p14:section name="Research Paper" id="{8E9EEC4D-0668-41DF-B877-864ED33549D0}">
          <p14:sldIdLst>
            <p14:sldId id="279"/>
          </p14:sldIdLst>
        </p14:section>
        <p14:section name="Future Scope" id="{31F49DD1-A74F-43CF-95BA-8B0B8E420616}">
          <p14:sldIdLst>
            <p14:sldId id="266"/>
            <p14:sldId id="271"/>
            <p14:sldId id="262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E438-B363-437E-A6C6-5C8CD82B5CDF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2446-27B8-4CDC-9B42-17934EE0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274D-4D83-506E-3C48-BB6E5691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328B-54B9-90BE-B4CE-90934AE1A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3A09-E891-D667-193E-0607FB66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FEA0-8473-4EF7-AC19-F42414189387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A140-CB0D-AE91-3AFB-8AA14464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6F37-2E5A-47AF-7A6C-8A9638A4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066E-E907-A905-1F92-1837EFC7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3AC84-1B5F-CB8F-8D39-3F9F67F47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684D-AD9E-7F21-74C8-62DEAF7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9497-5694-4371-A693-FA5C6B5A1EA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1AC8-F0A8-D3CB-F4C6-8CC555D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11E1-0412-0CDE-F207-7D795E4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FD533-55B5-61AF-F921-EF0555BD2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06E51-6673-03BA-12B0-3A9D70A7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86F5-CAD4-2A8F-E692-32EDD2C7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A113-95F7-4FDA-9004-03C027342A7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9C2B-5A38-0119-CFA0-9810F27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AC45-E556-1CD9-4033-AB5DF346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40DC-2ED1-D6AD-B925-C1F1B22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EF1E-D442-C0A6-EC77-660C6254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1EBA-2C1A-7CA6-8F52-CA82C77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8474-A1D5-46D8-903D-9CBF9469D9F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5CD5-FBAE-BEC1-0728-A7B30F96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B450-AC82-B0AD-670D-87FAD8A8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3330-EA2A-A9B5-4205-1D8E0419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98B5-7AF8-5D20-610D-90C6FA58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3770-7A60-36D9-D45E-1096933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B928-3A60-4021-AA82-CB53CF0C843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3F1A-E834-CDD5-1604-27F04F69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FD03-D6A0-F5FE-324F-405F402F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9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8F02-6C0C-86FF-FF86-79CA316F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0C22-3F97-17A9-E1FC-5BF91AED7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3097B-A8A6-6119-EE1C-ACAF1547F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C7506-1224-CE38-8513-8BC24B3C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B6FF-9F34-468E-A751-389D88B75747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BF2F-9AF4-3AA9-F60F-605FD2A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D43C-7503-3CDC-42D4-0E4DB04E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2852-5164-EB36-9DE5-7661353F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5B60-1662-CCE4-35F7-C700D387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B5F8-22C9-16B3-0D9F-A117BE409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ECFC4-8244-AD37-FF5F-1B7501557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97DD6-6FF0-E585-EF36-8FD88AF5C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CCCC3-6528-D090-392A-83ED97A6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34C6-49B8-4E83-A30C-43ABE67447D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E736-2237-3B73-BBCD-78F42DF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C142F-F211-070D-630F-7B8CE68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FA03-FDA7-4110-0A13-CE45CFDF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7CE3C-6FF6-E29B-AFDE-B169071F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1C45-F87C-4C96-999F-6235EBA3ED8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B80E8-7241-EEE6-ACAA-0FCCA896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CD250-0900-516A-7024-15CAC10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85D80-E861-E846-5185-396CCE64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F5A-5AB6-47EE-9690-99C10E61CD5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4AEB2-01E6-8F9B-9F99-A847588E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8703-43A6-440E-CA68-7DF0133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4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D7F-F560-53D3-7068-58217E14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8CA3-19B2-AA21-7FF3-89F5974D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9AB94-92AB-C9A9-6E8A-9E21812F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179A-9F02-AD5A-3B7B-52E91562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D8F3-E151-4EAF-9667-ACED3C13FA6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1352-59B3-7417-CF9F-AF746F4C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B760-E2D5-7D8B-4758-8464A4ED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7AE9-E125-1823-82A2-C57706B8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5E641-05F2-D3C1-6DD8-FEB1FCAC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6728A-F246-DD1E-4721-FF9390A7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C290-DC0D-1773-0112-B315CDD2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63D-6C4B-43A2-AEB1-29EB2030A2D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9D2E-0ABC-5CD3-553C-A68BAA45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58A7-A1A3-6831-C277-702FEAA1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99B55-7B70-0BD4-21E8-8278E4EB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9C1-278F-EDDC-6B91-F6EDC109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12E5-B4CD-65F8-726A-34174B84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BFB2-7A07-4B6F-A766-B6F0B4EA393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331E-E278-2286-4987-0ED5C4CC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491A-EEF7-A8F2-B651-CEAF5EAC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D391-68E6-41D1-99A5-240E9B59F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fsuas-my.sharepoint.com/:v:/g/personal/2019btcs088_student_suas_ac_in/EUal8mGNFIVCsIasdRfGX8EBCTuSwUx82JTyC-fNTvyZug?e=i1Zd5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fsuas-my.sharepoint.com/:b:/g/personal/2019btcs088_student_suas_ac_in/Eafwibr079JBkrexbTFRhV0BRF40iX_fKiW2zMqKii-aPg?e=pe5aB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981-15-9689-6_3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CF8-DF53-FE0A-7E8E-5BCC687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058" y="1296873"/>
            <a:ext cx="10743883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Decentralized E-Voting System Using Public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8B230-D815-B547-0A44-CB78E5C1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8029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B.TECH CSIT VIII SEM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(Group No.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3EE323-129A-EA68-3307-19C5AC2A1140}"/>
              </a:ext>
            </a:extLst>
          </p:cNvPr>
          <p:cNvSpPr txBox="1">
            <a:spLocks/>
          </p:cNvSpPr>
          <p:nvPr/>
        </p:nvSpPr>
        <p:spPr>
          <a:xfrm>
            <a:off x="1995170" y="4906327"/>
            <a:ext cx="8402320" cy="218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Supervised by – Dr. Indrajeet Kumar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Yash Gupta (088)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Rishabh Verma (063)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Goutam Choudhary (032) </a:t>
            </a:r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DC260187-AE52-D566-7EEA-411FF3EC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72" y="73589"/>
            <a:ext cx="6406454" cy="217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9A49-27A9-4F5F-B1C8-C0DDB00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CA4-31E2-4A4B-8716-D5247669CCD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9033E-5803-4A5E-B5C8-A0BDC2C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8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A7D4-21A9-7254-0596-C7A82404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200F1-4913-4240-AF3B-94DE816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16ED-D2B8-4B24-9B48-DF105EBD969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506F-7A43-4E1E-BCD2-9075CE0C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89CF1-6BBE-4D3E-8ABA-C3589FDF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0C3948-E38B-2A48-AE8B-A1A7E2C9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57" y="1378131"/>
            <a:ext cx="9493885" cy="45720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29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A7D4-21A9-7254-0596-C7A82404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54" y="268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Expected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1D0-ED46-0192-B435-E475DC23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54" y="1490013"/>
            <a:ext cx="11208492" cy="4779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Tier-I &amp; Tier-II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cities can easily vote using this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can be used from any device(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5.x+,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WebGUI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Improves Voter Engagement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SHA512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bits encryption as 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Providing access to NRIs.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Centralized Web Portal for event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Voting 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Deploy Smart Contract 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.sol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200F1-4913-4240-AF3B-94DE816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16ED-D2B8-4B24-9B48-DF105EBD969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506F-7A43-4E1E-BCD2-9075CE0C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89CF1-6BBE-4D3E-8ABA-C3589FDF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A7D4-21A9-7254-0596-C7A82404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54" y="268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1D0-ED46-0192-B435-E475DC23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54" y="1490013"/>
            <a:ext cx="11208492" cy="4779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Project Demo Video.mp4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200F1-4913-4240-AF3B-94DE816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16ED-D2B8-4B24-9B48-DF105EBD969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506F-7A43-4E1E-BCD2-9075CE0C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89CF1-6BBE-4D3E-8ABA-C3589FDF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A7D4-21A9-7254-0596-C7A82404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54" y="268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1D0-ED46-0192-B435-E475DC23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53" y="1490014"/>
            <a:ext cx="11290944" cy="3613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Research_Paper.pdf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200F1-4913-4240-AF3B-94DE816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16ED-D2B8-4B24-9B48-DF105EBD969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506F-7A43-4E1E-BCD2-9075CE0C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89CF1-6BBE-4D3E-8ABA-C3589FDF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AFE-A1AE-7347-C16A-E4646005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0AA2-F0F8-7FB1-8412-88CAFB09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291"/>
            <a:ext cx="10515600" cy="4738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Trust Enhancement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Voting Protocol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Best Practices for Creating Smart Contracts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Regression of Auditing Test must be performed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Integrating 5G-SMS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Privacy of Data Transmission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Confidentiality &amp; Neutrality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Dishonest Behaviors from the Organizer and Inspectors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EF66-B198-4153-8514-7FE3E8AF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17A4-82A8-4EA3-B3C2-E61E303E93A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73E1-55E8-4FCC-BC5D-FA8E4A3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B9FC-D854-4C10-A05E-0BBD3793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AFE-A1AE-7347-C16A-E4646005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0AA2-F0F8-7FB1-8412-88CAFB09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291"/>
            <a:ext cx="10515600" cy="4738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Voter’s Privacy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Ballot Manipulation &amp; Forgery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Attack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Ballot Collision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Scalability Issue: Layer I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Authentication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Storage Overload: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Bitcoin's block size is limited to 1 MB, but this small amount of data is enough to store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2000 transactions.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EF66-B198-4153-8514-7FE3E8AF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17A4-82A8-4EA3-B3C2-E61E303E93A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73E1-55E8-4FCC-BC5D-FA8E4A3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B9FC-D854-4C10-A05E-0BBD3793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4C85-49A0-94CB-7AC1-1CD6166E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8" y="320675"/>
            <a:ext cx="10617975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Contribution by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BCF9-2CDD-F7C3-A1E6-0BA20297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43" y="177123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Yash Gupta (088) Contributing as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Team Leader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Back End Tech Stack {Hardhat Suite, MongoDB}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Rishabh Verma (063) Contributing in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Front End Tech Stack {React JS, HTML, CSS}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Goutam Choudhary (032) Contributing in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2DB7-6505-4267-96AC-BF927E93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0D99-3FE0-440F-BE5C-3B48ADA7E3C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FAE5-343E-465C-82D8-BB071F57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164BC-555B-4A7A-A299-AB1286E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4C85-49A0-94CB-7AC1-1CD6166E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43" y="151606"/>
            <a:ext cx="10515600" cy="924720"/>
          </a:xfrm>
        </p:spPr>
        <p:txBody>
          <a:bodyPr/>
          <a:lstStyle/>
          <a:p>
            <a:r>
              <a:rPr lang="en-US" sz="4200" dirty="0">
                <a:latin typeface="Arial Black" panose="020B0A040201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BCF9-2CDD-F7C3-A1E6-0BA20297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43" y="1053306"/>
            <a:ext cx="10584708" cy="44330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Dhinakaran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K., Britto </a:t>
            </a:r>
            <a:r>
              <a:rPr lang="en-IN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Hrudaya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</a:rPr>
              <a:t> Raj, P.M., Vinod, D. (2023). A Secure Electronic Voting System Using Blockchain Technology. In: Goyal, D., Gupta, A.K., </a:t>
            </a:r>
            <a:r>
              <a:rPr lang="en-IN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Piuri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en-IN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Ganzha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IN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Paprzycki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M. (eds) Proceedings of the Second International Conference on Information Management and Machine Intelligence. Lecture Notes in Networks and Systems, vol 166. Springer, Singapore. </a:t>
            </a:r>
            <a:r>
              <a:rPr lang="en-IN" sz="1800" spc="3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https://doi.org/10.1007/978-981-15-9689-6_34</a:t>
            </a:r>
            <a:endParaRPr lang="en-US" sz="18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Lahane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Anita &amp; Patel, Junaid &amp; Pathan,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Talif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Potdar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Prathmesh. (2022). Blockchain technology based e-voting system. ITM Web of Conferences. 32. 03001. 10.1051/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itmconf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/20223203001.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A. M. Al-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madani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, A. T. Gaikwad, V.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Mahale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 and Z. A. T. Ahmed, "Decentralized E-voting system based on Smart Contract by using Blockchain Technology," 2021 International Conference on Smart Innovations in Design, Environment, Management, Planning and Computing (ICSIDEMPC), Aurangabad, India, 2021, pp. 176-180, </a:t>
            </a:r>
            <a:r>
              <a:rPr lang="en-US" sz="1800" spc="3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800" spc="300" dirty="0">
                <a:latin typeface="Arial" panose="020B0604020202020204" pitchFamily="34" charset="0"/>
                <a:cs typeface="Arial" panose="020B0604020202020204" pitchFamily="34" charset="0"/>
              </a:rPr>
              <a:t>: 10.1109/ICSIDEMPC49020.2021.9299581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FA857-003B-4B5A-BDE9-FA880BCA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E17F-925B-49E0-9331-6789B40F6AF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76F3-CF04-4649-BFF6-66A418F1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7E6D5-0BB6-4531-BCD2-3F24CC18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057-00B0-7872-BA85-7FD7FF69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06" y="2679700"/>
            <a:ext cx="4394587" cy="13303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Thanking You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6C5E-45F4-4061-9EC3-A5EE017C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273D-087E-4389-BA48-BDAC470039C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05DF-E19E-466D-86B9-E372DEC0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69695-535C-4040-A285-3292A951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23BF-B2A8-126A-A12A-C76CD015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7042-6691-08EE-637D-005E829C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 and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Review (With table)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Methodology - Algo,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Scope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Contribution by each member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AAB647-CDC9-4FD0-9FB9-1CBE11CA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F70A-E57E-4D8F-BD61-0C05811CD4D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A886-0379-40F7-8BCF-CFCAA4AA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40C9A-CAAB-4A97-B79D-1A87EB14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4569-1279-EF5A-3888-4BBBC0FE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79907"/>
            <a:ext cx="10515600" cy="1254125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E1B6-287A-8E1D-50EA-4E67D84C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9969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Economical Problem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Estimates of all public transports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Vehicle Cost, Diesel/Petrol Cost, Manpower Cost{all Public servants + Private servants},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food cost, residence cost{men + women} = Total upfront cost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Embedded Cost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Cost_of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(EVMs{</a:t>
            </a:r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Rs. 17,000 per unit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, VVPATs Machines),  Handling all documents{cost of papers}.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Managerial Problem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Managing of workforce (for managing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900 million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people =&gt;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1,035,918 polling stations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Managing of EVMs {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3.96 million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&amp; VVPATs {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1.74 million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Managing huge no. of polling stations {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1,035,918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Managing of Security forces (CRPFs, CISFs, State Police &amp; other departments)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C2833-E828-47D8-B8A3-21EACB94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9678-A6DA-4877-8C80-571C5D5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2178-BBAC-42A4-B7AF-884BDF590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8E8C-6D1C-4087-A80F-BDBE8A8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4569-1279-EF5A-3888-4BBBC0FE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79907"/>
            <a:ext cx="10515600" cy="1254125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Problem Statement(Cont.)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E1B6-287A-8E1D-50EA-4E67D84C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9969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Statistics of EVMs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C2833-E828-47D8-B8A3-21EACB94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9678-A6DA-4877-8C80-571C5D5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2178-BBAC-42A4-B7AF-884BDF590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8E8C-6D1C-4087-A80F-BDBE8A8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50E5F-F393-4BD8-9120-3E1195F5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2132298"/>
            <a:ext cx="5572125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65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4569-1279-EF5A-3888-4BBBC0FE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79907"/>
            <a:ext cx="10515600" cy="1254125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E1B6-287A-8E1D-50EA-4E67D84C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1386681"/>
            <a:ext cx="100584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Telematic Voting is Secure &amp; has Legal validity.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Invalidity of Decision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Illegal Activities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Electronic Voting reduces the effort of preparing a Poll.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Huge Census demands huge resources.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Voting optimizes the voter experience.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Vote from Anywhere, Anyplace, Any Device(min. Internet connection)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Voting saves the environment, which results in health.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Saves huge cost of batteries used in EVMs.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Huge Savings in finance.(Shown in earlier slide)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C2833-E828-47D8-B8A3-21EACB94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9678-A6DA-4877-8C80-571C5D5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2178-BBAC-42A4-B7AF-884BDF590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8E8C-6D1C-4087-A80F-BDBE8A8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8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2032-05A9-E337-0B08-E4603441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43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272D-424E-89B3-62D1-DDF3A7DB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43" y="1648998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100% De-Centralized: 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E-Voting System is &amp; completely open, yet it ensures that voters are protected.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Anonymity: 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Anybody may count the votes with blockchain electronic voting, but no one knows who voted to whom.</a:t>
            </a:r>
            <a:endParaRPr lang="en-US" b="0" i="0" dirty="0">
              <a:solidFill>
                <a:srgbClr val="2E2E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we provides maximum security properties such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ntegrity,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ecurity,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Privacy,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airness,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Verifiability,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Mobility.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3CD7-4812-495E-9AED-415FD6A8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4CD-CFED-4418-8548-AE6CD27E7E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F44C-9A72-47C5-8C04-4BBFB4CA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B676A-D433-4CA0-BFA4-4CFD0A40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225-3293-9C51-CCBC-3C46B059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25581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Literature Review (With table)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261C-7A1E-48DA-93A8-6A27320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92875"/>
            <a:ext cx="2743200" cy="365125"/>
          </a:xfrm>
        </p:spPr>
        <p:txBody>
          <a:bodyPr/>
          <a:lstStyle/>
          <a:p>
            <a:fld id="{0118413A-7BC4-4AD1-95A3-BABB9EB38D9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BF78-B9C7-4370-8EEF-3CBD55D1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3D6B1-C123-46EC-A39A-8E009269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57A02C-0FE9-B338-B832-5A3EB81FF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89030"/>
              </p:ext>
            </p:extLst>
          </p:nvPr>
        </p:nvGraphicFramePr>
        <p:xfrm>
          <a:off x="952500" y="886300"/>
          <a:ext cx="10515600" cy="5660382"/>
        </p:xfrm>
        <a:graphic>
          <a:graphicData uri="http://schemas.openxmlformats.org/drawingml/2006/table">
            <a:tbl>
              <a:tblPr firstRow="1" firstCol="1" bandRow="1"/>
              <a:tblGrid>
                <a:gridCol w="408253">
                  <a:extLst>
                    <a:ext uri="{9D8B030D-6E8A-4147-A177-3AD203B41FA5}">
                      <a16:colId xmlns:a16="http://schemas.microsoft.com/office/drawing/2014/main" val="3723323431"/>
                    </a:ext>
                  </a:extLst>
                </a:gridCol>
                <a:gridCol w="1253407">
                  <a:extLst>
                    <a:ext uri="{9D8B030D-6E8A-4147-A177-3AD203B41FA5}">
                      <a16:colId xmlns:a16="http://schemas.microsoft.com/office/drawing/2014/main" val="2247637414"/>
                    </a:ext>
                  </a:extLst>
                </a:gridCol>
                <a:gridCol w="1086722">
                  <a:extLst>
                    <a:ext uri="{9D8B030D-6E8A-4147-A177-3AD203B41FA5}">
                      <a16:colId xmlns:a16="http://schemas.microsoft.com/office/drawing/2014/main" val="483765730"/>
                    </a:ext>
                  </a:extLst>
                </a:gridCol>
                <a:gridCol w="2512675">
                  <a:extLst>
                    <a:ext uri="{9D8B030D-6E8A-4147-A177-3AD203B41FA5}">
                      <a16:colId xmlns:a16="http://schemas.microsoft.com/office/drawing/2014/main" val="981483704"/>
                    </a:ext>
                  </a:extLst>
                </a:gridCol>
                <a:gridCol w="2562811">
                  <a:extLst>
                    <a:ext uri="{9D8B030D-6E8A-4147-A177-3AD203B41FA5}">
                      <a16:colId xmlns:a16="http://schemas.microsoft.com/office/drawing/2014/main" val="2528774658"/>
                    </a:ext>
                  </a:extLst>
                </a:gridCol>
                <a:gridCol w="2691732">
                  <a:extLst>
                    <a:ext uri="{9D8B030D-6E8A-4147-A177-3AD203B41FA5}">
                      <a16:colId xmlns:a16="http://schemas.microsoft.com/office/drawing/2014/main" val="326264156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 Used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1741"/>
                  </a:ext>
                </a:extLst>
              </a:tr>
              <a:tr h="1674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K. </a:t>
                      </a:r>
                      <a:r>
                        <a:rPr lang="en-IN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Dhinakaran</a:t>
                      </a: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P. M. Britto </a:t>
                      </a:r>
                      <a:r>
                        <a:rPr lang="en-IN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Hrudaya</a:t>
                      </a: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Raj, and D. Vinod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Secure Electronic Voting System Using Blockchain Technology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Management and Machine Intelligence. Lecture Notes in Networks and Systems, vol 166. Springer. (2023)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10.1007/978-981-15-9689-6_34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this paper, we concluded that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Electoral Voting System is the best way to cast your vote by saving huge resources;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We can ensure that the voting process is more secure.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For reliability &amp; zero fault tolerance of the system, as the Nodes grew, the time for the system was also raised in simulation to make it work.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Recording the voting result using hash values makes the system more secure.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They proposed a blockchain structure in which a Node consists of: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Voter_ID {4 bytes}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Timestamp {4 bytes}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Signature {32 bytes}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Hash of previous block data {20 bytes}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Data Structure used: Merkel Tree {20 bytes}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6. With respect to System Design the system continued sequence even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if {(initial node) </a:t>
                      </a:r>
                      <a:r>
                        <a:rPr lang="en-IN" sz="9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(next node)}: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counter time++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Then dimensions needed for the Recording Process </a:t>
                      </a:r>
                      <a:r>
                        <a:rPr lang="en-IN" sz="9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∝</a:t>
                      </a: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Number Nodes.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323356"/>
                  </a:ext>
                </a:extLst>
              </a:tr>
              <a:tr h="1932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M. Al-madani, A. T. Gaikwad, V. Mahale and Z. A. T. Ahmed,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De-Centralized E-voting system based on Smart Contract by using Blockchain Technology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Conference on Smart Innovations in Design, Environment, Management, Planning and Computing. (2022)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10.1109/ICSIDEMPC49020.2020.9299581.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this paper,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Developed a Voting Application in a Decentralized Method with a Smart Contract based on Ethereum Blockchain technology as a network &amp; decentralized database all in one for storage voter accounts, votes and candidate details.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Voter's Point of View: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VOTE == 1 PERSON == 0% DUPLICACY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Problems with Centralized Voting System (CVS)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a. To overcome limitations 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b. Security Issues using Blockchain technology.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They proposed 4-Tier Architecture Design: -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Level 1: Authentication Web Page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 Created a webpage which contains Authentication {using Aadhar Card}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2: Authentication with DB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Used Mongo DB as Government Identity Verification Service.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3: Smart Contract Creation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Created Smart Contract includes {District, List Candidates}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4: POA Network Deployment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Deploy a POA Network. It has 3 sub-modules: -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a. Government {Boot Node, Node1, Node2}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b. Origin {Boot Node, Node1, Node2}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c. HR {Boot Node, Node1, Node2}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04427"/>
                  </a:ext>
                </a:extLst>
              </a:tr>
              <a:tr h="1286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 Þ. Hjálmarsson, G. K. Hreiðarsson, M. Hamdaqa and G. Hjálmtýsson,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Blockchain-Based E-Voting System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11th International Conference on Cloud Computing. (2021) pp. 983-986,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10.1109/CLOUD.2018.00151.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this paper,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We analysed the Traditional Voting System.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Benefits of Implementing a blockchain-based E-Voting system using various blockchain-based tools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Found using a Case study of the Manual Voting Process. </a:t>
                      </a:r>
                      <a:b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Also studied about comparison between the traditional voting system in use and the electronic voting system based on the blockchain.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They created 3-Tier Architecture Design: -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Level 1: End User (HOME PAGE), Cast a Vote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Level 2: Candidate Management, Voter Management, Result, View Ledgers </a:t>
                      </a:r>
                      <a:b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Level 3: Logout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6" marR="5240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6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3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1067-F56A-6EAB-376E-D4DDE8D9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93" y="231068"/>
            <a:ext cx="9898907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rial Black" panose="020B0A04020102020204" pitchFamily="34" charset="0"/>
                <a:cs typeface="Arial" panose="020B0604020202020204" pitchFamily="34" charset="0"/>
              </a:rPr>
              <a:t>Proposed Methodology - Algo, Framework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31EB-8F50-472C-9A1B-1F33D5F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445A-1037-4D67-83FE-6C4161036DF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A724-C7F9-48CA-ACCD-1132A63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31CF-88C9-4565-B7BA-DC02ACC2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441954-0BFE-4DEF-BAA9-C691B12B87DD}"/>
              </a:ext>
            </a:extLst>
          </p:cNvPr>
          <p:cNvSpPr txBox="1"/>
          <p:nvPr/>
        </p:nvSpPr>
        <p:spPr>
          <a:xfrm>
            <a:off x="720354" y="1448112"/>
            <a:ext cx="525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Steps : 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Step-1: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Voter needs to enter his/her credentials in order to vote. 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Step-2: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All data is then encrypted and stored as a transaction.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Step-3: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transaction is then broadcasted to every node in network, which in turn is then verified.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Step-4: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Network approves transaction, it is stored in a block and added to chain. 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Step-5: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Block is added into chain, it stays there forever and can't be updated.</a:t>
            </a:r>
          </a:p>
          <a:p>
            <a:pPr lvl="1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Step-6: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Users can now see results and also trace back transaction if they want.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Framework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(as SCM)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NPM, NodeJS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Ethereum.js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Hardhat Suite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9B4A3-0EB8-92AA-5F7A-A4077613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82" y="1247067"/>
            <a:ext cx="5217464" cy="502256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71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F1C9-F2C1-1967-2EEE-4348B620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82978"/>
            <a:ext cx="9991725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Timeline Chart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831668F-ECDB-4786-9457-B3313DBA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FF39-8223-442D-84C2-19AF8A54164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048D0-F6EB-4714-8DCB-E8F4A542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D391-68E6-41D1-99A5-240E9B59F1E7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FFC22-4AEC-4F21-8395-E1808CA3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143" y="182978"/>
            <a:ext cx="793007" cy="88194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C9CEC-7FC5-67ED-2A12-A642B268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57812"/>
            <a:ext cx="10515600" cy="410564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98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1641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Decentralized E-Voting System Using Public Blockchain</vt:lpstr>
      <vt:lpstr>Content </vt:lpstr>
      <vt:lpstr>Problem Statement</vt:lpstr>
      <vt:lpstr>Problem Statement(Cont.)</vt:lpstr>
      <vt:lpstr>Objectives</vt:lpstr>
      <vt:lpstr>Introduction</vt:lpstr>
      <vt:lpstr>Literature Review (With table)</vt:lpstr>
      <vt:lpstr>Proposed Methodology - Algo, Framework</vt:lpstr>
      <vt:lpstr>Timeline Chart </vt:lpstr>
      <vt:lpstr>Architecture</vt:lpstr>
      <vt:lpstr>Expected Outcomes </vt:lpstr>
      <vt:lpstr>Project Demo</vt:lpstr>
      <vt:lpstr>Research Paper</vt:lpstr>
      <vt:lpstr>Future Scope</vt:lpstr>
      <vt:lpstr>Challenges</vt:lpstr>
      <vt:lpstr>Contribution by each Team Member</vt:lpstr>
      <vt:lpstr>References</vt:lpstr>
      <vt:lpstr>Thanking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Rishi Sharma</dc:creator>
  <cp:lastModifiedBy>YASH GUPTA</cp:lastModifiedBy>
  <cp:revision>124</cp:revision>
  <dcterms:created xsi:type="dcterms:W3CDTF">2022-10-28T12:16:13Z</dcterms:created>
  <dcterms:modified xsi:type="dcterms:W3CDTF">2023-05-23T12:03:00Z</dcterms:modified>
</cp:coreProperties>
</file>