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5" r:id="rId5"/>
    <p:sldId id="261" r:id="rId6"/>
    <p:sldId id="264" r:id="rId7"/>
    <p:sldId id="266" r:id="rId8"/>
    <p:sldId id="267" r:id="rId9"/>
    <p:sldId id="268" r:id="rId10"/>
    <p:sldId id="269" r:id="rId11"/>
    <p:sldId id="273" r:id="rId12"/>
    <p:sldId id="270" r:id="rId13"/>
    <p:sldId id="275" r:id="rId14"/>
    <p:sldId id="274" r:id="rId15"/>
    <p:sldId id="276" r:id="rId16"/>
    <p:sldId id="278" r:id="rId17"/>
    <p:sldId id="272" r:id="rId18"/>
    <p:sldId id="277" r:id="rId19"/>
    <p:sldId id="280" r:id="rId20"/>
    <p:sldId id="279" r:id="rId21"/>
    <p:sldId id="258" r:id="rId22"/>
  </p:sldIdLst>
  <p:sldSz cx="12192000" cy="6858000"/>
  <p:notesSz cx="6858000" cy="9144000"/>
  <p:embeddedFontLst>
    <p:embeddedFont>
      <p:font typeface="Pretendard" panose="02000503000000020004" pitchFamily="2" charset="-127"/>
      <p:regular r:id="rId24"/>
    </p:embeddedFont>
    <p:embeddedFont>
      <p:font typeface="Pretendard Black" panose="02000A03000000020004" pitchFamily="2" charset="-127"/>
      <p:bold r:id="rId25"/>
    </p:embeddedFont>
    <p:embeddedFont>
      <p:font typeface="Pretendard SemiBold" panose="02000703000000020004" pitchFamily="2" charset="-127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Cambria Math" panose="02040503050406030204" pitchFamily="18" charset="0"/>
      <p:regular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4B183"/>
    <a:srgbClr val="252526"/>
    <a:srgbClr val="FEF9EC"/>
    <a:srgbClr val="FFC901"/>
    <a:srgbClr val="1E1800"/>
    <a:srgbClr val="FFD437"/>
    <a:srgbClr val="EEBB00"/>
    <a:srgbClr val="141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479" autoAdjust="0"/>
  </p:normalViewPr>
  <p:slideViewPr>
    <p:cSldViewPr snapToGrid="0">
      <p:cViewPr varScale="1">
        <p:scale>
          <a:sx n="69" d="100"/>
          <a:sy n="69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9E0F0-3C8A-4D70-B4EA-AB21CB1EBD7A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EB78D-EBC4-4BF0-B117-4C6ABB19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4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크게 </a:t>
            </a:r>
            <a:r>
              <a:rPr lang="en-US" altLang="ko-KR" dirty="0"/>
              <a:t>4</a:t>
            </a:r>
            <a:r>
              <a:rPr lang="ko-KR" altLang="en-US" dirty="0"/>
              <a:t>가지로 구분하였습니다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차례대로 읽기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EB78D-EBC4-4BF0-B117-4C6ABB1935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0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지역별 사고 비율은 앞서 보인 막대그래프 형식의 결과와는 달리</a:t>
            </a:r>
            <a:endParaRPr lang="en-US" altLang="ko-KR" dirty="0"/>
          </a:p>
          <a:p>
            <a:r>
              <a:rPr lang="ko-KR" altLang="en-US" dirty="0" err="1"/>
              <a:t>히트맵을</a:t>
            </a:r>
            <a:r>
              <a:rPr lang="ko-KR" altLang="en-US" dirty="0"/>
              <a:t> 이용하여 더욱 보기 쉽게 시각화를 했습니다</a:t>
            </a:r>
            <a:endParaRPr lang="en-US" altLang="ko-KR" dirty="0"/>
          </a:p>
          <a:p>
            <a:r>
              <a:rPr lang="ko-KR" altLang="en-US" dirty="0"/>
              <a:t>색이 짙고 어두운 곳일 수록 사고가 많이 발생하는 지역입니다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PM</a:t>
            </a:r>
            <a:r>
              <a:rPr lang="ko-KR" altLang="en-US" dirty="0"/>
              <a:t>교통 사고는 서울을 중심으로 사고가 많이 일어나며 </a:t>
            </a:r>
            <a:r>
              <a:rPr lang="ko-KR" altLang="en-US" dirty="0" err="1"/>
              <a:t>그중에서</a:t>
            </a:r>
            <a:r>
              <a:rPr lang="ko-KR" altLang="en-US" dirty="0"/>
              <a:t> 강남</a:t>
            </a:r>
            <a:r>
              <a:rPr lang="en-US" altLang="ko-KR" dirty="0"/>
              <a:t>, </a:t>
            </a:r>
            <a:r>
              <a:rPr lang="ko-KR" altLang="en-US" dirty="0"/>
              <a:t>송파</a:t>
            </a:r>
            <a:r>
              <a:rPr lang="en-US" altLang="ko-KR" dirty="0"/>
              <a:t>, </a:t>
            </a:r>
            <a:r>
              <a:rPr lang="ko-KR" altLang="en-US" dirty="0"/>
              <a:t>마포</a:t>
            </a:r>
            <a:r>
              <a:rPr lang="en-US" altLang="ko-KR" dirty="0"/>
              <a:t>, </a:t>
            </a:r>
            <a:r>
              <a:rPr lang="ko-KR" altLang="en-US" dirty="0"/>
              <a:t>동작구 순으로 사고 비율이 높습니다</a:t>
            </a:r>
            <a:endParaRPr lang="en-US" altLang="ko-KR" dirty="0"/>
          </a:p>
          <a:p>
            <a:r>
              <a:rPr lang="ko-KR" altLang="en-US" dirty="0"/>
              <a:t>서울이 아닌 지역으로는 대구</a:t>
            </a:r>
            <a:r>
              <a:rPr lang="en-US" altLang="ko-KR" dirty="0"/>
              <a:t>, </a:t>
            </a:r>
            <a:r>
              <a:rPr lang="ko-KR" altLang="en-US" dirty="0"/>
              <a:t>부천</a:t>
            </a:r>
            <a:r>
              <a:rPr lang="en-US" altLang="ko-KR" dirty="0"/>
              <a:t>, </a:t>
            </a:r>
            <a:r>
              <a:rPr lang="ko-KR" altLang="en-US" dirty="0"/>
              <a:t>부산이 높은 사고 발생율을 보이고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EB78D-EBC4-4BF0-B117-4C6ABB1935A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55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지금까지의 데이터를 분석한 결과입니다</a:t>
            </a:r>
            <a:endParaRPr lang="en-US" altLang="ko-KR" dirty="0"/>
          </a:p>
          <a:p>
            <a:r>
              <a:rPr lang="ko-KR" altLang="en-US" dirty="0"/>
              <a:t>개인형이동수단은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읽읽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EB78D-EBC4-4BF0-B117-4C6ABB1935A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33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이에 대해 더 탐구해보고자 </a:t>
            </a:r>
            <a:r>
              <a:rPr lang="en-US" altLang="ko-KR" dirty="0"/>
              <a:t>3</a:t>
            </a:r>
            <a:r>
              <a:rPr lang="ko-KR" altLang="en-US" dirty="0"/>
              <a:t>번과 </a:t>
            </a:r>
            <a:r>
              <a:rPr lang="en-US" altLang="ko-KR" dirty="0"/>
              <a:t>5</a:t>
            </a:r>
            <a:r>
              <a:rPr lang="ko-KR" altLang="en-US" dirty="0"/>
              <a:t>번 결과를 이용하여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가설</a:t>
            </a:r>
            <a:r>
              <a:rPr lang="en-US" altLang="ko-KR" dirty="0"/>
              <a:t>~~)</a:t>
            </a:r>
            <a:r>
              <a:rPr lang="ko-KR" altLang="en-US" dirty="0"/>
              <a:t>라는 새로운 가설을 설정하여 추가적인 분석을 진행하였습니다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EB78D-EBC4-4BF0-B117-4C6ABB1935A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860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확장한 가설을 위한 데이터를 분석하면</a:t>
            </a:r>
            <a:endParaRPr lang="en-US" altLang="ko-KR" dirty="0"/>
          </a:p>
          <a:p>
            <a:r>
              <a:rPr lang="ko-KR" altLang="en-US" dirty="0"/>
              <a:t>먼저 서울시 구역별 사업체 수이다</a:t>
            </a:r>
            <a:endParaRPr lang="en-US" altLang="ko-KR" dirty="0"/>
          </a:p>
          <a:p>
            <a:r>
              <a:rPr lang="ko-KR" altLang="en-US" dirty="0"/>
              <a:t>강남</a:t>
            </a:r>
            <a:r>
              <a:rPr lang="en-US" altLang="ko-KR" dirty="0"/>
              <a:t>, </a:t>
            </a:r>
            <a:r>
              <a:rPr lang="ko-KR" altLang="en-US" dirty="0"/>
              <a:t>송파</a:t>
            </a:r>
            <a:r>
              <a:rPr lang="en-US" altLang="ko-KR" dirty="0"/>
              <a:t>, </a:t>
            </a:r>
            <a:r>
              <a:rPr lang="ko-KR" altLang="en-US" dirty="0"/>
              <a:t>중구</a:t>
            </a:r>
            <a:r>
              <a:rPr lang="en-US" altLang="ko-KR" dirty="0"/>
              <a:t>, </a:t>
            </a:r>
            <a:r>
              <a:rPr lang="ko-KR" altLang="en-US" dirty="0"/>
              <a:t>서초</a:t>
            </a:r>
            <a:r>
              <a:rPr lang="en-US" altLang="ko-KR" dirty="0"/>
              <a:t>, </a:t>
            </a:r>
            <a:r>
              <a:rPr lang="ko-KR" altLang="en-US" dirty="0"/>
              <a:t>영등포구 순으로 사업체가 많다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EB78D-EBC4-4BF0-B117-4C6ABB1935A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98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구역별 종사자 수를 비교하였을 때</a:t>
            </a:r>
            <a:endParaRPr lang="en-US" altLang="ko-KR" dirty="0"/>
          </a:p>
          <a:p>
            <a:r>
              <a:rPr lang="ko-KR" altLang="en-US" dirty="0"/>
              <a:t>강남구</a:t>
            </a:r>
            <a:r>
              <a:rPr lang="en-US" altLang="ko-KR" dirty="0"/>
              <a:t>, </a:t>
            </a:r>
            <a:r>
              <a:rPr lang="ko-KR" altLang="en-US" dirty="0"/>
              <a:t>서초구</a:t>
            </a:r>
            <a:r>
              <a:rPr lang="en-US" altLang="ko-KR" dirty="0"/>
              <a:t>, </a:t>
            </a:r>
            <a:r>
              <a:rPr lang="ko-KR" altLang="en-US" dirty="0"/>
              <a:t>영등포구</a:t>
            </a:r>
            <a:r>
              <a:rPr lang="en-US" altLang="ko-KR" dirty="0"/>
              <a:t>, </a:t>
            </a:r>
            <a:r>
              <a:rPr lang="ko-KR" altLang="en-US" dirty="0"/>
              <a:t>송파구</a:t>
            </a:r>
            <a:r>
              <a:rPr lang="en-US" altLang="ko-KR" dirty="0"/>
              <a:t>, </a:t>
            </a:r>
            <a:r>
              <a:rPr lang="ko-KR" altLang="en-US" dirty="0"/>
              <a:t>중구 순으로 종사자 수가 많음을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EB78D-EBC4-4BF0-B117-4C6ABB1935A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531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최종적으로 서울시 구역별 사업체와 종사자 수가 사고 발생 비율과 연관이 있는지 확인해봅시다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세가지 항목을 나열했을 때 강남구와 송파구는 사업체 및 종사자 수가 많으며 </a:t>
            </a:r>
            <a:r>
              <a:rPr lang="en-US" altLang="ko-KR" dirty="0"/>
              <a:t>PM </a:t>
            </a:r>
            <a:r>
              <a:rPr lang="ko-KR" altLang="en-US" dirty="0"/>
              <a:t>사고 발생 비율 또한 높다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사고 발생이 높은 마포구와 동작구에는 사업체가 다른 구역에 비해 많지 않으며</a:t>
            </a:r>
            <a:endParaRPr lang="en-US" altLang="ko-KR" dirty="0"/>
          </a:p>
          <a:p>
            <a:r>
              <a:rPr lang="ko-KR" altLang="en-US" dirty="0"/>
              <a:t>중구와 영등포구 역시 사업체와 종사자 수는 많지만 개인형 이동수단 사고 다발 구역이 아니다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그렇기에 </a:t>
            </a:r>
            <a:r>
              <a:rPr lang="en-US" altLang="ko-KR" dirty="0"/>
              <a:t>‘</a:t>
            </a:r>
            <a:r>
              <a:rPr lang="ko-KR" altLang="en-US" dirty="0"/>
              <a:t>퇴근 시간에 사고가 많이 난다면 회사가 많은 지역에서 주로 발생하는가</a:t>
            </a:r>
            <a:r>
              <a:rPr lang="en-US" altLang="ko-KR" dirty="0"/>
              <a:t>’</a:t>
            </a:r>
            <a:r>
              <a:rPr lang="ko-KR" altLang="en-US" dirty="0"/>
              <a:t>의 가설이 옳다고 보기는 어려우며 사업체 수가 아닌 다른 요인과 관련이 있음을 추측할 수 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EB78D-EBC4-4BF0-B117-4C6ABB1935A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69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보이는 그래프는 서울시의 자전거 도로 수를 연도와 지역 별로 나타낸 것입니다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EB78D-EBC4-4BF0-B117-4C6ABB1935A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63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상위에 속하는 지역만 따로 뽑아 표로 나타냈습니다</a:t>
            </a:r>
            <a:endParaRPr lang="en-US" altLang="ko-KR" dirty="0"/>
          </a:p>
          <a:p>
            <a:r>
              <a:rPr lang="ko-KR" altLang="en-US" dirty="0"/>
              <a:t>이에 사업체 수와 종사자 수 외에도 개인형 이동수단은 자전거 도로를 공유한다는 점에서 </a:t>
            </a:r>
            <a:r>
              <a:rPr lang="en-US" altLang="ko-KR" dirty="0"/>
              <a:t>2017~2021</a:t>
            </a:r>
            <a:r>
              <a:rPr lang="ko-KR" altLang="en-US" dirty="0"/>
              <a:t>년도의 서울시 자전거 도로수를 분석했습니다</a:t>
            </a:r>
            <a:endParaRPr lang="en-US" altLang="ko-KR" dirty="0"/>
          </a:p>
          <a:p>
            <a:r>
              <a:rPr lang="ko-KR" altLang="en-US" dirty="0"/>
              <a:t>송파구 강동구 영등포구 강서구 강남구 순으로 자전거 도로가 많은 것을 알 수 </a:t>
            </a:r>
            <a:r>
              <a:rPr lang="ko-KR" altLang="en-US" dirty="0" err="1"/>
              <a:t>잇습니더ㅏ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사고가 많이 일어난 강남</a:t>
            </a:r>
            <a:r>
              <a:rPr lang="en-US" altLang="ko-KR" dirty="0"/>
              <a:t>, </a:t>
            </a:r>
            <a:r>
              <a:rPr lang="ko-KR" altLang="en-US" dirty="0"/>
              <a:t>송파구는 해당 표의 순위권에 들지만</a:t>
            </a:r>
            <a:endParaRPr lang="en-US" altLang="ko-KR" dirty="0"/>
          </a:p>
          <a:p>
            <a:r>
              <a:rPr lang="ko-KR" altLang="en-US" dirty="0"/>
              <a:t>사고가 비교적 적게 일어나는 강동구와 강서구</a:t>
            </a:r>
            <a:r>
              <a:rPr lang="en-US" altLang="ko-KR" dirty="0"/>
              <a:t>, </a:t>
            </a:r>
            <a:r>
              <a:rPr lang="ko-KR" altLang="en-US" dirty="0"/>
              <a:t>영등포구 또한 자전거 도로 노선수 순위권에 위치합니다</a:t>
            </a:r>
            <a:endParaRPr lang="en-US" altLang="ko-KR" dirty="0"/>
          </a:p>
          <a:p>
            <a:r>
              <a:rPr lang="ko-KR" altLang="en-US" dirty="0"/>
              <a:t>그렇기에 자전거 도로 수와 개인형 이동수단의 사고 비율관계는 일치하다고 보기 어렵습니다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EB78D-EBC4-4BF0-B117-4C6ABB1935A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42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추가적으로 분석한 데이터를 정리하자면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EB78D-EBC4-4BF0-B117-4C6ABB1935A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4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주제 소개를 하겠습니다</a:t>
            </a:r>
            <a:endParaRPr lang="en-US" altLang="ko-KR" dirty="0"/>
          </a:p>
          <a:p>
            <a:pPr algn="l"/>
            <a:r>
              <a:rPr lang="ko-KR" altLang="en-US" dirty="0"/>
              <a:t>원래 저희 주제는 </a:t>
            </a:r>
            <a:r>
              <a:rPr lang="en-US" altLang="ko-KR" dirty="0"/>
              <a:t>‘</a:t>
            </a:r>
            <a:r>
              <a:rPr lang="ko-KR" altLang="en-US" dirty="0"/>
              <a:t>전동 </a:t>
            </a:r>
            <a:r>
              <a:rPr lang="ko-KR" altLang="en-US" dirty="0" err="1"/>
              <a:t>킥보드</a:t>
            </a:r>
            <a:r>
              <a:rPr lang="ko-KR" altLang="en-US" dirty="0"/>
              <a:t> 사용량에 따른 교통사고 비율</a:t>
            </a:r>
            <a:r>
              <a:rPr lang="en-US" altLang="ko-KR" dirty="0"/>
              <a:t>’</a:t>
            </a:r>
            <a:r>
              <a:rPr lang="ko-KR" altLang="en-US" dirty="0"/>
              <a:t>이었습니다</a:t>
            </a:r>
            <a:r>
              <a:rPr lang="en-US" altLang="ko-KR" dirty="0"/>
              <a:t>.</a:t>
            </a:r>
            <a:r>
              <a:rPr lang="ko-KR" altLang="en-US" dirty="0"/>
              <a:t> 그러나 존재하는 데이터의 대부분이 개인형 이동수단으로 보다 넓은 범위로 </a:t>
            </a:r>
            <a:r>
              <a:rPr lang="ko-KR" altLang="en-US" dirty="0" err="1"/>
              <a:t>잡혀있어</a:t>
            </a:r>
            <a:endParaRPr lang="en-US" altLang="ko-KR" dirty="0"/>
          </a:p>
          <a:p>
            <a:pPr algn="l"/>
            <a:r>
              <a:rPr lang="ko-KR" altLang="en-US" dirty="0"/>
              <a:t>주제 역시 </a:t>
            </a:r>
            <a:r>
              <a:rPr lang="en-US" altLang="ko-KR" dirty="0"/>
              <a:t>‘</a:t>
            </a:r>
            <a:r>
              <a:rPr lang="ko-KR" altLang="en-US" dirty="0"/>
              <a:t>개인형</a:t>
            </a:r>
            <a:r>
              <a:rPr lang="en-US" altLang="ko-KR" dirty="0"/>
              <a:t>~~’</a:t>
            </a:r>
            <a:r>
              <a:rPr lang="ko-KR" altLang="en-US" dirty="0"/>
              <a:t>으로 </a:t>
            </a:r>
            <a:r>
              <a:rPr lang="ko-KR" altLang="en-US" dirty="0" err="1"/>
              <a:t>확장시키게</a:t>
            </a:r>
            <a:r>
              <a:rPr lang="ko-KR" altLang="en-US" dirty="0"/>
              <a:t> 되었습니다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여기서 개인형 이동수단</a:t>
            </a:r>
            <a:r>
              <a:rPr lang="en-US" altLang="ko-KR" dirty="0"/>
              <a:t> PM</a:t>
            </a:r>
            <a:r>
              <a:rPr lang="ko-KR" altLang="en-US" dirty="0"/>
              <a:t>은 </a:t>
            </a:r>
            <a:r>
              <a:rPr lang="en-US" altLang="ko-KR" dirty="0"/>
              <a:t>(</a:t>
            </a:r>
            <a:r>
              <a:rPr lang="ko-KR" altLang="en-US" dirty="0"/>
              <a:t>화면에 나온 의미 읽기</a:t>
            </a:r>
            <a:r>
              <a:rPr lang="en-US" altLang="ko-KR" dirty="0"/>
              <a:t>)</a:t>
            </a:r>
          </a:p>
          <a:p>
            <a:pPr algn="l"/>
            <a:r>
              <a:rPr lang="ko-KR" altLang="en-US" dirty="0"/>
              <a:t>이외에도 속도와 중량에 따라서도 분류됩니다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EB78D-EBC4-4BF0-B117-4C6ABB1935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9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현재 </a:t>
            </a:r>
            <a:r>
              <a:rPr lang="ko-KR" altLang="en-US" dirty="0" err="1"/>
              <a:t>전동킥보드를</a:t>
            </a:r>
            <a:r>
              <a:rPr lang="ko-KR" altLang="en-US" dirty="0"/>
              <a:t> 쉽게 접할 수 있습니다</a:t>
            </a:r>
            <a:r>
              <a:rPr lang="en-US" altLang="ko-KR" dirty="0"/>
              <a:t>. </a:t>
            </a:r>
            <a:r>
              <a:rPr lang="ko-KR" altLang="en-US" dirty="0"/>
              <a:t>광운대 근처에도 학생들이 타고 다니는 모습을 많이 </a:t>
            </a:r>
            <a:r>
              <a:rPr lang="ko-KR" altLang="en-US" dirty="0" err="1"/>
              <a:t>보셨을겁니다</a:t>
            </a:r>
            <a:endParaRPr lang="en-US" altLang="ko-KR" dirty="0"/>
          </a:p>
          <a:p>
            <a:pPr algn="l"/>
            <a:r>
              <a:rPr lang="ko-KR" altLang="en-US" dirty="0"/>
              <a:t>이용 요금이 저렴하며 대량으로 보급되었기에 손쉽게 접할 수 있습니다</a:t>
            </a:r>
            <a:r>
              <a:rPr lang="en-US" altLang="ko-KR" dirty="0"/>
              <a:t>. </a:t>
            </a:r>
            <a:r>
              <a:rPr lang="ko-KR" altLang="en-US" dirty="0" err="1"/>
              <a:t>그로인해</a:t>
            </a:r>
            <a:r>
              <a:rPr lang="ko-KR" altLang="en-US" dirty="0"/>
              <a:t> </a:t>
            </a:r>
            <a:r>
              <a:rPr lang="ko-KR" altLang="en-US" dirty="0" err="1"/>
              <a:t>킥보드</a:t>
            </a:r>
            <a:r>
              <a:rPr lang="ko-KR" altLang="en-US" dirty="0"/>
              <a:t> 이용자가 많이 증가하였습니다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그러나 관련 사고 역시 매년 증가하고 있습니다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그리하여 저희는 개인형 이동장치로 인한 사고의 높은 비율을 차지하는 유형이 무엇인지</a:t>
            </a:r>
            <a:r>
              <a:rPr lang="en-US" altLang="ko-KR" dirty="0"/>
              <a:t>, </a:t>
            </a:r>
            <a:r>
              <a:rPr lang="ko-KR" altLang="en-US" dirty="0"/>
              <a:t>어디에서 많이 발생하지는 지를 알아보고자 개인형 이동장치의 교통사고 분석을 주제로 선정하였습니다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EB78D-EBC4-4BF0-B117-4C6ABB1935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7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저희가 분석할 데이터에 대해 설명하겠습니다</a:t>
            </a:r>
            <a:endParaRPr lang="en-US" altLang="ko-KR" dirty="0"/>
          </a:p>
          <a:p>
            <a:r>
              <a:rPr lang="ko-KR" altLang="en-US" dirty="0"/>
              <a:t>데이터 종류로는 </a:t>
            </a:r>
            <a:r>
              <a:rPr lang="en-US" altLang="ko-KR" dirty="0"/>
              <a:t>(</a:t>
            </a:r>
            <a:r>
              <a:rPr lang="ko-KR" altLang="en-US" dirty="0"/>
              <a:t>화면 </a:t>
            </a:r>
            <a:r>
              <a:rPr lang="ko-KR" altLang="en-US" dirty="0" err="1"/>
              <a:t>읽</a:t>
            </a:r>
            <a:r>
              <a:rPr lang="en-US" altLang="ko-KR" dirty="0"/>
              <a:t>~~~)</a:t>
            </a:r>
            <a:r>
              <a:rPr lang="ko-KR" altLang="en-US" dirty="0"/>
              <a:t>이 있습니다</a:t>
            </a:r>
            <a:endParaRPr lang="en-US" altLang="ko-KR" dirty="0"/>
          </a:p>
          <a:p>
            <a:r>
              <a:rPr lang="ko-KR" altLang="en-US" dirty="0"/>
              <a:t>가설 설정에 따라 추가적으로 </a:t>
            </a:r>
            <a:r>
              <a:rPr lang="en-US" altLang="ko-KR" dirty="0"/>
              <a:t>(</a:t>
            </a:r>
            <a:r>
              <a:rPr lang="ko-KR" altLang="en-US" dirty="0"/>
              <a:t>해당부분 </a:t>
            </a:r>
            <a:r>
              <a:rPr lang="ko-KR" altLang="en-US" dirty="0" err="1"/>
              <a:t>읽</a:t>
            </a:r>
            <a:r>
              <a:rPr lang="en-US" altLang="ko-KR" dirty="0"/>
              <a:t>~~~)</a:t>
            </a:r>
            <a:r>
              <a:rPr lang="ko-KR" altLang="en-US" dirty="0"/>
              <a:t>를 분석하였습니다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오른쪽은 저희가 설정한 가설들 입니다</a:t>
            </a:r>
            <a:endParaRPr lang="en-US" altLang="ko-KR" dirty="0"/>
          </a:p>
          <a:p>
            <a:r>
              <a:rPr lang="ko-KR" altLang="en-US" dirty="0"/>
              <a:t>저희는 가설로 </a:t>
            </a:r>
            <a:r>
              <a:rPr lang="en-US" altLang="ko-KR" dirty="0"/>
              <a:t>(</a:t>
            </a:r>
            <a:r>
              <a:rPr lang="ko-KR" altLang="en-US" dirty="0"/>
              <a:t>가설 </a:t>
            </a:r>
            <a:r>
              <a:rPr lang="ko-KR" altLang="en-US" dirty="0" err="1"/>
              <a:t>읽</a:t>
            </a:r>
            <a:r>
              <a:rPr lang="en-US" altLang="ko-KR" dirty="0"/>
              <a:t>~~~) </a:t>
            </a:r>
            <a:r>
              <a:rPr lang="ko-KR" altLang="en-US" dirty="0"/>
              <a:t>이 두 가지를 설정하였습니다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EB78D-EBC4-4BF0-B117-4C6ABB1935A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2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사용한 라이브러리는 다음과 같습니다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(import</a:t>
            </a:r>
            <a:r>
              <a:rPr lang="ko-KR" altLang="en-US" dirty="0" err="1"/>
              <a:t>한거</a:t>
            </a:r>
            <a:r>
              <a:rPr lang="ko-KR" altLang="en-US" dirty="0"/>
              <a:t> </a:t>
            </a:r>
            <a:r>
              <a:rPr lang="ko-KR" altLang="en-US" dirty="0" err="1"/>
              <a:t>읽</a:t>
            </a:r>
            <a:r>
              <a:rPr lang="en-US" altLang="ko-KR" dirty="0"/>
              <a:t>~~~)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사용했으며</a:t>
            </a:r>
            <a:endParaRPr lang="en-US" altLang="ko-KR" dirty="0"/>
          </a:p>
          <a:p>
            <a:r>
              <a:rPr lang="ko-KR" altLang="en-US" dirty="0"/>
              <a:t>그래프의 한글폰트가 깨지는 것을 방지하기 위해 나눔고딕으로 초반에 폰트를 설정했습니다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EB78D-EBC4-4BF0-B117-4C6ABB1935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54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개인형 이동수단을 차량으로 표현</a:t>
            </a:r>
            <a:r>
              <a:rPr lang="en-US" altLang="ko-KR" dirty="0"/>
              <a:t>~~~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제목부터 </a:t>
            </a:r>
            <a:r>
              <a:rPr lang="ko-KR" altLang="en-US" dirty="0" err="1"/>
              <a:t>분석한거</a:t>
            </a:r>
            <a:r>
              <a:rPr lang="ko-KR" altLang="en-US" dirty="0"/>
              <a:t> 한번 </a:t>
            </a:r>
            <a:r>
              <a:rPr lang="ko-KR" altLang="en-US" dirty="0" err="1"/>
              <a:t>슥</a:t>
            </a:r>
            <a:r>
              <a:rPr lang="en-US" altLang="ko-KR" dirty="0"/>
              <a:t>~)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EB78D-EBC4-4BF0-B117-4C6ABB1935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1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사고 도로 위치에 따라 분석을 한 결과</a:t>
            </a:r>
            <a:endParaRPr lang="en-US" altLang="ko-KR" dirty="0"/>
          </a:p>
          <a:p>
            <a:r>
              <a:rPr lang="ko-KR" altLang="en-US" dirty="0"/>
              <a:t>개인형 이동수단 교통사고는 차끼리 만나며 보행자가 다니는 교차로에서 가장 많이 발생하였다</a:t>
            </a:r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en-US" altLang="ko-KR" dirty="0"/>
              <a:t>2020</a:t>
            </a:r>
            <a:r>
              <a:rPr lang="ko-KR" altLang="en-US" dirty="0"/>
              <a:t>년을 제외한 </a:t>
            </a:r>
            <a:r>
              <a:rPr lang="en-US" altLang="ko-KR" dirty="0"/>
              <a:t>2017 – 2019</a:t>
            </a:r>
            <a:r>
              <a:rPr lang="ko-KR" altLang="en-US" dirty="0"/>
              <a:t>년의 그래프를 보면</a:t>
            </a:r>
            <a:r>
              <a:rPr lang="en-US" altLang="ko-KR" dirty="0"/>
              <a:t>, </a:t>
            </a:r>
            <a:r>
              <a:rPr lang="ko-KR" altLang="en-US" dirty="0"/>
              <a:t>단일로에서도 사고가 상당히 많이 발생한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EB78D-EBC4-4BF0-B117-4C6ABB1935A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8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시간대별로 사고를 분석한 결과이다</a:t>
            </a:r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시부터 교통사고 수가 증가하여 </a:t>
            </a:r>
            <a:r>
              <a:rPr lang="en-US" altLang="ko-KR" dirty="0"/>
              <a:t>16</a:t>
            </a:r>
            <a:r>
              <a:rPr lang="ko-KR" altLang="en-US" dirty="0"/>
              <a:t>시부터 </a:t>
            </a:r>
            <a:r>
              <a:rPr lang="en-US" altLang="ko-KR" dirty="0"/>
              <a:t>20</a:t>
            </a:r>
            <a:r>
              <a:rPr lang="ko-KR" altLang="en-US" dirty="0"/>
              <a:t>시까지 계속 최고점을 찍은 뒤 잠시 하락하는 모습을 보이다가</a:t>
            </a:r>
            <a:endParaRPr lang="en-US" altLang="ko-KR" dirty="0"/>
          </a:p>
          <a:p>
            <a:r>
              <a:rPr lang="ko-KR" altLang="en-US" dirty="0"/>
              <a:t>다시 </a:t>
            </a:r>
            <a:r>
              <a:rPr lang="en-US" altLang="ko-KR" dirty="0"/>
              <a:t>24</a:t>
            </a:r>
            <a:r>
              <a:rPr lang="ko-KR" altLang="en-US" dirty="0"/>
              <a:t>시까지 사고 발생수가 계속 증가하고 있다</a:t>
            </a:r>
            <a:endParaRPr lang="en-US" altLang="ko-KR" dirty="0"/>
          </a:p>
          <a:p>
            <a:r>
              <a:rPr lang="ko-KR" altLang="en-US" dirty="0"/>
              <a:t>사고가 평균적으로 </a:t>
            </a:r>
            <a:r>
              <a:rPr lang="en-US" altLang="ko-KR" dirty="0"/>
              <a:t>144</a:t>
            </a:r>
            <a:r>
              <a:rPr lang="ko-KR" altLang="en-US" dirty="0"/>
              <a:t>건이 발생함을 고려했을 때 대체로 오후부터 밤까지 사고가 발생함을 알 수 있다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퇴근 시간을 포함한 야간에 전체적으로 사고가 많이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EB78D-EBC4-4BF0-B117-4C6ABB1935A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00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개인형 이동수단 교통사고 중 가장 많이 위반한 법규는 안전운전 불이행이다</a:t>
            </a:r>
            <a:endParaRPr lang="en-US" altLang="ko-KR" dirty="0"/>
          </a:p>
          <a:p>
            <a:r>
              <a:rPr lang="ko-KR" altLang="en-US" dirty="0"/>
              <a:t>모든 년도에서 가장 높은 수치를 보이고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안전운전불이행으로는 </a:t>
            </a:r>
            <a:r>
              <a:rPr lang="en-US" altLang="ko-KR" dirty="0"/>
              <a:t>(</a:t>
            </a:r>
            <a:r>
              <a:rPr lang="ko-KR" altLang="en-US" dirty="0" err="1"/>
              <a:t>읽읽</a:t>
            </a:r>
            <a:r>
              <a:rPr lang="en-US" altLang="ko-KR" dirty="0"/>
              <a:t>~~)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EB78D-EBC4-4BF0-B117-4C6ABB1935A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8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F1E21-FFCC-9916-F3B9-E260B9F46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E751B8-D9E2-17B8-A6D8-02E572DC9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81C5C-3C67-B165-EC70-9A848B29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240-F55E-47E2-B410-117971FA2B0E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01358-5822-895F-42EA-A48B514E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F6562-C7F4-4D8B-68A2-ED174D5B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D7-DDEE-49D1-94B9-5D4B59C39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44A81-E202-357F-2677-1DB5A308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3623F-2B1E-7F9A-FED7-0413153B8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8D230-055F-D1CC-BF4E-F93CE6B4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240-F55E-47E2-B410-117971FA2B0E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2F78-948A-0BAF-BFC3-0EB2CF66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F932B-196D-1571-CDF6-B8FC399C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D7-DDEE-49D1-94B9-5D4B59C39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5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57DA0C-B0B8-CB68-CD3A-98AFB4C12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E4EB3-BBC5-0B65-824E-1B486D340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7C147-BA8B-905A-73F1-86B3D2EC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240-F55E-47E2-B410-117971FA2B0E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B09CF-88D3-8389-C9FC-6D003284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11689-FD94-5D90-D11C-4228CABB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D7-DDEE-49D1-94B9-5D4B59C39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5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83A7A-86F3-EE2B-7C11-564219B9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05648-9708-0935-042E-F222F9652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8FA3C-14ED-B176-AD14-7EBA9E05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240-F55E-47E2-B410-117971FA2B0E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73B10-B2BC-1494-9604-0BC34A59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8752A-786B-5AE6-6744-BF533C42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D7-DDEE-49D1-94B9-5D4B59C39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5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81879-0F19-64D0-7CCA-B5992FA3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45CB2-276E-91DD-F95F-D7B828117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68D20-8203-956C-DC02-32473E2C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240-F55E-47E2-B410-117971FA2B0E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69511-6A51-0563-AB54-BDB9B05C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05EA5-FE46-955B-DF1B-E95EC223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D7-DDEE-49D1-94B9-5D4B59C39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56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FABFE-848C-23FE-08B1-A3D89C68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52A36-ACBA-DBFD-C259-321AC7512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60B7F-E5C0-9047-E1E4-872615D71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D048A-89E0-D7C1-EF9E-4C646033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240-F55E-47E2-B410-117971FA2B0E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BC8060-01A5-C158-1CCA-E769592A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D112E-D000-CCD9-25AB-E70D8CBC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D7-DDEE-49D1-94B9-5D4B59C39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8CC8A-EED9-3F9D-C62A-E584372E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3EEB42-B6F7-7604-6560-D82CE2C2B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CFBA1-A8BA-D322-2E02-2B35466F7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F1F33-9B12-C18F-9A0F-8B10D49F4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B8E094-BAE0-6E93-7F1D-24388EAA8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3C575B-2CBD-B62D-5934-F2B7E024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240-F55E-47E2-B410-117971FA2B0E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9EAF3C-C44E-2018-1780-80D45E11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B6C106-B1FB-0D73-1AE4-47C90CD5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D7-DDEE-49D1-94B9-5D4B59C39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87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EE66C-9C2B-26A4-0F98-65CB28C5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D19A11-9452-99BF-4DFD-ABDA73A6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240-F55E-47E2-B410-117971FA2B0E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DEA18B-BF3B-124E-1CBC-22639B72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E4B0DA-58D0-0276-D3FD-396AE629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D7-DDEE-49D1-94B9-5D4B59C39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2FA911-7F86-58E9-DF5C-732510F8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240-F55E-47E2-B410-117971FA2B0E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61E667-4FDE-6B1B-DCBD-8F270697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9C6254-4FE2-BF12-C9C3-51904BAF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D7-DDEE-49D1-94B9-5D4B59C39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1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F8F2A-916D-13AC-5A93-BD462D69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B1E58-3C0B-7D54-799F-51528EF1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D16B0-F420-B95E-C285-EDEBC058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82B37-47D1-EC11-1D99-A471FB5C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240-F55E-47E2-B410-117971FA2B0E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15424-2606-8749-F0A7-8CC2F2FA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7F6233-6C43-77DE-8269-FF7D9F3E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D7-DDEE-49D1-94B9-5D4B59C39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76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39D0A-FCB7-10AA-5A5B-1425062B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24E9D2-58E6-0433-7B2F-7D0B44B3B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07333B-8FCA-BEAB-2548-F85BF909B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8D961-3734-29A6-39D5-479AE0BA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2240-F55E-47E2-B410-117971FA2B0E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0871A-5052-044D-7B0F-2DFF0510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08193A-EDDE-11FB-7E35-F65D53E8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07D7-DDEE-49D1-94B9-5D4B59C39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2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61D9EC-A9FF-0AF2-080E-052FC4AE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1712C-3747-D08F-6AEA-36A6B60C3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3CE22-FD3F-B6BA-CEAE-D1E146DD0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2240-F55E-47E2-B410-117971FA2B0E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1F488-FB14-3623-F56D-F5AD12DCA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659AE-BF25-FB89-EA4E-1ACB57A58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307D7-DDEE-49D1-94B9-5D4B59C39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2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58E7E4D-8D6D-D107-DA91-708D2F44E8EC}"/>
              </a:ext>
            </a:extLst>
          </p:cNvPr>
          <p:cNvGrpSpPr/>
          <p:nvPr/>
        </p:nvGrpSpPr>
        <p:grpSpPr>
          <a:xfrm>
            <a:off x="1660711" y="403412"/>
            <a:ext cx="8870577" cy="6454588"/>
            <a:chOff x="1089211" y="286871"/>
            <a:chExt cx="8870577" cy="6454588"/>
          </a:xfrm>
          <a:solidFill>
            <a:srgbClr val="FFD437"/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2930869-A1EF-FD60-A004-B28A919A6AC8}"/>
                </a:ext>
              </a:extLst>
            </p:cNvPr>
            <p:cNvSpPr/>
            <p:nvPr/>
          </p:nvSpPr>
          <p:spPr>
            <a:xfrm>
              <a:off x="1089211" y="1021977"/>
              <a:ext cx="8870577" cy="57194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6BD7718-7D06-2AA4-3A1C-E7D978694B32}"/>
                </a:ext>
              </a:extLst>
            </p:cNvPr>
            <p:cNvSpPr/>
            <p:nvPr/>
          </p:nvSpPr>
          <p:spPr>
            <a:xfrm>
              <a:off x="1089211" y="286871"/>
              <a:ext cx="3151095" cy="2133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D68CD310-8AFF-8A00-1C83-9E3084956672}"/>
                </a:ext>
              </a:extLst>
            </p:cNvPr>
            <p:cNvSpPr/>
            <p:nvPr/>
          </p:nvSpPr>
          <p:spPr>
            <a:xfrm>
              <a:off x="4240306" y="286871"/>
              <a:ext cx="1165413" cy="1183342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01DA193-26A1-701A-EC85-53547C72FA5D}"/>
                </a:ext>
              </a:extLst>
            </p:cNvPr>
            <p:cNvSpPr/>
            <p:nvPr/>
          </p:nvSpPr>
          <p:spPr>
            <a:xfrm>
              <a:off x="3460376" y="286871"/>
              <a:ext cx="779930" cy="968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7115D7-816B-2DB6-7600-8D9102203306}"/>
              </a:ext>
            </a:extLst>
          </p:cNvPr>
          <p:cNvSpPr/>
          <p:nvPr/>
        </p:nvSpPr>
        <p:spPr>
          <a:xfrm>
            <a:off x="2036664" y="1452284"/>
            <a:ext cx="8101854" cy="1667436"/>
          </a:xfrm>
          <a:prstGeom prst="rect">
            <a:avLst/>
          </a:prstGeom>
          <a:solidFill>
            <a:srgbClr val="FEF9EC"/>
          </a:solidFill>
          <a:ln>
            <a:solidFill>
              <a:srgbClr val="FFF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678745-7D64-9615-B6F1-183004E73081}"/>
              </a:ext>
            </a:extLst>
          </p:cNvPr>
          <p:cNvSpPr/>
          <p:nvPr/>
        </p:nvSpPr>
        <p:spPr>
          <a:xfrm rot="5400000">
            <a:off x="2303370" y="1327642"/>
            <a:ext cx="509872" cy="31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7F4655-B646-0634-D90F-5058AE53DAA2}"/>
              </a:ext>
            </a:extLst>
          </p:cNvPr>
          <p:cNvSpPr/>
          <p:nvPr/>
        </p:nvSpPr>
        <p:spPr>
          <a:xfrm>
            <a:off x="1892677" y="1596936"/>
            <a:ext cx="8101854" cy="1667436"/>
          </a:xfrm>
          <a:prstGeom prst="rect">
            <a:avLst/>
          </a:prstGeom>
          <a:solidFill>
            <a:srgbClr val="FEF9EC"/>
          </a:solidFill>
          <a:ln>
            <a:solidFill>
              <a:srgbClr val="FFF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A6CB10-FE75-4906-32B1-D2BC621FABF3}"/>
              </a:ext>
            </a:extLst>
          </p:cNvPr>
          <p:cNvSpPr/>
          <p:nvPr/>
        </p:nvSpPr>
        <p:spPr>
          <a:xfrm rot="5400000">
            <a:off x="2013136" y="1401706"/>
            <a:ext cx="509872" cy="31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7CACA8-FBC9-A7F4-E971-DCB7514E8ECC}"/>
              </a:ext>
            </a:extLst>
          </p:cNvPr>
          <p:cNvSpPr/>
          <p:nvPr/>
        </p:nvSpPr>
        <p:spPr>
          <a:xfrm>
            <a:off x="1768287" y="1744450"/>
            <a:ext cx="8101854" cy="1667436"/>
          </a:xfrm>
          <a:prstGeom prst="rect">
            <a:avLst/>
          </a:prstGeom>
          <a:solidFill>
            <a:srgbClr val="FEF9EC"/>
          </a:solidFill>
          <a:ln>
            <a:solidFill>
              <a:srgbClr val="FFF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EBADA83-CD17-553B-7835-FB3C2BEF89B1}"/>
              </a:ext>
            </a:extLst>
          </p:cNvPr>
          <p:cNvGrpSpPr/>
          <p:nvPr/>
        </p:nvGrpSpPr>
        <p:grpSpPr>
          <a:xfrm flipH="1">
            <a:off x="1660708" y="2115670"/>
            <a:ext cx="8870578" cy="4742329"/>
            <a:chOff x="1089211" y="286871"/>
            <a:chExt cx="8870578" cy="6454588"/>
          </a:xfrm>
          <a:solidFill>
            <a:srgbClr val="FFE171"/>
          </a:solidFill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5F2DB8A-F977-0266-CDA3-518BCBE02043}"/>
                </a:ext>
              </a:extLst>
            </p:cNvPr>
            <p:cNvSpPr/>
            <p:nvPr/>
          </p:nvSpPr>
          <p:spPr>
            <a:xfrm>
              <a:off x="1089212" y="1055566"/>
              <a:ext cx="8870577" cy="56858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03CAB2E-201A-E8C4-CC59-31CB640D1533}"/>
                </a:ext>
              </a:extLst>
            </p:cNvPr>
            <p:cNvSpPr/>
            <p:nvPr/>
          </p:nvSpPr>
          <p:spPr>
            <a:xfrm>
              <a:off x="1089211" y="286871"/>
              <a:ext cx="3151095" cy="2133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B71CA657-5633-7063-5A89-0E4A16A4D6EA}"/>
                </a:ext>
              </a:extLst>
            </p:cNvPr>
            <p:cNvSpPr/>
            <p:nvPr/>
          </p:nvSpPr>
          <p:spPr>
            <a:xfrm>
              <a:off x="4240306" y="286871"/>
              <a:ext cx="1165413" cy="1183342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3016BFE-6B12-DAD2-2D25-EB71CA84776A}"/>
                </a:ext>
              </a:extLst>
            </p:cNvPr>
            <p:cNvSpPr/>
            <p:nvPr/>
          </p:nvSpPr>
          <p:spPr>
            <a:xfrm>
              <a:off x="3460376" y="286871"/>
              <a:ext cx="779930" cy="968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E114F13-54B8-5A21-2EEA-FA38DC1766C0}"/>
              </a:ext>
            </a:extLst>
          </p:cNvPr>
          <p:cNvSpPr txBox="1"/>
          <p:nvPr/>
        </p:nvSpPr>
        <p:spPr>
          <a:xfrm>
            <a:off x="2036664" y="582400"/>
            <a:ext cx="1831042" cy="338554"/>
          </a:xfrm>
          <a:custGeom>
            <a:avLst/>
            <a:gdLst>
              <a:gd name="connsiteX0" fmla="*/ 0 w 1831042"/>
              <a:gd name="connsiteY0" fmla="*/ 0 h 338554"/>
              <a:gd name="connsiteX1" fmla="*/ 494381 w 1831042"/>
              <a:gd name="connsiteY1" fmla="*/ 0 h 338554"/>
              <a:gd name="connsiteX2" fmla="*/ 952142 w 1831042"/>
              <a:gd name="connsiteY2" fmla="*/ 0 h 338554"/>
              <a:gd name="connsiteX3" fmla="*/ 1409902 w 1831042"/>
              <a:gd name="connsiteY3" fmla="*/ 0 h 338554"/>
              <a:gd name="connsiteX4" fmla="*/ 1831042 w 1831042"/>
              <a:gd name="connsiteY4" fmla="*/ 0 h 338554"/>
              <a:gd name="connsiteX5" fmla="*/ 1831042 w 1831042"/>
              <a:gd name="connsiteY5" fmla="*/ 338554 h 338554"/>
              <a:gd name="connsiteX6" fmla="*/ 1373282 w 1831042"/>
              <a:gd name="connsiteY6" fmla="*/ 338554 h 338554"/>
              <a:gd name="connsiteX7" fmla="*/ 915521 w 1831042"/>
              <a:gd name="connsiteY7" fmla="*/ 338554 h 338554"/>
              <a:gd name="connsiteX8" fmla="*/ 476071 w 1831042"/>
              <a:gd name="connsiteY8" fmla="*/ 338554 h 338554"/>
              <a:gd name="connsiteX9" fmla="*/ 0 w 1831042"/>
              <a:gd name="connsiteY9" fmla="*/ 338554 h 338554"/>
              <a:gd name="connsiteX10" fmla="*/ 0 w 1831042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1042" h="338554" fill="none" extrusionOk="0">
                <a:moveTo>
                  <a:pt x="0" y="0"/>
                </a:moveTo>
                <a:cubicBezTo>
                  <a:pt x="172302" y="-16341"/>
                  <a:pt x="312251" y="39523"/>
                  <a:pt x="494381" y="0"/>
                </a:cubicBezTo>
                <a:cubicBezTo>
                  <a:pt x="676511" y="-39523"/>
                  <a:pt x="750924" y="20643"/>
                  <a:pt x="952142" y="0"/>
                </a:cubicBezTo>
                <a:cubicBezTo>
                  <a:pt x="1153360" y="-20643"/>
                  <a:pt x="1250701" y="28490"/>
                  <a:pt x="1409902" y="0"/>
                </a:cubicBezTo>
                <a:cubicBezTo>
                  <a:pt x="1569103" y="-28490"/>
                  <a:pt x="1668008" y="20604"/>
                  <a:pt x="1831042" y="0"/>
                </a:cubicBezTo>
                <a:cubicBezTo>
                  <a:pt x="1860472" y="79677"/>
                  <a:pt x="1796795" y="223199"/>
                  <a:pt x="1831042" y="338554"/>
                </a:cubicBezTo>
                <a:cubicBezTo>
                  <a:pt x="1694765" y="356493"/>
                  <a:pt x="1476496" y="316619"/>
                  <a:pt x="1373282" y="338554"/>
                </a:cubicBezTo>
                <a:cubicBezTo>
                  <a:pt x="1270068" y="360489"/>
                  <a:pt x="1143223" y="329718"/>
                  <a:pt x="915521" y="338554"/>
                </a:cubicBezTo>
                <a:cubicBezTo>
                  <a:pt x="687819" y="347390"/>
                  <a:pt x="617543" y="290051"/>
                  <a:pt x="476071" y="338554"/>
                </a:cubicBezTo>
                <a:cubicBezTo>
                  <a:pt x="334599" y="387057"/>
                  <a:pt x="231879" y="310080"/>
                  <a:pt x="0" y="338554"/>
                </a:cubicBezTo>
                <a:cubicBezTo>
                  <a:pt x="-29532" y="239140"/>
                  <a:pt x="27878" y="154683"/>
                  <a:pt x="0" y="0"/>
                </a:cubicBezTo>
                <a:close/>
              </a:path>
              <a:path w="1831042" h="338554" stroke="0" extrusionOk="0">
                <a:moveTo>
                  <a:pt x="0" y="0"/>
                </a:moveTo>
                <a:cubicBezTo>
                  <a:pt x="187733" y="-6125"/>
                  <a:pt x="316271" y="4016"/>
                  <a:pt x="402829" y="0"/>
                </a:cubicBezTo>
                <a:cubicBezTo>
                  <a:pt x="489387" y="-4016"/>
                  <a:pt x="652654" y="47878"/>
                  <a:pt x="805658" y="0"/>
                </a:cubicBezTo>
                <a:cubicBezTo>
                  <a:pt x="958662" y="-47878"/>
                  <a:pt x="1151308" y="42006"/>
                  <a:pt x="1263419" y="0"/>
                </a:cubicBezTo>
                <a:cubicBezTo>
                  <a:pt x="1375530" y="-42006"/>
                  <a:pt x="1603618" y="48452"/>
                  <a:pt x="1831042" y="0"/>
                </a:cubicBezTo>
                <a:cubicBezTo>
                  <a:pt x="1864150" y="117097"/>
                  <a:pt x="1802997" y="215015"/>
                  <a:pt x="1831042" y="338554"/>
                </a:cubicBezTo>
                <a:cubicBezTo>
                  <a:pt x="1655898" y="354503"/>
                  <a:pt x="1549239" y="315930"/>
                  <a:pt x="1428213" y="338554"/>
                </a:cubicBezTo>
                <a:cubicBezTo>
                  <a:pt x="1307187" y="361178"/>
                  <a:pt x="1204411" y="310995"/>
                  <a:pt x="1025384" y="338554"/>
                </a:cubicBezTo>
                <a:cubicBezTo>
                  <a:pt x="846357" y="366113"/>
                  <a:pt x="651442" y="316449"/>
                  <a:pt x="531002" y="338554"/>
                </a:cubicBezTo>
                <a:cubicBezTo>
                  <a:pt x="410562" y="360659"/>
                  <a:pt x="133458" y="297962"/>
                  <a:pt x="0" y="338554"/>
                </a:cubicBezTo>
                <a:cubicBezTo>
                  <a:pt x="-30861" y="250410"/>
                  <a:pt x="34695" y="127295"/>
                  <a:pt x="0" y="0"/>
                </a:cubicBezTo>
                <a:close/>
              </a:path>
            </a:pathLst>
          </a:custGeom>
          <a:solidFill>
            <a:srgbClr val="FFF5D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016513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+mj-ea"/>
                <a:ea typeface="+mj-ea"/>
              </a:rPr>
              <a:t>2022 </a:t>
            </a:r>
            <a:r>
              <a:rPr lang="ko-KR" altLang="en-US" sz="1600" dirty="0" err="1">
                <a:latin typeface="+mj-ea"/>
                <a:ea typeface="+mj-ea"/>
              </a:rPr>
              <a:t>빅데이터언어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CD7075-4AC8-B156-1132-0B47A64D555D}"/>
              </a:ext>
            </a:extLst>
          </p:cNvPr>
          <p:cNvSpPr/>
          <p:nvPr/>
        </p:nvSpPr>
        <p:spPr>
          <a:xfrm>
            <a:off x="1914527" y="502024"/>
            <a:ext cx="2139199" cy="48898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rgbClr val="FFD4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012408-2948-0EEA-4970-53AA18EE34B7}"/>
              </a:ext>
            </a:extLst>
          </p:cNvPr>
          <p:cNvSpPr txBox="1"/>
          <p:nvPr/>
        </p:nvSpPr>
        <p:spPr>
          <a:xfrm>
            <a:off x="2572872" y="3015109"/>
            <a:ext cx="2344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n w="28575">
                  <a:noFill/>
                </a:ln>
                <a:solidFill>
                  <a:srgbClr val="FFC90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PM</a:t>
            </a:r>
            <a:endParaRPr lang="ko-KR" altLang="en-US" sz="8000" dirty="0">
              <a:ln w="28575">
                <a:noFill/>
              </a:ln>
              <a:solidFill>
                <a:srgbClr val="FFC901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62E50F-C510-E2DB-8DF2-2DDEDECC8BA4}"/>
              </a:ext>
            </a:extLst>
          </p:cNvPr>
          <p:cNvSpPr txBox="1"/>
          <p:nvPr/>
        </p:nvSpPr>
        <p:spPr>
          <a:xfrm>
            <a:off x="2716306" y="4786277"/>
            <a:ext cx="3214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14100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교통사고 분석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B5DEEC-1935-8114-0E98-F1122C2A6E0F}"/>
              </a:ext>
            </a:extLst>
          </p:cNvPr>
          <p:cNvSpPr txBox="1"/>
          <p:nvPr/>
        </p:nvSpPr>
        <p:spPr>
          <a:xfrm>
            <a:off x="3189194" y="3775889"/>
            <a:ext cx="4733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14100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개인형 이동수단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6D09A5A-3E0D-6CB2-248F-C991E27A8B23}"/>
              </a:ext>
            </a:extLst>
          </p:cNvPr>
          <p:cNvGrpSpPr/>
          <p:nvPr/>
        </p:nvGrpSpPr>
        <p:grpSpPr>
          <a:xfrm>
            <a:off x="7994268" y="2220818"/>
            <a:ext cx="1404944" cy="492088"/>
            <a:chOff x="7922560" y="2269568"/>
            <a:chExt cx="1404944" cy="48741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87B9144-14A2-B05C-50A5-3C9157D08AFE}"/>
                </a:ext>
              </a:extLst>
            </p:cNvPr>
            <p:cNvSpPr/>
            <p:nvPr/>
          </p:nvSpPr>
          <p:spPr>
            <a:xfrm>
              <a:off x="7922560" y="2269568"/>
              <a:ext cx="1404944" cy="487413"/>
            </a:xfrm>
            <a:prstGeom prst="rect">
              <a:avLst/>
            </a:prstGeom>
            <a:solidFill>
              <a:srgbClr val="FEF9EC"/>
            </a:solidFill>
            <a:ln>
              <a:solidFill>
                <a:srgbClr val="FFF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BA5934-F27A-28D2-E521-FD715E173ED9}"/>
                </a:ext>
              </a:extLst>
            </p:cNvPr>
            <p:cNvSpPr txBox="1"/>
            <p:nvPr/>
          </p:nvSpPr>
          <p:spPr>
            <a:xfrm>
              <a:off x="7992879" y="2387648"/>
              <a:ext cx="1334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rgbClr val="1E1800"/>
                  </a:solidFill>
                  <a:latin typeface="+mj-ea"/>
                  <a:ea typeface="+mj-ea"/>
                </a:rPr>
                <a:t>배고파밥조</a:t>
              </a:r>
              <a:endParaRPr lang="ko-KR" altLang="en-US" dirty="0">
                <a:solidFill>
                  <a:srgbClr val="1E18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299D5-2117-A2D5-7799-B0F7AFC71B3A}"/>
              </a:ext>
            </a:extLst>
          </p:cNvPr>
          <p:cNvSpPr/>
          <p:nvPr/>
        </p:nvSpPr>
        <p:spPr>
          <a:xfrm>
            <a:off x="7994268" y="2220818"/>
            <a:ext cx="1404944" cy="492088"/>
          </a:xfrm>
          <a:prstGeom prst="rect">
            <a:avLst/>
          </a:prstGeom>
          <a:solidFill>
            <a:srgbClr val="FEF9EC">
              <a:alpha val="20000"/>
            </a:srgbClr>
          </a:solidFill>
          <a:ln>
            <a:solidFill>
              <a:srgbClr val="FFF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 descr="텍스트, 종이클립, 도구, 옅은이(가) 표시된 사진&#10;&#10;자동 생성된 설명">
            <a:extLst>
              <a:ext uri="{FF2B5EF4-FFF2-40B4-BE49-F238E27FC236}">
                <a16:creationId xmlns:a16="http://schemas.microsoft.com/office/drawing/2014/main" id="{906845E4-8A09-ED0F-76C5-BD69E2BF2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5410">
            <a:off x="8611926" y="2063098"/>
            <a:ext cx="336095" cy="28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8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91E02F2-61FB-482D-7660-D53F44B9B5FA}"/>
              </a:ext>
            </a:extLst>
          </p:cNvPr>
          <p:cNvGrpSpPr/>
          <p:nvPr/>
        </p:nvGrpSpPr>
        <p:grpSpPr>
          <a:xfrm>
            <a:off x="896471" y="0"/>
            <a:ext cx="11295529" cy="6858000"/>
            <a:chOff x="896471" y="0"/>
            <a:chExt cx="11295529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2D691F-3D35-1437-3DE5-6DF6D5B09150}"/>
                </a:ext>
              </a:extLst>
            </p:cNvPr>
            <p:cNvGrpSpPr/>
            <p:nvPr/>
          </p:nvGrpSpPr>
          <p:grpSpPr>
            <a:xfrm>
              <a:off x="1362636" y="0"/>
              <a:ext cx="4948517" cy="2266950"/>
              <a:chOff x="1089211" y="286871"/>
              <a:chExt cx="4316508" cy="2133600"/>
            </a:xfrm>
            <a:solidFill>
              <a:srgbClr val="FFD437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74AC9F4-E4CC-C20B-CA89-A87626E0C184}"/>
                  </a:ext>
                </a:extLst>
              </p:cNvPr>
              <p:cNvSpPr/>
              <p:nvPr/>
            </p:nvSpPr>
            <p:spPr>
              <a:xfrm>
                <a:off x="1089211" y="286871"/>
                <a:ext cx="3151095" cy="2133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A53C553F-2AC8-B03F-33A7-006BB7D2FC39}"/>
                  </a:ext>
                </a:extLst>
              </p:cNvPr>
              <p:cNvSpPr/>
              <p:nvPr/>
            </p:nvSpPr>
            <p:spPr>
              <a:xfrm>
                <a:off x="4240306" y="286871"/>
                <a:ext cx="1165413" cy="118334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8435DC-788F-E761-8CF0-D175577AF417}"/>
                  </a:ext>
                </a:extLst>
              </p:cNvPr>
              <p:cNvSpPr/>
              <p:nvPr/>
            </p:nvSpPr>
            <p:spPr>
              <a:xfrm>
                <a:off x="3460376" y="286871"/>
                <a:ext cx="779930" cy="968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771CDD-86AC-0B38-5B21-BC0560CFDCF1}"/>
                </a:ext>
              </a:extLst>
            </p:cNvPr>
            <p:cNvSpPr/>
            <p:nvPr/>
          </p:nvSpPr>
          <p:spPr>
            <a:xfrm>
              <a:off x="1362636" y="475129"/>
              <a:ext cx="10829364" cy="6382871"/>
            </a:xfrm>
            <a:prstGeom prst="rect">
              <a:avLst/>
            </a:prstGeom>
            <a:solidFill>
              <a:srgbClr val="FFD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A7E23-F57F-8FDB-B649-745AFFEAB147}"/>
                </a:ext>
              </a:extLst>
            </p:cNvPr>
            <p:cNvSpPr/>
            <p:nvPr/>
          </p:nvSpPr>
          <p:spPr>
            <a:xfrm>
              <a:off x="1201271" y="1547345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2C2FAB-CCA7-0132-1AC7-9FBC8C9DE37D}"/>
                </a:ext>
              </a:extLst>
            </p:cNvPr>
            <p:cNvSpPr/>
            <p:nvPr/>
          </p:nvSpPr>
          <p:spPr>
            <a:xfrm>
              <a:off x="1380567" y="1686936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69C377-6635-402C-57B2-33C9C9EBB109}"/>
                </a:ext>
              </a:extLst>
            </p:cNvPr>
            <p:cNvSpPr/>
            <p:nvPr/>
          </p:nvSpPr>
          <p:spPr>
            <a:xfrm>
              <a:off x="1717434" y="842682"/>
              <a:ext cx="10474566" cy="6015318"/>
            </a:xfrm>
            <a:prstGeom prst="rect">
              <a:avLst/>
            </a:prstGeom>
            <a:solidFill>
              <a:srgbClr val="FEF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D23F94-4120-7CF2-4EB9-0564C43C8965}"/>
                </a:ext>
              </a:extLst>
            </p:cNvPr>
            <p:cNvSpPr/>
            <p:nvPr/>
          </p:nvSpPr>
          <p:spPr>
            <a:xfrm>
              <a:off x="896471" y="1028700"/>
              <a:ext cx="1389530" cy="490847"/>
            </a:xfrm>
            <a:prstGeom prst="rect">
              <a:avLst/>
            </a:prstGeom>
            <a:solidFill>
              <a:srgbClr val="F4B18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4A785-6629-3849-092F-C029949E15F0}"/>
                </a:ext>
              </a:extLst>
            </p:cNvPr>
            <p:cNvSpPr txBox="1"/>
            <p:nvPr/>
          </p:nvSpPr>
          <p:spPr>
            <a:xfrm>
              <a:off x="896471" y="1089457"/>
              <a:ext cx="133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데이터 분석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844D72-EC2E-B00E-E5EB-C00EBEDAE739}"/>
                </a:ext>
              </a:extLst>
            </p:cNvPr>
            <p:cNvSpPr txBox="1"/>
            <p:nvPr/>
          </p:nvSpPr>
          <p:spPr>
            <a:xfrm>
              <a:off x="1717433" y="237447"/>
              <a:ext cx="2531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4. </a:t>
              </a:r>
              <a:r>
                <a:rPr lang="ko-KR" altLang="en-US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법규위반별</a:t>
              </a:r>
              <a:r>
                <a:rPr lang="en-US" altLang="ko-KR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PM </a:t>
              </a:r>
              <a:r>
                <a:rPr lang="ko-KR" altLang="en-US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사고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5676104-15F6-AD19-FE28-1499D3E6A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650" y="1646527"/>
            <a:ext cx="6169763" cy="48222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D63094-F649-DF0F-4448-99F1CA80C4B1}"/>
              </a:ext>
            </a:extLst>
          </p:cNvPr>
          <p:cNvSpPr txBox="1"/>
          <p:nvPr/>
        </p:nvSpPr>
        <p:spPr>
          <a:xfrm>
            <a:off x="8648211" y="2676293"/>
            <a:ext cx="326563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>
                <a:latin typeface="+mj-ea"/>
                <a:ea typeface="+mj-ea"/>
              </a:rPr>
              <a:t>안전 운전 불이행</a:t>
            </a:r>
            <a:r>
              <a:rPr lang="en-US" altLang="ko-KR" dirty="0"/>
              <a:t>’</a:t>
            </a:r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운전 중 휴대전화 조작</a:t>
            </a:r>
            <a:r>
              <a:rPr lang="en-US" altLang="ko-KR" dirty="0"/>
              <a:t>,</a:t>
            </a:r>
            <a:r>
              <a:rPr lang="ko-KR" altLang="en-US" dirty="0"/>
              <a:t> 흡연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전방 주시 태만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운전미숙</a:t>
            </a:r>
            <a:endParaRPr lang="en-US" altLang="ko-KR" dirty="0"/>
          </a:p>
          <a:p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1995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91E02F2-61FB-482D-7660-D53F44B9B5FA}"/>
              </a:ext>
            </a:extLst>
          </p:cNvPr>
          <p:cNvGrpSpPr/>
          <p:nvPr/>
        </p:nvGrpSpPr>
        <p:grpSpPr>
          <a:xfrm>
            <a:off x="896471" y="0"/>
            <a:ext cx="11295529" cy="6858000"/>
            <a:chOff x="896471" y="0"/>
            <a:chExt cx="11295529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2D691F-3D35-1437-3DE5-6DF6D5B09150}"/>
                </a:ext>
              </a:extLst>
            </p:cNvPr>
            <p:cNvGrpSpPr/>
            <p:nvPr/>
          </p:nvGrpSpPr>
          <p:grpSpPr>
            <a:xfrm>
              <a:off x="1362636" y="0"/>
              <a:ext cx="4948517" cy="2266950"/>
              <a:chOff x="1089211" y="286871"/>
              <a:chExt cx="4316508" cy="2133600"/>
            </a:xfrm>
            <a:solidFill>
              <a:srgbClr val="FFD437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74AC9F4-E4CC-C20B-CA89-A87626E0C184}"/>
                  </a:ext>
                </a:extLst>
              </p:cNvPr>
              <p:cNvSpPr/>
              <p:nvPr/>
            </p:nvSpPr>
            <p:spPr>
              <a:xfrm>
                <a:off x="1089211" y="286871"/>
                <a:ext cx="3151095" cy="2133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A53C553F-2AC8-B03F-33A7-006BB7D2FC39}"/>
                  </a:ext>
                </a:extLst>
              </p:cNvPr>
              <p:cNvSpPr/>
              <p:nvPr/>
            </p:nvSpPr>
            <p:spPr>
              <a:xfrm>
                <a:off x="4240306" y="286871"/>
                <a:ext cx="1165413" cy="118334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8435DC-788F-E761-8CF0-D175577AF417}"/>
                  </a:ext>
                </a:extLst>
              </p:cNvPr>
              <p:cNvSpPr/>
              <p:nvPr/>
            </p:nvSpPr>
            <p:spPr>
              <a:xfrm>
                <a:off x="3460376" y="286871"/>
                <a:ext cx="779930" cy="968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771CDD-86AC-0B38-5B21-BC0560CFDCF1}"/>
                </a:ext>
              </a:extLst>
            </p:cNvPr>
            <p:cNvSpPr/>
            <p:nvPr/>
          </p:nvSpPr>
          <p:spPr>
            <a:xfrm>
              <a:off x="1362636" y="475129"/>
              <a:ext cx="10829364" cy="6382871"/>
            </a:xfrm>
            <a:prstGeom prst="rect">
              <a:avLst/>
            </a:prstGeom>
            <a:solidFill>
              <a:srgbClr val="FFD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A7E23-F57F-8FDB-B649-745AFFEAB147}"/>
                </a:ext>
              </a:extLst>
            </p:cNvPr>
            <p:cNvSpPr/>
            <p:nvPr/>
          </p:nvSpPr>
          <p:spPr>
            <a:xfrm>
              <a:off x="1201271" y="1547345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2C2FAB-CCA7-0132-1AC7-9FBC8C9DE37D}"/>
                </a:ext>
              </a:extLst>
            </p:cNvPr>
            <p:cNvSpPr/>
            <p:nvPr/>
          </p:nvSpPr>
          <p:spPr>
            <a:xfrm>
              <a:off x="1380567" y="1686936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69C377-6635-402C-57B2-33C9C9EBB109}"/>
                </a:ext>
              </a:extLst>
            </p:cNvPr>
            <p:cNvSpPr/>
            <p:nvPr/>
          </p:nvSpPr>
          <p:spPr>
            <a:xfrm>
              <a:off x="1717434" y="842682"/>
              <a:ext cx="10474566" cy="6015318"/>
            </a:xfrm>
            <a:prstGeom prst="rect">
              <a:avLst/>
            </a:prstGeom>
            <a:solidFill>
              <a:srgbClr val="FEF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D23F94-4120-7CF2-4EB9-0564C43C8965}"/>
                </a:ext>
              </a:extLst>
            </p:cNvPr>
            <p:cNvSpPr/>
            <p:nvPr/>
          </p:nvSpPr>
          <p:spPr>
            <a:xfrm>
              <a:off x="896471" y="1028700"/>
              <a:ext cx="1389530" cy="490847"/>
            </a:xfrm>
            <a:prstGeom prst="rect">
              <a:avLst/>
            </a:prstGeom>
            <a:solidFill>
              <a:srgbClr val="F4B18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4A785-6629-3849-092F-C029949E15F0}"/>
                </a:ext>
              </a:extLst>
            </p:cNvPr>
            <p:cNvSpPr txBox="1"/>
            <p:nvPr/>
          </p:nvSpPr>
          <p:spPr>
            <a:xfrm>
              <a:off x="896471" y="1089457"/>
              <a:ext cx="133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데이터 분석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844D72-EC2E-B00E-E5EB-C00EBEDAE739}"/>
                </a:ext>
              </a:extLst>
            </p:cNvPr>
            <p:cNvSpPr txBox="1"/>
            <p:nvPr/>
          </p:nvSpPr>
          <p:spPr>
            <a:xfrm>
              <a:off x="1717433" y="237447"/>
              <a:ext cx="361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5. </a:t>
              </a:r>
              <a:r>
                <a:rPr lang="ko-KR" altLang="en-US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지역별 </a:t>
              </a:r>
              <a:r>
                <a:rPr lang="en-US" altLang="ko-KR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PM </a:t>
              </a:r>
              <a:r>
                <a:rPr lang="ko-KR" altLang="en-US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수량과 사고 비율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AA756F6-5964-36AA-3FA2-03C1A7CE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834" y="974332"/>
            <a:ext cx="3303223" cy="58836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A64259-79BE-EE8B-5AB2-247254528BFB}"/>
              </a:ext>
            </a:extLst>
          </p:cNvPr>
          <p:cNvSpPr txBox="1"/>
          <p:nvPr/>
        </p:nvSpPr>
        <p:spPr>
          <a:xfrm>
            <a:off x="7502730" y="1428533"/>
            <a:ext cx="3326634" cy="473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서울을 중심으로 사고가 많이 발생함</a:t>
            </a:r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사고 발생이 높은 곳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서울</a:t>
            </a:r>
            <a:r>
              <a:rPr lang="en-US" altLang="ko-KR" sz="1600" dirty="0"/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강남구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송파구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마포구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동작구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서울 외 지역</a:t>
            </a:r>
            <a:r>
              <a:rPr lang="en-US" altLang="ko-KR" sz="1600" dirty="0"/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대구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부천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부산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820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91E02F2-61FB-482D-7660-D53F44B9B5FA}"/>
              </a:ext>
            </a:extLst>
          </p:cNvPr>
          <p:cNvGrpSpPr/>
          <p:nvPr/>
        </p:nvGrpSpPr>
        <p:grpSpPr>
          <a:xfrm>
            <a:off x="896471" y="0"/>
            <a:ext cx="11295529" cy="6858000"/>
            <a:chOff x="896471" y="0"/>
            <a:chExt cx="11295529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2D691F-3D35-1437-3DE5-6DF6D5B09150}"/>
                </a:ext>
              </a:extLst>
            </p:cNvPr>
            <p:cNvGrpSpPr/>
            <p:nvPr/>
          </p:nvGrpSpPr>
          <p:grpSpPr>
            <a:xfrm>
              <a:off x="1362636" y="0"/>
              <a:ext cx="4948517" cy="2266950"/>
              <a:chOff x="1089211" y="286871"/>
              <a:chExt cx="4316508" cy="2133600"/>
            </a:xfrm>
            <a:solidFill>
              <a:srgbClr val="FFD437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74AC9F4-E4CC-C20B-CA89-A87626E0C184}"/>
                  </a:ext>
                </a:extLst>
              </p:cNvPr>
              <p:cNvSpPr/>
              <p:nvPr/>
            </p:nvSpPr>
            <p:spPr>
              <a:xfrm>
                <a:off x="1089211" y="286871"/>
                <a:ext cx="3151095" cy="2133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A53C553F-2AC8-B03F-33A7-006BB7D2FC39}"/>
                  </a:ext>
                </a:extLst>
              </p:cNvPr>
              <p:cNvSpPr/>
              <p:nvPr/>
            </p:nvSpPr>
            <p:spPr>
              <a:xfrm>
                <a:off x="4240306" y="286871"/>
                <a:ext cx="1165413" cy="118334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8435DC-788F-E761-8CF0-D175577AF417}"/>
                  </a:ext>
                </a:extLst>
              </p:cNvPr>
              <p:cNvSpPr/>
              <p:nvPr/>
            </p:nvSpPr>
            <p:spPr>
              <a:xfrm>
                <a:off x="3460376" y="286871"/>
                <a:ext cx="779930" cy="968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771CDD-86AC-0B38-5B21-BC0560CFDCF1}"/>
                </a:ext>
              </a:extLst>
            </p:cNvPr>
            <p:cNvSpPr/>
            <p:nvPr/>
          </p:nvSpPr>
          <p:spPr>
            <a:xfrm>
              <a:off x="1362636" y="475129"/>
              <a:ext cx="10829364" cy="6382871"/>
            </a:xfrm>
            <a:prstGeom prst="rect">
              <a:avLst/>
            </a:prstGeom>
            <a:solidFill>
              <a:srgbClr val="FFD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A7E23-F57F-8FDB-B649-745AFFEAB147}"/>
                </a:ext>
              </a:extLst>
            </p:cNvPr>
            <p:cNvSpPr/>
            <p:nvPr/>
          </p:nvSpPr>
          <p:spPr>
            <a:xfrm>
              <a:off x="1201271" y="1547345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2C2FAB-CCA7-0132-1AC7-9FBC8C9DE37D}"/>
                </a:ext>
              </a:extLst>
            </p:cNvPr>
            <p:cNvSpPr/>
            <p:nvPr/>
          </p:nvSpPr>
          <p:spPr>
            <a:xfrm>
              <a:off x="1380567" y="1686936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69C377-6635-402C-57B2-33C9C9EBB109}"/>
                </a:ext>
              </a:extLst>
            </p:cNvPr>
            <p:cNvSpPr/>
            <p:nvPr/>
          </p:nvSpPr>
          <p:spPr>
            <a:xfrm>
              <a:off x="1717434" y="842682"/>
              <a:ext cx="10474566" cy="6015318"/>
            </a:xfrm>
            <a:prstGeom prst="rect">
              <a:avLst/>
            </a:prstGeom>
            <a:solidFill>
              <a:srgbClr val="FEF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D23F94-4120-7CF2-4EB9-0564C43C8965}"/>
                </a:ext>
              </a:extLst>
            </p:cNvPr>
            <p:cNvSpPr/>
            <p:nvPr/>
          </p:nvSpPr>
          <p:spPr>
            <a:xfrm>
              <a:off x="896471" y="1028700"/>
              <a:ext cx="1389530" cy="490847"/>
            </a:xfrm>
            <a:prstGeom prst="rect">
              <a:avLst/>
            </a:prstGeom>
            <a:solidFill>
              <a:srgbClr val="F4B18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4A785-6629-3849-092F-C029949E15F0}"/>
                </a:ext>
              </a:extLst>
            </p:cNvPr>
            <p:cNvSpPr txBox="1"/>
            <p:nvPr/>
          </p:nvSpPr>
          <p:spPr>
            <a:xfrm>
              <a:off x="896471" y="1089457"/>
              <a:ext cx="133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데이터 분석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844D72-EC2E-B00E-E5EB-C00EBEDAE739}"/>
                </a:ext>
              </a:extLst>
            </p:cNvPr>
            <p:cNvSpPr txBox="1"/>
            <p:nvPr/>
          </p:nvSpPr>
          <p:spPr>
            <a:xfrm>
              <a:off x="1717433" y="237447"/>
              <a:ext cx="3723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분석 결과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CCDCF42-71C4-9666-64B3-825C451878AB}"/>
              </a:ext>
            </a:extLst>
          </p:cNvPr>
          <p:cNvSpPr txBox="1"/>
          <p:nvPr/>
        </p:nvSpPr>
        <p:spPr>
          <a:xfrm>
            <a:off x="2653553" y="1624854"/>
            <a:ext cx="7315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>
                <a:latin typeface="+mn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차량과 차량 </a:t>
            </a:r>
            <a:r>
              <a:rPr lang="ko-KR" altLang="en-US" dirty="0"/>
              <a:t>간의 사고가 가장 많다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/>
              <a:t> 2020</a:t>
            </a:r>
            <a:r>
              <a:rPr lang="ko-KR" altLang="en-US" dirty="0"/>
              <a:t>년부터 </a:t>
            </a:r>
            <a:r>
              <a:rPr lang="ko-KR" altLang="en-US" dirty="0">
                <a:latin typeface="+mj-ea"/>
                <a:ea typeface="+mj-ea"/>
              </a:rPr>
              <a:t>교차로</a:t>
            </a:r>
            <a:r>
              <a:rPr lang="ko-KR" altLang="en-US" dirty="0"/>
              <a:t>에서의 사고가 많이 발생하고 있다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/>
              <a:t> </a:t>
            </a:r>
            <a:r>
              <a:rPr lang="ko-KR" altLang="en-US" dirty="0">
                <a:latin typeface="+mj-ea"/>
                <a:ea typeface="+mj-ea"/>
              </a:rPr>
              <a:t>퇴근 시간대를 포함한 야간 시간</a:t>
            </a:r>
            <a:r>
              <a:rPr lang="ko-KR" altLang="en-US" dirty="0"/>
              <a:t>에 전체적으로 사고가 발생한다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latin typeface="+mj-ea"/>
                <a:ea typeface="+mj-ea"/>
              </a:rPr>
              <a:t>‘</a:t>
            </a:r>
            <a:r>
              <a:rPr lang="ko-KR" altLang="en-US" dirty="0">
                <a:latin typeface="+mj-ea"/>
                <a:ea typeface="+mj-ea"/>
              </a:rPr>
              <a:t>안전 운전 불이행</a:t>
            </a:r>
            <a:r>
              <a:rPr lang="en-US" altLang="ko-KR" dirty="0">
                <a:latin typeface="+mj-ea"/>
                <a:ea typeface="+mj-ea"/>
              </a:rPr>
              <a:t>’</a:t>
            </a:r>
            <a:r>
              <a:rPr lang="ko-KR" altLang="en-US" dirty="0"/>
              <a:t>으로 일어난 사고가 가장 많다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/>
              <a:t> </a:t>
            </a:r>
            <a:r>
              <a:rPr lang="ko-KR" altLang="en-US" dirty="0">
                <a:latin typeface="+mj-ea"/>
                <a:ea typeface="+mj-ea"/>
              </a:rPr>
              <a:t>서울</a:t>
            </a:r>
            <a:r>
              <a:rPr lang="ko-KR" altLang="en-US" dirty="0"/>
              <a:t>을 중심으로 개인형이동수단의 교통사고가 많이 발생한다</a:t>
            </a:r>
            <a:endParaRPr lang="en-US" altLang="ko-KR" dirty="0"/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강남구</a:t>
            </a:r>
            <a:r>
              <a:rPr lang="en-US" altLang="ko-KR" dirty="0"/>
              <a:t>, </a:t>
            </a:r>
            <a:r>
              <a:rPr lang="ko-KR" altLang="en-US" dirty="0"/>
              <a:t>송파구</a:t>
            </a:r>
            <a:r>
              <a:rPr lang="en-US" altLang="ko-KR" dirty="0"/>
              <a:t>, </a:t>
            </a:r>
            <a:r>
              <a:rPr lang="ko-KR" altLang="en-US" dirty="0"/>
              <a:t>마포구</a:t>
            </a:r>
            <a:r>
              <a:rPr lang="en-US" altLang="ko-KR" dirty="0"/>
              <a:t>, </a:t>
            </a:r>
            <a:r>
              <a:rPr lang="ko-KR" altLang="en-US" dirty="0"/>
              <a:t>동작구 순서로 사고 발생이 많음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84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91E02F2-61FB-482D-7660-D53F44B9B5FA}"/>
              </a:ext>
            </a:extLst>
          </p:cNvPr>
          <p:cNvGrpSpPr/>
          <p:nvPr/>
        </p:nvGrpSpPr>
        <p:grpSpPr>
          <a:xfrm>
            <a:off x="896471" y="0"/>
            <a:ext cx="11295529" cy="6858000"/>
            <a:chOff x="896471" y="0"/>
            <a:chExt cx="11295529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2D691F-3D35-1437-3DE5-6DF6D5B09150}"/>
                </a:ext>
              </a:extLst>
            </p:cNvPr>
            <p:cNvGrpSpPr/>
            <p:nvPr/>
          </p:nvGrpSpPr>
          <p:grpSpPr>
            <a:xfrm>
              <a:off x="1362636" y="0"/>
              <a:ext cx="4948517" cy="2266950"/>
              <a:chOff x="1089211" y="286871"/>
              <a:chExt cx="4316508" cy="2133600"/>
            </a:xfrm>
            <a:solidFill>
              <a:srgbClr val="FFD437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74AC9F4-E4CC-C20B-CA89-A87626E0C184}"/>
                  </a:ext>
                </a:extLst>
              </p:cNvPr>
              <p:cNvSpPr/>
              <p:nvPr/>
            </p:nvSpPr>
            <p:spPr>
              <a:xfrm>
                <a:off x="1089211" y="286871"/>
                <a:ext cx="3151095" cy="2133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A53C553F-2AC8-B03F-33A7-006BB7D2FC39}"/>
                  </a:ext>
                </a:extLst>
              </p:cNvPr>
              <p:cNvSpPr/>
              <p:nvPr/>
            </p:nvSpPr>
            <p:spPr>
              <a:xfrm>
                <a:off x="4240306" y="286871"/>
                <a:ext cx="1165413" cy="118334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8435DC-788F-E761-8CF0-D175577AF417}"/>
                  </a:ext>
                </a:extLst>
              </p:cNvPr>
              <p:cNvSpPr/>
              <p:nvPr/>
            </p:nvSpPr>
            <p:spPr>
              <a:xfrm>
                <a:off x="3460376" y="286871"/>
                <a:ext cx="779930" cy="968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771CDD-86AC-0B38-5B21-BC0560CFDCF1}"/>
                </a:ext>
              </a:extLst>
            </p:cNvPr>
            <p:cNvSpPr/>
            <p:nvPr/>
          </p:nvSpPr>
          <p:spPr>
            <a:xfrm>
              <a:off x="1362636" y="475129"/>
              <a:ext cx="10829364" cy="6382871"/>
            </a:xfrm>
            <a:prstGeom prst="rect">
              <a:avLst/>
            </a:prstGeom>
            <a:solidFill>
              <a:srgbClr val="FFD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A7E23-F57F-8FDB-B649-745AFFEAB147}"/>
                </a:ext>
              </a:extLst>
            </p:cNvPr>
            <p:cNvSpPr/>
            <p:nvPr/>
          </p:nvSpPr>
          <p:spPr>
            <a:xfrm>
              <a:off x="1201271" y="1547345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2C2FAB-CCA7-0132-1AC7-9FBC8C9DE37D}"/>
                </a:ext>
              </a:extLst>
            </p:cNvPr>
            <p:cNvSpPr/>
            <p:nvPr/>
          </p:nvSpPr>
          <p:spPr>
            <a:xfrm>
              <a:off x="1380567" y="1686936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69C377-6635-402C-57B2-33C9C9EBB109}"/>
                </a:ext>
              </a:extLst>
            </p:cNvPr>
            <p:cNvSpPr/>
            <p:nvPr/>
          </p:nvSpPr>
          <p:spPr>
            <a:xfrm>
              <a:off x="1717434" y="842682"/>
              <a:ext cx="10474566" cy="6015318"/>
            </a:xfrm>
            <a:prstGeom prst="rect">
              <a:avLst/>
            </a:prstGeom>
            <a:solidFill>
              <a:srgbClr val="FEF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D23F94-4120-7CF2-4EB9-0564C43C8965}"/>
                </a:ext>
              </a:extLst>
            </p:cNvPr>
            <p:cNvSpPr/>
            <p:nvPr/>
          </p:nvSpPr>
          <p:spPr>
            <a:xfrm>
              <a:off x="896471" y="1028700"/>
              <a:ext cx="1389530" cy="490847"/>
            </a:xfrm>
            <a:prstGeom prst="rect">
              <a:avLst/>
            </a:prstGeom>
            <a:solidFill>
              <a:srgbClr val="F4B18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4A785-6629-3849-092F-C029949E15F0}"/>
                </a:ext>
              </a:extLst>
            </p:cNvPr>
            <p:cNvSpPr txBox="1"/>
            <p:nvPr/>
          </p:nvSpPr>
          <p:spPr>
            <a:xfrm>
              <a:off x="896471" y="1089457"/>
              <a:ext cx="133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데이터 분석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844D72-EC2E-B00E-E5EB-C00EBEDAE739}"/>
                </a:ext>
              </a:extLst>
            </p:cNvPr>
            <p:cNvSpPr txBox="1"/>
            <p:nvPr/>
          </p:nvSpPr>
          <p:spPr>
            <a:xfrm>
              <a:off x="1717433" y="237447"/>
              <a:ext cx="3723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분석 결과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4FE51D-C62C-2954-417C-CCF1D6431A69}"/>
              </a:ext>
            </a:extLst>
          </p:cNvPr>
          <p:cNvSpPr/>
          <p:nvPr/>
        </p:nvSpPr>
        <p:spPr>
          <a:xfrm>
            <a:off x="2564780" y="3300598"/>
            <a:ext cx="6356196" cy="344678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C8C538-CADB-D7D8-78EE-23CC9C80523A}"/>
              </a:ext>
            </a:extLst>
          </p:cNvPr>
          <p:cNvSpPr/>
          <p:nvPr/>
        </p:nvSpPr>
        <p:spPr>
          <a:xfrm>
            <a:off x="2564780" y="4682844"/>
            <a:ext cx="6356196" cy="722868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DCF42-71C4-9666-64B3-825C451878AB}"/>
              </a:ext>
            </a:extLst>
          </p:cNvPr>
          <p:cNvSpPr txBox="1"/>
          <p:nvPr/>
        </p:nvSpPr>
        <p:spPr>
          <a:xfrm>
            <a:off x="2653553" y="1624854"/>
            <a:ext cx="7315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>
                <a:latin typeface="+mn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차량과 차량 </a:t>
            </a:r>
            <a:r>
              <a:rPr lang="ko-KR" altLang="en-US" dirty="0"/>
              <a:t>간의 사고가 가장 많다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/>
              <a:t> 2020</a:t>
            </a:r>
            <a:r>
              <a:rPr lang="ko-KR" altLang="en-US" dirty="0"/>
              <a:t>년부터 </a:t>
            </a:r>
            <a:r>
              <a:rPr lang="ko-KR" altLang="en-US" dirty="0">
                <a:latin typeface="+mj-ea"/>
                <a:ea typeface="+mj-ea"/>
              </a:rPr>
              <a:t>교차로</a:t>
            </a:r>
            <a:r>
              <a:rPr lang="ko-KR" altLang="en-US" dirty="0"/>
              <a:t>에서의 사고가 많이 발생하고 있다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/>
              <a:t> </a:t>
            </a:r>
            <a:r>
              <a:rPr lang="ko-KR" altLang="en-US" dirty="0">
                <a:latin typeface="+mj-ea"/>
                <a:ea typeface="+mj-ea"/>
              </a:rPr>
              <a:t>퇴근 시간대를 포함한 야간 시간</a:t>
            </a:r>
            <a:r>
              <a:rPr lang="ko-KR" altLang="en-US" dirty="0"/>
              <a:t>에 전체적으로 사고가 발생한다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latin typeface="+mj-ea"/>
                <a:ea typeface="+mj-ea"/>
              </a:rPr>
              <a:t>‘</a:t>
            </a:r>
            <a:r>
              <a:rPr lang="ko-KR" altLang="en-US" dirty="0">
                <a:latin typeface="+mj-ea"/>
                <a:ea typeface="+mj-ea"/>
              </a:rPr>
              <a:t>안전 운전 불이행</a:t>
            </a:r>
            <a:r>
              <a:rPr lang="en-US" altLang="ko-KR" dirty="0">
                <a:latin typeface="+mj-ea"/>
                <a:ea typeface="+mj-ea"/>
              </a:rPr>
              <a:t>’</a:t>
            </a:r>
            <a:r>
              <a:rPr lang="ko-KR" altLang="en-US" dirty="0"/>
              <a:t>으로 일어난 사고가 가장 많다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/>
              <a:t> </a:t>
            </a:r>
            <a:r>
              <a:rPr lang="ko-KR" altLang="en-US" dirty="0">
                <a:latin typeface="+mj-ea"/>
                <a:ea typeface="+mj-ea"/>
              </a:rPr>
              <a:t>서울</a:t>
            </a:r>
            <a:r>
              <a:rPr lang="ko-KR" altLang="en-US" dirty="0"/>
              <a:t>을 중심으로 개인형이동수단의 교통사고가 많이 발생한다</a:t>
            </a:r>
            <a:endParaRPr lang="en-US" altLang="ko-KR" dirty="0"/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강남구</a:t>
            </a:r>
            <a:r>
              <a:rPr lang="en-US" altLang="ko-KR" dirty="0"/>
              <a:t>, </a:t>
            </a:r>
            <a:r>
              <a:rPr lang="ko-KR" altLang="en-US" dirty="0"/>
              <a:t>송파구</a:t>
            </a:r>
            <a:r>
              <a:rPr lang="en-US" altLang="ko-KR" dirty="0"/>
              <a:t>, </a:t>
            </a:r>
            <a:r>
              <a:rPr lang="ko-KR" altLang="en-US" dirty="0"/>
              <a:t>마포구</a:t>
            </a:r>
            <a:r>
              <a:rPr lang="en-US" altLang="ko-KR" dirty="0"/>
              <a:t>, </a:t>
            </a:r>
            <a:r>
              <a:rPr lang="ko-KR" altLang="en-US" dirty="0"/>
              <a:t>동작구 순서로 사고 발생이 많음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E7A5E9-0049-34BC-113B-47391E243335}"/>
              </a:ext>
            </a:extLst>
          </p:cNvPr>
          <p:cNvSpPr/>
          <p:nvPr/>
        </p:nvSpPr>
        <p:spPr>
          <a:xfrm>
            <a:off x="2564780" y="1817649"/>
            <a:ext cx="6356196" cy="1231473"/>
          </a:xfrm>
          <a:prstGeom prst="rect">
            <a:avLst/>
          </a:prstGeom>
          <a:solidFill>
            <a:srgbClr val="FEF9E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3E9622-95DA-A184-38BB-EEAF738D7B87}"/>
              </a:ext>
            </a:extLst>
          </p:cNvPr>
          <p:cNvSpPr/>
          <p:nvPr/>
        </p:nvSpPr>
        <p:spPr>
          <a:xfrm>
            <a:off x="2465030" y="3808879"/>
            <a:ext cx="6356196" cy="629306"/>
          </a:xfrm>
          <a:prstGeom prst="rect">
            <a:avLst/>
          </a:prstGeom>
          <a:solidFill>
            <a:srgbClr val="FEF9E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8F1BE8F-79A0-289E-6CD1-880752A7F97E}"/>
              </a:ext>
            </a:extLst>
          </p:cNvPr>
          <p:cNvSpPr/>
          <p:nvPr/>
        </p:nvSpPr>
        <p:spPr>
          <a:xfrm>
            <a:off x="2564780" y="6133171"/>
            <a:ext cx="8999035" cy="198740"/>
          </a:xfrm>
          <a:prstGeom prst="rightArrow">
            <a:avLst/>
          </a:prstGeom>
          <a:solidFill>
            <a:srgbClr val="A9D18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592F24-FCD4-EDF4-73CE-0F22DA794E6B}"/>
              </a:ext>
            </a:extLst>
          </p:cNvPr>
          <p:cNvSpPr txBox="1"/>
          <p:nvPr/>
        </p:nvSpPr>
        <p:spPr>
          <a:xfrm>
            <a:off x="2653553" y="5931801"/>
            <a:ext cx="8753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>
                <a:effectLst>
                  <a:glow rad="114300">
                    <a:srgbClr val="A9D18E">
                      <a:alpha val="70000"/>
                    </a:srgbClr>
                  </a:glow>
                </a:effectLst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‘</a:t>
            </a:r>
            <a:r>
              <a:rPr lang="ko-KR" altLang="en-US" sz="2000" dirty="0">
                <a:effectLst>
                  <a:glow rad="114300">
                    <a:srgbClr val="A9D18E">
                      <a:alpha val="70000"/>
                    </a:srgbClr>
                  </a:glow>
                </a:effectLst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퇴근 시간에 사고가 많이 난다면</a:t>
            </a:r>
            <a:r>
              <a:rPr lang="en-US" altLang="ko-KR" sz="2000" dirty="0">
                <a:effectLst>
                  <a:glow rad="114300">
                    <a:srgbClr val="A9D18E">
                      <a:alpha val="70000"/>
                    </a:srgbClr>
                  </a:glow>
                </a:effectLst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, </a:t>
            </a:r>
            <a:r>
              <a:rPr lang="ko-KR" altLang="en-US" sz="2000" dirty="0">
                <a:effectLst>
                  <a:glow rad="114300">
                    <a:srgbClr val="A9D18E">
                      <a:alpha val="70000"/>
                    </a:srgbClr>
                  </a:glow>
                </a:effectLst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회사가 많은 지역에서 주로 발생하는가</a:t>
            </a:r>
            <a:r>
              <a:rPr lang="en-US" altLang="ko-KR" sz="2000" dirty="0">
                <a:effectLst>
                  <a:glow rad="114300">
                    <a:srgbClr val="A9D18E">
                      <a:alpha val="70000"/>
                    </a:srgbClr>
                  </a:glow>
                </a:effectLst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?’</a:t>
            </a:r>
            <a:endParaRPr lang="ko-KR" altLang="en-US" sz="2000" dirty="0">
              <a:effectLst>
                <a:glow rad="114300">
                  <a:srgbClr val="A9D18E">
                    <a:alpha val="70000"/>
                  </a:srgbClr>
                </a:glow>
              </a:effectLst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38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91E02F2-61FB-482D-7660-D53F44B9B5FA}"/>
              </a:ext>
            </a:extLst>
          </p:cNvPr>
          <p:cNvGrpSpPr/>
          <p:nvPr/>
        </p:nvGrpSpPr>
        <p:grpSpPr>
          <a:xfrm>
            <a:off x="896471" y="0"/>
            <a:ext cx="11295529" cy="6858000"/>
            <a:chOff x="896471" y="0"/>
            <a:chExt cx="11295529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2D691F-3D35-1437-3DE5-6DF6D5B09150}"/>
                </a:ext>
              </a:extLst>
            </p:cNvPr>
            <p:cNvGrpSpPr/>
            <p:nvPr/>
          </p:nvGrpSpPr>
          <p:grpSpPr>
            <a:xfrm>
              <a:off x="1362636" y="0"/>
              <a:ext cx="4948517" cy="2266950"/>
              <a:chOff x="1089211" y="286871"/>
              <a:chExt cx="4316508" cy="2133600"/>
            </a:xfrm>
            <a:solidFill>
              <a:srgbClr val="FFD437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74AC9F4-E4CC-C20B-CA89-A87626E0C184}"/>
                  </a:ext>
                </a:extLst>
              </p:cNvPr>
              <p:cNvSpPr/>
              <p:nvPr/>
            </p:nvSpPr>
            <p:spPr>
              <a:xfrm>
                <a:off x="1089211" y="286871"/>
                <a:ext cx="3151095" cy="2133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A53C553F-2AC8-B03F-33A7-006BB7D2FC39}"/>
                  </a:ext>
                </a:extLst>
              </p:cNvPr>
              <p:cNvSpPr/>
              <p:nvPr/>
            </p:nvSpPr>
            <p:spPr>
              <a:xfrm>
                <a:off x="4240306" y="286871"/>
                <a:ext cx="1165413" cy="118334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8435DC-788F-E761-8CF0-D175577AF417}"/>
                  </a:ext>
                </a:extLst>
              </p:cNvPr>
              <p:cNvSpPr/>
              <p:nvPr/>
            </p:nvSpPr>
            <p:spPr>
              <a:xfrm>
                <a:off x="3460376" y="286871"/>
                <a:ext cx="779930" cy="968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771CDD-86AC-0B38-5B21-BC0560CFDCF1}"/>
                </a:ext>
              </a:extLst>
            </p:cNvPr>
            <p:cNvSpPr/>
            <p:nvPr/>
          </p:nvSpPr>
          <p:spPr>
            <a:xfrm>
              <a:off x="1362636" y="475129"/>
              <a:ext cx="10829364" cy="6382871"/>
            </a:xfrm>
            <a:prstGeom prst="rect">
              <a:avLst/>
            </a:prstGeom>
            <a:solidFill>
              <a:srgbClr val="FFD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A7E23-F57F-8FDB-B649-745AFFEAB147}"/>
                </a:ext>
              </a:extLst>
            </p:cNvPr>
            <p:cNvSpPr/>
            <p:nvPr/>
          </p:nvSpPr>
          <p:spPr>
            <a:xfrm>
              <a:off x="1201271" y="1547345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2C2FAB-CCA7-0132-1AC7-9FBC8C9DE37D}"/>
                </a:ext>
              </a:extLst>
            </p:cNvPr>
            <p:cNvSpPr/>
            <p:nvPr/>
          </p:nvSpPr>
          <p:spPr>
            <a:xfrm>
              <a:off x="1380567" y="1686936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69C377-6635-402C-57B2-33C9C9EBB109}"/>
                </a:ext>
              </a:extLst>
            </p:cNvPr>
            <p:cNvSpPr/>
            <p:nvPr/>
          </p:nvSpPr>
          <p:spPr>
            <a:xfrm>
              <a:off x="1717434" y="842682"/>
              <a:ext cx="10474566" cy="6015318"/>
            </a:xfrm>
            <a:prstGeom prst="rect">
              <a:avLst/>
            </a:prstGeom>
            <a:solidFill>
              <a:srgbClr val="FEF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D23F94-4120-7CF2-4EB9-0564C43C8965}"/>
                </a:ext>
              </a:extLst>
            </p:cNvPr>
            <p:cNvSpPr/>
            <p:nvPr/>
          </p:nvSpPr>
          <p:spPr>
            <a:xfrm>
              <a:off x="896471" y="1028700"/>
              <a:ext cx="1389530" cy="490847"/>
            </a:xfrm>
            <a:prstGeom prst="rect">
              <a:avLst/>
            </a:prstGeom>
            <a:solidFill>
              <a:srgbClr val="F4B18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4A785-6629-3849-092F-C029949E15F0}"/>
                </a:ext>
              </a:extLst>
            </p:cNvPr>
            <p:cNvSpPr txBox="1"/>
            <p:nvPr/>
          </p:nvSpPr>
          <p:spPr>
            <a:xfrm>
              <a:off x="896471" y="1089457"/>
              <a:ext cx="133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데이터 분석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844D72-EC2E-B00E-E5EB-C00EBEDAE739}"/>
                </a:ext>
              </a:extLst>
            </p:cNvPr>
            <p:cNvSpPr txBox="1"/>
            <p:nvPr/>
          </p:nvSpPr>
          <p:spPr>
            <a:xfrm>
              <a:off x="1717433" y="237447"/>
              <a:ext cx="3723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+) </a:t>
              </a:r>
              <a:r>
                <a:rPr lang="ko-KR" altLang="en-US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서울시 구역별 사업체</a:t>
              </a:r>
              <a:r>
                <a:rPr lang="en-US" altLang="ko-KR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&amp;</a:t>
              </a:r>
              <a:r>
                <a:rPr lang="ko-KR" altLang="en-US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종사자 수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6E2122A-3B33-2E65-1612-AF7D5D469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227" y="1438141"/>
            <a:ext cx="6390695" cy="39817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C54B3E-08C6-6324-9615-0739F9915027}"/>
              </a:ext>
            </a:extLst>
          </p:cNvPr>
          <p:cNvSpPr txBox="1"/>
          <p:nvPr/>
        </p:nvSpPr>
        <p:spPr>
          <a:xfrm>
            <a:off x="2698595" y="5710322"/>
            <a:ext cx="639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강남구 </a:t>
            </a:r>
            <a:r>
              <a:rPr lang="en-US" altLang="ko-KR" dirty="0"/>
              <a:t>&gt; </a:t>
            </a:r>
            <a:r>
              <a:rPr lang="ko-KR" altLang="en-US" dirty="0"/>
              <a:t>송파구 </a:t>
            </a:r>
            <a:r>
              <a:rPr lang="en-US" altLang="ko-KR" dirty="0"/>
              <a:t>&gt; </a:t>
            </a:r>
            <a:r>
              <a:rPr lang="ko-KR" altLang="en-US" dirty="0"/>
              <a:t>중구 </a:t>
            </a:r>
            <a:r>
              <a:rPr lang="en-US" altLang="ko-KR" dirty="0"/>
              <a:t>&gt; </a:t>
            </a:r>
            <a:r>
              <a:rPr lang="ko-KR" altLang="en-US" dirty="0"/>
              <a:t>서초구 </a:t>
            </a:r>
            <a:r>
              <a:rPr lang="en-US" altLang="ko-KR" dirty="0"/>
              <a:t>&gt; </a:t>
            </a:r>
            <a:r>
              <a:rPr lang="ko-KR" altLang="en-US" dirty="0"/>
              <a:t>영등포구</a:t>
            </a:r>
          </a:p>
        </p:txBody>
      </p:sp>
    </p:spTree>
    <p:extLst>
      <p:ext uri="{BB962C8B-B14F-4D97-AF65-F5344CB8AC3E}">
        <p14:creationId xmlns:p14="http://schemas.microsoft.com/office/powerpoint/2010/main" val="90961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91E02F2-61FB-482D-7660-D53F44B9B5FA}"/>
              </a:ext>
            </a:extLst>
          </p:cNvPr>
          <p:cNvGrpSpPr/>
          <p:nvPr/>
        </p:nvGrpSpPr>
        <p:grpSpPr>
          <a:xfrm>
            <a:off x="896471" y="0"/>
            <a:ext cx="11295529" cy="6858000"/>
            <a:chOff x="896471" y="0"/>
            <a:chExt cx="11295529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2D691F-3D35-1437-3DE5-6DF6D5B09150}"/>
                </a:ext>
              </a:extLst>
            </p:cNvPr>
            <p:cNvGrpSpPr/>
            <p:nvPr/>
          </p:nvGrpSpPr>
          <p:grpSpPr>
            <a:xfrm>
              <a:off x="1362636" y="0"/>
              <a:ext cx="4948517" cy="2266950"/>
              <a:chOff x="1089211" y="286871"/>
              <a:chExt cx="4316508" cy="2133600"/>
            </a:xfrm>
            <a:solidFill>
              <a:srgbClr val="FFD437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74AC9F4-E4CC-C20B-CA89-A87626E0C184}"/>
                  </a:ext>
                </a:extLst>
              </p:cNvPr>
              <p:cNvSpPr/>
              <p:nvPr/>
            </p:nvSpPr>
            <p:spPr>
              <a:xfrm>
                <a:off x="1089211" y="286871"/>
                <a:ext cx="3151095" cy="2133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A53C553F-2AC8-B03F-33A7-006BB7D2FC39}"/>
                  </a:ext>
                </a:extLst>
              </p:cNvPr>
              <p:cNvSpPr/>
              <p:nvPr/>
            </p:nvSpPr>
            <p:spPr>
              <a:xfrm>
                <a:off x="4240306" y="286871"/>
                <a:ext cx="1165413" cy="118334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8435DC-788F-E761-8CF0-D175577AF417}"/>
                  </a:ext>
                </a:extLst>
              </p:cNvPr>
              <p:cNvSpPr/>
              <p:nvPr/>
            </p:nvSpPr>
            <p:spPr>
              <a:xfrm>
                <a:off x="3460376" y="286871"/>
                <a:ext cx="779930" cy="968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771CDD-86AC-0B38-5B21-BC0560CFDCF1}"/>
                </a:ext>
              </a:extLst>
            </p:cNvPr>
            <p:cNvSpPr/>
            <p:nvPr/>
          </p:nvSpPr>
          <p:spPr>
            <a:xfrm>
              <a:off x="1362636" y="475129"/>
              <a:ext cx="10829364" cy="6382871"/>
            </a:xfrm>
            <a:prstGeom prst="rect">
              <a:avLst/>
            </a:prstGeom>
            <a:solidFill>
              <a:srgbClr val="FFD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A7E23-F57F-8FDB-B649-745AFFEAB147}"/>
                </a:ext>
              </a:extLst>
            </p:cNvPr>
            <p:cNvSpPr/>
            <p:nvPr/>
          </p:nvSpPr>
          <p:spPr>
            <a:xfrm>
              <a:off x="1201271" y="1547345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2C2FAB-CCA7-0132-1AC7-9FBC8C9DE37D}"/>
                </a:ext>
              </a:extLst>
            </p:cNvPr>
            <p:cNvSpPr/>
            <p:nvPr/>
          </p:nvSpPr>
          <p:spPr>
            <a:xfrm>
              <a:off x="1380567" y="1686936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69C377-6635-402C-57B2-33C9C9EBB109}"/>
                </a:ext>
              </a:extLst>
            </p:cNvPr>
            <p:cNvSpPr/>
            <p:nvPr/>
          </p:nvSpPr>
          <p:spPr>
            <a:xfrm>
              <a:off x="1717434" y="842682"/>
              <a:ext cx="10474566" cy="6015318"/>
            </a:xfrm>
            <a:prstGeom prst="rect">
              <a:avLst/>
            </a:prstGeom>
            <a:solidFill>
              <a:srgbClr val="FEF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D23F94-4120-7CF2-4EB9-0564C43C8965}"/>
                </a:ext>
              </a:extLst>
            </p:cNvPr>
            <p:cNvSpPr/>
            <p:nvPr/>
          </p:nvSpPr>
          <p:spPr>
            <a:xfrm>
              <a:off x="896471" y="1028700"/>
              <a:ext cx="1389530" cy="490847"/>
            </a:xfrm>
            <a:prstGeom prst="rect">
              <a:avLst/>
            </a:prstGeom>
            <a:solidFill>
              <a:srgbClr val="F4B18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4A785-6629-3849-092F-C029949E15F0}"/>
                </a:ext>
              </a:extLst>
            </p:cNvPr>
            <p:cNvSpPr txBox="1"/>
            <p:nvPr/>
          </p:nvSpPr>
          <p:spPr>
            <a:xfrm>
              <a:off x="896471" y="1089457"/>
              <a:ext cx="133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데이터 분석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844D72-EC2E-B00E-E5EB-C00EBEDAE739}"/>
                </a:ext>
              </a:extLst>
            </p:cNvPr>
            <p:cNvSpPr txBox="1"/>
            <p:nvPr/>
          </p:nvSpPr>
          <p:spPr>
            <a:xfrm>
              <a:off x="1717433" y="237447"/>
              <a:ext cx="3723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+) </a:t>
              </a:r>
              <a:r>
                <a:rPr lang="ko-KR" altLang="en-US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서울시 구역별 사업체</a:t>
              </a:r>
              <a:r>
                <a:rPr lang="en-US" altLang="ko-KR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&amp;</a:t>
              </a:r>
              <a:r>
                <a:rPr lang="ko-KR" altLang="en-US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종사자 수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93768D1A-F740-CC63-4C58-A6616012A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63" y="867174"/>
            <a:ext cx="5586296" cy="35015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표 14">
                <a:extLst>
                  <a:ext uri="{FF2B5EF4-FFF2-40B4-BE49-F238E27FC236}">
                    <a16:creationId xmlns:a16="http://schemas.microsoft.com/office/drawing/2014/main" id="{234D41C1-B8E2-1668-0BEE-874CFF2AB1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238715"/>
                  </p:ext>
                </p:extLst>
              </p:nvPr>
            </p:nvGraphicFramePr>
            <p:xfrm>
              <a:off x="2380433" y="4393221"/>
              <a:ext cx="9495610" cy="2320208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406118">
                      <a:extLst>
                        <a:ext uri="{9D8B030D-6E8A-4147-A177-3AD203B41FA5}">
                          <a16:colId xmlns:a16="http://schemas.microsoft.com/office/drawing/2014/main" val="564576742"/>
                        </a:ext>
                      </a:extLst>
                    </a:gridCol>
                    <a:gridCol w="714174">
                      <a:extLst>
                        <a:ext uri="{9D8B030D-6E8A-4147-A177-3AD203B41FA5}">
                          <a16:colId xmlns:a16="http://schemas.microsoft.com/office/drawing/2014/main" val="4257230263"/>
                        </a:ext>
                      </a:extLst>
                    </a:gridCol>
                    <a:gridCol w="1006337">
                      <a:extLst>
                        <a:ext uri="{9D8B030D-6E8A-4147-A177-3AD203B41FA5}">
                          <a16:colId xmlns:a16="http://schemas.microsoft.com/office/drawing/2014/main" val="1779428306"/>
                        </a:ext>
                      </a:extLst>
                    </a:gridCol>
                    <a:gridCol w="952232">
                      <a:extLst>
                        <a:ext uri="{9D8B030D-6E8A-4147-A177-3AD203B41FA5}">
                          <a16:colId xmlns:a16="http://schemas.microsoft.com/office/drawing/2014/main" val="2627011101"/>
                        </a:ext>
                      </a:extLst>
                    </a:gridCol>
                    <a:gridCol w="1147007">
                      <a:extLst>
                        <a:ext uri="{9D8B030D-6E8A-4147-A177-3AD203B41FA5}">
                          <a16:colId xmlns:a16="http://schemas.microsoft.com/office/drawing/2014/main" val="240905631"/>
                        </a:ext>
                      </a:extLst>
                    </a:gridCol>
                    <a:gridCol w="943069">
                      <a:extLst>
                        <a:ext uri="{9D8B030D-6E8A-4147-A177-3AD203B41FA5}">
                          <a16:colId xmlns:a16="http://schemas.microsoft.com/office/drawing/2014/main" val="1142116037"/>
                        </a:ext>
                      </a:extLst>
                    </a:gridCol>
                    <a:gridCol w="1717288">
                      <a:extLst>
                        <a:ext uri="{9D8B030D-6E8A-4147-A177-3AD203B41FA5}">
                          <a16:colId xmlns:a16="http://schemas.microsoft.com/office/drawing/2014/main" val="3079071908"/>
                        </a:ext>
                      </a:extLst>
                    </a:gridCol>
                    <a:gridCol w="947854">
                      <a:extLst>
                        <a:ext uri="{9D8B030D-6E8A-4147-A177-3AD203B41FA5}">
                          <a16:colId xmlns:a16="http://schemas.microsoft.com/office/drawing/2014/main" val="1336211577"/>
                        </a:ext>
                      </a:extLst>
                    </a:gridCol>
                    <a:gridCol w="1661531">
                      <a:extLst>
                        <a:ext uri="{9D8B030D-6E8A-4147-A177-3AD203B41FA5}">
                          <a16:colId xmlns:a16="http://schemas.microsoft.com/office/drawing/2014/main" val="1359472476"/>
                        </a:ext>
                      </a:extLst>
                    </a:gridCol>
                  </a:tblGrid>
                  <a:tr h="437210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구별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 err="1"/>
                            <a:t>사업체수</a:t>
                          </a:r>
                          <a:r>
                            <a:rPr lang="ko-KR" altLang="en-US" sz="1200" dirty="0"/>
                            <a:t> </a:t>
                          </a:r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개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종사자 수 </a:t>
                          </a:r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명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평균 종사자 </a:t>
                          </a:r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명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사업체 밀도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종사자 밀도</a:t>
                          </a:r>
                          <a:r>
                            <a:rPr lang="en-US" altLang="ko-KR" sz="1200" dirty="0"/>
                            <a:t>(A) (</a:t>
                          </a:r>
                          <a:r>
                            <a:rPr lang="ko-KR" altLang="en-US" sz="1200" dirty="0"/>
                            <a:t>명</a:t>
                          </a:r>
                          <a:r>
                            <a:rPr lang="en-US" altLang="ko-KR" sz="1200" dirty="0"/>
                            <a:t>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  <m:t>𝒌𝒎</m:t>
                                  </m:r>
                                </m:e>
                                <m:sup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인구밀도</a:t>
                          </a:r>
                          <a:r>
                            <a:rPr lang="en-US" altLang="ko-KR" sz="1200" dirty="0"/>
                            <a:t>(B)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종사자밀도비</a:t>
                          </a:r>
                          <a:r>
                            <a:rPr lang="en-US" altLang="ko-KR" sz="1200" dirty="0"/>
                            <a:t>(A/B*100)</a:t>
                          </a:r>
                          <a:endParaRPr lang="ko-KR" altLang="en-US" sz="12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35107795"/>
                      </a:ext>
                    </a:extLst>
                  </a:tr>
                  <a:tr h="433297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강남구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115,054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838,446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7.29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2912</a:t>
                          </a:r>
                        </a:p>
                        <a:p>
                          <a:pPr algn="r" latinLnBrk="1"/>
                          <a:r>
                            <a:rPr lang="en-US" altLang="ko-KR" sz="1200" dirty="0"/>
                            <a:t>.69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21225.94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13773.19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154.11</a:t>
                          </a:r>
                          <a:endParaRPr lang="ko-KR" altLang="en-US" sz="12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47226857"/>
                      </a:ext>
                    </a:extLst>
                  </a:tr>
                  <a:tr h="351452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서초구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75,858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497,678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6.56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1614.64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10593.07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9131.79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116.00</a:t>
                          </a:r>
                          <a:endParaRPr lang="ko-KR" altLang="en-US" sz="12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20175453"/>
                      </a:ext>
                    </a:extLst>
                  </a:tr>
                  <a:tr h="351452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영등포구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74,060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434,698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5.87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3016.92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17707.94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16594.58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106.71</a:t>
                          </a:r>
                          <a:endParaRPr lang="ko-KR" altLang="en-US" sz="12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85523951"/>
                      </a:ext>
                    </a:extLst>
                  </a:tr>
                  <a:tr h="351452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송파구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76,412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411,898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5.39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2255.87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12160.24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19885.96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61.12</a:t>
                          </a:r>
                          <a:endParaRPr lang="ko-KR" altLang="en-US" sz="12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1394847"/>
                      </a:ext>
                    </a:extLst>
                  </a:tr>
                  <a:tr h="351452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중구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76,129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408,064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5.36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7643.24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40969.03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13517.16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303.09</a:t>
                          </a:r>
                          <a:endParaRPr lang="ko-KR" altLang="en-US" sz="12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5960386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표 14">
                <a:extLst>
                  <a:ext uri="{FF2B5EF4-FFF2-40B4-BE49-F238E27FC236}">
                    <a16:creationId xmlns:a16="http://schemas.microsoft.com/office/drawing/2014/main" id="{234D41C1-B8E2-1668-0BEE-874CFF2AB1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238715"/>
                  </p:ext>
                </p:extLst>
              </p:nvPr>
            </p:nvGraphicFramePr>
            <p:xfrm>
              <a:off x="2380433" y="4393221"/>
              <a:ext cx="9495610" cy="2320208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406118">
                      <a:extLst>
                        <a:ext uri="{9D8B030D-6E8A-4147-A177-3AD203B41FA5}">
                          <a16:colId xmlns:a16="http://schemas.microsoft.com/office/drawing/2014/main" val="564576742"/>
                        </a:ext>
                      </a:extLst>
                    </a:gridCol>
                    <a:gridCol w="714174">
                      <a:extLst>
                        <a:ext uri="{9D8B030D-6E8A-4147-A177-3AD203B41FA5}">
                          <a16:colId xmlns:a16="http://schemas.microsoft.com/office/drawing/2014/main" val="4257230263"/>
                        </a:ext>
                      </a:extLst>
                    </a:gridCol>
                    <a:gridCol w="1006337">
                      <a:extLst>
                        <a:ext uri="{9D8B030D-6E8A-4147-A177-3AD203B41FA5}">
                          <a16:colId xmlns:a16="http://schemas.microsoft.com/office/drawing/2014/main" val="1779428306"/>
                        </a:ext>
                      </a:extLst>
                    </a:gridCol>
                    <a:gridCol w="952232">
                      <a:extLst>
                        <a:ext uri="{9D8B030D-6E8A-4147-A177-3AD203B41FA5}">
                          <a16:colId xmlns:a16="http://schemas.microsoft.com/office/drawing/2014/main" val="2627011101"/>
                        </a:ext>
                      </a:extLst>
                    </a:gridCol>
                    <a:gridCol w="1147007">
                      <a:extLst>
                        <a:ext uri="{9D8B030D-6E8A-4147-A177-3AD203B41FA5}">
                          <a16:colId xmlns:a16="http://schemas.microsoft.com/office/drawing/2014/main" val="240905631"/>
                        </a:ext>
                      </a:extLst>
                    </a:gridCol>
                    <a:gridCol w="943069">
                      <a:extLst>
                        <a:ext uri="{9D8B030D-6E8A-4147-A177-3AD203B41FA5}">
                          <a16:colId xmlns:a16="http://schemas.microsoft.com/office/drawing/2014/main" val="1142116037"/>
                        </a:ext>
                      </a:extLst>
                    </a:gridCol>
                    <a:gridCol w="1717288">
                      <a:extLst>
                        <a:ext uri="{9D8B030D-6E8A-4147-A177-3AD203B41FA5}">
                          <a16:colId xmlns:a16="http://schemas.microsoft.com/office/drawing/2014/main" val="3079071908"/>
                        </a:ext>
                      </a:extLst>
                    </a:gridCol>
                    <a:gridCol w="947854">
                      <a:extLst>
                        <a:ext uri="{9D8B030D-6E8A-4147-A177-3AD203B41FA5}">
                          <a16:colId xmlns:a16="http://schemas.microsoft.com/office/drawing/2014/main" val="1336211577"/>
                        </a:ext>
                      </a:extLst>
                    </a:gridCol>
                    <a:gridCol w="1661531">
                      <a:extLst>
                        <a:ext uri="{9D8B030D-6E8A-4147-A177-3AD203B41FA5}">
                          <a16:colId xmlns:a16="http://schemas.microsoft.com/office/drawing/2014/main" val="135947247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구별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 err="1"/>
                            <a:t>사업체수</a:t>
                          </a:r>
                          <a:r>
                            <a:rPr lang="ko-KR" altLang="en-US" sz="1200" dirty="0"/>
                            <a:t> </a:t>
                          </a:r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개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종사자 수 </a:t>
                          </a:r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명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평균 종사자 </a:t>
                          </a:r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명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사업체 밀도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064" t="-1333" r="-152482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인구밀도</a:t>
                          </a:r>
                          <a:r>
                            <a:rPr lang="en-US" altLang="ko-KR" sz="1200" dirty="0"/>
                            <a:t>(B)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종사자밀도비</a:t>
                          </a:r>
                          <a:r>
                            <a:rPr lang="en-US" altLang="ko-KR" sz="1200" dirty="0"/>
                            <a:t>(A/B*100)</a:t>
                          </a:r>
                          <a:endParaRPr lang="ko-KR" altLang="en-US" sz="12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351077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강남구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115,054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838,446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7.29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2912</a:t>
                          </a:r>
                        </a:p>
                        <a:p>
                          <a:pPr algn="r" latinLnBrk="1"/>
                          <a:r>
                            <a:rPr lang="en-US" altLang="ko-KR" sz="1200" dirty="0"/>
                            <a:t>.69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21225.94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13773.19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154.11</a:t>
                          </a:r>
                          <a:endParaRPr lang="ko-KR" altLang="en-US" sz="12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47226857"/>
                      </a:ext>
                    </a:extLst>
                  </a:tr>
                  <a:tr h="351452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서초구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75,858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497,678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6.56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1614.64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10593.07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9131.79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116.00</a:t>
                          </a:r>
                          <a:endParaRPr lang="ko-KR" altLang="en-US" sz="12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20175453"/>
                      </a:ext>
                    </a:extLst>
                  </a:tr>
                  <a:tr h="351452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영등포구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74,060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434,698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5.87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3016.92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17707.94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16594.58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106.71</a:t>
                          </a:r>
                          <a:endParaRPr lang="ko-KR" altLang="en-US" sz="12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85523951"/>
                      </a:ext>
                    </a:extLst>
                  </a:tr>
                  <a:tr h="351452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송파구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76,412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411,898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5.39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2255.87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12160.24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19885.96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61.12</a:t>
                          </a:r>
                          <a:endParaRPr lang="ko-KR" altLang="en-US" sz="12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1394847"/>
                      </a:ext>
                    </a:extLst>
                  </a:tr>
                  <a:tr h="351452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200" dirty="0"/>
                            <a:t>중구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76,129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408,064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5.36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7643.24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40969.03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13517.16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dirty="0"/>
                            <a:t>303.09</a:t>
                          </a:r>
                          <a:endParaRPr lang="ko-KR" altLang="en-US" sz="12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5960386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656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91E02F2-61FB-482D-7660-D53F44B9B5FA}"/>
              </a:ext>
            </a:extLst>
          </p:cNvPr>
          <p:cNvGrpSpPr/>
          <p:nvPr/>
        </p:nvGrpSpPr>
        <p:grpSpPr>
          <a:xfrm>
            <a:off x="896471" y="0"/>
            <a:ext cx="11295529" cy="6858000"/>
            <a:chOff x="896471" y="0"/>
            <a:chExt cx="11295529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2D691F-3D35-1437-3DE5-6DF6D5B09150}"/>
                </a:ext>
              </a:extLst>
            </p:cNvPr>
            <p:cNvGrpSpPr/>
            <p:nvPr/>
          </p:nvGrpSpPr>
          <p:grpSpPr>
            <a:xfrm>
              <a:off x="1362636" y="0"/>
              <a:ext cx="4948517" cy="2266950"/>
              <a:chOff x="1089211" y="286871"/>
              <a:chExt cx="4316508" cy="2133600"/>
            </a:xfrm>
            <a:solidFill>
              <a:srgbClr val="FFD437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74AC9F4-E4CC-C20B-CA89-A87626E0C184}"/>
                  </a:ext>
                </a:extLst>
              </p:cNvPr>
              <p:cNvSpPr/>
              <p:nvPr/>
            </p:nvSpPr>
            <p:spPr>
              <a:xfrm>
                <a:off x="1089211" y="286871"/>
                <a:ext cx="3151095" cy="2133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A53C553F-2AC8-B03F-33A7-006BB7D2FC39}"/>
                  </a:ext>
                </a:extLst>
              </p:cNvPr>
              <p:cNvSpPr/>
              <p:nvPr/>
            </p:nvSpPr>
            <p:spPr>
              <a:xfrm>
                <a:off x="4240306" y="286871"/>
                <a:ext cx="1165413" cy="118334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8435DC-788F-E761-8CF0-D175577AF417}"/>
                  </a:ext>
                </a:extLst>
              </p:cNvPr>
              <p:cNvSpPr/>
              <p:nvPr/>
            </p:nvSpPr>
            <p:spPr>
              <a:xfrm>
                <a:off x="3460376" y="286871"/>
                <a:ext cx="779930" cy="968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771CDD-86AC-0B38-5B21-BC0560CFDCF1}"/>
                </a:ext>
              </a:extLst>
            </p:cNvPr>
            <p:cNvSpPr/>
            <p:nvPr/>
          </p:nvSpPr>
          <p:spPr>
            <a:xfrm>
              <a:off x="1362636" y="475129"/>
              <a:ext cx="10829364" cy="6382871"/>
            </a:xfrm>
            <a:prstGeom prst="rect">
              <a:avLst/>
            </a:prstGeom>
            <a:solidFill>
              <a:srgbClr val="FFD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A7E23-F57F-8FDB-B649-745AFFEAB147}"/>
                </a:ext>
              </a:extLst>
            </p:cNvPr>
            <p:cNvSpPr/>
            <p:nvPr/>
          </p:nvSpPr>
          <p:spPr>
            <a:xfrm>
              <a:off x="1201271" y="1547345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2C2FAB-CCA7-0132-1AC7-9FBC8C9DE37D}"/>
                </a:ext>
              </a:extLst>
            </p:cNvPr>
            <p:cNvSpPr/>
            <p:nvPr/>
          </p:nvSpPr>
          <p:spPr>
            <a:xfrm>
              <a:off x="1380567" y="1686936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69C377-6635-402C-57B2-33C9C9EBB109}"/>
                </a:ext>
              </a:extLst>
            </p:cNvPr>
            <p:cNvSpPr/>
            <p:nvPr/>
          </p:nvSpPr>
          <p:spPr>
            <a:xfrm>
              <a:off x="1717434" y="842682"/>
              <a:ext cx="10474566" cy="6015318"/>
            </a:xfrm>
            <a:prstGeom prst="rect">
              <a:avLst/>
            </a:prstGeom>
            <a:solidFill>
              <a:srgbClr val="FEF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D23F94-4120-7CF2-4EB9-0564C43C8965}"/>
                </a:ext>
              </a:extLst>
            </p:cNvPr>
            <p:cNvSpPr/>
            <p:nvPr/>
          </p:nvSpPr>
          <p:spPr>
            <a:xfrm>
              <a:off x="896471" y="1028700"/>
              <a:ext cx="1389530" cy="490847"/>
            </a:xfrm>
            <a:prstGeom prst="rect">
              <a:avLst/>
            </a:prstGeom>
            <a:solidFill>
              <a:srgbClr val="F4B18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4A785-6629-3849-092F-C029949E15F0}"/>
                </a:ext>
              </a:extLst>
            </p:cNvPr>
            <p:cNvSpPr txBox="1"/>
            <p:nvPr/>
          </p:nvSpPr>
          <p:spPr>
            <a:xfrm>
              <a:off x="896471" y="1089457"/>
              <a:ext cx="133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데이터 분석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844D72-EC2E-B00E-E5EB-C00EBEDAE739}"/>
                </a:ext>
              </a:extLst>
            </p:cNvPr>
            <p:cNvSpPr txBox="1"/>
            <p:nvPr/>
          </p:nvSpPr>
          <p:spPr>
            <a:xfrm>
              <a:off x="1717433" y="237447"/>
              <a:ext cx="3723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+) </a:t>
              </a:r>
              <a:r>
                <a:rPr lang="ko-KR" altLang="en-US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서울시 구역별 사업체</a:t>
              </a:r>
              <a:r>
                <a:rPr lang="en-US" altLang="ko-KR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&amp;</a:t>
              </a:r>
              <a:r>
                <a:rPr lang="ko-KR" altLang="en-US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종사자 수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97C8B77-5894-E66E-B038-CB380BEF72B5}"/>
              </a:ext>
            </a:extLst>
          </p:cNvPr>
          <p:cNvSpPr txBox="1"/>
          <p:nvPr/>
        </p:nvSpPr>
        <p:spPr>
          <a:xfrm>
            <a:off x="2494986" y="1651076"/>
            <a:ext cx="6088566" cy="123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사업체 수 </a:t>
            </a:r>
            <a:r>
              <a:rPr lang="en-US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|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highlight>
                  <a:srgbClr val="A9D18E"/>
                </a:highlight>
                <a:latin typeface="+mj-ea"/>
                <a:ea typeface="+mj-ea"/>
              </a:rPr>
              <a:t>강남구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&gt; </a:t>
            </a:r>
            <a:r>
              <a:rPr lang="ko-KR" altLang="en-US" sz="2000" dirty="0">
                <a:highlight>
                  <a:srgbClr val="A9D18E"/>
                </a:highlight>
                <a:latin typeface="+mj-ea"/>
                <a:ea typeface="+mj-ea"/>
              </a:rPr>
              <a:t>송파구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&gt; </a:t>
            </a:r>
            <a:r>
              <a:rPr lang="ko-KR" altLang="en-US" sz="2000" dirty="0">
                <a:latin typeface="+mj-ea"/>
                <a:ea typeface="+mj-ea"/>
              </a:rPr>
              <a:t>중구 </a:t>
            </a:r>
            <a:r>
              <a:rPr lang="en-US" altLang="ko-KR" sz="2000" dirty="0">
                <a:latin typeface="+mj-ea"/>
                <a:ea typeface="+mj-ea"/>
              </a:rPr>
              <a:t>&gt; </a:t>
            </a:r>
            <a:r>
              <a:rPr lang="ko-KR" altLang="en-US" sz="2000" dirty="0">
                <a:latin typeface="+mj-ea"/>
                <a:ea typeface="+mj-ea"/>
              </a:rPr>
              <a:t>서초구 </a:t>
            </a:r>
            <a:r>
              <a:rPr lang="en-US" altLang="ko-KR" sz="2000" dirty="0">
                <a:latin typeface="+mj-ea"/>
                <a:ea typeface="+mj-ea"/>
              </a:rPr>
              <a:t>&gt; </a:t>
            </a:r>
            <a:r>
              <a:rPr lang="ko-KR" altLang="en-US" sz="2000" dirty="0">
                <a:latin typeface="+mj-ea"/>
                <a:ea typeface="+mj-ea"/>
              </a:rPr>
              <a:t>영등포구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종사자 수 </a:t>
            </a:r>
            <a:r>
              <a:rPr lang="en-US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| </a:t>
            </a:r>
            <a:r>
              <a:rPr lang="ko-KR" altLang="en-US" sz="2000" dirty="0">
                <a:highlight>
                  <a:srgbClr val="A9D18E"/>
                </a:highlight>
                <a:latin typeface="+mj-ea"/>
                <a:ea typeface="+mj-ea"/>
              </a:rPr>
              <a:t>강남구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&gt; </a:t>
            </a:r>
            <a:r>
              <a:rPr lang="ko-KR" altLang="en-US" sz="2000" dirty="0">
                <a:latin typeface="+mj-ea"/>
                <a:ea typeface="+mj-ea"/>
              </a:rPr>
              <a:t>서초구 </a:t>
            </a:r>
            <a:r>
              <a:rPr lang="en-US" altLang="ko-KR" sz="2000" dirty="0">
                <a:latin typeface="+mj-ea"/>
                <a:ea typeface="+mj-ea"/>
              </a:rPr>
              <a:t>&gt; </a:t>
            </a:r>
            <a:r>
              <a:rPr lang="ko-KR" altLang="en-US" sz="2000" dirty="0">
                <a:latin typeface="+mj-ea"/>
                <a:ea typeface="+mj-ea"/>
              </a:rPr>
              <a:t>영등포구 </a:t>
            </a:r>
            <a:r>
              <a:rPr lang="en-US" altLang="ko-KR" sz="2000" dirty="0">
                <a:latin typeface="+mj-ea"/>
                <a:ea typeface="+mj-ea"/>
              </a:rPr>
              <a:t>&gt; </a:t>
            </a:r>
            <a:r>
              <a:rPr lang="ko-KR" altLang="en-US" sz="2000" dirty="0">
                <a:highlight>
                  <a:srgbClr val="A9D18E"/>
                </a:highlight>
                <a:latin typeface="+mj-ea"/>
                <a:ea typeface="+mj-ea"/>
              </a:rPr>
              <a:t>송파구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&gt; </a:t>
            </a:r>
            <a:r>
              <a:rPr lang="ko-KR" altLang="en-US" sz="2000" dirty="0">
                <a:latin typeface="+mj-ea"/>
                <a:ea typeface="+mj-ea"/>
              </a:rPr>
              <a:t>중구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872EB-F595-CA81-AEAA-E9B35E33A8F0}"/>
              </a:ext>
            </a:extLst>
          </p:cNvPr>
          <p:cNvSpPr txBox="1"/>
          <p:nvPr/>
        </p:nvSpPr>
        <p:spPr>
          <a:xfrm>
            <a:off x="2465296" y="3442008"/>
            <a:ext cx="679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A9D18E"/>
                </a:solidFill>
                <a:latin typeface="+mj-ea"/>
                <a:ea typeface="+mj-ea"/>
              </a:rPr>
              <a:t>사고 발생 비율 </a:t>
            </a:r>
            <a:r>
              <a:rPr lang="en-US" altLang="ko-KR" sz="2000" dirty="0">
                <a:solidFill>
                  <a:srgbClr val="A9D18E"/>
                </a:solidFill>
                <a:latin typeface="+mj-ea"/>
                <a:ea typeface="+mj-ea"/>
              </a:rPr>
              <a:t>| </a:t>
            </a:r>
            <a:r>
              <a:rPr lang="ko-KR" altLang="en-US" sz="2000" dirty="0">
                <a:highlight>
                  <a:srgbClr val="A9D18E"/>
                </a:highlight>
                <a:latin typeface="+mj-ea"/>
                <a:ea typeface="+mj-ea"/>
              </a:rPr>
              <a:t>강남구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&gt; </a:t>
            </a:r>
            <a:r>
              <a:rPr lang="ko-KR" altLang="en-US" sz="2000" dirty="0">
                <a:highlight>
                  <a:srgbClr val="A9D18E"/>
                </a:highlight>
                <a:latin typeface="+mj-ea"/>
                <a:ea typeface="+mj-ea"/>
              </a:rPr>
              <a:t>송파구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&gt; </a:t>
            </a:r>
            <a:r>
              <a:rPr lang="ko-KR" altLang="en-US" sz="2000" dirty="0">
                <a:latin typeface="+mj-ea"/>
                <a:ea typeface="+mj-ea"/>
              </a:rPr>
              <a:t>마포구 </a:t>
            </a:r>
            <a:r>
              <a:rPr lang="en-US" altLang="ko-KR" sz="2000" dirty="0">
                <a:latin typeface="+mj-ea"/>
                <a:ea typeface="+mj-ea"/>
              </a:rPr>
              <a:t>&gt; </a:t>
            </a:r>
            <a:r>
              <a:rPr lang="ko-KR" altLang="en-US" sz="2000" dirty="0">
                <a:latin typeface="+mj-ea"/>
                <a:ea typeface="+mj-ea"/>
              </a:rPr>
              <a:t>동작구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13659-ED5A-90D8-542E-EAF6A2DF6C1D}"/>
              </a:ext>
            </a:extLst>
          </p:cNvPr>
          <p:cNvSpPr txBox="1"/>
          <p:nvPr/>
        </p:nvSpPr>
        <p:spPr>
          <a:xfrm>
            <a:off x="2465296" y="4980727"/>
            <a:ext cx="820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퇴근 시간 사고 발생이 높은 원인은 사업체 수가 아닌 다른 요인과 연관되었을 것이다</a:t>
            </a:r>
            <a:r>
              <a:rPr lang="en-US" altLang="ko-KR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.</a:t>
            </a:r>
            <a:endParaRPr lang="ko-KR" altLang="en-US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109594DD-CC4E-CEEC-30EC-12763674CD54}"/>
              </a:ext>
            </a:extLst>
          </p:cNvPr>
          <p:cNvSpPr/>
          <p:nvPr/>
        </p:nvSpPr>
        <p:spPr>
          <a:xfrm>
            <a:off x="5591553" y="4209671"/>
            <a:ext cx="269289" cy="563562"/>
          </a:xfrm>
          <a:prstGeom prst="downArrow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DEF7220-8F62-C792-A481-C2C221C7813E}"/>
              </a:ext>
            </a:extLst>
          </p:cNvPr>
          <p:cNvCxnSpPr/>
          <p:nvPr/>
        </p:nvCxnSpPr>
        <p:spPr>
          <a:xfrm>
            <a:off x="2465296" y="5350059"/>
            <a:ext cx="7492743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26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91E02F2-61FB-482D-7660-D53F44B9B5FA}"/>
              </a:ext>
            </a:extLst>
          </p:cNvPr>
          <p:cNvGrpSpPr/>
          <p:nvPr/>
        </p:nvGrpSpPr>
        <p:grpSpPr>
          <a:xfrm>
            <a:off x="896471" y="0"/>
            <a:ext cx="11295529" cy="6858000"/>
            <a:chOff x="896471" y="0"/>
            <a:chExt cx="11295529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2D691F-3D35-1437-3DE5-6DF6D5B09150}"/>
                </a:ext>
              </a:extLst>
            </p:cNvPr>
            <p:cNvGrpSpPr/>
            <p:nvPr/>
          </p:nvGrpSpPr>
          <p:grpSpPr>
            <a:xfrm>
              <a:off x="1362636" y="0"/>
              <a:ext cx="4948517" cy="2266950"/>
              <a:chOff x="1089211" y="286871"/>
              <a:chExt cx="4316508" cy="2133600"/>
            </a:xfrm>
            <a:solidFill>
              <a:srgbClr val="FFD437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74AC9F4-E4CC-C20B-CA89-A87626E0C184}"/>
                  </a:ext>
                </a:extLst>
              </p:cNvPr>
              <p:cNvSpPr/>
              <p:nvPr/>
            </p:nvSpPr>
            <p:spPr>
              <a:xfrm>
                <a:off x="1089211" y="286871"/>
                <a:ext cx="3151095" cy="2133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A53C553F-2AC8-B03F-33A7-006BB7D2FC39}"/>
                  </a:ext>
                </a:extLst>
              </p:cNvPr>
              <p:cNvSpPr/>
              <p:nvPr/>
            </p:nvSpPr>
            <p:spPr>
              <a:xfrm>
                <a:off x="4240306" y="286871"/>
                <a:ext cx="1165413" cy="118334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8435DC-788F-E761-8CF0-D175577AF417}"/>
                  </a:ext>
                </a:extLst>
              </p:cNvPr>
              <p:cNvSpPr/>
              <p:nvPr/>
            </p:nvSpPr>
            <p:spPr>
              <a:xfrm>
                <a:off x="3460376" y="286871"/>
                <a:ext cx="779930" cy="968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771CDD-86AC-0B38-5B21-BC0560CFDCF1}"/>
                </a:ext>
              </a:extLst>
            </p:cNvPr>
            <p:cNvSpPr/>
            <p:nvPr/>
          </p:nvSpPr>
          <p:spPr>
            <a:xfrm>
              <a:off x="1362636" y="475129"/>
              <a:ext cx="10829364" cy="6382871"/>
            </a:xfrm>
            <a:prstGeom prst="rect">
              <a:avLst/>
            </a:prstGeom>
            <a:solidFill>
              <a:srgbClr val="FFD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A7E23-F57F-8FDB-B649-745AFFEAB147}"/>
                </a:ext>
              </a:extLst>
            </p:cNvPr>
            <p:cNvSpPr/>
            <p:nvPr/>
          </p:nvSpPr>
          <p:spPr>
            <a:xfrm>
              <a:off x="1201271" y="1547345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2C2FAB-CCA7-0132-1AC7-9FBC8C9DE37D}"/>
                </a:ext>
              </a:extLst>
            </p:cNvPr>
            <p:cNvSpPr/>
            <p:nvPr/>
          </p:nvSpPr>
          <p:spPr>
            <a:xfrm>
              <a:off x="1380567" y="1686936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69C377-6635-402C-57B2-33C9C9EBB109}"/>
                </a:ext>
              </a:extLst>
            </p:cNvPr>
            <p:cNvSpPr/>
            <p:nvPr/>
          </p:nvSpPr>
          <p:spPr>
            <a:xfrm>
              <a:off x="1717434" y="842682"/>
              <a:ext cx="10474566" cy="6015318"/>
            </a:xfrm>
            <a:prstGeom prst="rect">
              <a:avLst/>
            </a:prstGeom>
            <a:solidFill>
              <a:srgbClr val="FEF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D23F94-4120-7CF2-4EB9-0564C43C8965}"/>
                </a:ext>
              </a:extLst>
            </p:cNvPr>
            <p:cNvSpPr/>
            <p:nvPr/>
          </p:nvSpPr>
          <p:spPr>
            <a:xfrm>
              <a:off x="896471" y="1028700"/>
              <a:ext cx="1389530" cy="490847"/>
            </a:xfrm>
            <a:prstGeom prst="rect">
              <a:avLst/>
            </a:prstGeom>
            <a:solidFill>
              <a:srgbClr val="F4B18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4A785-6629-3849-092F-C029949E15F0}"/>
                </a:ext>
              </a:extLst>
            </p:cNvPr>
            <p:cNvSpPr txBox="1"/>
            <p:nvPr/>
          </p:nvSpPr>
          <p:spPr>
            <a:xfrm>
              <a:off x="896471" y="1089457"/>
              <a:ext cx="133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데이터 분석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844D72-EC2E-B00E-E5EB-C00EBEDAE739}"/>
                </a:ext>
              </a:extLst>
            </p:cNvPr>
            <p:cNvSpPr txBox="1"/>
            <p:nvPr/>
          </p:nvSpPr>
          <p:spPr>
            <a:xfrm>
              <a:off x="1717433" y="237447"/>
              <a:ext cx="3723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++) </a:t>
              </a:r>
              <a:r>
                <a:rPr lang="ko-KR" altLang="en-US" sz="16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서울시 </a:t>
              </a:r>
              <a:r>
                <a:rPr lang="ko-KR" altLang="en-US" sz="1600" dirty="0" err="1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년도별</a:t>
              </a:r>
              <a:r>
                <a:rPr lang="ko-KR" altLang="en-US" sz="16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자전거 도로 노선수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EDC9AD01-BC07-C9E8-074C-1C5A3968B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220" y="1396253"/>
            <a:ext cx="6516195" cy="458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3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91E02F2-61FB-482D-7660-D53F44B9B5FA}"/>
              </a:ext>
            </a:extLst>
          </p:cNvPr>
          <p:cNvGrpSpPr/>
          <p:nvPr/>
        </p:nvGrpSpPr>
        <p:grpSpPr>
          <a:xfrm>
            <a:off x="896471" y="0"/>
            <a:ext cx="11295529" cy="6858000"/>
            <a:chOff x="896471" y="0"/>
            <a:chExt cx="11295529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2D691F-3D35-1437-3DE5-6DF6D5B09150}"/>
                </a:ext>
              </a:extLst>
            </p:cNvPr>
            <p:cNvGrpSpPr/>
            <p:nvPr/>
          </p:nvGrpSpPr>
          <p:grpSpPr>
            <a:xfrm>
              <a:off x="1362636" y="0"/>
              <a:ext cx="4948517" cy="2266950"/>
              <a:chOff x="1089211" y="286871"/>
              <a:chExt cx="4316508" cy="2133600"/>
            </a:xfrm>
            <a:solidFill>
              <a:srgbClr val="FFD437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74AC9F4-E4CC-C20B-CA89-A87626E0C184}"/>
                  </a:ext>
                </a:extLst>
              </p:cNvPr>
              <p:cNvSpPr/>
              <p:nvPr/>
            </p:nvSpPr>
            <p:spPr>
              <a:xfrm>
                <a:off x="1089211" y="286871"/>
                <a:ext cx="3151095" cy="2133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A53C553F-2AC8-B03F-33A7-006BB7D2FC39}"/>
                  </a:ext>
                </a:extLst>
              </p:cNvPr>
              <p:cNvSpPr/>
              <p:nvPr/>
            </p:nvSpPr>
            <p:spPr>
              <a:xfrm>
                <a:off x="4240306" y="286871"/>
                <a:ext cx="1165413" cy="118334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8435DC-788F-E761-8CF0-D175577AF417}"/>
                  </a:ext>
                </a:extLst>
              </p:cNvPr>
              <p:cNvSpPr/>
              <p:nvPr/>
            </p:nvSpPr>
            <p:spPr>
              <a:xfrm>
                <a:off x="3460376" y="286871"/>
                <a:ext cx="779930" cy="968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771CDD-86AC-0B38-5B21-BC0560CFDCF1}"/>
                </a:ext>
              </a:extLst>
            </p:cNvPr>
            <p:cNvSpPr/>
            <p:nvPr/>
          </p:nvSpPr>
          <p:spPr>
            <a:xfrm>
              <a:off x="1362636" y="475129"/>
              <a:ext cx="10829364" cy="6382871"/>
            </a:xfrm>
            <a:prstGeom prst="rect">
              <a:avLst/>
            </a:prstGeom>
            <a:solidFill>
              <a:srgbClr val="FFD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A7E23-F57F-8FDB-B649-745AFFEAB147}"/>
                </a:ext>
              </a:extLst>
            </p:cNvPr>
            <p:cNvSpPr/>
            <p:nvPr/>
          </p:nvSpPr>
          <p:spPr>
            <a:xfrm>
              <a:off x="1201271" y="1547345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2C2FAB-CCA7-0132-1AC7-9FBC8C9DE37D}"/>
                </a:ext>
              </a:extLst>
            </p:cNvPr>
            <p:cNvSpPr/>
            <p:nvPr/>
          </p:nvSpPr>
          <p:spPr>
            <a:xfrm>
              <a:off x="1380567" y="1686936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69C377-6635-402C-57B2-33C9C9EBB109}"/>
                </a:ext>
              </a:extLst>
            </p:cNvPr>
            <p:cNvSpPr/>
            <p:nvPr/>
          </p:nvSpPr>
          <p:spPr>
            <a:xfrm>
              <a:off x="1717434" y="842682"/>
              <a:ext cx="10474566" cy="6015318"/>
            </a:xfrm>
            <a:prstGeom prst="rect">
              <a:avLst/>
            </a:prstGeom>
            <a:solidFill>
              <a:srgbClr val="FEF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D23F94-4120-7CF2-4EB9-0564C43C8965}"/>
                </a:ext>
              </a:extLst>
            </p:cNvPr>
            <p:cNvSpPr/>
            <p:nvPr/>
          </p:nvSpPr>
          <p:spPr>
            <a:xfrm>
              <a:off x="896471" y="1028700"/>
              <a:ext cx="1389530" cy="490847"/>
            </a:xfrm>
            <a:prstGeom prst="rect">
              <a:avLst/>
            </a:prstGeom>
            <a:solidFill>
              <a:srgbClr val="F4B18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4A785-6629-3849-092F-C029949E15F0}"/>
                </a:ext>
              </a:extLst>
            </p:cNvPr>
            <p:cNvSpPr txBox="1"/>
            <p:nvPr/>
          </p:nvSpPr>
          <p:spPr>
            <a:xfrm>
              <a:off x="896471" y="1089457"/>
              <a:ext cx="133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데이터 분석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844D72-EC2E-B00E-E5EB-C00EBEDAE739}"/>
                </a:ext>
              </a:extLst>
            </p:cNvPr>
            <p:cNvSpPr txBox="1"/>
            <p:nvPr/>
          </p:nvSpPr>
          <p:spPr>
            <a:xfrm>
              <a:off x="1717433" y="237447"/>
              <a:ext cx="3723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++) </a:t>
              </a:r>
              <a:r>
                <a:rPr lang="ko-KR" altLang="en-US" sz="16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서울시 </a:t>
              </a:r>
              <a:r>
                <a:rPr lang="ko-KR" altLang="en-US" sz="1600" dirty="0" err="1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년도별</a:t>
              </a:r>
              <a:r>
                <a:rPr lang="ko-KR" altLang="en-US" sz="16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자전거 도로 노선수</a:t>
              </a:r>
            </a:p>
          </p:txBody>
        </p:sp>
      </p:grp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B35B5841-B417-D103-1A03-56AFA1EC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335049"/>
              </p:ext>
            </p:extLst>
          </p:nvPr>
        </p:nvGraphicFramePr>
        <p:xfrm>
          <a:off x="2098387" y="2213000"/>
          <a:ext cx="9712659" cy="331138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60657">
                  <a:extLst>
                    <a:ext uri="{9D8B030D-6E8A-4147-A177-3AD203B41FA5}">
                      <a16:colId xmlns:a16="http://schemas.microsoft.com/office/drawing/2014/main" val="3668567838"/>
                    </a:ext>
                  </a:extLst>
                </a:gridCol>
                <a:gridCol w="846790">
                  <a:extLst>
                    <a:ext uri="{9D8B030D-6E8A-4147-A177-3AD203B41FA5}">
                      <a16:colId xmlns:a16="http://schemas.microsoft.com/office/drawing/2014/main" val="2976822554"/>
                    </a:ext>
                  </a:extLst>
                </a:gridCol>
                <a:gridCol w="923104">
                  <a:extLst>
                    <a:ext uri="{9D8B030D-6E8A-4147-A177-3AD203B41FA5}">
                      <a16:colId xmlns:a16="http://schemas.microsoft.com/office/drawing/2014/main" val="2914015934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3233499906"/>
                    </a:ext>
                  </a:extLst>
                </a:gridCol>
                <a:gridCol w="892098">
                  <a:extLst>
                    <a:ext uri="{9D8B030D-6E8A-4147-A177-3AD203B41FA5}">
                      <a16:colId xmlns:a16="http://schemas.microsoft.com/office/drawing/2014/main" val="1581351839"/>
                    </a:ext>
                  </a:extLst>
                </a:gridCol>
                <a:gridCol w="1159727">
                  <a:extLst>
                    <a:ext uri="{9D8B030D-6E8A-4147-A177-3AD203B41FA5}">
                      <a16:colId xmlns:a16="http://schemas.microsoft.com/office/drawing/2014/main" val="2071163448"/>
                    </a:ext>
                  </a:extLst>
                </a:gridCol>
                <a:gridCol w="1103970">
                  <a:extLst>
                    <a:ext uri="{9D8B030D-6E8A-4147-A177-3AD203B41FA5}">
                      <a16:colId xmlns:a16="http://schemas.microsoft.com/office/drawing/2014/main" val="2148066765"/>
                    </a:ext>
                  </a:extLst>
                </a:gridCol>
                <a:gridCol w="869795">
                  <a:extLst>
                    <a:ext uri="{9D8B030D-6E8A-4147-A177-3AD203B41FA5}">
                      <a16:colId xmlns:a16="http://schemas.microsoft.com/office/drawing/2014/main" val="1436552505"/>
                    </a:ext>
                  </a:extLst>
                </a:gridCol>
                <a:gridCol w="809995">
                  <a:extLst>
                    <a:ext uri="{9D8B030D-6E8A-4147-A177-3AD203B41FA5}">
                      <a16:colId xmlns:a16="http://schemas.microsoft.com/office/drawing/2014/main" val="1059189414"/>
                    </a:ext>
                  </a:extLst>
                </a:gridCol>
                <a:gridCol w="882969">
                  <a:extLst>
                    <a:ext uri="{9D8B030D-6E8A-4147-A177-3AD203B41FA5}">
                      <a16:colId xmlns:a16="http://schemas.microsoft.com/office/drawing/2014/main" val="4096706648"/>
                    </a:ext>
                  </a:extLst>
                </a:gridCol>
                <a:gridCol w="882969">
                  <a:extLst>
                    <a:ext uri="{9D8B030D-6E8A-4147-A177-3AD203B41FA5}">
                      <a16:colId xmlns:a16="http://schemas.microsoft.com/office/drawing/2014/main" val="2450091536"/>
                    </a:ext>
                  </a:extLst>
                </a:gridCol>
              </a:tblGrid>
              <a:tr h="534261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지역별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소계 노선 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소계 길이 </a:t>
                      </a:r>
                      <a:r>
                        <a:rPr lang="en-US" altLang="ko-KR" sz="1200" dirty="0"/>
                        <a:t>(km)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자전거 전용도로 길이 </a:t>
                      </a:r>
                      <a:r>
                        <a:rPr lang="en-US" altLang="ko-KR" sz="1200" dirty="0"/>
                        <a:t>(km)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자전거 보행자</a:t>
                      </a:r>
                      <a:endParaRPr lang="en-US" altLang="ko-KR" sz="1200" dirty="0"/>
                    </a:p>
                    <a:p>
                      <a:pPr algn="r" latinLnBrk="1"/>
                      <a:r>
                        <a:rPr lang="ko-KR" altLang="en-US" sz="1200" dirty="0"/>
                        <a:t>겸용 도로 노선 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자전거 보행자 겸용 도로 길이 </a:t>
                      </a:r>
                      <a:r>
                        <a:rPr lang="en-US" altLang="ko-KR" sz="1200" dirty="0"/>
                        <a:t>(km)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자전거 </a:t>
                      </a:r>
                      <a:endParaRPr lang="en-US" altLang="ko-KR" sz="1200" dirty="0"/>
                    </a:p>
                    <a:p>
                      <a:pPr algn="r" latinLnBrk="1"/>
                      <a:r>
                        <a:rPr lang="ko-KR" altLang="en-US" sz="1200" dirty="0"/>
                        <a:t>전용차로 노선 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자전거</a:t>
                      </a:r>
                      <a:endParaRPr lang="en-US" altLang="ko-KR" sz="1200" dirty="0"/>
                    </a:p>
                    <a:p>
                      <a:pPr algn="r" latinLnBrk="1"/>
                      <a:r>
                        <a:rPr lang="ko-KR" altLang="en-US" sz="1200" dirty="0"/>
                        <a:t>전용차로 길이 </a:t>
                      </a:r>
                      <a:r>
                        <a:rPr lang="en-US" altLang="ko-KR" sz="1200" dirty="0"/>
                        <a:t>(km)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자전거 우선도로 노선수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자전거 우선도로 길이 </a:t>
                      </a:r>
                      <a:r>
                        <a:rPr lang="en-US" altLang="ko-KR" sz="1200" dirty="0"/>
                        <a:t>(km)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798443"/>
                  </a:ext>
                </a:extLst>
              </a:tr>
              <a:tr h="53426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>
                          <a:highlight>
                            <a:srgbClr val="A9D18E"/>
                          </a:highlight>
                        </a:rPr>
                        <a:t>송파구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186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19.2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141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76.2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1.8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0.0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163039"/>
                  </a:ext>
                </a:extLst>
              </a:tr>
              <a:tr h="53426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강동구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93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17.5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74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56.0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0.6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0.0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241654"/>
                  </a:ext>
                </a:extLst>
              </a:tr>
              <a:tr h="53426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영등포구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91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4.2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7.3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20.0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31.8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776895"/>
                  </a:ext>
                </a:extLst>
              </a:tr>
              <a:tr h="53426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강서구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79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32.2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36.1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0.0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0.0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89780"/>
                  </a:ext>
                </a:extLst>
              </a:tr>
              <a:tr h="53426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>
                          <a:highlight>
                            <a:srgbClr val="A9D18E"/>
                          </a:highlight>
                        </a:rPr>
                        <a:t>강남구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79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8.2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67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87.4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3.0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0.0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559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204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91E02F2-61FB-482D-7660-D53F44B9B5FA}"/>
              </a:ext>
            </a:extLst>
          </p:cNvPr>
          <p:cNvGrpSpPr/>
          <p:nvPr/>
        </p:nvGrpSpPr>
        <p:grpSpPr>
          <a:xfrm>
            <a:off x="896471" y="0"/>
            <a:ext cx="11295529" cy="6858000"/>
            <a:chOff x="896471" y="0"/>
            <a:chExt cx="11295529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2D691F-3D35-1437-3DE5-6DF6D5B09150}"/>
                </a:ext>
              </a:extLst>
            </p:cNvPr>
            <p:cNvGrpSpPr/>
            <p:nvPr/>
          </p:nvGrpSpPr>
          <p:grpSpPr>
            <a:xfrm>
              <a:off x="1362636" y="0"/>
              <a:ext cx="4948517" cy="2266950"/>
              <a:chOff x="1089211" y="286871"/>
              <a:chExt cx="4316508" cy="2133600"/>
            </a:xfrm>
            <a:solidFill>
              <a:srgbClr val="FFD437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74AC9F4-E4CC-C20B-CA89-A87626E0C184}"/>
                  </a:ext>
                </a:extLst>
              </p:cNvPr>
              <p:cNvSpPr/>
              <p:nvPr/>
            </p:nvSpPr>
            <p:spPr>
              <a:xfrm>
                <a:off x="1089211" y="286871"/>
                <a:ext cx="3151095" cy="2133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A53C553F-2AC8-B03F-33A7-006BB7D2FC39}"/>
                  </a:ext>
                </a:extLst>
              </p:cNvPr>
              <p:cNvSpPr/>
              <p:nvPr/>
            </p:nvSpPr>
            <p:spPr>
              <a:xfrm>
                <a:off x="4240306" y="286871"/>
                <a:ext cx="1165413" cy="118334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8435DC-788F-E761-8CF0-D175577AF417}"/>
                  </a:ext>
                </a:extLst>
              </p:cNvPr>
              <p:cNvSpPr/>
              <p:nvPr/>
            </p:nvSpPr>
            <p:spPr>
              <a:xfrm>
                <a:off x="3460376" y="286871"/>
                <a:ext cx="779930" cy="968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771CDD-86AC-0B38-5B21-BC0560CFDCF1}"/>
                </a:ext>
              </a:extLst>
            </p:cNvPr>
            <p:cNvSpPr/>
            <p:nvPr/>
          </p:nvSpPr>
          <p:spPr>
            <a:xfrm>
              <a:off x="1362636" y="475129"/>
              <a:ext cx="10829364" cy="6382871"/>
            </a:xfrm>
            <a:prstGeom prst="rect">
              <a:avLst/>
            </a:prstGeom>
            <a:solidFill>
              <a:srgbClr val="FFD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A7E23-F57F-8FDB-B649-745AFFEAB147}"/>
                </a:ext>
              </a:extLst>
            </p:cNvPr>
            <p:cNvSpPr/>
            <p:nvPr/>
          </p:nvSpPr>
          <p:spPr>
            <a:xfrm>
              <a:off x="1201271" y="1547345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2C2FAB-CCA7-0132-1AC7-9FBC8C9DE37D}"/>
                </a:ext>
              </a:extLst>
            </p:cNvPr>
            <p:cNvSpPr/>
            <p:nvPr/>
          </p:nvSpPr>
          <p:spPr>
            <a:xfrm>
              <a:off x="1380567" y="1686936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69C377-6635-402C-57B2-33C9C9EBB109}"/>
                </a:ext>
              </a:extLst>
            </p:cNvPr>
            <p:cNvSpPr/>
            <p:nvPr/>
          </p:nvSpPr>
          <p:spPr>
            <a:xfrm>
              <a:off x="1717434" y="842682"/>
              <a:ext cx="10474566" cy="6015318"/>
            </a:xfrm>
            <a:prstGeom prst="rect">
              <a:avLst/>
            </a:prstGeom>
            <a:solidFill>
              <a:srgbClr val="FEF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D23F94-4120-7CF2-4EB9-0564C43C8965}"/>
                </a:ext>
              </a:extLst>
            </p:cNvPr>
            <p:cNvSpPr/>
            <p:nvPr/>
          </p:nvSpPr>
          <p:spPr>
            <a:xfrm>
              <a:off x="896471" y="1028700"/>
              <a:ext cx="1389530" cy="490847"/>
            </a:xfrm>
            <a:prstGeom prst="rect">
              <a:avLst/>
            </a:prstGeom>
            <a:solidFill>
              <a:srgbClr val="F4B18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4A785-6629-3849-092F-C029949E15F0}"/>
                </a:ext>
              </a:extLst>
            </p:cNvPr>
            <p:cNvSpPr txBox="1"/>
            <p:nvPr/>
          </p:nvSpPr>
          <p:spPr>
            <a:xfrm>
              <a:off x="896471" y="1089457"/>
              <a:ext cx="133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데이터 분석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844D72-EC2E-B00E-E5EB-C00EBEDAE739}"/>
                </a:ext>
              </a:extLst>
            </p:cNvPr>
            <p:cNvSpPr txBox="1"/>
            <p:nvPr/>
          </p:nvSpPr>
          <p:spPr>
            <a:xfrm>
              <a:off x="1717433" y="237447"/>
              <a:ext cx="3723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추가 분석 결과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C8C538-CADB-D7D8-78EE-23CC9C80523A}"/>
              </a:ext>
            </a:extLst>
          </p:cNvPr>
          <p:cNvSpPr/>
          <p:nvPr/>
        </p:nvSpPr>
        <p:spPr>
          <a:xfrm>
            <a:off x="2796769" y="3860123"/>
            <a:ext cx="6356196" cy="85684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5583A39-687D-14B0-6D79-E9521DC2F8E9}"/>
              </a:ext>
            </a:extLst>
          </p:cNvPr>
          <p:cNvGrpSpPr/>
          <p:nvPr/>
        </p:nvGrpSpPr>
        <p:grpSpPr>
          <a:xfrm>
            <a:off x="2752165" y="2007909"/>
            <a:ext cx="7315200" cy="2779800"/>
            <a:chOff x="3590474" y="3947695"/>
            <a:chExt cx="7315200" cy="27798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54FE51D-C62C-2954-417C-CCF1D6431A69}"/>
                </a:ext>
              </a:extLst>
            </p:cNvPr>
            <p:cNvSpPr/>
            <p:nvPr/>
          </p:nvSpPr>
          <p:spPr>
            <a:xfrm>
              <a:off x="3645794" y="4665553"/>
              <a:ext cx="6735774" cy="372597"/>
            </a:xfrm>
            <a:prstGeom prst="rect">
              <a:avLst/>
            </a:prstGeom>
            <a:solidFill>
              <a:srgbClr val="F4B18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CDCF42-71C4-9666-64B3-825C451878AB}"/>
                </a:ext>
              </a:extLst>
            </p:cNvPr>
            <p:cNvSpPr txBox="1"/>
            <p:nvPr/>
          </p:nvSpPr>
          <p:spPr>
            <a:xfrm>
              <a:off x="3590474" y="3947695"/>
              <a:ext cx="7315200" cy="2779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dirty="0"/>
                <a:t>개인형 이동수단의 사건수는</a:t>
              </a:r>
              <a:endParaRPr lang="en-US" altLang="ko-KR" dirty="0"/>
            </a:p>
            <a:p>
              <a:pPr>
                <a:lnSpc>
                  <a:spcPct val="200000"/>
                </a:lnSpc>
              </a:pPr>
              <a:r>
                <a:rPr lang="ko-KR" altLang="en-US" dirty="0"/>
                <a:t>사업체 수</a:t>
              </a:r>
              <a:r>
                <a:rPr lang="en-US" altLang="ko-KR" dirty="0"/>
                <a:t>, </a:t>
              </a:r>
              <a:r>
                <a:rPr lang="ko-KR" altLang="en-US" dirty="0"/>
                <a:t>종사자 수</a:t>
              </a:r>
              <a:r>
                <a:rPr lang="en-US" altLang="ko-KR" dirty="0"/>
                <a:t>, </a:t>
              </a:r>
              <a:r>
                <a:rPr lang="ko-KR" altLang="en-US" dirty="0"/>
                <a:t>자전거 도로 수와 정확하게 관련된다고 보기는 어렵다</a:t>
              </a:r>
              <a:endParaRPr lang="en-US" altLang="ko-KR" dirty="0"/>
            </a:p>
            <a:p>
              <a:pPr>
                <a:lnSpc>
                  <a:spcPct val="200000"/>
                </a:lnSpc>
              </a:pPr>
              <a:endParaRPr lang="en-US" altLang="ko-KR" dirty="0"/>
            </a:p>
            <a:p>
              <a:pPr>
                <a:lnSpc>
                  <a:spcPct val="200000"/>
                </a:lnSpc>
              </a:pPr>
              <a:r>
                <a:rPr lang="ko-KR" altLang="en-US" dirty="0"/>
                <a:t>강남구</a:t>
              </a:r>
              <a:r>
                <a:rPr lang="en-US" altLang="ko-KR" dirty="0"/>
                <a:t>, </a:t>
              </a:r>
              <a:r>
                <a:rPr lang="ko-KR" altLang="en-US" dirty="0"/>
                <a:t>송파구의 경우 사고 발생 비율이 가장 높으며</a:t>
              </a:r>
              <a:endParaRPr lang="en-US" altLang="ko-KR" dirty="0"/>
            </a:p>
            <a:p>
              <a:pPr>
                <a:lnSpc>
                  <a:spcPct val="200000"/>
                </a:lnSpc>
              </a:pPr>
              <a:r>
                <a:rPr lang="ko-KR" altLang="en-US" dirty="0"/>
                <a:t>사업체와 종사자</a:t>
              </a:r>
              <a:r>
                <a:rPr lang="en-US" altLang="ko-KR" dirty="0"/>
                <a:t>, </a:t>
              </a:r>
              <a:r>
                <a:rPr lang="ko-KR" altLang="en-US" dirty="0"/>
                <a:t>자전거 도로 또한 평균보다 많은 구역인 것이 특징이다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64054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9C62D8-B78A-1113-956F-40AFD5D65B9A}"/>
              </a:ext>
            </a:extLst>
          </p:cNvPr>
          <p:cNvSpPr txBox="1"/>
          <p:nvPr/>
        </p:nvSpPr>
        <p:spPr>
          <a:xfrm>
            <a:off x="179293" y="188259"/>
            <a:ext cx="171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latin typeface="+mj-lt"/>
              </a:rPr>
              <a:t>INDEX</a:t>
            </a:r>
            <a:endParaRPr lang="ko-KR" altLang="en-US" sz="3200" dirty="0">
              <a:latin typeface="+mj-lt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CA59765-340C-D08A-1745-7FAEB0AD6B19}"/>
              </a:ext>
            </a:extLst>
          </p:cNvPr>
          <p:cNvCxnSpPr>
            <a:cxnSpLocks/>
          </p:cNvCxnSpPr>
          <p:nvPr/>
        </p:nvCxnSpPr>
        <p:spPr>
          <a:xfrm>
            <a:off x="2070847" y="0"/>
            <a:ext cx="0" cy="6858000"/>
          </a:xfrm>
          <a:prstGeom prst="line">
            <a:avLst/>
          </a:prstGeom>
          <a:ln w="12700">
            <a:solidFill>
              <a:srgbClr val="EEBB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344E57-9710-115E-F019-A51317A1FB38}"/>
              </a:ext>
            </a:extLst>
          </p:cNvPr>
          <p:cNvGrpSpPr/>
          <p:nvPr/>
        </p:nvGrpSpPr>
        <p:grpSpPr>
          <a:xfrm>
            <a:off x="2070848" y="865095"/>
            <a:ext cx="6176682" cy="788894"/>
            <a:chOff x="2070848" y="865095"/>
            <a:chExt cx="6176682" cy="78889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DFBDE5F-1391-C38F-4974-B87DF5BFEFCB}"/>
                </a:ext>
              </a:extLst>
            </p:cNvPr>
            <p:cNvGrpSpPr/>
            <p:nvPr/>
          </p:nvGrpSpPr>
          <p:grpSpPr>
            <a:xfrm>
              <a:off x="2070848" y="865095"/>
              <a:ext cx="6176682" cy="788894"/>
              <a:chOff x="4222377" y="3285565"/>
              <a:chExt cx="6176682" cy="788894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99171EA0-7F10-DA39-6970-4DDBF9ECA1E2}"/>
                  </a:ext>
                </a:extLst>
              </p:cNvPr>
              <p:cNvSpPr/>
              <p:nvPr/>
            </p:nvSpPr>
            <p:spPr>
              <a:xfrm>
                <a:off x="4222377" y="3285565"/>
                <a:ext cx="6176682" cy="78889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6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+mj-lt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4E51B08-63FA-99F1-AC44-70A1A8BBEA1A}"/>
                  </a:ext>
                </a:extLst>
              </p:cNvPr>
              <p:cNvSpPr/>
              <p:nvPr/>
            </p:nvSpPr>
            <p:spPr>
              <a:xfrm>
                <a:off x="4222377" y="3285565"/>
                <a:ext cx="788894" cy="7888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+mj-lt"/>
                  </a:rPr>
                  <a:t>1</a:t>
                </a:r>
                <a:endParaRPr lang="ko-KR" altLang="en-US" sz="2000" dirty="0">
                  <a:latin typeface="+mj-lt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F6A800-827F-9F79-7BFE-ECA936CB8CEF}"/>
                </a:ext>
              </a:extLst>
            </p:cNvPr>
            <p:cNvSpPr txBox="1"/>
            <p:nvPr/>
          </p:nvSpPr>
          <p:spPr>
            <a:xfrm>
              <a:off x="3030070" y="1028709"/>
              <a:ext cx="3854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주제 설명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DDA1B2E-B0F1-0BD5-9BC2-46857D609AD4}"/>
              </a:ext>
            </a:extLst>
          </p:cNvPr>
          <p:cNvGrpSpPr/>
          <p:nvPr/>
        </p:nvGrpSpPr>
        <p:grpSpPr>
          <a:xfrm>
            <a:off x="2070847" y="2311400"/>
            <a:ext cx="6176682" cy="788894"/>
            <a:chOff x="2070847" y="2311401"/>
            <a:chExt cx="6176682" cy="788894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2CFC9BE-3038-E7F4-05C0-4BC48D62AE08}"/>
                </a:ext>
              </a:extLst>
            </p:cNvPr>
            <p:cNvGrpSpPr/>
            <p:nvPr/>
          </p:nvGrpSpPr>
          <p:grpSpPr>
            <a:xfrm>
              <a:off x="2070847" y="2311401"/>
              <a:ext cx="6176682" cy="788894"/>
              <a:chOff x="4222377" y="3285565"/>
              <a:chExt cx="6176682" cy="788894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20EAEC2-757D-FFBF-3274-2C0CCD616B58}"/>
                  </a:ext>
                </a:extLst>
              </p:cNvPr>
              <p:cNvSpPr/>
              <p:nvPr/>
            </p:nvSpPr>
            <p:spPr>
              <a:xfrm>
                <a:off x="4222377" y="3285565"/>
                <a:ext cx="6176682" cy="78889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6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+mj-lt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FBE6588-6A92-1718-426B-6E430FF2F2A7}"/>
                  </a:ext>
                </a:extLst>
              </p:cNvPr>
              <p:cNvSpPr/>
              <p:nvPr/>
            </p:nvSpPr>
            <p:spPr>
              <a:xfrm>
                <a:off x="4222377" y="3285565"/>
                <a:ext cx="788894" cy="7888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+mj-lt"/>
                  </a:rPr>
                  <a:t>2</a:t>
                </a:r>
                <a:endParaRPr lang="ko-KR" altLang="en-US" sz="2000" dirty="0">
                  <a:latin typeface="+mj-lt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0A8434-3D71-9720-F75B-12D7A02B5533}"/>
                </a:ext>
              </a:extLst>
            </p:cNvPr>
            <p:cNvSpPr txBox="1"/>
            <p:nvPr/>
          </p:nvSpPr>
          <p:spPr>
            <a:xfrm>
              <a:off x="3030070" y="2479498"/>
              <a:ext cx="3854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데이터 설명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4FF084-CAD3-4030-2E8A-829BA90DB96A}"/>
              </a:ext>
            </a:extLst>
          </p:cNvPr>
          <p:cNvGrpSpPr/>
          <p:nvPr/>
        </p:nvGrpSpPr>
        <p:grpSpPr>
          <a:xfrm>
            <a:off x="2070847" y="3757705"/>
            <a:ext cx="6176682" cy="788894"/>
            <a:chOff x="2070847" y="2311401"/>
            <a:chExt cx="6176682" cy="78889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D10A3AC-9437-FA22-A588-27F6D5C9F4C0}"/>
                </a:ext>
              </a:extLst>
            </p:cNvPr>
            <p:cNvGrpSpPr/>
            <p:nvPr/>
          </p:nvGrpSpPr>
          <p:grpSpPr>
            <a:xfrm>
              <a:off x="2070847" y="2311401"/>
              <a:ext cx="6176682" cy="788894"/>
              <a:chOff x="4222377" y="3285565"/>
              <a:chExt cx="6176682" cy="788894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D19EC7A-0286-3D64-8293-9FE0928E8C90}"/>
                  </a:ext>
                </a:extLst>
              </p:cNvPr>
              <p:cNvSpPr/>
              <p:nvPr/>
            </p:nvSpPr>
            <p:spPr>
              <a:xfrm>
                <a:off x="4222377" y="3285565"/>
                <a:ext cx="6176682" cy="78889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6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+mj-lt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CF2F75-A4BD-6053-E76F-61422CF9B468}"/>
                  </a:ext>
                </a:extLst>
              </p:cNvPr>
              <p:cNvSpPr/>
              <p:nvPr/>
            </p:nvSpPr>
            <p:spPr>
              <a:xfrm>
                <a:off x="4222377" y="3285565"/>
                <a:ext cx="788894" cy="7888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+mj-lt"/>
                  </a:rPr>
                  <a:t>3</a:t>
                </a:r>
                <a:endParaRPr lang="ko-KR" altLang="en-US" sz="2000" dirty="0">
                  <a:latin typeface="+mj-lt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995FE0-5BC4-CF88-E7CB-37D0C8831CBA}"/>
                </a:ext>
              </a:extLst>
            </p:cNvPr>
            <p:cNvSpPr txBox="1"/>
            <p:nvPr/>
          </p:nvSpPr>
          <p:spPr>
            <a:xfrm>
              <a:off x="3030070" y="2479498"/>
              <a:ext cx="3854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데이터 분석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3C6149E-8A72-53F2-D7E1-36C2A60BBCFF}"/>
              </a:ext>
            </a:extLst>
          </p:cNvPr>
          <p:cNvGrpSpPr/>
          <p:nvPr/>
        </p:nvGrpSpPr>
        <p:grpSpPr>
          <a:xfrm>
            <a:off x="2070847" y="5204011"/>
            <a:ext cx="6176682" cy="788894"/>
            <a:chOff x="2070847" y="2311401"/>
            <a:chExt cx="6176682" cy="78889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A8F2541-FFB3-207A-B81C-7E4F2BD2029B}"/>
                </a:ext>
              </a:extLst>
            </p:cNvPr>
            <p:cNvGrpSpPr/>
            <p:nvPr/>
          </p:nvGrpSpPr>
          <p:grpSpPr>
            <a:xfrm>
              <a:off x="2070847" y="2311401"/>
              <a:ext cx="6176682" cy="788894"/>
              <a:chOff x="4222377" y="3285565"/>
              <a:chExt cx="6176682" cy="788894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FA4C556-A247-3AEE-759F-110E289B4BB2}"/>
                  </a:ext>
                </a:extLst>
              </p:cNvPr>
              <p:cNvSpPr/>
              <p:nvPr/>
            </p:nvSpPr>
            <p:spPr>
              <a:xfrm>
                <a:off x="4222377" y="3285565"/>
                <a:ext cx="6176682" cy="78889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6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+mj-lt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A167BBA-82D8-D333-FCB1-F2095919D933}"/>
                  </a:ext>
                </a:extLst>
              </p:cNvPr>
              <p:cNvSpPr/>
              <p:nvPr/>
            </p:nvSpPr>
            <p:spPr>
              <a:xfrm>
                <a:off x="4222377" y="3285565"/>
                <a:ext cx="788894" cy="7888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+mj-lt"/>
                  </a:rPr>
                  <a:t>4</a:t>
                </a:r>
                <a:endParaRPr lang="ko-KR" altLang="en-US" sz="2000" dirty="0">
                  <a:latin typeface="+mj-lt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DD6EB3-08DC-C301-3222-0871C34E3190}"/>
                </a:ext>
              </a:extLst>
            </p:cNvPr>
            <p:cNvSpPr txBox="1"/>
            <p:nvPr/>
          </p:nvSpPr>
          <p:spPr>
            <a:xfrm>
              <a:off x="3030070" y="2479498"/>
              <a:ext cx="3854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UI </a:t>
              </a:r>
              <a:r>
                <a:rPr lang="ko-KR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312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9C76ECA-4C17-4903-B0EF-88560603582B}"/>
              </a:ext>
            </a:extLst>
          </p:cNvPr>
          <p:cNvGrpSpPr/>
          <p:nvPr/>
        </p:nvGrpSpPr>
        <p:grpSpPr>
          <a:xfrm>
            <a:off x="1111624" y="0"/>
            <a:ext cx="11080376" cy="6858000"/>
            <a:chOff x="1111624" y="0"/>
            <a:chExt cx="11080376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2D691F-3D35-1437-3DE5-6DF6D5B09150}"/>
                </a:ext>
              </a:extLst>
            </p:cNvPr>
            <p:cNvGrpSpPr/>
            <p:nvPr/>
          </p:nvGrpSpPr>
          <p:grpSpPr>
            <a:xfrm>
              <a:off x="1362636" y="0"/>
              <a:ext cx="4948517" cy="2266950"/>
              <a:chOff x="1089211" y="286871"/>
              <a:chExt cx="4316508" cy="2133600"/>
            </a:xfrm>
            <a:solidFill>
              <a:srgbClr val="FFD437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74AC9F4-E4CC-C20B-CA89-A87626E0C184}"/>
                  </a:ext>
                </a:extLst>
              </p:cNvPr>
              <p:cNvSpPr/>
              <p:nvPr/>
            </p:nvSpPr>
            <p:spPr>
              <a:xfrm>
                <a:off x="1089211" y="286871"/>
                <a:ext cx="3151095" cy="2133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A53C553F-2AC8-B03F-33A7-006BB7D2FC39}"/>
                  </a:ext>
                </a:extLst>
              </p:cNvPr>
              <p:cNvSpPr/>
              <p:nvPr/>
            </p:nvSpPr>
            <p:spPr>
              <a:xfrm>
                <a:off x="4240306" y="286871"/>
                <a:ext cx="1165413" cy="118334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8435DC-788F-E761-8CF0-D175577AF417}"/>
                  </a:ext>
                </a:extLst>
              </p:cNvPr>
              <p:cNvSpPr/>
              <p:nvPr/>
            </p:nvSpPr>
            <p:spPr>
              <a:xfrm>
                <a:off x="3460376" y="286871"/>
                <a:ext cx="779930" cy="968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771CDD-86AC-0B38-5B21-BC0560CFDCF1}"/>
                </a:ext>
              </a:extLst>
            </p:cNvPr>
            <p:cNvSpPr/>
            <p:nvPr/>
          </p:nvSpPr>
          <p:spPr>
            <a:xfrm>
              <a:off x="1362636" y="475129"/>
              <a:ext cx="10829364" cy="6382871"/>
            </a:xfrm>
            <a:prstGeom prst="rect">
              <a:avLst/>
            </a:prstGeom>
            <a:solidFill>
              <a:srgbClr val="FFD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A7E23-F57F-8FDB-B649-745AFFEAB147}"/>
                </a:ext>
              </a:extLst>
            </p:cNvPr>
            <p:cNvSpPr/>
            <p:nvPr/>
          </p:nvSpPr>
          <p:spPr>
            <a:xfrm>
              <a:off x="1308847" y="1547345"/>
              <a:ext cx="977153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2C2FAB-CCA7-0132-1AC7-9FBC8C9DE37D}"/>
                </a:ext>
              </a:extLst>
            </p:cNvPr>
            <p:cNvSpPr/>
            <p:nvPr/>
          </p:nvSpPr>
          <p:spPr>
            <a:xfrm>
              <a:off x="1488143" y="1686936"/>
              <a:ext cx="977153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69C377-6635-402C-57B2-33C9C9EBB109}"/>
                </a:ext>
              </a:extLst>
            </p:cNvPr>
            <p:cNvSpPr/>
            <p:nvPr/>
          </p:nvSpPr>
          <p:spPr>
            <a:xfrm>
              <a:off x="1717434" y="842682"/>
              <a:ext cx="10474566" cy="6015318"/>
            </a:xfrm>
            <a:prstGeom prst="rect">
              <a:avLst/>
            </a:prstGeom>
            <a:solidFill>
              <a:srgbClr val="FEF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D23F94-4120-7CF2-4EB9-0564C43C8965}"/>
                </a:ext>
              </a:extLst>
            </p:cNvPr>
            <p:cNvSpPr/>
            <p:nvPr/>
          </p:nvSpPr>
          <p:spPr>
            <a:xfrm>
              <a:off x="1192305" y="1028700"/>
              <a:ext cx="1093696" cy="490847"/>
            </a:xfrm>
            <a:prstGeom prst="rect">
              <a:avLst/>
            </a:prstGeom>
            <a:solidFill>
              <a:srgbClr val="F4B18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4A785-6629-3849-092F-C029949E15F0}"/>
                </a:ext>
              </a:extLst>
            </p:cNvPr>
            <p:cNvSpPr txBox="1"/>
            <p:nvPr/>
          </p:nvSpPr>
          <p:spPr>
            <a:xfrm>
              <a:off x="1111624" y="1089457"/>
              <a:ext cx="1118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UI </a:t>
              </a:r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소개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D922A6-B13C-2B47-A67D-A9E23318EF37}"/>
                </a:ext>
              </a:extLst>
            </p:cNvPr>
            <p:cNvSpPr txBox="1"/>
            <p:nvPr/>
          </p:nvSpPr>
          <p:spPr>
            <a:xfrm>
              <a:off x="1717434" y="237447"/>
              <a:ext cx="24115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UI </a:t>
              </a:r>
              <a:r>
                <a:rPr lang="ko-KR" altLang="en-US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708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80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DDB4506-49BA-99A3-47F5-D1E7AFE6106A}"/>
              </a:ext>
            </a:extLst>
          </p:cNvPr>
          <p:cNvGrpSpPr/>
          <p:nvPr/>
        </p:nvGrpSpPr>
        <p:grpSpPr>
          <a:xfrm>
            <a:off x="1111624" y="0"/>
            <a:ext cx="11080376" cy="6858000"/>
            <a:chOff x="1111624" y="0"/>
            <a:chExt cx="11080376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2D691F-3D35-1437-3DE5-6DF6D5B09150}"/>
                </a:ext>
              </a:extLst>
            </p:cNvPr>
            <p:cNvGrpSpPr/>
            <p:nvPr/>
          </p:nvGrpSpPr>
          <p:grpSpPr>
            <a:xfrm>
              <a:off x="1362636" y="0"/>
              <a:ext cx="4948517" cy="2266950"/>
              <a:chOff x="1089211" y="286871"/>
              <a:chExt cx="4316508" cy="2133600"/>
            </a:xfrm>
            <a:solidFill>
              <a:srgbClr val="FFD437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74AC9F4-E4CC-C20B-CA89-A87626E0C184}"/>
                  </a:ext>
                </a:extLst>
              </p:cNvPr>
              <p:cNvSpPr/>
              <p:nvPr/>
            </p:nvSpPr>
            <p:spPr>
              <a:xfrm>
                <a:off x="1089211" y="286871"/>
                <a:ext cx="3151095" cy="2133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A53C553F-2AC8-B03F-33A7-006BB7D2FC39}"/>
                  </a:ext>
                </a:extLst>
              </p:cNvPr>
              <p:cNvSpPr/>
              <p:nvPr/>
            </p:nvSpPr>
            <p:spPr>
              <a:xfrm>
                <a:off x="4240306" y="286871"/>
                <a:ext cx="1165413" cy="118334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8435DC-788F-E761-8CF0-D175577AF417}"/>
                  </a:ext>
                </a:extLst>
              </p:cNvPr>
              <p:cNvSpPr/>
              <p:nvPr/>
            </p:nvSpPr>
            <p:spPr>
              <a:xfrm>
                <a:off x="3460376" y="286871"/>
                <a:ext cx="779930" cy="968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771CDD-86AC-0B38-5B21-BC0560CFDCF1}"/>
                </a:ext>
              </a:extLst>
            </p:cNvPr>
            <p:cNvSpPr/>
            <p:nvPr/>
          </p:nvSpPr>
          <p:spPr>
            <a:xfrm>
              <a:off x="1362636" y="475129"/>
              <a:ext cx="10829364" cy="6382871"/>
            </a:xfrm>
            <a:prstGeom prst="rect">
              <a:avLst/>
            </a:prstGeom>
            <a:solidFill>
              <a:srgbClr val="FFD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A7E23-F57F-8FDB-B649-745AFFEAB147}"/>
                </a:ext>
              </a:extLst>
            </p:cNvPr>
            <p:cNvSpPr/>
            <p:nvPr/>
          </p:nvSpPr>
          <p:spPr>
            <a:xfrm>
              <a:off x="1308847" y="1547345"/>
              <a:ext cx="977153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2C2FAB-CCA7-0132-1AC7-9FBC8C9DE37D}"/>
                </a:ext>
              </a:extLst>
            </p:cNvPr>
            <p:cNvSpPr/>
            <p:nvPr/>
          </p:nvSpPr>
          <p:spPr>
            <a:xfrm>
              <a:off x="1488143" y="1686936"/>
              <a:ext cx="977153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69C377-6635-402C-57B2-33C9C9EBB109}"/>
                </a:ext>
              </a:extLst>
            </p:cNvPr>
            <p:cNvSpPr/>
            <p:nvPr/>
          </p:nvSpPr>
          <p:spPr>
            <a:xfrm>
              <a:off x="1717434" y="842682"/>
              <a:ext cx="10474566" cy="6015318"/>
            </a:xfrm>
            <a:prstGeom prst="rect">
              <a:avLst/>
            </a:prstGeom>
            <a:solidFill>
              <a:srgbClr val="FEF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D23F94-4120-7CF2-4EB9-0564C43C8965}"/>
                </a:ext>
              </a:extLst>
            </p:cNvPr>
            <p:cNvSpPr/>
            <p:nvPr/>
          </p:nvSpPr>
          <p:spPr>
            <a:xfrm>
              <a:off x="1192305" y="1028700"/>
              <a:ext cx="1093696" cy="490847"/>
            </a:xfrm>
            <a:prstGeom prst="rect">
              <a:avLst/>
            </a:prstGeom>
            <a:solidFill>
              <a:srgbClr val="F4B18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4A785-6629-3849-092F-C029949E15F0}"/>
                </a:ext>
              </a:extLst>
            </p:cNvPr>
            <p:cNvSpPr txBox="1"/>
            <p:nvPr/>
          </p:nvSpPr>
          <p:spPr>
            <a:xfrm>
              <a:off x="1111624" y="1089457"/>
              <a:ext cx="1118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주제 설명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F08C94-2C92-93A4-9521-2AC3836CC248}"/>
                </a:ext>
              </a:extLst>
            </p:cNvPr>
            <p:cNvSpPr txBox="1"/>
            <p:nvPr/>
          </p:nvSpPr>
          <p:spPr>
            <a:xfrm>
              <a:off x="1717434" y="237447"/>
              <a:ext cx="24115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주제 소개 및 설명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E51AFA4-2293-8EBB-2E8F-A85443A3D0A0}"/>
              </a:ext>
            </a:extLst>
          </p:cNvPr>
          <p:cNvSpPr txBox="1"/>
          <p:nvPr/>
        </p:nvSpPr>
        <p:spPr>
          <a:xfrm>
            <a:off x="4767174" y="1985395"/>
            <a:ext cx="4393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FEF9EC"/>
                  </a:solidFill>
                </a:ln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‘</a:t>
            </a:r>
            <a:r>
              <a:rPr lang="ko-KR" altLang="en-US" sz="2000" b="1" dirty="0">
                <a:ln>
                  <a:solidFill>
                    <a:srgbClr val="FEF9EC"/>
                  </a:solidFill>
                </a:ln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전동 </a:t>
            </a:r>
            <a:r>
              <a:rPr lang="ko-KR" altLang="en-US" sz="2000" b="1" dirty="0" err="1">
                <a:ln>
                  <a:solidFill>
                    <a:srgbClr val="FEF9EC"/>
                  </a:solidFill>
                </a:ln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킥보드</a:t>
            </a:r>
            <a:r>
              <a:rPr lang="ko-KR" altLang="en-US" sz="2000" b="1" dirty="0">
                <a:ln>
                  <a:solidFill>
                    <a:srgbClr val="FEF9EC"/>
                  </a:solidFill>
                </a:ln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사용량에 따른 교통사고 비율</a:t>
            </a:r>
            <a:r>
              <a:rPr lang="en-US" altLang="ko-KR" sz="2000" b="1" dirty="0">
                <a:ln>
                  <a:solidFill>
                    <a:srgbClr val="FEF9EC"/>
                  </a:solidFill>
                </a:ln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’</a:t>
            </a:r>
            <a:endParaRPr lang="ko-KR" altLang="en-US" sz="2000" b="1" dirty="0">
              <a:ln>
                <a:solidFill>
                  <a:srgbClr val="FEF9EC"/>
                </a:solidFill>
              </a:ln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E931F5-57DA-B454-8025-6EF2F794DBFB}"/>
              </a:ext>
            </a:extLst>
          </p:cNvPr>
          <p:cNvSpPr/>
          <p:nvPr/>
        </p:nvSpPr>
        <p:spPr>
          <a:xfrm>
            <a:off x="4734495" y="3017535"/>
            <a:ext cx="5363807" cy="153009"/>
          </a:xfrm>
          <a:prstGeom prst="rect">
            <a:avLst/>
          </a:prstGeom>
          <a:solidFill>
            <a:srgbClr val="F4B18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9C89E-E651-470D-EC99-320D7437478A}"/>
              </a:ext>
            </a:extLst>
          </p:cNvPr>
          <p:cNvSpPr txBox="1"/>
          <p:nvPr/>
        </p:nvSpPr>
        <p:spPr>
          <a:xfrm>
            <a:off x="4654677" y="2755925"/>
            <a:ext cx="5443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ea"/>
                <a:ea typeface="+mj-ea"/>
              </a:rPr>
              <a:t>‘</a:t>
            </a:r>
            <a:r>
              <a:rPr lang="ko-KR" altLang="en-US" sz="2800" dirty="0">
                <a:latin typeface="+mj-ea"/>
                <a:ea typeface="+mj-ea"/>
              </a:rPr>
              <a:t>개인형 이동수단</a:t>
            </a:r>
            <a:r>
              <a:rPr lang="en-US" altLang="ko-KR" sz="2800" dirty="0">
                <a:latin typeface="+mj-ea"/>
                <a:ea typeface="+mj-ea"/>
              </a:rPr>
              <a:t>(PM) </a:t>
            </a:r>
            <a:r>
              <a:rPr lang="ko-KR" altLang="en-US" sz="2800" dirty="0">
                <a:latin typeface="+mj-ea"/>
                <a:ea typeface="+mj-ea"/>
              </a:rPr>
              <a:t>교통사고 분석</a:t>
            </a:r>
            <a:r>
              <a:rPr lang="en-US" altLang="ko-KR" sz="2800" dirty="0">
                <a:latin typeface="+mj-ea"/>
                <a:ea typeface="+mj-ea"/>
              </a:rPr>
              <a:t>’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79BBE82B-BD42-0E7B-7B63-2B11BBED420D}"/>
              </a:ext>
            </a:extLst>
          </p:cNvPr>
          <p:cNvSpPr/>
          <p:nvPr/>
        </p:nvSpPr>
        <p:spPr>
          <a:xfrm rot="21074458" flipH="1">
            <a:off x="3918032" y="2260517"/>
            <a:ext cx="1812598" cy="699591"/>
          </a:xfrm>
          <a:custGeom>
            <a:avLst/>
            <a:gdLst>
              <a:gd name="connsiteX0" fmla="*/ 979261 w 1812598"/>
              <a:gd name="connsiteY0" fmla="*/ 1135 h 699591"/>
              <a:gd name="connsiteX1" fmla="*/ 1669581 w 1812598"/>
              <a:gd name="connsiteY1" fmla="*/ 161196 h 699591"/>
              <a:gd name="connsiteX2" fmla="*/ 1181766 w 1812598"/>
              <a:gd name="connsiteY2" fmla="*/ 683042 h 699591"/>
              <a:gd name="connsiteX3" fmla="*/ 906299 w 1812598"/>
              <a:gd name="connsiteY3" fmla="*/ 349796 h 699591"/>
              <a:gd name="connsiteX4" fmla="*/ 979261 w 1812598"/>
              <a:gd name="connsiteY4" fmla="*/ 1135 h 699591"/>
              <a:gd name="connsiteX0" fmla="*/ 979261 w 1812598"/>
              <a:gd name="connsiteY0" fmla="*/ 1135 h 699591"/>
              <a:gd name="connsiteX1" fmla="*/ 1669581 w 1812598"/>
              <a:gd name="connsiteY1" fmla="*/ 161196 h 699591"/>
              <a:gd name="connsiteX2" fmla="*/ 1181766 w 1812598"/>
              <a:gd name="connsiteY2" fmla="*/ 683042 h 69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598" h="699591" stroke="0" extrusionOk="0">
                <a:moveTo>
                  <a:pt x="979261" y="1135"/>
                </a:moveTo>
                <a:cubicBezTo>
                  <a:pt x="1283611" y="-33746"/>
                  <a:pt x="1513233" y="61884"/>
                  <a:pt x="1669581" y="161196"/>
                </a:cubicBezTo>
                <a:cubicBezTo>
                  <a:pt x="1961739" y="351336"/>
                  <a:pt x="1721238" y="660989"/>
                  <a:pt x="1181766" y="683042"/>
                </a:cubicBezTo>
                <a:cubicBezTo>
                  <a:pt x="1087423" y="642867"/>
                  <a:pt x="1030104" y="450223"/>
                  <a:pt x="906299" y="349796"/>
                </a:cubicBezTo>
                <a:cubicBezTo>
                  <a:pt x="919441" y="250151"/>
                  <a:pt x="980845" y="79645"/>
                  <a:pt x="979261" y="1135"/>
                </a:cubicBezTo>
                <a:close/>
              </a:path>
              <a:path w="1812598" h="699591" fill="none" extrusionOk="0">
                <a:moveTo>
                  <a:pt x="979261" y="1135"/>
                </a:moveTo>
                <a:cubicBezTo>
                  <a:pt x="1237566" y="24038"/>
                  <a:pt x="1510258" y="87198"/>
                  <a:pt x="1669581" y="161196"/>
                </a:cubicBezTo>
                <a:cubicBezTo>
                  <a:pt x="1998357" y="337362"/>
                  <a:pt x="1725365" y="620390"/>
                  <a:pt x="1181766" y="683042"/>
                </a:cubicBezTo>
              </a:path>
            </a:pathLst>
          </a:custGeom>
          <a:ln w="57150" cap="rnd">
            <a:solidFill>
              <a:schemeClr val="accent2">
                <a:lumMod val="60000"/>
                <a:lumOff val="40000"/>
              </a:schemeClr>
            </a:solidFill>
            <a:headEnd type="none" w="med" len="sm"/>
            <a:tailEnd type="arrow" w="med" len="sm"/>
            <a:extLst>
              <a:ext uri="{C807C97D-BFC1-408E-A445-0C87EB9F89A2}">
                <ask:lineSketchStyleProps xmlns:ask="http://schemas.microsoft.com/office/drawing/2018/sketchyshapes" sd="4088484021">
                  <a:prstGeom prst="arc">
                    <a:avLst>
                      <a:gd name="adj1" fmla="val 16909163"/>
                      <a:gd name="adj2" fmla="val 302533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3AD6FC9-CF00-39C2-55CF-F37185EC6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35" y="4142388"/>
            <a:ext cx="2472582" cy="24901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9B4C2E-DE14-A167-F8D1-13D8FF1F4EC8}"/>
              </a:ext>
            </a:extLst>
          </p:cNvPr>
          <p:cNvSpPr txBox="1"/>
          <p:nvPr/>
        </p:nvSpPr>
        <p:spPr>
          <a:xfrm>
            <a:off x="4898187" y="5579426"/>
            <a:ext cx="70393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u="none" strike="noStrike" baseline="0" dirty="0">
                <a:solidFill>
                  <a:srgbClr val="000000"/>
                </a:solidFill>
              </a:rPr>
              <a:t>사진 출처</a:t>
            </a:r>
            <a:r>
              <a:rPr lang="en-US" altLang="ko-KR" sz="11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altLang="ko-KR" sz="1100" b="0" i="0" u="none" strike="noStrike" baseline="0" dirty="0">
                <a:solidFill>
                  <a:srgbClr val="810081"/>
                </a:solidFill>
              </a:rPr>
              <a:t>http://www.civicnews.com/news/articleView.html?idxno=28804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D4D483-9F9C-1B61-D25B-1C6C02C72028}"/>
              </a:ext>
            </a:extLst>
          </p:cNvPr>
          <p:cNvSpPr txBox="1"/>
          <p:nvPr/>
        </p:nvSpPr>
        <p:spPr>
          <a:xfrm>
            <a:off x="4898187" y="4798069"/>
            <a:ext cx="6284966" cy="67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개인형 이동수단</a:t>
            </a:r>
            <a:r>
              <a:rPr lang="en-US" altLang="ko-KR" sz="1400" b="1" dirty="0"/>
              <a:t>, PM (Personal Mobility)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: </a:t>
            </a:r>
            <a:r>
              <a:rPr lang="ko-KR" altLang="en-US" sz="1400" dirty="0"/>
              <a:t>전동 </a:t>
            </a:r>
            <a:r>
              <a:rPr lang="ko-KR" altLang="en-US" sz="1400" dirty="0" err="1"/>
              <a:t>킥보드</a:t>
            </a:r>
            <a:r>
              <a:rPr lang="en-US" altLang="ko-KR" sz="1400" dirty="0"/>
              <a:t>, </a:t>
            </a:r>
            <a:r>
              <a:rPr lang="ko-KR" altLang="en-US" sz="1400" dirty="0"/>
              <a:t>전기 자전거 등과 같이</a:t>
            </a:r>
            <a:r>
              <a:rPr lang="en-US" altLang="ko-KR" sz="1400" dirty="0"/>
              <a:t> </a:t>
            </a:r>
            <a:r>
              <a:rPr lang="ko-KR" altLang="en-US" sz="1400" dirty="0"/>
              <a:t>전기를 동력으로 하는 </a:t>
            </a:r>
            <a:r>
              <a:rPr lang="en-US" altLang="ko-KR" sz="1400" dirty="0"/>
              <a:t>1</a:t>
            </a:r>
            <a:r>
              <a:rPr lang="ko-KR" altLang="en-US" sz="1400" dirty="0"/>
              <a:t>인용 이동수단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924BE4-5A29-355E-4D3E-6AB6B49FE031}"/>
              </a:ext>
            </a:extLst>
          </p:cNvPr>
          <p:cNvSpPr txBox="1"/>
          <p:nvPr/>
        </p:nvSpPr>
        <p:spPr>
          <a:xfrm>
            <a:off x="6540444" y="1278574"/>
            <a:ext cx="923365" cy="338554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367703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DDB4506-49BA-99A3-47F5-D1E7AFE6106A}"/>
              </a:ext>
            </a:extLst>
          </p:cNvPr>
          <p:cNvGrpSpPr/>
          <p:nvPr/>
        </p:nvGrpSpPr>
        <p:grpSpPr>
          <a:xfrm>
            <a:off x="1111624" y="0"/>
            <a:ext cx="11080376" cy="6858000"/>
            <a:chOff x="1111624" y="0"/>
            <a:chExt cx="11080376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2D691F-3D35-1437-3DE5-6DF6D5B09150}"/>
                </a:ext>
              </a:extLst>
            </p:cNvPr>
            <p:cNvGrpSpPr/>
            <p:nvPr/>
          </p:nvGrpSpPr>
          <p:grpSpPr>
            <a:xfrm>
              <a:off x="1362636" y="0"/>
              <a:ext cx="4948517" cy="2266950"/>
              <a:chOff x="1089211" y="286871"/>
              <a:chExt cx="4316508" cy="2133600"/>
            </a:xfrm>
            <a:solidFill>
              <a:srgbClr val="FFD437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74AC9F4-E4CC-C20B-CA89-A87626E0C184}"/>
                  </a:ext>
                </a:extLst>
              </p:cNvPr>
              <p:cNvSpPr/>
              <p:nvPr/>
            </p:nvSpPr>
            <p:spPr>
              <a:xfrm>
                <a:off x="1089211" y="286871"/>
                <a:ext cx="3151095" cy="2133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A53C553F-2AC8-B03F-33A7-006BB7D2FC39}"/>
                  </a:ext>
                </a:extLst>
              </p:cNvPr>
              <p:cNvSpPr/>
              <p:nvPr/>
            </p:nvSpPr>
            <p:spPr>
              <a:xfrm>
                <a:off x="4240306" y="286871"/>
                <a:ext cx="1165413" cy="118334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8435DC-788F-E761-8CF0-D175577AF417}"/>
                  </a:ext>
                </a:extLst>
              </p:cNvPr>
              <p:cNvSpPr/>
              <p:nvPr/>
            </p:nvSpPr>
            <p:spPr>
              <a:xfrm>
                <a:off x="3460376" y="286871"/>
                <a:ext cx="779930" cy="968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771CDD-86AC-0B38-5B21-BC0560CFDCF1}"/>
                </a:ext>
              </a:extLst>
            </p:cNvPr>
            <p:cNvSpPr/>
            <p:nvPr/>
          </p:nvSpPr>
          <p:spPr>
            <a:xfrm>
              <a:off x="1362636" y="475129"/>
              <a:ext cx="10829364" cy="6382871"/>
            </a:xfrm>
            <a:prstGeom prst="rect">
              <a:avLst/>
            </a:prstGeom>
            <a:solidFill>
              <a:srgbClr val="FFD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A7E23-F57F-8FDB-B649-745AFFEAB147}"/>
                </a:ext>
              </a:extLst>
            </p:cNvPr>
            <p:cNvSpPr/>
            <p:nvPr/>
          </p:nvSpPr>
          <p:spPr>
            <a:xfrm>
              <a:off x="1308847" y="1547345"/>
              <a:ext cx="977153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2C2FAB-CCA7-0132-1AC7-9FBC8C9DE37D}"/>
                </a:ext>
              </a:extLst>
            </p:cNvPr>
            <p:cNvSpPr/>
            <p:nvPr/>
          </p:nvSpPr>
          <p:spPr>
            <a:xfrm>
              <a:off x="1488143" y="1686936"/>
              <a:ext cx="977153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69C377-6635-402C-57B2-33C9C9EBB109}"/>
                </a:ext>
              </a:extLst>
            </p:cNvPr>
            <p:cNvSpPr/>
            <p:nvPr/>
          </p:nvSpPr>
          <p:spPr>
            <a:xfrm>
              <a:off x="1717434" y="842682"/>
              <a:ext cx="10474566" cy="6015318"/>
            </a:xfrm>
            <a:prstGeom prst="rect">
              <a:avLst/>
            </a:prstGeom>
            <a:solidFill>
              <a:srgbClr val="FEF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D23F94-4120-7CF2-4EB9-0564C43C8965}"/>
                </a:ext>
              </a:extLst>
            </p:cNvPr>
            <p:cNvSpPr/>
            <p:nvPr/>
          </p:nvSpPr>
          <p:spPr>
            <a:xfrm>
              <a:off x="1192305" y="1028700"/>
              <a:ext cx="1093696" cy="490847"/>
            </a:xfrm>
            <a:prstGeom prst="rect">
              <a:avLst/>
            </a:prstGeom>
            <a:solidFill>
              <a:srgbClr val="F4B18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4A785-6629-3849-092F-C029949E15F0}"/>
                </a:ext>
              </a:extLst>
            </p:cNvPr>
            <p:cNvSpPr txBox="1"/>
            <p:nvPr/>
          </p:nvSpPr>
          <p:spPr>
            <a:xfrm>
              <a:off x="1111624" y="1089457"/>
              <a:ext cx="1118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주제 설명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F08C94-2C92-93A4-9521-2AC3836CC248}"/>
                </a:ext>
              </a:extLst>
            </p:cNvPr>
            <p:cNvSpPr txBox="1"/>
            <p:nvPr/>
          </p:nvSpPr>
          <p:spPr>
            <a:xfrm>
              <a:off x="1717434" y="237447"/>
              <a:ext cx="24115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주제 선정 이유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4AA3909-55A2-346B-F9F7-A5FC54BF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686936"/>
            <a:ext cx="5982477" cy="33979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E550F0-361F-9D00-2EB7-5349C6ED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628" y="2720260"/>
            <a:ext cx="5304657" cy="3395657"/>
          </a:xfrm>
          <a:prstGeom prst="rect">
            <a:avLst/>
          </a:prstGeom>
          <a:ln w="12700">
            <a:solidFill>
              <a:srgbClr val="FEF9EC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E900F-CF05-B08B-6A76-42240F39F7E8}"/>
              </a:ext>
            </a:extLst>
          </p:cNvPr>
          <p:cNvSpPr txBox="1"/>
          <p:nvPr/>
        </p:nvSpPr>
        <p:spPr>
          <a:xfrm>
            <a:off x="2286000" y="5190671"/>
            <a:ext cx="3408845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u="none" strike="noStrike" baseline="0" dirty="0">
                <a:solidFill>
                  <a:srgbClr val="000000"/>
                </a:solidFill>
              </a:rPr>
              <a:t>사진 출처</a:t>
            </a:r>
            <a:endParaRPr lang="en-US" altLang="ko-KR" sz="1100" b="0" i="0" u="none" strike="noStrike" baseline="0" dirty="0">
              <a:solidFill>
                <a:srgbClr val="000000"/>
              </a:solidFill>
            </a:endParaRPr>
          </a:p>
          <a:p>
            <a:r>
              <a:rPr lang="en-US" altLang="ko-KR" sz="1100" dirty="0">
                <a:solidFill>
                  <a:srgbClr val="000000"/>
                </a:solidFill>
              </a:rPr>
              <a:t>1)</a:t>
            </a:r>
          </a:p>
          <a:p>
            <a:r>
              <a:rPr lang="en-US" altLang="ko-KR" sz="1100" b="0" i="0" u="none" strike="noStrike" baseline="0" dirty="0">
                <a:solidFill>
                  <a:srgbClr val="810081"/>
                </a:solidFill>
                <a:latin typeface="HCRBatang"/>
              </a:rPr>
              <a:t>http://www.civicnews.com/news/articleView.html?idxno=28804</a:t>
            </a:r>
            <a:endParaRPr lang="en-US" altLang="ko-KR" sz="1100" dirty="0">
              <a:solidFill>
                <a:srgbClr val="000000"/>
              </a:solidFill>
            </a:endParaRPr>
          </a:p>
          <a:p>
            <a:r>
              <a:rPr lang="en-US" altLang="ko-KR" sz="1100" b="0" i="0" u="none" strike="noStrike" baseline="0" dirty="0">
                <a:solidFill>
                  <a:srgbClr val="000000"/>
                </a:solidFill>
              </a:rPr>
              <a:t>2) https://www.smartcitytoday.co.kr/news/articleView.html?idxno=25040</a:t>
            </a:r>
          </a:p>
        </p:txBody>
      </p:sp>
    </p:spTree>
    <p:extLst>
      <p:ext uri="{BB962C8B-B14F-4D97-AF65-F5344CB8AC3E}">
        <p14:creationId xmlns:p14="http://schemas.microsoft.com/office/powerpoint/2010/main" val="387312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F511486-8DB6-C99C-40C1-46B206B90A74}"/>
              </a:ext>
            </a:extLst>
          </p:cNvPr>
          <p:cNvGrpSpPr/>
          <p:nvPr/>
        </p:nvGrpSpPr>
        <p:grpSpPr>
          <a:xfrm>
            <a:off x="896471" y="0"/>
            <a:ext cx="11295529" cy="6858000"/>
            <a:chOff x="896471" y="0"/>
            <a:chExt cx="11295529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2D691F-3D35-1437-3DE5-6DF6D5B09150}"/>
                </a:ext>
              </a:extLst>
            </p:cNvPr>
            <p:cNvGrpSpPr/>
            <p:nvPr/>
          </p:nvGrpSpPr>
          <p:grpSpPr>
            <a:xfrm>
              <a:off x="1362636" y="0"/>
              <a:ext cx="4948517" cy="2266950"/>
              <a:chOff x="1089211" y="286871"/>
              <a:chExt cx="4316508" cy="2133600"/>
            </a:xfrm>
            <a:solidFill>
              <a:srgbClr val="FFD437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74AC9F4-E4CC-C20B-CA89-A87626E0C184}"/>
                  </a:ext>
                </a:extLst>
              </p:cNvPr>
              <p:cNvSpPr/>
              <p:nvPr/>
            </p:nvSpPr>
            <p:spPr>
              <a:xfrm>
                <a:off x="1089211" y="286871"/>
                <a:ext cx="3151095" cy="2133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A53C553F-2AC8-B03F-33A7-006BB7D2FC39}"/>
                  </a:ext>
                </a:extLst>
              </p:cNvPr>
              <p:cNvSpPr/>
              <p:nvPr/>
            </p:nvSpPr>
            <p:spPr>
              <a:xfrm>
                <a:off x="4240306" y="286871"/>
                <a:ext cx="1165413" cy="118334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8435DC-788F-E761-8CF0-D175577AF417}"/>
                  </a:ext>
                </a:extLst>
              </p:cNvPr>
              <p:cNvSpPr/>
              <p:nvPr/>
            </p:nvSpPr>
            <p:spPr>
              <a:xfrm>
                <a:off x="3460376" y="286871"/>
                <a:ext cx="779930" cy="968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771CDD-86AC-0B38-5B21-BC0560CFDCF1}"/>
                </a:ext>
              </a:extLst>
            </p:cNvPr>
            <p:cNvSpPr/>
            <p:nvPr/>
          </p:nvSpPr>
          <p:spPr>
            <a:xfrm>
              <a:off x="1362636" y="475129"/>
              <a:ext cx="10829364" cy="6382871"/>
            </a:xfrm>
            <a:prstGeom prst="rect">
              <a:avLst/>
            </a:prstGeom>
            <a:solidFill>
              <a:srgbClr val="FFD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A7E23-F57F-8FDB-B649-745AFFEAB147}"/>
                </a:ext>
              </a:extLst>
            </p:cNvPr>
            <p:cNvSpPr/>
            <p:nvPr/>
          </p:nvSpPr>
          <p:spPr>
            <a:xfrm>
              <a:off x="1201271" y="1547345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2C2FAB-CCA7-0132-1AC7-9FBC8C9DE37D}"/>
                </a:ext>
              </a:extLst>
            </p:cNvPr>
            <p:cNvSpPr/>
            <p:nvPr/>
          </p:nvSpPr>
          <p:spPr>
            <a:xfrm>
              <a:off x="1380567" y="1686936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69C377-6635-402C-57B2-33C9C9EBB109}"/>
                </a:ext>
              </a:extLst>
            </p:cNvPr>
            <p:cNvSpPr/>
            <p:nvPr/>
          </p:nvSpPr>
          <p:spPr>
            <a:xfrm>
              <a:off x="1717434" y="842682"/>
              <a:ext cx="10474566" cy="6015318"/>
            </a:xfrm>
            <a:prstGeom prst="rect">
              <a:avLst/>
            </a:prstGeom>
            <a:solidFill>
              <a:srgbClr val="FEF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D23F94-4120-7CF2-4EB9-0564C43C8965}"/>
                </a:ext>
              </a:extLst>
            </p:cNvPr>
            <p:cNvSpPr/>
            <p:nvPr/>
          </p:nvSpPr>
          <p:spPr>
            <a:xfrm>
              <a:off x="896471" y="1028700"/>
              <a:ext cx="1389530" cy="490847"/>
            </a:xfrm>
            <a:prstGeom prst="rect">
              <a:avLst/>
            </a:prstGeom>
            <a:solidFill>
              <a:srgbClr val="F4B18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4A785-6629-3849-092F-C029949E15F0}"/>
                </a:ext>
              </a:extLst>
            </p:cNvPr>
            <p:cNvSpPr txBox="1"/>
            <p:nvPr/>
          </p:nvSpPr>
          <p:spPr>
            <a:xfrm>
              <a:off x="896471" y="1089457"/>
              <a:ext cx="133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데이터 설명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2077D3-19CC-4B6C-E82A-00A963EE2EA3}"/>
                </a:ext>
              </a:extLst>
            </p:cNvPr>
            <p:cNvSpPr txBox="1"/>
            <p:nvPr/>
          </p:nvSpPr>
          <p:spPr>
            <a:xfrm>
              <a:off x="1717433" y="237447"/>
              <a:ext cx="2666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분석 데이터와 가설 소개</a:t>
              </a:r>
              <a:endParaRPr lang="ko-KR" altLang="en-US" sz="2000" dirty="0">
                <a:solidFill>
                  <a:srgbClr val="1E180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E862F7-30AE-3187-E563-804CFA1D7C45}"/>
              </a:ext>
            </a:extLst>
          </p:cNvPr>
          <p:cNvSpPr/>
          <p:nvPr/>
        </p:nvSpPr>
        <p:spPr>
          <a:xfrm>
            <a:off x="2709793" y="2427057"/>
            <a:ext cx="2716306" cy="62753"/>
          </a:xfrm>
          <a:prstGeom prst="rect">
            <a:avLst/>
          </a:prstGeom>
          <a:solidFill>
            <a:srgbClr val="F4B183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C85C77-FBF9-32D1-05E1-5169C4FA52A8}"/>
              </a:ext>
            </a:extLst>
          </p:cNvPr>
          <p:cNvSpPr/>
          <p:nvPr/>
        </p:nvSpPr>
        <p:spPr>
          <a:xfrm>
            <a:off x="2709793" y="2883648"/>
            <a:ext cx="2716306" cy="62753"/>
          </a:xfrm>
          <a:prstGeom prst="rect">
            <a:avLst/>
          </a:prstGeom>
          <a:solidFill>
            <a:srgbClr val="F4B183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4D7B91-7082-9180-1538-98431B96DDB9}"/>
              </a:ext>
            </a:extLst>
          </p:cNvPr>
          <p:cNvSpPr/>
          <p:nvPr/>
        </p:nvSpPr>
        <p:spPr>
          <a:xfrm>
            <a:off x="2709793" y="3340239"/>
            <a:ext cx="2716306" cy="62753"/>
          </a:xfrm>
          <a:prstGeom prst="rect">
            <a:avLst/>
          </a:prstGeom>
          <a:solidFill>
            <a:srgbClr val="F4B183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E9B0E7-DE5C-39ED-5509-DCFEBF011420}"/>
              </a:ext>
            </a:extLst>
          </p:cNvPr>
          <p:cNvSpPr/>
          <p:nvPr/>
        </p:nvSpPr>
        <p:spPr>
          <a:xfrm>
            <a:off x="2709793" y="3796830"/>
            <a:ext cx="2716306" cy="62753"/>
          </a:xfrm>
          <a:prstGeom prst="rect">
            <a:avLst/>
          </a:prstGeom>
          <a:solidFill>
            <a:srgbClr val="F4B183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C8F555-EA46-6FF7-539A-75097D31DD32}"/>
              </a:ext>
            </a:extLst>
          </p:cNvPr>
          <p:cNvSpPr/>
          <p:nvPr/>
        </p:nvSpPr>
        <p:spPr>
          <a:xfrm>
            <a:off x="2709793" y="4253421"/>
            <a:ext cx="2716306" cy="62753"/>
          </a:xfrm>
          <a:prstGeom prst="rect">
            <a:avLst/>
          </a:prstGeom>
          <a:solidFill>
            <a:srgbClr val="F4B183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DEA92-7F12-BB3F-5E3A-F011CB749433}"/>
              </a:ext>
            </a:extLst>
          </p:cNvPr>
          <p:cNvSpPr txBox="1"/>
          <p:nvPr/>
        </p:nvSpPr>
        <p:spPr>
          <a:xfrm>
            <a:off x="2182598" y="2102086"/>
            <a:ext cx="5907741" cy="234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개인형 이동수단 사고 유형</a:t>
            </a:r>
            <a:endParaRPr lang="en-US" altLang="ko-KR" sz="2000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사고 도로 위치</a:t>
            </a:r>
            <a:endParaRPr lang="en-US" altLang="ko-KR" sz="2000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시간대별 사고 비율</a:t>
            </a:r>
            <a:endParaRPr lang="en-US" altLang="ko-KR" sz="2000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법규위반별 사고 비율</a:t>
            </a:r>
            <a:endParaRPr lang="en-US" altLang="ko-KR" sz="2000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지역별 사고 비율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4D3C7B-0D4E-FFC3-053C-3EE0C1A33E2B}"/>
              </a:ext>
            </a:extLst>
          </p:cNvPr>
          <p:cNvSpPr txBox="1"/>
          <p:nvPr/>
        </p:nvSpPr>
        <p:spPr>
          <a:xfrm>
            <a:off x="2642724" y="164539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4B183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데이터 종류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AA193F-8E6F-AC41-F135-25A3C4512FEB}"/>
              </a:ext>
            </a:extLst>
          </p:cNvPr>
          <p:cNvSpPr txBox="1"/>
          <p:nvPr/>
        </p:nvSpPr>
        <p:spPr>
          <a:xfrm>
            <a:off x="2182598" y="4727429"/>
            <a:ext cx="3498149" cy="115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ko-KR" altLang="en-US" sz="1600" dirty="0">
                <a:latin typeface="+mj-ea"/>
                <a:ea typeface="+mj-ea"/>
              </a:rPr>
              <a:t>서울시 구역별 </a:t>
            </a:r>
            <a:r>
              <a:rPr lang="ko-KR" altLang="en-US" sz="1600" dirty="0">
                <a:solidFill>
                  <a:srgbClr val="F4B183"/>
                </a:solidFill>
                <a:latin typeface="+mj-ea"/>
                <a:ea typeface="+mj-ea"/>
              </a:rPr>
              <a:t>사업체 수</a:t>
            </a:r>
            <a:endParaRPr lang="en-US" altLang="ko-KR" sz="1600" dirty="0">
              <a:solidFill>
                <a:srgbClr val="F4B18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ko-KR" altLang="en-US" sz="1600" dirty="0">
                <a:latin typeface="+mj-ea"/>
                <a:ea typeface="+mj-ea"/>
              </a:rPr>
              <a:t>서울시 구역별 </a:t>
            </a:r>
            <a:r>
              <a:rPr lang="ko-KR" altLang="en-US" sz="1600" dirty="0">
                <a:solidFill>
                  <a:srgbClr val="F4B183"/>
                </a:solidFill>
                <a:latin typeface="+mj-ea"/>
                <a:ea typeface="+mj-ea"/>
              </a:rPr>
              <a:t>종사자 수</a:t>
            </a:r>
            <a:endParaRPr lang="en-US" altLang="ko-KR" sz="1600" dirty="0">
              <a:solidFill>
                <a:srgbClr val="F4B18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ko-KR" altLang="en-US" sz="1600" dirty="0">
                <a:latin typeface="+mj-ea"/>
                <a:ea typeface="+mj-ea"/>
              </a:rPr>
              <a:t>년도 별 </a:t>
            </a:r>
            <a:r>
              <a:rPr lang="ko-KR" altLang="en-US" sz="1600" dirty="0">
                <a:solidFill>
                  <a:srgbClr val="F4B183"/>
                </a:solidFill>
                <a:latin typeface="+mj-ea"/>
                <a:ea typeface="+mj-ea"/>
              </a:rPr>
              <a:t>자전거 도로 수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9670022-5A61-8BDB-5651-EEBBAB592971}"/>
              </a:ext>
            </a:extLst>
          </p:cNvPr>
          <p:cNvCxnSpPr/>
          <p:nvPr/>
        </p:nvCxnSpPr>
        <p:spPr>
          <a:xfrm>
            <a:off x="4616824" y="4903694"/>
            <a:ext cx="358280" cy="0"/>
          </a:xfrm>
          <a:prstGeom prst="line">
            <a:avLst/>
          </a:prstGeom>
          <a:ln w="28575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85E9454-51F7-4B43-9BF8-BF01056D5258}"/>
              </a:ext>
            </a:extLst>
          </p:cNvPr>
          <p:cNvCxnSpPr/>
          <p:nvPr/>
        </p:nvCxnSpPr>
        <p:spPr>
          <a:xfrm>
            <a:off x="4975104" y="4903694"/>
            <a:ext cx="0" cy="842682"/>
          </a:xfrm>
          <a:prstGeom prst="line">
            <a:avLst/>
          </a:prstGeom>
          <a:ln w="28575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AB214CF-010C-4020-58D3-E5D93B32D0C4}"/>
              </a:ext>
            </a:extLst>
          </p:cNvPr>
          <p:cNvCxnSpPr/>
          <p:nvPr/>
        </p:nvCxnSpPr>
        <p:spPr>
          <a:xfrm>
            <a:off x="4616824" y="5746376"/>
            <a:ext cx="358280" cy="0"/>
          </a:xfrm>
          <a:prstGeom prst="line">
            <a:avLst/>
          </a:prstGeom>
          <a:ln w="28575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1BB77B7-54E7-821B-F74C-AD929A580EEA}"/>
              </a:ext>
            </a:extLst>
          </p:cNvPr>
          <p:cNvSpPr txBox="1"/>
          <p:nvPr/>
        </p:nvSpPr>
        <p:spPr>
          <a:xfrm>
            <a:off x="5004450" y="5044695"/>
            <a:ext cx="1790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4B183"/>
                </a:solidFill>
              </a:rPr>
              <a:t>가설 설정에 따른</a:t>
            </a:r>
            <a:endParaRPr lang="en-US" altLang="ko-KR" sz="1400" dirty="0">
              <a:solidFill>
                <a:srgbClr val="F4B183"/>
              </a:solidFill>
            </a:endParaRPr>
          </a:p>
          <a:p>
            <a:r>
              <a:rPr lang="ko-KR" altLang="en-US" sz="1400" dirty="0">
                <a:solidFill>
                  <a:srgbClr val="F4B183"/>
                </a:solidFill>
              </a:rPr>
              <a:t>추가 분석 데이터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1164EF7-023F-4522-06FB-FED8974DFB9F}"/>
              </a:ext>
            </a:extLst>
          </p:cNvPr>
          <p:cNvCxnSpPr>
            <a:cxnSpLocks/>
          </p:cNvCxnSpPr>
          <p:nvPr/>
        </p:nvCxnSpPr>
        <p:spPr>
          <a:xfrm>
            <a:off x="6954717" y="959224"/>
            <a:ext cx="0" cy="5332674"/>
          </a:xfrm>
          <a:prstGeom prst="line">
            <a:avLst/>
          </a:prstGeom>
          <a:ln w="19050">
            <a:solidFill>
              <a:srgbClr val="FFC9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09AD71-8945-CFBD-65D5-A4B3907F6159}"/>
              </a:ext>
            </a:extLst>
          </p:cNvPr>
          <p:cNvSpPr txBox="1"/>
          <p:nvPr/>
        </p:nvSpPr>
        <p:spPr>
          <a:xfrm>
            <a:off x="9273757" y="160810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가설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320175F-3908-E5D3-C9FA-ADD1F778F2D2}"/>
              </a:ext>
            </a:extLst>
          </p:cNvPr>
          <p:cNvGrpSpPr/>
          <p:nvPr/>
        </p:nvGrpSpPr>
        <p:grpSpPr>
          <a:xfrm>
            <a:off x="7435946" y="2219229"/>
            <a:ext cx="4257833" cy="962443"/>
            <a:chOff x="7435946" y="2219229"/>
            <a:chExt cx="4257833" cy="96244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8207153-E5C5-38A6-AEF0-53BB204D3FD8}"/>
                </a:ext>
              </a:extLst>
            </p:cNvPr>
            <p:cNvSpPr/>
            <p:nvPr/>
          </p:nvSpPr>
          <p:spPr>
            <a:xfrm>
              <a:off x="7754471" y="2860879"/>
              <a:ext cx="979432" cy="242639"/>
            </a:xfrm>
            <a:prstGeom prst="rect">
              <a:avLst/>
            </a:prstGeom>
            <a:solidFill>
              <a:srgbClr val="A9D18E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B6216F-85A9-6F18-24A8-E69AB16C253E}"/>
                </a:ext>
              </a:extLst>
            </p:cNvPr>
            <p:cNvSpPr txBox="1"/>
            <p:nvPr/>
          </p:nvSpPr>
          <p:spPr>
            <a:xfrm>
              <a:off x="7435946" y="2219229"/>
              <a:ext cx="4257833" cy="96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+mj-ea"/>
                  <a:ea typeface="+mj-ea"/>
                </a:rPr>
                <a:t>개인형 이동수단은</a:t>
              </a:r>
              <a:endParaRPr lang="en-US" altLang="ko-KR" sz="2000" dirty="0"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+mj-ea"/>
                  <a:ea typeface="+mj-ea"/>
                </a:rPr>
                <a:t>속도 위반으로 사고가 많이 날 것이다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39C5762-DC2E-6132-3182-FCE734DDCA25}"/>
              </a:ext>
            </a:extLst>
          </p:cNvPr>
          <p:cNvGrpSpPr/>
          <p:nvPr/>
        </p:nvGrpSpPr>
        <p:grpSpPr>
          <a:xfrm>
            <a:off x="7881910" y="3833664"/>
            <a:ext cx="3365905" cy="1424108"/>
            <a:chOff x="7890406" y="3699190"/>
            <a:chExt cx="3365905" cy="142410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A6A2B32-A717-66A4-F67B-1636071AD467}"/>
                </a:ext>
              </a:extLst>
            </p:cNvPr>
            <p:cNvSpPr/>
            <p:nvPr/>
          </p:nvSpPr>
          <p:spPr>
            <a:xfrm>
              <a:off x="8277400" y="4311523"/>
              <a:ext cx="2371896" cy="301162"/>
            </a:xfrm>
            <a:prstGeom prst="rect">
              <a:avLst/>
            </a:prstGeom>
            <a:solidFill>
              <a:srgbClr val="A9D18E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9F6A24-3287-CFD9-20B3-B49A381D6A73}"/>
                </a:ext>
              </a:extLst>
            </p:cNvPr>
            <p:cNvSpPr txBox="1"/>
            <p:nvPr/>
          </p:nvSpPr>
          <p:spPr>
            <a:xfrm>
              <a:off x="7890406" y="3699190"/>
              <a:ext cx="3365905" cy="1424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+mj-ea"/>
                  <a:ea typeface="+mj-ea"/>
                </a:rPr>
                <a:t>개인형 이동수단은</a:t>
              </a:r>
              <a:endParaRPr lang="en-US" altLang="ko-KR" sz="2000" dirty="0"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+mj-ea"/>
                  <a:ea typeface="+mj-ea"/>
                </a:rPr>
                <a:t>출퇴근 시간</a:t>
              </a:r>
              <a:r>
                <a:rPr lang="en-US" altLang="ko-KR" sz="2000" dirty="0">
                  <a:latin typeface="+mj-ea"/>
                  <a:ea typeface="+mj-ea"/>
                </a:rPr>
                <a:t>(9</a:t>
              </a:r>
              <a:r>
                <a:rPr lang="ko-KR" altLang="en-US" sz="2000" dirty="0">
                  <a:latin typeface="+mj-ea"/>
                  <a:ea typeface="+mj-ea"/>
                </a:rPr>
                <a:t>시</a:t>
              </a:r>
              <a:r>
                <a:rPr lang="en-US" altLang="ko-KR" sz="2000" dirty="0">
                  <a:latin typeface="+mj-ea"/>
                  <a:ea typeface="+mj-ea"/>
                </a:rPr>
                <a:t>, 18</a:t>
              </a:r>
              <a:r>
                <a:rPr lang="ko-KR" altLang="en-US" sz="2000" dirty="0">
                  <a:latin typeface="+mj-ea"/>
                  <a:ea typeface="+mj-ea"/>
                </a:rPr>
                <a:t>시</a:t>
              </a:r>
              <a:r>
                <a:rPr lang="en-US" altLang="ko-KR" sz="2000" dirty="0">
                  <a:latin typeface="+mj-ea"/>
                  <a:ea typeface="+mj-ea"/>
                </a:rPr>
                <a:t>)</a:t>
              </a:r>
              <a:r>
                <a:rPr lang="ko-KR" altLang="en-US" sz="2000" dirty="0">
                  <a:latin typeface="+mj-ea"/>
                  <a:ea typeface="+mj-ea"/>
                </a:rPr>
                <a:t>에</a:t>
              </a:r>
              <a:endParaRPr lang="en-US" altLang="ko-KR" sz="2000" dirty="0"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+mj-ea"/>
                  <a:ea typeface="+mj-ea"/>
                </a:rPr>
                <a:t>사고가 많이 날 것이다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73D8CFC-1E60-5414-C347-EE50CEA0F562}"/>
              </a:ext>
            </a:extLst>
          </p:cNvPr>
          <p:cNvSpPr txBox="1"/>
          <p:nvPr/>
        </p:nvSpPr>
        <p:spPr>
          <a:xfrm>
            <a:off x="8812765" y="3246058"/>
            <a:ext cx="150419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A9D18E"/>
                </a:solidFill>
                <a:latin typeface="+mj-lt"/>
              </a:rPr>
              <a:t>...</a:t>
            </a:r>
            <a:endParaRPr lang="ko-KR" altLang="en-US" sz="2800" b="1" dirty="0">
              <a:solidFill>
                <a:srgbClr val="A9D18E"/>
              </a:solidFill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E9BF39-9098-EC9D-DE46-48DC7310C5E9}"/>
              </a:ext>
            </a:extLst>
          </p:cNvPr>
          <p:cNvSpPr txBox="1"/>
          <p:nvPr/>
        </p:nvSpPr>
        <p:spPr>
          <a:xfrm>
            <a:off x="1922931" y="6462980"/>
            <a:ext cx="9407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4B183"/>
                </a:solidFill>
              </a:rPr>
              <a:t>데이터 출처 </a:t>
            </a:r>
            <a:r>
              <a:rPr lang="en-US" altLang="ko-KR" sz="1400" dirty="0">
                <a:solidFill>
                  <a:srgbClr val="F4B183"/>
                </a:solidFill>
              </a:rPr>
              <a:t>|</a:t>
            </a:r>
            <a:r>
              <a:rPr lang="en-US" altLang="ko-KR" sz="1400" dirty="0"/>
              <a:t> &lt;</a:t>
            </a:r>
            <a:r>
              <a:rPr lang="ko-KR" altLang="en-US" sz="1400" dirty="0"/>
              <a:t>한국교통연구원</a:t>
            </a:r>
            <a:r>
              <a:rPr lang="en-US" altLang="ko-KR" sz="1400" dirty="0"/>
              <a:t>&gt; &lt;TAAS  </a:t>
            </a:r>
            <a:r>
              <a:rPr lang="ko-KR" altLang="en-US" sz="1400" dirty="0"/>
              <a:t>교통사고분석시스템</a:t>
            </a:r>
            <a:r>
              <a:rPr lang="en-US" altLang="ko-KR" sz="1400" dirty="0"/>
              <a:t>&gt; &lt;</a:t>
            </a:r>
            <a:r>
              <a:rPr lang="ko-KR" altLang="en-US" sz="1400" dirty="0"/>
              <a:t>도로교통공단</a:t>
            </a:r>
            <a:r>
              <a:rPr lang="en-US" altLang="ko-KR" sz="1400" dirty="0"/>
              <a:t>&gt; &lt;</a:t>
            </a:r>
            <a:r>
              <a:rPr lang="ko-KR" altLang="en-US" sz="1400" dirty="0"/>
              <a:t>서울시 열린 데이터의 광장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983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91E02F2-61FB-482D-7660-D53F44B9B5FA}"/>
              </a:ext>
            </a:extLst>
          </p:cNvPr>
          <p:cNvGrpSpPr/>
          <p:nvPr/>
        </p:nvGrpSpPr>
        <p:grpSpPr>
          <a:xfrm>
            <a:off x="896471" y="0"/>
            <a:ext cx="11295529" cy="6858000"/>
            <a:chOff x="896471" y="0"/>
            <a:chExt cx="11295529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2D691F-3D35-1437-3DE5-6DF6D5B09150}"/>
                </a:ext>
              </a:extLst>
            </p:cNvPr>
            <p:cNvGrpSpPr/>
            <p:nvPr/>
          </p:nvGrpSpPr>
          <p:grpSpPr>
            <a:xfrm>
              <a:off x="1362636" y="0"/>
              <a:ext cx="4948517" cy="2266950"/>
              <a:chOff x="1089211" y="286871"/>
              <a:chExt cx="4316508" cy="2133600"/>
            </a:xfrm>
            <a:solidFill>
              <a:srgbClr val="FFD437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74AC9F4-E4CC-C20B-CA89-A87626E0C184}"/>
                  </a:ext>
                </a:extLst>
              </p:cNvPr>
              <p:cNvSpPr/>
              <p:nvPr/>
            </p:nvSpPr>
            <p:spPr>
              <a:xfrm>
                <a:off x="1089211" y="286871"/>
                <a:ext cx="3151095" cy="2133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A53C553F-2AC8-B03F-33A7-006BB7D2FC39}"/>
                  </a:ext>
                </a:extLst>
              </p:cNvPr>
              <p:cNvSpPr/>
              <p:nvPr/>
            </p:nvSpPr>
            <p:spPr>
              <a:xfrm>
                <a:off x="4240306" y="286871"/>
                <a:ext cx="1165413" cy="118334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8435DC-788F-E761-8CF0-D175577AF417}"/>
                  </a:ext>
                </a:extLst>
              </p:cNvPr>
              <p:cNvSpPr/>
              <p:nvPr/>
            </p:nvSpPr>
            <p:spPr>
              <a:xfrm>
                <a:off x="3460376" y="286871"/>
                <a:ext cx="779930" cy="968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771CDD-86AC-0B38-5B21-BC0560CFDCF1}"/>
                </a:ext>
              </a:extLst>
            </p:cNvPr>
            <p:cNvSpPr/>
            <p:nvPr/>
          </p:nvSpPr>
          <p:spPr>
            <a:xfrm>
              <a:off x="1362636" y="475129"/>
              <a:ext cx="10829364" cy="6382871"/>
            </a:xfrm>
            <a:prstGeom prst="rect">
              <a:avLst/>
            </a:prstGeom>
            <a:solidFill>
              <a:srgbClr val="FFD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A7E23-F57F-8FDB-B649-745AFFEAB147}"/>
                </a:ext>
              </a:extLst>
            </p:cNvPr>
            <p:cNvSpPr/>
            <p:nvPr/>
          </p:nvSpPr>
          <p:spPr>
            <a:xfrm>
              <a:off x="1201271" y="1547345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2C2FAB-CCA7-0132-1AC7-9FBC8C9DE37D}"/>
                </a:ext>
              </a:extLst>
            </p:cNvPr>
            <p:cNvSpPr/>
            <p:nvPr/>
          </p:nvSpPr>
          <p:spPr>
            <a:xfrm>
              <a:off x="1380567" y="1686936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69C377-6635-402C-57B2-33C9C9EBB109}"/>
                </a:ext>
              </a:extLst>
            </p:cNvPr>
            <p:cNvSpPr/>
            <p:nvPr/>
          </p:nvSpPr>
          <p:spPr>
            <a:xfrm>
              <a:off x="1717434" y="842682"/>
              <a:ext cx="10474566" cy="6015318"/>
            </a:xfrm>
            <a:prstGeom prst="rect">
              <a:avLst/>
            </a:prstGeom>
            <a:solidFill>
              <a:srgbClr val="FEF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D23F94-4120-7CF2-4EB9-0564C43C8965}"/>
                </a:ext>
              </a:extLst>
            </p:cNvPr>
            <p:cNvSpPr/>
            <p:nvPr/>
          </p:nvSpPr>
          <p:spPr>
            <a:xfrm>
              <a:off x="896471" y="1028700"/>
              <a:ext cx="1389530" cy="490847"/>
            </a:xfrm>
            <a:prstGeom prst="rect">
              <a:avLst/>
            </a:prstGeom>
            <a:solidFill>
              <a:srgbClr val="F4B18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4A785-6629-3849-092F-C029949E15F0}"/>
                </a:ext>
              </a:extLst>
            </p:cNvPr>
            <p:cNvSpPr txBox="1"/>
            <p:nvPr/>
          </p:nvSpPr>
          <p:spPr>
            <a:xfrm>
              <a:off x="896471" y="1089457"/>
              <a:ext cx="133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데이터 분석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844D72-EC2E-B00E-E5EB-C00EBEDAE739}"/>
                </a:ext>
              </a:extLst>
            </p:cNvPr>
            <p:cNvSpPr txBox="1"/>
            <p:nvPr/>
          </p:nvSpPr>
          <p:spPr>
            <a:xfrm>
              <a:off x="1717434" y="237447"/>
              <a:ext cx="24115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0. </a:t>
              </a:r>
              <a:r>
                <a:rPr lang="ko-KR" altLang="en-US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라이브러리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911F8C-11EE-43BB-1CB2-051017C2F4BF}"/>
              </a:ext>
            </a:extLst>
          </p:cNvPr>
          <p:cNvSpPr txBox="1"/>
          <p:nvPr/>
        </p:nvSpPr>
        <p:spPr>
          <a:xfrm>
            <a:off x="2465296" y="2545336"/>
            <a:ext cx="7010400" cy="2308324"/>
          </a:xfrm>
          <a:prstGeom prst="rect">
            <a:avLst/>
          </a:prstGeom>
          <a:solidFill>
            <a:srgbClr val="252526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사용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한 라이브러리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import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seaborn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sns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plt.rcParams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font.family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NanumGothic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나눔고딕으로 그래프 폰트 설정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91E02F2-61FB-482D-7660-D53F44B9B5FA}"/>
              </a:ext>
            </a:extLst>
          </p:cNvPr>
          <p:cNvGrpSpPr/>
          <p:nvPr/>
        </p:nvGrpSpPr>
        <p:grpSpPr>
          <a:xfrm>
            <a:off x="896471" y="0"/>
            <a:ext cx="11295529" cy="6858000"/>
            <a:chOff x="896471" y="0"/>
            <a:chExt cx="11295529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2D691F-3D35-1437-3DE5-6DF6D5B09150}"/>
                </a:ext>
              </a:extLst>
            </p:cNvPr>
            <p:cNvGrpSpPr/>
            <p:nvPr/>
          </p:nvGrpSpPr>
          <p:grpSpPr>
            <a:xfrm>
              <a:off x="1362636" y="0"/>
              <a:ext cx="4948517" cy="2266950"/>
              <a:chOff x="1089211" y="286871"/>
              <a:chExt cx="4316508" cy="2133600"/>
            </a:xfrm>
            <a:solidFill>
              <a:srgbClr val="FFD437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74AC9F4-E4CC-C20B-CA89-A87626E0C184}"/>
                  </a:ext>
                </a:extLst>
              </p:cNvPr>
              <p:cNvSpPr/>
              <p:nvPr/>
            </p:nvSpPr>
            <p:spPr>
              <a:xfrm>
                <a:off x="1089211" y="286871"/>
                <a:ext cx="3151095" cy="2133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A53C553F-2AC8-B03F-33A7-006BB7D2FC39}"/>
                  </a:ext>
                </a:extLst>
              </p:cNvPr>
              <p:cNvSpPr/>
              <p:nvPr/>
            </p:nvSpPr>
            <p:spPr>
              <a:xfrm>
                <a:off x="4240306" y="286871"/>
                <a:ext cx="1165413" cy="118334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8435DC-788F-E761-8CF0-D175577AF417}"/>
                  </a:ext>
                </a:extLst>
              </p:cNvPr>
              <p:cNvSpPr/>
              <p:nvPr/>
            </p:nvSpPr>
            <p:spPr>
              <a:xfrm>
                <a:off x="3460376" y="286871"/>
                <a:ext cx="779930" cy="968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771CDD-86AC-0B38-5B21-BC0560CFDCF1}"/>
                </a:ext>
              </a:extLst>
            </p:cNvPr>
            <p:cNvSpPr/>
            <p:nvPr/>
          </p:nvSpPr>
          <p:spPr>
            <a:xfrm>
              <a:off x="1362636" y="475129"/>
              <a:ext cx="10829364" cy="6382871"/>
            </a:xfrm>
            <a:prstGeom prst="rect">
              <a:avLst/>
            </a:prstGeom>
            <a:solidFill>
              <a:srgbClr val="FFD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A7E23-F57F-8FDB-B649-745AFFEAB147}"/>
                </a:ext>
              </a:extLst>
            </p:cNvPr>
            <p:cNvSpPr/>
            <p:nvPr/>
          </p:nvSpPr>
          <p:spPr>
            <a:xfrm>
              <a:off x="1201271" y="1547345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2C2FAB-CCA7-0132-1AC7-9FBC8C9DE37D}"/>
                </a:ext>
              </a:extLst>
            </p:cNvPr>
            <p:cNvSpPr/>
            <p:nvPr/>
          </p:nvSpPr>
          <p:spPr>
            <a:xfrm>
              <a:off x="1380567" y="1686936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69C377-6635-402C-57B2-33C9C9EBB109}"/>
                </a:ext>
              </a:extLst>
            </p:cNvPr>
            <p:cNvSpPr/>
            <p:nvPr/>
          </p:nvSpPr>
          <p:spPr>
            <a:xfrm>
              <a:off x="1717434" y="842682"/>
              <a:ext cx="10474566" cy="6015318"/>
            </a:xfrm>
            <a:prstGeom prst="rect">
              <a:avLst/>
            </a:prstGeom>
            <a:solidFill>
              <a:srgbClr val="FEF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D23F94-4120-7CF2-4EB9-0564C43C8965}"/>
                </a:ext>
              </a:extLst>
            </p:cNvPr>
            <p:cNvSpPr/>
            <p:nvPr/>
          </p:nvSpPr>
          <p:spPr>
            <a:xfrm>
              <a:off x="896471" y="1028700"/>
              <a:ext cx="1389530" cy="490847"/>
            </a:xfrm>
            <a:prstGeom prst="rect">
              <a:avLst/>
            </a:prstGeom>
            <a:solidFill>
              <a:srgbClr val="F4B18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4A785-6629-3849-092F-C029949E15F0}"/>
                </a:ext>
              </a:extLst>
            </p:cNvPr>
            <p:cNvSpPr txBox="1"/>
            <p:nvPr/>
          </p:nvSpPr>
          <p:spPr>
            <a:xfrm>
              <a:off x="896471" y="1089457"/>
              <a:ext cx="133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데이터 분석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844D72-EC2E-B00E-E5EB-C00EBEDAE739}"/>
                </a:ext>
              </a:extLst>
            </p:cNvPr>
            <p:cNvSpPr txBox="1"/>
            <p:nvPr/>
          </p:nvSpPr>
          <p:spPr>
            <a:xfrm>
              <a:off x="1717434" y="237447"/>
              <a:ext cx="24115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1. PM</a:t>
              </a:r>
              <a:r>
                <a:rPr lang="ko-KR" altLang="en-US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사고 유형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1A9100D-464B-6604-08A6-3213E77E5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227" y="1686936"/>
            <a:ext cx="6651187" cy="4560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C97996-C857-4CC3-1F2D-287FAF50C5FC}"/>
              </a:ext>
            </a:extLst>
          </p:cNvPr>
          <p:cNvSpPr txBox="1"/>
          <p:nvPr/>
        </p:nvSpPr>
        <p:spPr>
          <a:xfrm>
            <a:off x="9600579" y="3112695"/>
            <a:ext cx="1984917" cy="167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차 </a:t>
            </a:r>
            <a:r>
              <a:rPr lang="en-US" altLang="ko-KR" dirty="0"/>
              <a:t>/ </a:t>
            </a:r>
            <a:r>
              <a:rPr lang="ko-KR" altLang="en-US" dirty="0"/>
              <a:t>차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차 </a:t>
            </a:r>
            <a:r>
              <a:rPr lang="en-US" altLang="ko-KR" dirty="0"/>
              <a:t>/ </a:t>
            </a:r>
            <a:r>
              <a:rPr lang="ko-KR" altLang="en-US" dirty="0"/>
              <a:t>사람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차량 단독</a:t>
            </a:r>
          </a:p>
        </p:txBody>
      </p:sp>
    </p:spTree>
    <p:extLst>
      <p:ext uri="{BB962C8B-B14F-4D97-AF65-F5344CB8AC3E}">
        <p14:creationId xmlns:p14="http://schemas.microsoft.com/office/powerpoint/2010/main" val="357829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91E02F2-61FB-482D-7660-D53F44B9B5FA}"/>
              </a:ext>
            </a:extLst>
          </p:cNvPr>
          <p:cNvGrpSpPr/>
          <p:nvPr/>
        </p:nvGrpSpPr>
        <p:grpSpPr>
          <a:xfrm>
            <a:off x="896471" y="0"/>
            <a:ext cx="11295529" cy="6858000"/>
            <a:chOff x="896471" y="0"/>
            <a:chExt cx="11295529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2D691F-3D35-1437-3DE5-6DF6D5B09150}"/>
                </a:ext>
              </a:extLst>
            </p:cNvPr>
            <p:cNvGrpSpPr/>
            <p:nvPr/>
          </p:nvGrpSpPr>
          <p:grpSpPr>
            <a:xfrm>
              <a:off x="1362636" y="0"/>
              <a:ext cx="4948517" cy="2266950"/>
              <a:chOff x="1089211" y="286871"/>
              <a:chExt cx="4316508" cy="2133600"/>
            </a:xfrm>
            <a:solidFill>
              <a:srgbClr val="FFD437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74AC9F4-E4CC-C20B-CA89-A87626E0C184}"/>
                  </a:ext>
                </a:extLst>
              </p:cNvPr>
              <p:cNvSpPr/>
              <p:nvPr/>
            </p:nvSpPr>
            <p:spPr>
              <a:xfrm>
                <a:off x="1089211" y="286871"/>
                <a:ext cx="3151095" cy="2133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A53C553F-2AC8-B03F-33A7-006BB7D2FC39}"/>
                  </a:ext>
                </a:extLst>
              </p:cNvPr>
              <p:cNvSpPr/>
              <p:nvPr/>
            </p:nvSpPr>
            <p:spPr>
              <a:xfrm>
                <a:off x="4240306" y="286871"/>
                <a:ext cx="1165413" cy="118334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8435DC-788F-E761-8CF0-D175577AF417}"/>
                  </a:ext>
                </a:extLst>
              </p:cNvPr>
              <p:cNvSpPr/>
              <p:nvPr/>
            </p:nvSpPr>
            <p:spPr>
              <a:xfrm>
                <a:off x="3460376" y="286871"/>
                <a:ext cx="779930" cy="968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771CDD-86AC-0B38-5B21-BC0560CFDCF1}"/>
                </a:ext>
              </a:extLst>
            </p:cNvPr>
            <p:cNvSpPr/>
            <p:nvPr/>
          </p:nvSpPr>
          <p:spPr>
            <a:xfrm>
              <a:off x="1362636" y="475129"/>
              <a:ext cx="10829364" cy="6382871"/>
            </a:xfrm>
            <a:prstGeom prst="rect">
              <a:avLst/>
            </a:prstGeom>
            <a:solidFill>
              <a:srgbClr val="FFD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A7E23-F57F-8FDB-B649-745AFFEAB147}"/>
                </a:ext>
              </a:extLst>
            </p:cNvPr>
            <p:cNvSpPr/>
            <p:nvPr/>
          </p:nvSpPr>
          <p:spPr>
            <a:xfrm>
              <a:off x="1201271" y="1547345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2C2FAB-CCA7-0132-1AC7-9FBC8C9DE37D}"/>
                </a:ext>
              </a:extLst>
            </p:cNvPr>
            <p:cNvSpPr/>
            <p:nvPr/>
          </p:nvSpPr>
          <p:spPr>
            <a:xfrm>
              <a:off x="1380567" y="1686936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69C377-6635-402C-57B2-33C9C9EBB109}"/>
                </a:ext>
              </a:extLst>
            </p:cNvPr>
            <p:cNvSpPr/>
            <p:nvPr/>
          </p:nvSpPr>
          <p:spPr>
            <a:xfrm>
              <a:off x="1717434" y="842682"/>
              <a:ext cx="10474566" cy="6015318"/>
            </a:xfrm>
            <a:prstGeom prst="rect">
              <a:avLst/>
            </a:prstGeom>
            <a:solidFill>
              <a:srgbClr val="FEF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D23F94-4120-7CF2-4EB9-0564C43C8965}"/>
                </a:ext>
              </a:extLst>
            </p:cNvPr>
            <p:cNvSpPr/>
            <p:nvPr/>
          </p:nvSpPr>
          <p:spPr>
            <a:xfrm>
              <a:off x="896471" y="1028700"/>
              <a:ext cx="1389530" cy="490847"/>
            </a:xfrm>
            <a:prstGeom prst="rect">
              <a:avLst/>
            </a:prstGeom>
            <a:solidFill>
              <a:srgbClr val="F4B18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4A785-6629-3849-092F-C029949E15F0}"/>
                </a:ext>
              </a:extLst>
            </p:cNvPr>
            <p:cNvSpPr txBox="1"/>
            <p:nvPr/>
          </p:nvSpPr>
          <p:spPr>
            <a:xfrm>
              <a:off x="896471" y="1089457"/>
              <a:ext cx="133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데이터 분석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844D72-EC2E-B00E-E5EB-C00EBEDAE739}"/>
                </a:ext>
              </a:extLst>
            </p:cNvPr>
            <p:cNvSpPr txBox="1"/>
            <p:nvPr/>
          </p:nvSpPr>
          <p:spPr>
            <a:xfrm>
              <a:off x="1717434" y="237447"/>
              <a:ext cx="24115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2. PM </a:t>
              </a:r>
              <a:r>
                <a:rPr lang="ko-KR" altLang="en-US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사고 도로 위치 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B0DA152-2A54-8D5E-710E-A9C51517F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870" y="2064377"/>
            <a:ext cx="6547952" cy="4555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0F1606-F8AD-FE53-52F0-D4E12BFCDDC5}"/>
              </a:ext>
            </a:extLst>
          </p:cNvPr>
          <p:cNvSpPr txBox="1"/>
          <p:nvPr/>
        </p:nvSpPr>
        <p:spPr>
          <a:xfrm>
            <a:off x="2585096" y="1038274"/>
            <a:ext cx="7496243" cy="78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(2020)</a:t>
            </a:r>
            <a:r>
              <a:rPr lang="ko-KR" altLang="en-US" sz="1600" dirty="0"/>
              <a:t>사고가 차량끼리  만나며 보행자가 다니는 교차로에서 가장 많이 발생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(2017~2019) </a:t>
            </a:r>
            <a:r>
              <a:rPr lang="ko-KR" altLang="en-US" sz="1600" dirty="0"/>
              <a:t>단일로에서의 교통 사고 역시 많이 일어났음</a:t>
            </a:r>
          </a:p>
        </p:txBody>
      </p:sp>
    </p:spTree>
    <p:extLst>
      <p:ext uri="{BB962C8B-B14F-4D97-AF65-F5344CB8AC3E}">
        <p14:creationId xmlns:p14="http://schemas.microsoft.com/office/powerpoint/2010/main" val="411383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91E02F2-61FB-482D-7660-D53F44B9B5FA}"/>
              </a:ext>
            </a:extLst>
          </p:cNvPr>
          <p:cNvGrpSpPr/>
          <p:nvPr/>
        </p:nvGrpSpPr>
        <p:grpSpPr>
          <a:xfrm>
            <a:off x="896471" y="0"/>
            <a:ext cx="11295529" cy="6858000"/>
            <a:chOff x="896471" y="0"/>
            <a:chExt cx="11295529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2D691F-3D35-1437-3DE5-6DF6D5B09150}"/>
                </a:ext>
              </a:extLst>
            </p:cNvPr>
            <p:cNvGrpSpPr/>
            <p:nvPr/>
          </p:nvGrpSpPr>
          <p:grpSpPr>
            <a:xfrm>
              <a:off x="1362636" y="0"/>
              <a:ext cx="4948517" cy="2266950"/>
              <a:chOff x="1089211" y="286871"/>
              <a:chExt cx="4316508" cy="2133600"/>
            </a:xfrm>
            <a:solidFill>
              <a:srgbClr val="FFD437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74AC9F4-E4CC-C20B-CA89-A87626E0C184}"/>
                  </a:ext>
                </a:extLst>
              </p:cNvPr>
              <p:cNvSpPr/>
              <p:nvPr/>
            </p:nvSpPr>
            <p:spPr>
              <a:xfrm>
                <a:off x="1089211" y="286871"/>
                <a:ext cx="3151095" cy="2133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A53C553F-2AC8-B03F-33A7-006BB7D2FC39}"/>
                  </a:ext>
                </a:extLst>
              </p:cNvPr>
              <p:cNvSpPr/>
              <p:nvPr/>
            </p:nvSpPr>
            <p:spPr>
              <a:xfrm>
                <a:off x="4240306" y="286871"/>
                <a:ext cx="1165413" cy="118334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8435DC-788F-E761-8CF0-D175577AF417}"/>
                  </a:ext>
                </a:extLst>
              </p:cNvPr>
              <p:cNvSpPr/>
              <p:nvPr/>
            </p:nvSpPr>
            <p:spPr>
              <a:xfrm>
                <a:off x="3460376" y="286871"/>
                <a:ext cx="779930" cy="968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771CDD-86AC-0B38-5B21-BC0560CFDCF1}"/>
                </a:ext>
              </a:extLst>
            </p:cNvPr>
            <p:cNvSpPr/>
            <p:nvPr/>
          </p:nvSpPr>
          <p:spPr>
            <a:xfrm>
              <a:off x="1362636" y="475129"/>
              <a:ext cx="10829364" cy="6382871"/>
            </a:xfrm>
            <a:prstGeom prst="rect">
              <a:avLst/>
            </a:prstGeom>
            <a:solidFill>
              <a:srgbClr val="FFD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A7E23-F57F-8FDB-B649-745AFFEAB147}"/>
                </a:ext>
              </a:extLst>
            </p:cNvPr>
            <p:cNvSpPr/>
            <p:nvPr/>
          </p:nvSpPr>
          <p:spPr>
            <a:xfrm>
              <a:off x="1201271" y="1547345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2C2FAB-CCA7-0132-1AC7-9FBC8C9DE37D}"/>
                </a:ext>
              </a:extLst>
            </p:cNvPr>
            <p:cNvSpPr/>
            <p:nvPr/>
          </p:nvSpPr>
          <p:spPr>
            <a:xfrm>
              <a:off x="1380567" y="1686936"/>
              <a:ext cx="1084729" cy="4908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69C377-6635-402C-57B2-33C9C9EBB109}"/>
                </a:ext>
              </a:extLst>
            </p:cNvPr>
            <p:cNvSpPr/>
            <p:nvPr/>
          </p:nvSpPr>
          <p:spPr>
            <a:xfrm>
              <a:off x="1717434" y="842682"/>
              <a:ext cx="10474566" cy="6015318"/>
            </a:xfrm>
            <a:prstGeom prst="rect">
              <a:avLst/>
            </a:prstGeom>
            <a:solidFill>
              <a:srgbClr val="FEF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D23F94-4120-7CF2-4EB9-0564C43C8965}"/>
                </a:ext>
              </a:extLst>
            </p:cNvPr>
            <p:cNvSpPr/>
            <p:nvPr/>
          </p:nvSpPr>
          <p:spPr>
            <a:xfrm>
              <a:off x="896471" y="1028700"/>
              <a:ext cx="1389530" cy="490847"/>
            </a:xfrm>
            <a:prstGeom prst="rect">
              <a:avLst/>
            </a:prstGeom>
            <a:solidFill>
              <a:srgbClr val="F4B18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4A785-6629-3849-092F-C029949E15F0}"/>
                </a:ext>
              </a:extLst>
            </p:cNvPr>
            <p:cNvSpPr txBox="1"/>
            <p:nvPr/>
          </p:nvSpPr>
          <p:spPr>
            <a:xfrm>
              <a:off x="896471" y="1089457"/>
              <a:ext cx="133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데이터 분석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844D72-EC2E-B00E-E5EB-C00EBEDAE739}"/>
                </a:ext>
              </a:extLst>
            </p:cNvPr>
            <p:cNvSpPr txBox="1"/>
            <p:nvPr/>
          </p:nvSpPr>
          <p:spPr>
            <a:xfrm>
              <a:off x="1717434" y="237447"/>
              <a:ext cx="24115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3. </a:t>
              </a:r>
              <a:r>
                <a:rPr lang="ko-KR" altLang="en-US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시간대별</a:t>
              </a:r>
              <a:r>
                <a:rPr lang="en-US" altLang="ko-KR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PM </a:t>
              </a:r>
              <a:r>
                <a:rPr lang="ko-KR" altLang="en-US" sz="2000" dirty="0">
                  <a:solidFill>
                    <a:srgbClr val="1E1800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사고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335C75D-7800-52F0-4F8D-E93528958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98" y="1611943"/>
            <a:ext cx="6324252" cy="4513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765805-41F2-7EA9-E637-72542DA6131B}"/>
              </a:ext>
            </a:extLst>
          </p:cNvPr>
          <p:cNvSpPr txBox="1"/>
          <p:nvPr/>
        </p:nvSpPr>
        <p:spPr>
          <a:xfrm>
            <a:off x="8826040" y="3021098"/>
            <a:ext cx="2668959" cy="12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퇴근 시간 때를 포함한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야간 시간에 전체적으로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사고가 많이 발생</a:t>
            </a:r>
          </a:p>
        </p:txBody>
      </p:sp>
    </p:spTree>
    <p:extLst>
      <p:ext uri="{BB962C8B-B14F-4D97-AF65-F5344CB8AC3E}">
        <p14:creationId xmlns:p14="http://schemas.microsoft.com/office/powerpoint/2010/main" val="230720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tendard">
      <a:majorFont>
        <a:latin typeface="Pretendard Black"/>
        <a:ea typeface="Pretendard Semi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1495</Words>
  <Application>Microsoft Office PowerPoint</Application>
  <PresentationFormat>와이드스크린</PresentationFormat>
  <Paragraphs>345</Paragraphs>
  <Slides>21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Cambria Math</vt:lpstr>
      <vt:lpstr>Pretendard</vt:lpstr>
      <vt:lpstr>HCRBatang</vt:lpstr>
      <vt:lpstr>Consolas</vt:lpstr>
      <vt:lpstr>Pretendard SemiBold</vt:lpstr>
      <vt:lpstr>Arial</vt:lpstr>
      <vt:lpstr>Pretendard Black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김현주</dc:creator>
  <cp:lastModifiedBy>김현주</cp:lastModifiedBy>
  <cp:revision>10</cp:revision>
  <dcterms:created xsi:type="dcterms:W3CDTF">2022-12-20T03:57:33Z</dcterms:created>
  <dcterms:modified xsi:type="dcterms:W3CDTF">2022-12-20T13:27:33Z</dcterms:modified>
</cp:coreProperties>
</file>