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샐러드</c:v>
                </c:pt>
                <c:pt idx="1">
                  <c:v>양고기 구이</c:v>
                </c:pt>
                <c:pt idx="2">
                  <c:v>닭도리탕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2-469D-85F2-A018D2F44D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탄소 배출량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샐러드</c:v>
                </c:pt>
                <c:pt idx="1">
                  <c:v>양고기 구이</c:v>
                </c:pt>
                <c:pt idx="2">
                  <c:v>닭도리탕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42-469D-85F2-A018D2F44D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샐러드</c:v>
                </c:pt>
                <c:pt idx="1">
                  <c:v>양고기 구이</c:v>
                </c:pt>
                <c:pt idx="2">
                  <c:v>닭도리탕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42-469D-85F2-A018D2F44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9771512"/>
        <c:axId val="479770528"/>
      </c:barChart>
      <c:catAx>
        <c:axId val="47977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9770528"/>
        <c:crosses val="autoZero"/>
        <c:auto val="1"/>
        <c:lblAlgn val="ctr"/>
        <c:lblOffset val="100"/>
        <c:noMultiLvlLbl val="0"/>
      </c:catAx>
      <c:valAx>
        <c:axId val="4797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977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2863-09CF-4EC4-A8A3-B33BB3FA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26123-74C1-C99D-DE97-5859512F5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48239-621A-7922-E24A-5CA1794D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C05EB-4633-9275-9F76-035D50F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C245B-BCAC-369C-86D5-40B37D0B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136CE-9B5E-9202-921C-32F8263D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8FB50-A4F1-DB41-4D4A-CD1F3C5A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32D0E-143D-15A1-858C-B37DEC53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846DD-B778-C762-7420-F2F41DFE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FFF6-459C-2394-F5DA-87B1AC0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2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71B37E-1819-E180-B8C2-2B6CB18D5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271DA-9835-10CC-0B76-3B697912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25242-053F-23CD-BA7D-36D435E9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32D73-E164-A75F-32D5-DE8DF5D3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D9407-4DDE-6731-F45A-B4BCD0CD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8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4954B-FC72-779A-6053-D0059A65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A767B-35F1-17E5-A257-3D87E24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9078D-2DEA-9BE2-6447-A04327A8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4FF4D-4BAD-2967-56D4-5B01E9C4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624C-30B2-5FE0-2C30-DEA8C9FC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10918-6180-E107-1118-2C8FEE31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9E866-868F-DE9E-2EAD-1CF674A1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A7982-5541-D048-777E-66915F87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49370-3323-CD1F-61FB-E91BB8C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E6AE8-FF05-E61A-5C71-EF15AFAC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320C1-4297-816E-49D3-0A2B8D12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9312A-6269-3750-8DA9-6D39756B3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3784A-556D-70BF-3E00-BE75592D4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B9C29-61FF-2136-6657-69C72106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DD914-2497-AE27-CD9A-7080E66D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2C97C-A23D-0630-2F81-E6017BEE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9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D64D8-94EF-73F3-FA4D-F178605D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8715F-F1A4-4C60-3DAB-C8AF2C9B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3BBCC-2CAE-8408-BF68-F20779F1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FF274-0452-4037-D68F-03F2BE24E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DBF059-7B62-78F6-DFDE-1604BE468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7C48B-50DD-AD8F-554E-28CA376F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BE6E2F-D871-0C05-05FD-1F32F84D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26FA3-C057-58BF-A56E-0464CDA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3FA16-A4E9-9AB9-1746-89FE7237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46A12B-D725-1C0E-C03C-B69AE2A8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3CB260-D825-48F0-31A7-F8672E0E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AF284C-CE84-1F32-FE45-685C060A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3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C5D6A8-2252-FC16-3A0C-9B4EEDE6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CF4BA-930D-7592-FFBF-2F8E7C1C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C0CEF-7CB4-3C17-5925-3E92BFD1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0FADA-DFCE-C219-A6F3-BED11491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2D0A6-4BE1-07B9-EFF4-AAE87550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F13F8-32D8-EC6A-12AE-E6D30AD3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A371C-B89E-2DF2-D30B-1985C121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B1F27-98F2-B523-1295-AA9326C6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FE802-EB56-5C5F-8EBB-B36CBFAB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F08C2-0A03-9BDA-9C6F-6F3468FE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251B8-9E7D-F993-0969-CC74EDC19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C3479-C4BD-0735-776F-9F8330C0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8D402-B20E-4035-66BE-1C44719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E4215-60C8-3E63-384B-D5541451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A1A26-B11D-3362-DBA7-CCF1114A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208EDB-D3EF-25E8-B3EB-3A2E74BA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A65E7-6458-33E9-1499-1438AB3C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82D6B-55ED-9A13-1595-C18C41DFC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1FAE-E3D2-41BA-B612-13BE970E2D27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A621C-DFF7-D495-E992-6F8F3AC4B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49527-D2F6-442C-92E3-4904D227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B331-D3F5-4FBD-9F37-D161A261C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4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12742-C371-565A-D4A8-7C301CB6ED8E}"/>
              </a:ext>
            </a:extLst>
          </p:cNvPr>
          <p:cNvSpPr/>
          <p:nvPr/>
        </p:nvSpPr>
        <p:spPr>
          <a:xfrm>
            <a:off x="469783" y="218114"/>
            <a:ext cx="11148969" cy="947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0C005-B5B1-D1C7-937C-5C9DF3BC09C3}"/>
              </a:ext>
            </a:extLst>
          </p:cNvPr>
          <p:cNvSpPr txBox="1"/>
          <p:nvPr/>
        </p:nvSpPr>
        <p:spPr>
          <a:xfrm>
            <a:off x="573248" y="282899"/>
            <a:ext cx="433003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윤가영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0720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 구성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자연환경 속 쓰레기 줍기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분리수거 교육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387C08-D59D-C4CA-DCCA-A419AE20EA8A}"/>
              </a:ext>
            </a:extLst>
          </p:cNvPr>
          <p:cNvSpPr/>
          <p:nvPr/>
        </p:nvSpPr>
        <p:spPr>
          <a:xfrm>
            <a:off x="9202722" y="1392571"/>
            <a:ext cx="2416030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F8E9A-49EC-FC3C-5F20-404ED30EF1EC}"/>
              </a:ext>
            </a:extLst>
          </p:cNvPr>
          <p:cNvSpPr txBox="1"/>
          <p:nvPr/>
        </p:nvSpPr>
        <p:spPr>
          <a:xfrm>
            <a:off x="9893417" y="1510018"/>
            <a:ext cx="873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비고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AF612-A1F3-4DE4-E963-326943CC3C25}"/>
              </a:ext>
            </a:extLst>
          </p:cNvPr>
          <p:cNvSpPr/>
          <p:nvPr/>
        </p:nvSpPr>
        <p:spPr>
          <a:xfrm>
            <a:off x="469783" y="1392571"/>
            <a:ext cx="8572256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185BCC-4445-B09C-03E5-0A585F526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1" y="1570693"/>
            <a:ext cx="3349881" cy="2233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CCA601-300E-A914-055F-2FF4100FE824}"/>
              </a:ext>
            </a:extLst>
          </p:cNvPr>
          <p:cNvSpPr txBox="1"/>
          <p:nvPr/>
        </p:nvSpPr>
        <p:spPr>
          <a:xfrm>
            <a:off x="4308668" y="1807701"/>
            <a:ext cx="41745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장소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공원과 비슷하게 보이는 숲속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나무가 너무 많으면 게임할 때 쓰레기가</a:t>
            </a:r>
            <a:endParaRPr lang="en-US" altLang="ko-KR" sz="1400" dirty="0">
              <a:latin typeface="+mj-lt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잘 안보일 것 같음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적당한 나무와 푸른 하늘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+mj-lt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플레이어는 이 장소를 돌아다니며 쓰레기를 줍기</a:t>
            </a:r>
            <a:endParaRPr lang="en-US" altLang="ko-KR" sz="1400" dirty="0">
              <a:latin typeface="+mj-lt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시작함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쓰레기를 주울 때 쓰레기 오브젝트가 사라짐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+mj-lt"/>
                <a:ea typeface="나눔고딕" panose="020D0604000000000000" pitchFamily="50" charset="-127"/>
              </a:rPr>
              <a:t>필드에 다시 나타날 필요는 없을 듯함</a:t>
            </a:r>
            <a:r>
              <a:rPr lang="en-US" altLang="ko-KR" sz="1400" dirty="0">
                <a:latin typeface="+mj-lt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5E5C65-DF29-EDF7-C54E-81B5E7432EFF}"/>
              </a:ext>
            </a:extLst>
          </p:cNvPr>
          <p:cNvGrpSpPr/>
          <p:nvPr/>
        </p:nvGrpSpPr>
        <p:grpSpPr>
          <a:xfrm>
            <a:off x="658092" y="3926132"/>
            <a:ext cx="4745928" cy="1105630"/>
            <a:chOff x="702228" y="3957112"/>
            <a:chExt cx="4703505" cy="109574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E0D2456-71FF-1412-CF1C-A8C079F64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21" t="28833" r="40196" b="33306"/>
            <a:stretch/>
          </p:blipFill>
          <p:spPr>
            <a:xfrm>
              <a:off x="702228" y="3957112"/>
              <a:ext cx="855677" cy="97514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3BF4E40-A76F-4991-DECA-347343F6E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71" t="30631" r="40647" b="31509"/>
            <a:stretch/>
          </p:blipFill>
          <p:spPr>
            <a:xfrm>
              <a:off x="1603522" y="3995464"/>
              <a:ext cx="855677" cy="97514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746CEAF-8A72-19B5-C60C-34482825F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417" r="39154" b="32274"/>
            <a:stretch/>
          </p:blipFill>
          <p:spPr>
            <a:xfrm>
              <a:off x="2616483" y="4035104"/>
              <a:ext cx="855677" cy="93817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D3E1290-9918-836C-14D7-5664C7B0D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22" t="31025" r="40555" b="31026"/>
            <a:stretch/>
          </p:blipFill>
          <p:spPr>
            <a:xfrm>
              <a:off x="3560790" y="3976229"/>
              <a:ext cx="855677" cy="106052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E58EC1-583E-0EA8-37E1-27887744F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31" t="30804" r="40936" b="30783"/>
            <a:stretch/>
          </p:blipFill>
          <p:spPr>
            <a:xfrm>
              <a:off x="4573751" y="3973889"/>
              <a:ext cx="831982" cy="107897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F7E69C5-E69A-25A3-D4B5-784B4D4BAEAE}"/>
              </a:ext>
            </a:extLst>
          </p:cNvPr>
          <p:cNvSpPr txBox="1"/>
          <p:nvPr/>
        </p:nvSpPr>
        <p:spPr>
          <a:xfrm>
            <a:off x="5599672" y="3999803"/>
            <a:ext cx="2576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게임의 진행 상황 척도를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알려주는 아이콘이 있었으면 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쓰레기를 주울 때마다 아이콘의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채워짐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4443D7-33B2-358F-4A14-13AE5E8ECE87}"/>
              </a:ext>
            </a:extLst>
          </p:cNvPr>
          <p:cNvSpPr txBox="1"/>
          <p:nvPr/>
        </p:nvSpPr>
        <p:spPr>
          <a:xfrm>
            <a:off x="624223" y="4934913"/>
            <a:ext cx="11015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0%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게임 </a:t>
            </a:r>
            <a:r>
              <a:rPr lang="ko-KR" altLang="en-US" sz="1200" dirty="0" err="1"/>
              <a:t>시작시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1EC82-9658-C710-9B11-1FC08CAB9E85}"/>
              </a:ext>
            </a:extLst>
          </p:cNvPr>
          <p:cNvSpPr txBox="1"/>
          <p:nvPr/>
        </p:nvSpPr>
        <p:spPr>
          <a:xfrm>
            <a:off x="1801950" y="4948558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25%         50%           75%          100%</a:t>
            </a:r>
          </a:p>
          <a:p>
            <a:r>
              <a:rPr lang="en-US" altLang="ko-KR" sz="1400" dirty="0"/>
              <a:t>                                             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게임끝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4A3B00-E889-7EF4-94D9-A160D3CBFF50}"/>
              </a:ext>
            </a:extLst>
          </p:cNvPr>
          <p:cNvSpPr txBox="1"/>
          <p:nvPr/>
        </p:nvSpPr>
        <p:spPr>
          <a:xfrm>
            <a:off x="9244154" y="4012667"/>
            <a:ext cx="2408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꼭 아이콘이 쓰레기통이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아니어도 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다만 게임화면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하단에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상황이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표시되었으면 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5D777E-C2B9-2ED5-52E9-F04A2B8E0D30}"/>
              </a:ext>
            </a:extLst>
          </p:cNvPr>
          <p:cNvGrpSpPr/>
          <p:nvPr/>
        </p:nvGrpSpPr>
        <p:grpSpPr>
          <a:xfrm>
            <a:off x="1521487" y="5393988"/>
            <a:ext cx="3611876" cy="1219968"/>
            <a:chOff x="1706134" y="5378046"/>
            <a:chExt cx="3885981" cy="1312551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133441A-6D71-24B4-9790-D83EFA873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00" b="65575"/>
            <a:stretch/>
          </p:blipFill>
          <p:spPr>
            <a:xfrm rot="1642814">
              <a:off x="1706134" y="5378046"/>
              <a:ext cx="825134" cy="13032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4D1134A-6FBD-74D5-D1E1-AFFCFEFE5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29" t="66872" r="39746" b="5166"/>
            <a:stretch/>
          </p:blipFill>
          <p:spPr>
            <a:xfrm>
              <a:off x="2471624" y="5484031"/>
              <a:ext cx="841736" cy="103573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825A128-ED2D-4DF5-FA69-4278BB8D2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55" t="62806" r="13380" b="5165"/>
            <a:stretch/>
          </p:blipFill>
          <p:spPr>
            <a:xfrm>
              <a:off x="3364738" y="5445062"/>
              <a:ext cx="1209700" cy="114626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BE0E3A9-4719-42F7-78E7-C2D9B180D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19" t="33108" b="36503"/>
            <a:stretch/>
          </p:blipFill>
          <p:spPr>
            <a:xfrm>
              <a:off x="4688730" y="5544332"/>
              <a:ext cx="903385" cy="114626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9044319-90F4-D596-4F01-E117FC7D5510}"/>
              </a:ext>
            </a:extLst>
          </p:cNvPr>
          <p:cNvSpPr txBox="1"/>
          <p:nvPr/>
        </p:nvSpPr>
        <p:spPr>
          <a:xfrm>
            <a:off x="5288883" y="5677421"/>
            <a:ext cx="3289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쓰레기의 종류는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4~5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 이미지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가능하다면 종이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플라스틱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음쓰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다양하게 구현하고 싶음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464C4-59A3-1252-7C3A-E689415A28DE}"/>
              </a:ext>
            </a:extLst>
          </p:cNvPr>
          <p:cNvSpPr txBox="1"/>
          <p:nvPr/>
        </p:nvSpPr>
        <p:spPr>
          <a:xfrm>
            <a:off x="9387668" y="5604504"/>
            <a:ext cx="18854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주운 것을 바탕으로</a:t>
            </a:r>
            <a:endParaRPr lang="en-US" altLang="ko-KR" sz="1400" dirty="0"/>
          </a:p>
          <a:p>
            <a:r>
              <a:rPr lang="ko-KR" altLang="en-US" sz="1400" dirty="0"/>
              <a:t>분리수거 교육을</a:t>
            </a:r>
            <a:endParaRPr lang="en-US" altLang="ko-KR" sz="1400" dirty="0"/>
          </a:p>
          <a:p>
            <a:r>
              <a:rPr lang="ko-KR" altLang="en-US" sz="1400" dirty="0"/>
              <a:t>진행했으면 함</a:t>
            </a:r>
          </a:p>
        </p:txBody>
      </p:sp>
    </p:spTree>
    <p:extLst>
      <p:ext uri="{BB962C8B-B14F-4D97-AF65-F5344CB8AC3E}">
        <p14:creationId xmlns:p14="http://schemas.microsoft.com/office/powerpoint/2010/main" val="42126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E85501-7D21-A6FD-0DD9-D1AAFC3E9189}"/>
              </a:ext>
            </a:extLst>
          </p:cNvPr>
          <p:cNvSpPr/>
          <p:nvPr/>
        </p:nvSpPr>
        <p:spPr>
          <a:xfrm>
            <a:off x="469783" y="218114"/>
            <a:ext cx="11148969" cy="947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0EBAE-3287-5633-9E9C-58FC5E3623F1}"/>
              </a:ext>
            </a:extLst>
          </p:cNvPr>
          <p:cNvSpPr txBox="1"/>
          <p:nvPr/>
        </p:nvSpPr>
        <p:spPr>
          <a:xfrm>
            <a:off x="573248" y="282899"/>
            <a:ext cx="433003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윤가영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0720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 구성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자연환경 속 쓰레기 줍기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분리수거 교육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81D92-67C7-A462-3C35-C69504EFA79B}"/>
              </a:ext>
            </a:extLst>
          </p:cNvPr>
          <p:cNvSpPr/>
          <p:nvPr/>
        </p:nvSpPr>
        <p:spPr>
          <a:xfrm>
            <a:off x="9202722" y="1392571"/>
            <a:ext cx="2416030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85AC8-F4AB-87E6-E467-3D858FC693F3}"/>
              </a:ext>
            </a:extLst>
          </p:cNvPr>
          <p:cNvSpPr txBox="1"/>
          <p:nvPr/>
        </p:nvSpPr>
        <p:spPr>
          <a:xfrm>
            <a:off x="9893417" y="1510018"/>
            <a:ext cx="873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비고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DDEEC4-18F4-3FE0-729D-3DE5A511898E}"/>
              </a:ext>
            </a:extLst>
          </p:cNvPr>
          <p:cNvSpPr/>
          <p:nvPr/>
        </p:nvSpPr>
        <p:spPr>
          <a:xfrm>
            <a:off x="469783" y="1392571"/>
            <a:ext cx="8572256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6ACABE-5CE7-D1C4-1F96-1819E8785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4" b="48624"/>
          <a:stretch/>
        </p:blipFill>
        <p:spPr>
          <a:xfrm>
            <a:off x="647467" y="1584224"/>
            <a:ext cx="5023491" cy="17792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0FF5CA-9B92-BD5E-1612-EA255CFE3427}"/>
              </a:ext>
            </a:extLst>
          </p:cNvPr>
          <p:cNvSpPr txBox="1"/>
          <p:nvPr/>
        </p:nvSpPr>
        <p:spPr>
          <a:xfrm>
            <a:off x="5536734" y="1966015"/>
            <a:ext cx="3130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주운 것을 바탕으로 알맞은 쓰레기통에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분리해서 버리게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유도함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잘 버렸다면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초록 동그라미를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그렇지 않으면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자가 뜨게 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B3EB4-DA83-8950-2895-5D4333680AF4}"/>
              </a:ext>
            </a:extLst>
          </p:cNvPr>
          <p:cNvSpPr txBox="1"/>
          <p:nvPr/>
        </p:nvSpPr>
        <p:spPr>
          <a:xfrm>
            <a:off x="9195563" y="1971646"/>
            <a:ext cx="25266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몇 번이고 계속해서</a:t>
            </a:r>
            <a:endParaRPr lang="en-US" altLang="ko-KR" sz="1400" dirty="0"/>
          </a:p>
          <a:p>
            <a:r>
              <a:rPr lang="ko-KR" altLang="en-US" sz="1400" dirty="0"/>
              <a:t>틀렸다면</a:t>
            </a:r>
            <a:r>
              <a:rPr lang="en-US" altLang="ko-KR" sz="1400" dirty="0"/>
              <a:t> </a:t>
            </a:r>
            <a:r>
              <a:rPr lang="ko-KR" altLang="en-US" sz="1400" dirty="0"/>
              <a:t>힌트를 줘야함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가령 </a:t>
            </a:r>
            <a:r>
              <a:rPr lang="ko-KR" altLang="en-US" sz="1400" dirty="0" err="1"/>
              <a:t>닭뼈를</a:t>
            </a:r>
            <a:r>
              <a:rPr lang="en-US" altLang="ko-KR" sz="1400" dirty="0"/>
              <a:t> </a:t>
            </a:r>
            <a:r>
              <a:rPr lang="ko-KR" altLang="en-US" sz="1400" dirty="0"/>
              <a:t>계속해서</a:t>
            </a:r>
            <a:endParaRPr lang="en-US" altLang="ko-KR" sz="1400" dirty="0"/>
          </a:p>
          <a:p>
            <a:r>
              <a:rPr lang="ko-KR" altLang="en-US" sz="1400" dirty="0" err="1"/>
              <a:t>음쓰에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버릴려고</a:t>
            </a:r>
            <a:r>
              <a:rPr lang="ko-KR" altLang="en-US" sz="1400" dirty="0"/>
              <a:t> 할 때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음식물 쓰레기는 가공해서</a:t>
            </a:r>
            <a:endParaRPr lang="en-US" altLang="ko-KR" sz="1400" dirty="0"/>
          </a:p>
          <a:p>
            <a:r>
              <a:rPr lang="ko-KR" altLang="en-US" sz="1400" dirty="0"/>
              <a:t>동물사료나 퇴비로 사용해요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뼈는 단단하여 가공이 어려워</a:t>
            </a:r>
            <a:endParaRPr lang="en-US" altLang="ko-KR" sz="1400" dirty="0"/>
          </a:p>
          <a:p>
            <a:r>
              <a:rPr lang="ko-KR" altLang="en-US" sz="1400" dirty="0"/>
              <a:t>가공기계에 문제를</a:t>
            </a:r>
            <a:endParaRPr lang="en-US" altLang="ko-KR" sz="1400" dirty="0"/>
          </a:p>
          <a:p>
            <a:r>
              <a:rPr lang="ko-KR" altLang="en-US" sz="1400" dirty="0"/>
              <a:t>일으킬 수 있어요</a:t>
            </a:r>
            <a:r>
              <a:rPr lang="en-US" altLang="ko-KR" sz="1400" dirty="0"/>
              <a:t>.” </a:t>
            </a:r>
          </a:p>
          <a:p>
            <a:r>
              <a:rPr lang="ko-KR" altLang="en-US" sz="1400" dirty="0" err="1"/>
              <a:t>라고</a:t>
            </a:r>
            <a:r>
              <a:rPr lang="ko-KR" altLang="en-US" sz="1400" dirty="0"/>
              <a:t> 화면에 뜨게 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AD4F-C8EB-B1A1-8BE7-A23CF14DF380}"/>
              </a:ext>
            </a:extLst>
          </p:cNvPr>
          <p:cNvSpPr txBox="1"/>
          <p:nvPr/>
        </p:nvSpPr>
        <p:spPr>
          <a:xfrm>
            <a:off x="4872845" y="3567480"/>
            <a:ext cx="36102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마지막에 요즘 플라스틱 환경오염에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관한 이슈가 큰 만큼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플라스틱 분리수거에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관한 교육 내용도 있었으면 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가령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햇반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용기는 플라스틱이지만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복합재질이기 때문에 재활용이 안됨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화장품 용기 또한 사정이 똑같음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‘OTHER’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는 비닐일 경우 재활용이 가능하지만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플라스틱일 경우 불가능함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재활용 마크가 있어도 무조건 재활용이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안된다는 점을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알려주면 좋을 듯함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EF1F92F-D388-B3C2-B2D6-31519B05F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7" b="18504"/>
          <a:stretch/>
        </p:blipFill>
        <p:spPr>
          <a:xfrm>
            <a:off x="744359" y="3661782"/>
            <a:ext cx="3974962" cy="245160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18D701E2-43CC-9B8C-26BD-E59E1243739F}"/>
              </a:ext>
            </a:extLst>
          </p:cNvPr>
          <p:cNvSpPr/>
          <p:nvPr/>
        </p:nvSpPr>
        <p:spPr>
          <a:xfrm>
            <a:off x="7537623" y="2879225"/>
            <a:ext cx="478172" cy="4781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3036A2F-A4AF-5C3E-2E93-CAF373145492}"/>
              </a:ext>
            </a:extLst>
          </p:cNvPr>
          <p:cNvGrpSpPr/>
          <p:nvPr/>
        </p:nvGrpSpPr>
        <p:grpSpPr>
          <a:xfrm>
            <a:off x="8268946" y="2879225"/>
            <a:ext cx="467185" cy="478171"/>
            <a:chOff x="8279934" y="2879225"/>
            <a:chExt cx="369116" cy="3777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4AC81D8-72C5-4634-AB50-BD963FF8BE1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934" y="2879225"/>
              <a:ext cx="369116" cy="3777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2D708D4-C291-BB4A-79B9-12FCC3384A13}"/>
                </a:ext>
              </a:extLst>
            </p:cNvPr>
            <p:cNvCxnSpPr/>
            <p:nvPr/>
          </p:nvCxnSpPr>
          <p:spPr>
            <a:xfrm flipH="1">
              <a:off x="8296066" y="2879225"/>
              <a:ext cx="352984" cy="35298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82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701DB9C-979C-9F25-80D0-961C7FC6B460}"/>
              </a:ext>
            </a:extLst>
          </p:cNvPr>
          <p:cNvSpPr/>
          <p:nvPr/>
        </p:nvSpPr>
        <p:spPr>
          <a:xfrm>
            <a:off x="469783" y="218114"/>
            <a:ext cx="11148969" cy="947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D9561-A0D9-A688-EE6F-28055532EDE5}"/>
              </a:ext>
            </a:extLst>
          </p:cNvPr>
          <p:cNvSpPr txBox="1"/>
          <p:nvPr/>
        </p:nvSpPr>
        <p:spPr>
          <a:xfrm>
            <a:off x="573248" y="282899"/>
            <a:ext cx="356700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윤가영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0720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 구성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탄소 발자국 추적하기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261D90-BDA7-1FDE-254D-AB01902E466C}"/>
              </a:ext>
            </a:extLst>
          </p:cNvPr>
          <p:cNvSpPr/>
          <p:nvPr/>
        </p:nvSpPr>
        <p:spPr>
          <a:xfrm>
            <a:off x="9202722" y="1392571"/>
            <a:ext cx="2416030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07045-6560-80D4-8335-2D089122A27D}"/>
              </a:ext>
            </a:extLst>
          </p:cNvPr>
          <p:cNvSpPr txBox="1"/>
          <p:nvPr/>
        </p:nvSpPr>
        <p:spPr>
          <a:xfrm>
            <a:off x="9893417" y="1510018"/>
            <a:ext cx="873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비고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F32577-9128-DEC8-91E0-62F48659C100}"/>
              </a:ext>
            </a:extLst>
          </p:cNvPr>
          <p:cNvSpPr/>
          <p:nvPr/>
        </p:nvSpPr>
        <p:spPr>
          <a:xfrm>
            <a:off x="469783" y="1392571"/>
            <a:ext cx="8572256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2FD17-1AAF-BA51-56FC-DF28679C9F52}"/>
              </a:ext>
            </a:extLst>
          </p:cNvPr>
          <p:cNvSpPr txBox="1"/>
          <p:nvPr/>
        </p:nvSpPr>
        <p:spPr>
          <a:xfrm>
            <a:off x="4438745" y="1854097"/>
            <a:ext cx="4660250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탄소 발자국이란 단순히 인터넷으로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배송하는 과정동안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나오는 이산화탄소도 있지만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일상생활을 할 때도 배출됨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이산화탄소를 덜 배출할수록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나무 몇 십 그루를 심는 효과를 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이산화탄소를 덜 쓰는 행동을 할수록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전 공원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나무가 하나씩 추가되면 어떨까</a:t>
            </a:r>
            <a:r>
              <a:rPr lang="en-US" altLang="ko-KR" sz="1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결과적으로는 울창한 숲이 되도록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 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재활용 할 수 있음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 예시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음식의 탄소발자국을 줄이고자 한다면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국내산 식재료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먹는 것으로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이산화탄소를 덜 나가게 할 수 있음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탄소 발자국의 정의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줄이는 방법을 게임 시작시에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간단히 설명해보기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629B14F-D99F-BC7F-7E5F-82CB5E469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4" y="1562381"/>
            <a:ext cx="3490683" cy="27925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61E3A2-BFCB-1920-058C-4592A30EF62E}"/>
              </a:ext>
            </a:extLst>
          </p:cNvPr>
          <p:cNvSpPr txBox="1"/>
          <p:nvPr/>
        </p:nvSpPr>
        <p:spPr>
          <a:xfrm>
            <a:off x="9259678" y="2178664"/>
            <a:ext cx="22198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소나무 </a:t>
            </a:r>
            <a:r>
              <a:rPr lang="en-US" altLang="ko-KR" sz="1400" dirty="0"/>
              <a:t>1</a:t>
            </a:r>
            <a:r>
              <a:rPr lang="ko-KR" altLang="en-US" sz="1400" dirty="0"/>
              <a:t>그루가</a:t>
            </a:r>
            <a:endParaRPr lang="en-US" altLang="ko-KR" sz="1400" dirty="0"/>
          </a:p>
          <a:p>
            <a:r>
              <a:rPr lang="ko-KR" altLang="en-US" sz="1400" dirty="0"/>
              <a:t>연간 </a:t>
            </a:r>
            <a:r>
              <a:rPr lang="en-US" altLang="ko-KR" sz="1400" dirty="0"/>
              <a:t>5kg</a:t>
            </a:r>
            <a:r>
              <a:rPr lang="ko-KR" altLang="en-US" sz="1400" dirty="0"/>
              <a:t>의 이산화탄소를</a:t>
            </a:r>
            <a:endParaRPr lang="en-US" altLang="ko-KR" sz="1400" dirty="0"/>
          </a:p>
          <a:p>
            <a:r>
              <a:rPr lang="ko-KR" altLang="en-US" sz="1400" dirty="0"/>
              <a:t>흡수한다고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37CC1-D5FC-5B12-929A-024881967AE8}"/>
              </a:ext>
            </a:extLst>
          </p:cNvPr>
          <p:cNvSpPr txBox="1"/>
          <p:nvPr/>
        </p:nvSpPr>
        <p:spPr>
          <a:xfrm>
            <a:off x="3431097" y="3162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D270EB-F0BC-59C1-2791-96712DCC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4" y="4424406"/>
            <a:ext cx="3732752" cy="20820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41FFFA-12B7-8C0C-1F10-39B9C39EFD73}"/>
              </a:ext>
            </a:extLst>
          </p:cNvPr>
          <p:cNvSpPr txBox="1"/>
          <p:nvPr/>
        </p:nvSpPr>
        <p:spPr>
          <a:xfrm>
            <a:off x="9284740" y="462471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+) </a:t>
            </a:r>
            <a:r>
              <a:rPr lang="ko-KR" altLang="en-US" sz="1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공원 </a:t>
            </a:r>
            <a:r>
              <a:rPr lang="ko-KR" altLang="en-US" sz="140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맵은</a:t>
            </a:r>
            <a:r>
              <a:rPr lang="ko-KR" altLang="en-US" sz="1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보류하기</a:t>
            </a:r>
            <a:endParaRPr lang="en-US" altLang="ko-KR" sz="14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1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88F0B2-0422-531E-34D3-26439DE5032D}"/>
              </a:ext>
            </a:extLst>
          </p:cNvPr>
          <p:cNvSpPr/>
          <p:nvPr/>
        </p:nvSpPr>
        <p:spPr>
          <a:xfrm>
            <a:off x="469783" y="218114"/>
            <a:ext cx="11148969" cy="947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72D0E-29A1-0AB8-C652-E700FCCCEFA0}"/>
              </a:ext>
            </a:extLst>
          </p:cNvPr>
          <p:cNvSpPr txBox="1"/>
          <p:nvPr/>
        </p:nvSpPr>
        <p:spPr>
          <a:xfrm>
            <a:off x="573248" y="282899"/>
            <a:ext cx="3567002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윤가영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0720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 구성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탄소 발자국 추적하기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92C0C5-6CB6-01F2-EA46-BA820D80F92A}"/>
              </a:ext>
            </a:extLst>
          </p:cNvPr>
          <p:cNvSpPr/>
          <p:nvPr/>
        </p:nvSpPr>
        <p:spPr>
          <a:xfrm>
            <a:off x="9202722" y="1392571"/>
            <a:ext cx="2416030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DB7F6-7729-5153-A18A-82A05E304D9E}"/>
              </a:ext>
            </a:extLst>
          </p:cNvPr>
          <p:cNvSpPr txBox="1"/>
          <p:nvPr/>
        </p:nvSpPr>
        <p:spPr>
          <a:xfrm>
            <a:off x="9893417" y="1510018"/>
            <a:ext cx="8739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비고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A138-6C20-97D2-2C78-1E0C58D0F5EE}"/>
              </a:ext>
            </a:extLst>
          </p:cNvPr>
          <p:cNvSpPr/>
          <p:nvPr/>
        </p:nvSpPr>
        <p:spPr>
          <a:xfrm>
            <a:off x="469783" y="1392571"/>
            <a:ext cx="8572256" cy="5247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8C46AC-793A-12B9-79BF-C4F80D114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8" y="1586322"/>
            <a:ext cx="3839489" cy="2452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D5C96C-C4C1-EFC8-3938-530B4C0BEA6D}"/>
              </a:ext>
            </a:extLst>
          </p:cNvPr>
          <p:cNvSpPr txBox="1"/>
          <p:nvPr/>
        </p:nvSpPr>
        <p:spPr>
          <a:xfrm>
            <a:off x="5218576" y="1686989"/>
            <a:ext cx="31261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플레이어는 장보기 퀘스트가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가령 오늘 닭도리탕을 해야 한다면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생닭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 등을 사야할 것임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 자신이 사는 곳과 가까운 지역의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원산지 일수록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총합 탄소 배출량은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그만큼 줄어들 것임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 곳에서 재배한 식재료라면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그만큼 탄소 배출량이 늘어남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탄소 배출량이 너무 많이 나오지 않게끔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것이 중요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94F59AD3-875A-E607-2357-D7EE7F6DE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178202"/>
              </p:ext>
            </p:extLst>
          </p:nvPr>
        </p:nvGraphicFramePr>
        <p:xfrm>
          <a:off x="925458" y="4257430"/>
          <a:ext cx="4175853" cy="2317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4FC2E93-35C6-FEBF-ADAA-9969F08C5584}"/>
              </a:ext>
            </a:extLst>
          </p:cNvPr>
          <p:cNvSpPr txBox="1"/>
          <p:nvPr/>
        </p:nvSpPr>
        <p:spPr>
          <a:xfrm>
            <a:off x="9248399" y="5217952"/>
            <a:ext cx="23246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친화적인 채식 위주의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식단으로도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이산화탄소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발생을 줄일 수 있는 것처럼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보여주기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8C283-5CCF-F7E0-933A-AD76E9094487}"/>
              </a:ext>
            </a:extLst>
          </p:cNvPr>
          <p:cNvSpPr txBox="1"/>
          <p:nvPr/>
        </p:nvSpPr>
        <p:spPr>
          <a:xfrm>
            <a:off x="5386758" y="4882393"/>
            <a:ext cx="2858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장보기 퀘스트를 진행할수록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자기가 먹은 음식의 탄소 배출량을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그래프로 화면에 표현해서 보여주면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좋을 것 같음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354ABC2-1931-7508-6D96-08895BDA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49" y="2064270"/>
            <a:ext cx="2669173" cy="26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511</Words>
  <Application>Microsoft Office PowerPoint</Application>
  <PresentationFormat>와이드스크린</PresentationFormat>
  <Paragraphs>107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가영</dc:creator>
  <cp:lastModifiedBy>윤 가영</cp:lastModifiedBy>
  <cp:revision>4</cp:revision>
  <dcterms:created xsi:type="dcterms:W3CDTF">2022-07-20T08:19:14Z</dcterms:created>
  <dcterms:modified xsi:type="dcterms:W3CDTF">2022-07-20T13:11:59Z</dcterms:modified>
</cp:coreProperties>
</file>