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73" d="100"/>
          <a:sy n="73" d="100"/>
        </p:scale>
        <p:origin x="4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image" Target="../media/image7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023FE-A8FF-4919-B459-1B16206C2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800" dirty="0"/>
              <a:t>DBLSTM-RNN</a:t>
            </a:r>
            <a:r>
              <a:rPr kumimoji="1" lang="ja-JP" altLang="en-US" sz="4800" dirty="0"/>
              <a:t>を用いた音質変換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2E4BE5-B9F3-4D27-938F-FCD65B4D9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于　天帥、下山　拓流</a:t>
            </a:r>
          </a:p>
        </p:txBody>
      </p:sp>
    </p:spTree>
    <p:extLst>
      <p:ext uri="{BB962C8B-B14F-4D97-AF65-F5344CB8AC3E}">
        <p14:creationId xmlns:p14="http://schemas.microsoft.com/office/powerpoint/2010/main" val="370620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E5DF1-0CB7-47E6-8A4C-48B14B84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30406"/>
            <a:ext cx="9404723" cy="622842"/>
          </a:xfrm>
        </p:spPr>
        <p:txBody>
          <a:bodyPr/>
          <a:lstStyle/>
          <a:p>
            <a:r>
              <a:rPr kumimoji="1" lang="ja-JP" altLang="en-US" dirty="0"/>
              <a:t>ネットワークの構造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A670BB20-B21A-4240-A256-7A80AFCC73B8}"/>
              </a:ext>
            </a:extLst>
          </p:cNvPr>
          <p:cNvSpPr/>
          <p:nvPr/>
        </p:nvSpPr>
        <p:spPr>
          <a:xfrm>
            <a:off x="800099" y="3697941"/>
            <a:ext cx="699247" cy="43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2A4CFC5-BAB9-4F85-8964-1217829CF0D6}"/>
              </a:ext>
            </a:extLst>
          </p:cNvPr>
          <p:cNvSpPr/>
          <p:nvPr/>
        </p:nvSpPr>
        <p:spPr>
          <a:xfrm>
            <a:off x="1637179" y="2101103"/>
            <a:ext cx="356347" cy="3623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L</a:t>
            </a:r>
            <a:r>
              <a:rPr kumimoji="1" lang="ja-JP" altLang="en-US" sz="2400" dirty="0">
                <a:solidFill>
                  <a:schemeClr val="accent1"/>
                </a:solidFill>
              </a:rPr>
              <a:t>　</a:t>
            </a:r>
            <a:r>
              <a:rPr kumimoji="1" lang="en-US" altLang="ja-JP" sz="2400" dirty="0" err="1">
                <a:solidFill>
                  <a:schemeClr val="accent1"/>
                </a:solidFill>
              </a:rPr>
              <a:t>inear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38278C3-C2E7-405F-8026-41DF5EF12071}"/>
              </a:ext>
            </a:extLst>
          </p:cNvPr>
          <p:cNvSpPr/>
          <p:nvPr/>
        </p:nvSpPr>
        <p:spPr>
          <a:xfrm rot="20530753">
            <a:off x="2245659" y="3003605"/>
            <a:ext cx="1035423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D5B6F64B-60FE-4550-A3C5-0FCA7F683774}"/>
              </a:ext>
            </a:extLst>
          </p:cNvPr>
          <p:cNvSpPr/>
          <p:nvPr/>
        </p:nvSpPr>
        <p:spPr>
          <a:xfrm rot="549882">
            <a:off x="2267516" y="4128250"/>
            <a:ext cx="1035423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2EA4017-25C1-4826-962D-B9EAB7ADC273}"/>
              </a:ext>
            </a:extLst>
          </p:cNvPr>
          <p:cNvSpPr/>
          <p:nvPr/>
        </p:nvSpPr>
        <p:spPr>
          <a:xfrm>
            <a:off x="3325244" y="2478706"/>
            <a:ext cx="943945" cy="943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FD4EFEC-6213-4E8C-A832-E40FC7ADB327}"/>
              </a:ext>
            </a:extLst>
          </p:cNvPr>
          <p:cNvSpPr/>
          <p:nvPr/>
        </p:nvSpPr>
        <p:spPr>
          <a:xfrm>
            <a:off x="3325244" y="3913094"/>
            <a:ext cx="943945" cy="9439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591393C-4399-4D0D-9FF3-F2ECA28C9C15}"/>
              </a:ext>
            </a:extLst>
          </p:cNvPr>
          <p:cNvSpPr/>
          <p:nvPr/>
        </p:nvSpPr>
        <p:spPr>
          <a:xfrm>
            <a:off x="5348472" y="2485056"/>
            <a:ext cx="943945" cy="943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B19AAAE-C5E7-4753-830A-EFCCE61EFD36}"/>
              </a:ext>
            </a:extLst>
          </p:cNvPr>
          <p:cNvSpPr/>
          <p:nvPr/>
        </p:nvSpPr>
        <p:spPr>
          <a:xfrm>
            <a:off x="5348472" y="3913094"/>
            <a:ext cx="943945" cy="9439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F9742EA1-C864-40D9-8B92-46313D229A8E}"/>
              </a:ext>
            </a:extLst>
          </p:cNvPr>
          <p:cNvSpPr/>
          <p:nvPr/>
        </p:nvSpPr>
        <p:spPr>
          <a:xfrm>
            <a:off x="4419507" y="2769143"/>
            <a:ext cx="854444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84124017-BA6C-4E08-80E8-97756537B86B}"/>
              </a:ext>
            </a:extLst>
          </p:cNvPr>
          <p:cNvSpPr/>
          <p:nvPr/>
        </p:nvSpPr>
        <p:spPr>
          <a:xfrm>
            <a:off x="4419507" y="4208391"/>
            <a:ext cx="854444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447676B6-A420-4B7C-A869-44F655FFB417}"/>
              </a:ext>
            </a:extLst>
          </p:cNvPr>
          <p:cNvSpPr/>
          <p:nvPr/>
        </p:nvSpPr>
        <p:spPr>
          <a:xfrm rot="3287556">
            <a:off x="4145154" y="3489513"/>
            <a:ext cx="1327352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3B0D31EB-F4BD-4698-A974-82C53D06C674}"/>
              </a:ext>
            </a:extLst>
          </p:cNvPr>
          <p:cNvSpPr/>
          <p:nvPr/>
        </p:nvSpPr>
        <p:spPr>
          <a:xfrm rot="18092943">
            <a:off x="4145153" y="3489513"/>
            <a:ext cx="1327352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49A4839-5FC4-4A63-9609-05503DACF1DC}"/>
              </a:ext>
            </a:extLst>
          </p:cNvPr>
          <p:cNvSpPr/>
          <p:nvPr/>
        </p:nvSpPr>
        <p:spPr>
          <a:xfrm>
            <a:off x="7371700" y="2003612"/>
            <a:ext cx="356347" cy="3623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L</a:t>
            </a:r>
            <a:r>
              <a:rPr kumimoji="1" lang="ja-JP" altLang="en-US" sz="2400" dirty="0">
                <a:solidFill>
                  <a:schemeClr val="accent1"/>
                </a:solidFill>
              </a:rPr>
              <a:t>　</a:t>
            </a:r>
            <a:r>
              <a:rPr kumimoji="1" lang="en-US" altLang="ja-JP" sz="2400" dirty="0" err="1">
                <a:solidFill>
                  <a:schemeClr val="accent1"/>
                </a:solidFill>
              </a:rPr>
              <a:t>inear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D137387-A134-4E62-9DCD-1427CBBB9C63}"/>
              </a:ext>
            </a:extLst>
          </p:cNvPr>
          <p:cNvSpPr/>
          <p:nvPr/>
        </p:nvSpPr>
        <p:spPr>
          <a:xfrm rot="1257466">
            <a:off x="6389902" y="2994673"/>
            <a:ext cx="854444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AFD2355-3A3E-4226-8EC5-44E9CC18551D}"/>
              </a:ext>
            </a:extLst>
          </p:cNvPr>
          <p:cNvSpPr/>
          <p:nvPr/>
        </p:nvSpPr>
        <p:spPr>
          <a:xfrm rot="19542894">
            <a:off x="6423387" y="3928640"/>
            <a:ext cx="854444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EE932E-AA0E-4E3C-85AC-9CEAEA4864D0}"/>
              </a:ext>
            </a:extLst>
          </p:cNvPr>
          <p:cNvSpPr txBox="1"/>
          <p:nvPr/>
        </p:nvSpPr>
        <p:spPr>
          <a:xfrm>
            <a:off x="699246" y="5740852"/>
            <a:ext cx="900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25</a:t>
            </a:r>
            <a:endParaRPr kumimoji="1" lang="ja-JP" altLang="en-US" sz="3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3E9BF0-6F0E-41A9-9FCB-DE8D1FEEC2F5}"/>
              </a:ext>
            </a:extLst>
          </p:cNvPr>
          <p:cNvSpPr txBox="1"/>
          <p:nvPr/>
        </p:nvSpPr>
        <p:spPr>
          <a:xfrm>
            <a:off x="2299445" y="5740852"/>
            <a:ext cx="1025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256</a:t>
            </a:r>
            <a:endParaRPr kumimoji="1" lang="ja-JP" altLang="en-US" sz="3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6C54255-9394-4966-93DD-A5C11BB9A389}"/>
              </a:ext>
            </a:extLst>
          </p:cNvPr>
          <p:cNvSpPr txBox="1"/>
          <p:nvPr/>
        </p:nvSpPr>
        <p:spPr>
          <a:xfrm>
            <a:off x="4248152" y="5740852"/>
            <a:ext cx="1025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256</a:t>
            </a:r>
            <a:endParaRPr kumimoji="1" lang="ja-JP" altLang="en-US" sz="3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793DD53-4BAD-4DE9-8BEC-97477F55C0D0}"/>
              </a:ext>
            </a:extLst>
          </p:cNvPr>
          <p:cNvSpPr txBox="1"/>
          <p:nvPr/>
        </p:nvSpPr>
        <p:spPr>
          <a:xfrm>
            <a:off x="6304224" y="5740852"/>
            <a:ext cx="1025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256</a:t>
            </a:r>
            <a:endParaRPr kumimoji="1" lang="ja-JP" altLang="en-US" sz="3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123C61C-CC30-4C25-9ADC-D0776455CD19}"/>
              </a:ext>
            </a:extLst>
          </p:cNvPr>
          <p:cNvSpPr txBox="1"/>
          <p:nvPr/>
        </p:nvSpPr>
        <p:spPr>
          <a:xfrm>
            <a:off x="7965806" y="5740851"/>
            <a:ext cx="900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25</a:t>
            </a:r>
            <a:endParaRPr kumimoji="1" lang="ja-JP" altLang="en-US" sz="3200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DDFA3E62-A9D1-4AA5-B66C-DFC9E77B0C15}"/>
              </a:ext>
            </a:extLst>
          </p:cNvPr>
          <p:cNvSpPr/>
          <p:nvPr/>
        </p:nvSpPr>
        <p:spPr>
          <a:xfrm>
            <a:off x="7891181" y="3602067"/>
            <a:ext cx="699247" cy="43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2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/>
      <p:bldP spid="32" grpId="0"/>
      <p:bldP spid="36" grpId="0"/>
      <p:bldP spid="37" grpId="0"/>
      <p:bldP spid="39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DD9AF-0293-4010-A8C2-6ABA452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30406"/>
            <a:ext cx="9404723" cy="622842"/>
          </a:xfrm>
        </p:spPr>
        <p:txBody>
          <a:bodyPr/>
          <a:lstStyle/>
          <a:p>
            <a:r>
              <a:rPr kumimoji="1" lang="ja-JP" altLang="en-US" dirty="0"/>
              <a:t>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52EFD-2462-44A0-B89D-6210934C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9635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CMU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ARCTIC</a:t>
            </a:r>
          </a:p>
          <a:p>
            <a:r>
              <a:rPr lang="ja-JP" altLang="en-US" sz="3600" dirty="0"/>
              <a:t>複数の話者が同じ内容を朗読するデータ</a:t>
            </a:r>
            <a:endParaRPr lang="en-US" altLang="ja-JP" sz="3600" dirty="0"/>
          </a:p>
          <a:p>
            <a:r>
              <a:rPr lang="ja-JP" altLang="en-US" sz="3600" dirty="0"/>
              <a:t>実際に使ったサブセット</a:t>
            </a:r>
          </a:p>
          <a:p>
            <a:endParaRPr lang="en-US" altLang="ja-JP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0B4794-244C-4AE9-843D-29E3D8A1C70B}"/>
              </a:ext>
            </a:extLst>
          </p:cNvPr>
          <p:cNvSpPr txBox="1"/>
          <p:nvPr/>
        </p:nvSpPr>
        <p:spPr>
          <a:xfrm>
            <a:off x="1385047" y="4489283"/>
            <a:ext cx="2171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RMS</a:t>
            </a:r>
          </a:p>
          <a:p>
            <a:pPr algn="ctr"/>
            <a:r>
              <a:rPr kumimoji="1" lang="ja-JP" altLang="en-US" sz="3200" dirty="0"/>
              <a:t>（男性）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824719-BF57-4BE2-9DEE-AE91981608E7}"/>
              </a:ext>
            </a:extLst>
          </p:cNvPr>
          <p:cNvSpPr txBox="1"/>
          <p:nvPr/>
        </p:nvSpPr>
        <p:spPr>
          <a:xfrm>
            <a:off x="5295900" y="4489283"/>
            <a:ext cx="2171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SLT</a:t>
            </a:r>
          </a:p>
          <a:p>
            <a:pPr algn="ctr"/>
            <a:r>
              <a:rPr kumimoji="1" lang="ja-JP" altLang="en-US" sz="3200" dirty="0"/>
              <a:t>（女性）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359FF2A-3E89-4B56-8E0C-4A2BFDBE8678}"/>
              </a:ext>
            </a:extLst>
          </p:cNvPr>
          <p:cNvSpPr/>
          <p:nvPr/>
        </p:nvSpPr>
        <p:spPr>
          <a:xfrm>
            <a:off x="3404882" y="4770344"/>
            <a:ext cx="2171700" cy="36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4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ABE64-B875-4D2A-AD9E-9060491F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10234"/>
            <a:ext cx="9404723" cy="643013"/>
          </a:xfrm>
        </p:spPr>
        <p:txBody>
          <a:bodyPr/>
          <a:lstStyle/>
          <a:p>
            <a:r>
              <a:rPr kumimoji="1" lang="ja-JP" altLang="en-US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087692-61BD-410F-97FC-45380A25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500</a:t>
            </a:r>
            <a:r>
              <a:rPr kumimoji="1" lang="ja-JP" altLang="en-US" sz="3600" dirty="0"/>
              <a:t>文</a:t>
            </a:r>
            <a:endParaRPr kumimoji="1" lang="en-US" altLang="ja-JP" sz="3600" dirty="0"/>
          </a:p>
          <a:p>
            <a:r>
              <a:rPr lang="en-US" altLang="ja-JP" sz="3600" dirty="0"/>
              <a:t>100epoch </a:t>
            </a:r>
          </a:p>
        </p:txBody>
      </p:sp>
    </p:spTree>
    <p:extLst>
      <p:ext uri="{BB962C8B-B14F-4D97-AF65-F5344CB8AC3E}">
        <p14:creationId xmlns:p14="http://schemas.microsoft.com/office/powerpoint/2010/main" val="124155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1CD4A-53A1-4D5B-AF58-0AEBD6D9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75764"/>
            <a:ext cx="9404723" cy="777483"/>
          </a:xfrm>
        </p:spPr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pic>
        <p:nvPicPr>
          <p:cNvPr id="3" name="arctic_b0535">
            <a:hlinkClick r:id="" action="ppaction://media"/>
            <a:extLst>
              <a:ext uri="{FF2B5EF4-FFF2-40B4-BE49-F238E27FC236}">
                <a16:creationId xmlns:a16="http://schemas.microsoft.com/office/drawing/2014/main" id="{D8387619-572B-4C10-B6D9-4C1823BFC0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495612" y="2190377"/>
            <a:ext cx="406400" cy="4064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6B1DF3-C1AE-4C42-A7A8-16EFADF39B47}"/>
              </a:ext>
            </a:extLst>
          </p:cNvPr>
          <p:cNvSpPr txBox="1"/>
          <p:nvPr/>
        </p:nvSpPr>
        <p:spPr>
          <a:xfrm>
            <a:off x="1110503" y="2564575"/>
            <a:ext cx="11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Source 1</a:t>
            </a:r>
          </a:p>
        </p:txBody>
      </p:sp>
      <p:pic>
        <p:nvPicPr>
          <p:cNvPr id="5" name="arctic_b0535">
            <a:hlinkClick r:id="" action="ppaction://media"/>
            <a:extLst>
              <a:ext uri="{FF2B5EF4-FFF2-40B4-BE49-F238E27FC236}">
                <a16:creationId xmlns:a16="http://schemas.microsoft.com/office/drawing/2014/main" id="{B3765518-51D1-4397-A3E2-8CCA77C0188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32941" y="2190377"/>
            <a:ext cx="406400" cy="406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967713-489B-4A11-A086-603C38E9E1C3}"/>
              </a:ext>
            </a:extLst>
          </p:cNvPr>
          <p:cNvSpPr txBox="1"/>
          <p:nvPr/>
        </p:nvSpPr>
        <p:spPr>
          <a:xfrm>
            <a:off x="3994897" y="2591548"/>
            <a:ext cx="108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Target 1</a:t>
            </a:r>
          </a:p>
        </p:txBody>
      </p:sp>
      <p:pic>
        <p:nvPicPr>
          <p:cNvPr id="7" name="arctic_b0535">
            <a:hlinkClick r:id="" action="ppaction://media"/>
            <a:extLst>
              <a:ext uri="{FF2B5EF4-FFF2-40B4-BE49-F238E27FC236}">
                <a16:creationId xmlns:a16="http://schemas.microsoft.com/office/drawing/2014/main" id="{D0427C8C-62ED-4804-A4E0-620363BC215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123205" y="2190377"/>
            <a:ext cx="406400" cy="406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468AC5-E374-4E16-8994-6D13C07ABECC}"/>
              </a:ext>
            </a:extLst>
          </p:cNvPr>
          <p:cNvSpPr txBox="1"/>
          <p:nvPr/>
        </p:nvSpPr>
        <p:spPr>
          <a:xfrm>
            <a:off x="6785161" y="2591548"/>
            <a:ext cx="10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Result 1</a:t>
            </a:r>
            <a:endParaRPr kumimoji="1" lang="ja-JP" altLang="en-US" dirty="0"/>
          </a:p>
        </p:txBody>
      </p:sp>
      <p:pic>
        <p:nvPicPr>
          <p:cNvPr id="9" name="arctic_b0534">
            <a:hlinkClick r:id="" action="ppaction://media"/>
            <a:extLst>
              <a:ext uri="{FF2B5EF4-FFF2-40B4-BE49-F238E27FC236}">
                <a16:creationId xmlns:a16="http://schemas.microsoft.com/office/drawing/2014/main" id="{2A494138-E468-469A-BDC7-17FB714D8AF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495612" y="3645235"/>
            <a:ext cx="406400" cy="406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D0D3D0-6029-4FF6-8959-9F2D08199FF1}"/>
              </a:ext>
            </a:extLst>
          </p:cNvPr>
          <p:cNvSpPr txBox="1"/>
          <p:nvPr/>
        </p:nvSpPr>
        <p:spPr>
          <a:xfrm>
            <a:off x="1110503" y="4051635"/>
            <a:ext cx="11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Source 2</a:t>
            </a:r>
            <a:endParaRPr kumimoji="1" lang="ja-JP" altLang="en-US" dirty="0"/>
          </a:p>
        </p:txBody>
      </p:sp>
      <p:pic>
        <p:nvPicPr>
          <p:cNvPr id="11" name="arctic_b0534">
            <a:hlinkClick r:id="" action="ppaction://media"/>
            <a:extLst>
              <a:ext uri="{FF2B5EF4-FFF2-40B4-BE49-F238E27FC236}">
                <a16:creationId xmlns:a16="http://schemas.microsoft.com/office/drawing/2014/main" id="{DFFB1CF2-EC74-4E61-9FF6-2A90252DCF29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32941" y="3645235"/>
            <a:ext cx="406400" cy="406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E624EC-33FF-4AA2-B47F-AE551A817068}"/>
              </a:ext>
            </a:extLst>
          </p:cNvPr>
          <p:cNvSpPr txBox="1"/>
          <p:nvPr/>
        </p:nvSpPr>
        <p:spPr>
          <a:xfrm>
            <a:off x="3994897" y="4057676"/>
            <a:ext cx="108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Target 2</a:t>
            </a:r>
          </a:p>
        </p:txBody>
      </p:sp>
      <p:pic>
        <p:nvPicPr>
          <p:cNvPr id="13" name="arctic_b0534">
            <a:hlinkClick r:id="" action="ppaction://media"/>
            <a:extLst>
              <a:ext uri="{FF2B5EF4-FFF2-40B4-BE49-F238E27FC236}">
                <a16:creationId xmlns:a16="http://schemas.microsoft.com/office/drawing/2014/main" id="{86FC6DDA-9515-4422-B46D-A940DE3220FF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119842" y="3645235"/>
            <a:ext cx="406400" cy="406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0684120-6CF3-4619-9BB2-62040C12540A}"/>
              </a:ext>
            </a:extLst>
          </p:cNvPr>
          <p:cNvSpPr txBox="1"/>
          <p:nvPr/>
        </p:nvSpPr>
        <p:spPr>
          <a:xfrm>
            <a:off x="6805331" y="4051635"/>
            <a:ext cx="10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Result 2</a:t>
            </a:r>
          </a:p>
        </p:txBody>
      </p:sp>
      <p:pic>
        <p:nvPicPr>
          <p:cNvPr id="15" name="arctic_b0533">
            <a:hlinkClick r:id="" action="ppaction://media"/>
            <a:extLst>
              <a:ext uri="{FF2B5EF4-FFF2-40B4-BE49-F238E27FC236}">
                <a16:creationId xmlns:a16="http://schemas.microsoft.com/office/drawing/2014/main" id="{77F9D1A7-E404-4546-A7ED-8857E47E377E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458259" y="5132295"/>
            <a:ext cx="406400" cy="406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EA395F9-6623-49F5-8DD1-8FBBC96DDC89}"/>
              </a:ext>
            </a:extLst>
          </p:cNvPr>
          <p:cNvSpPr txBox="1"/>
          <p:nvPr/>
        </p:nvSpPr>
        <p:spPr>
          <a:xfrm>
            <a:off x="1073150" y="5597570"/>
            <a:ext cx="11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Source 3</a:t>
            </a:r>
          </a:p>
        </p:txBody>
      </p:sp>
      <p:pic>
        <p:nvPicPr>
          <p:cNvPr id="17" name="arctic_b0533">
            <a:hlinkClick r:id="" action="ppaction://media"/>
            <a:extLst>
              <a:ext uri="{FF2B5EF4-FFF2-40B4-BE49-F238E27FC236}">
                <a16:creationId xmlns:a16="http://schemas.microsoft.com/office/drawing/2014/main" id="{DEF24ED7-92BD-48B7-A35D-E77997FBA740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32941" y="5132295"/>
            <a:ext cx="406400" cy="4064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0C50F0-6FF8-408E-9F86-37070FAAB6C4}"/>
              </a:ext>
            </a:extLst>
          </p:cNvPr>
          <p:cNvSpPr txBox="1"/>
          <p:nvPr/>
        </p:nvSpPr>
        <p:spPr>
          <a:xfrm>
            <a:off x="3994897" y="5597570"/>
            <a:ext cx="108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Target 3</a:t>
            </a:r>
          </a:p>
        </p:txBody>
      </p:sp>
      <p:pic>
        <p:nvPicPr>
          <p:cNvPr id="20" name="arctic_b0533">
            <a:hlinkClick r:id="" action="ppaction://media"/>
            <a:extLst>
              <a:ext uri="{FF2B5EF4-FFF2-40B4-BE49-F238E27FC236}">
                <a16:creationId xmlns:a16="http://schemas.microsoft.com/office/drawing/2014/main" id="{BB9D77DE-8017-4C92-B94F-345579A0C81C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119842" y="5132295"/>
            <a:ext cx="406400" cy="406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8A432D-3B35-42BC-8518-DB708E7AC5E2}"/>
              </a:ext>
            </a:extLst>
          </p:cNvPr>
          <p:cNvSpPr txBox="1"/>
          <p:nvPr/>
        </p:nvSpPr>
        <p:spPr>
          <a:xfrm>
            <a:off x="6805331" y="5597570"/>
            <a:ext cx="10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Result 3</a:t>
            </a:r>
          </a:p>
        </p:txBody>
      </p:sp>
    </p:spTree>
    <p:extLst>
      <p:ext uri="{BB962C8B-B14F-4D97-AF65-F5344CB8AC3E}">
        <p14:creationId xmlns:p14="http://schemas.microsoft.com/office/powerpoint/2010/main" val="33398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3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91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36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92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395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448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54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90296-0780-4AC3-9220-58206C1D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30406"/>
            <a:ext cx="9404723" cy="622842"/>
          </a:xfrm>
        </p:spPr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E222A-EF7C-4A93-A30F-BB31CF8F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ピッチがやや高い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sz="3600" dirty="0"/>
              <a:t>-</a:t>
            </a:r>
            <a:r>
              <a:rPr lang="ja-JP" altLang="en-US" sz="3600" dirty="0"/>
              <a:t>基本周波数の線形回帰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声が汚い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　</a:t>
            </a:r>
            <a:r>
              <a:rPr kumimoji="1" lang="en-US" altLang="ja-JP" sz="3600" dirty="0"/>
              <a:t>-</a:t>
            </a:r>
            <a:r>
              <a:rPr lang="ja-JP" altLang="en-US" sz="3600" dirty="0"/>
              <a:t>特に</a:t>
            </a:r>
            <a:r>
              <a:rPr lang="en-US" altLang="ja-JP" sz="3600" dirty="0" err="1"/>
              <a:t>aloud,face,form</a:t>
            </a:r>
            <a:r>
              <a:rPr lang="ja-JP" altLang="en-US" sz="3600" dirty="0" err="1"/>
              <a:t>のような</a:t>
            </a:r>
            <a:r>
              <a:rPr lang="ja-JP" altLang="en-US" sz="3600" dirty="0"/>
              <a:t>単語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sz="3600" dirty="0"/>
              <a:t>-</a:t>
            </a:r>
            <a:r>
              <a:rPr lang="ja-JP" altLang="en-US" sz="3600" dirty="0"/>
              <a:t>非周期成分が原因か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endParaRPr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22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A4817-DEA0-4731-813B-99958CFD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99" y="2879912"/>
            <a:ext cx="9404723" cy="1400530"/>
          </a:xfrm>
        </p:spPr>
        <p:txBody>
          <a:bodyPr/>
          <a:lstStyle/>
          <a:p>
            <a:pPr algn="ctr"/>
            <a:r>
              <a:rPr kumimoji="1" lang="ja-JP" altLang="en-US" sz="6600" dirty="0"/>
              <a:t>質疑</a:t>
            </a:r>
          </a:p>
        </p:txBody>
      </p:sp>
    </p:spTree>
    <p:extLst>
      <p:ext uri="{BB962C8B-B14F-4D97-AF65-F5344CB8AC3E}">
        <p14:creationId xmlns:p14="http://schemas.microsoft.com/office/powerpoint/2010/main" val="100130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D7C96-E5D9-4F16-9828-68BE3750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43000"/>
            <a:ext cx="9404723" cy="710248"/>
          </a:xfrm>
        </p:spPr>
        <p:txBody>
          <a:bodyPr/>
          <a:lstStyle/>
          <a:p>
            <a:r>
              <a:rPr kumimoji="1" lang="ja-JP" altLang="en-US" dirty="0"/>
              <a:t>何をしようとしたか？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F0730-AC48-4D40-BB62-D2AAF43E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811306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音質変換</a:t>
            </a:r>
            <a:r>
              <a:rPr kumimoji="1" lang="en-US" altLang="ja-JP" sz="4400" dirty="0"/>
              <a:t>(Voice Conversion)</a:t>
            </a:r>
            <a:endParaRPr kumimoji="1" lang="ja-JP" altLang="en-US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B94508-327D-49FA-AEA2-7E2301E06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12" y="2794248"/>
            <a:ext cx="2732554" cy="303617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EADDDF-4781-45AB-AA6F-D168C1CAF3DC}"/>
              </a:ext>
            </a:extLst>
          </p:cNvPr>
          <p:cNvSpPr/>
          <p:nvPr/>
        </p:nvSpPr>
        <p:spPr>
          <a:xfrm>
            <a:off x="2649071" y="3429001"/>
            <a:ext cx="887505" cy="1765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7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C6FC1-3482-41BC-8327-58C5B4B0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16958"/>
            <a:ext cx="9404723" cy="636289"/>
          </a:xfrm>
        </p:spPr>
        <p:txBody>
          <a:bodyPr/>
          <a:lstStyle/>
          <a:p>
            <a:r>
              <a:rPr kumimoji="1" lang="ja-JP" altLang="en-US" dirty="0"/>
              <a:t>どうやって音質を変換するのか？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35462B-E0D6-4A0E-B626-980AD0DA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論文を見つけました</a:t>
            </a:r>
            <a:endParaRPr kumimoji="1" lang="en-US" altLang="ja-JP" sz="3600" dirty="0"/>
          </a:p>
          <a:p>
            <a:r>
              <a:rPr kumimoji="1" lang="en-US" altLang="ja-JP" sz="2800" dirty="0"/>
              <a:t>Voice Conversion Using Deep Bidirectional Long Short-Term Memory Based Recurrent Neural Networks (Sun </a:t>
            </a:r>
            <a:r>
              <a:rPr kumimoji="1" lang="en-US" altLang="ja-JP" sz="2800" i="1" dirty="0"/>
              <a:t>et al., 2015 </a:t>
            </a:r>
            <a:r>
              <a:rPr kumimoji="1" lang="en-US" altLang="ja-JP" sz="2800" dirty="0"/>
              <a:t>)</a:t>
            </a:r>
          </a:p>
          <a:p>
            <a:endParaRPr lang="en-US" altLang="ja-JP" sz="2800" dirty="0"/>
          </a:p>
          <a:p>
            <a:r>
              <a:rPr kumimoji="1" lang="ja-JP" altLang="en-US" sz="2800" dirty="0"/>
              <a:t>論文に沿って実装</a:t>
            </a:r>
          </a:p>
        </p:txBody>
      </p:sp>
    </p:spTree>
    <p:extLst>
      <p:ext uri="{BB962C8B-B14F-4D97-AF65-F5344CB8AC3E}">
        <p14:creationId xmlns:p14="http://schemas.microsoft.com/office/powerpoint/2010/main" val="24143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B5CBA-A589-4E36-8BD5-B6B8C871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97526"/>
            <a:ext cx="9404723" cy="855721"/>
          </a:xfrm>
        </p:spPr>
        <p:txBody>
          <a:bodyPr/>
          <a:lstStyle/>
          <a:p>
            <a:r>
              <a:rPr kumimoji="1" lang="en-US" altLang="ja-JP" dirty="0"/>
              <a:t>DBLSTM-RNN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872DD5-BBEE-459C-8F6B-5036564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89409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Deep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Bidirectional</a:t>
            </a:r>
            <a:r>
              <a:rPr lang="ja-JP" altLang="en-US" sz="3600" dirty="0"/>
              <a:t> </a:t>
            </a:r>
            <a:r>
              <a:rPr lang="en-US" altLang="ja-JP" sz="3600" dirty="0"/>
              <a:t>Long Short Term Memory based Recurrent Neural Network</a:t>
            </a:r>
          </a:p>
          <a:p>
            <a:endParaRPr kumimoji="1"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4ABD939-71A5-4E3E-A5F4-D404F3516EF2}"/>
              </a:ext>
            </a:extLst>
          </p:cNvPr>
          <p:cNvSpPr/>
          <p:nvPr/>
        </p:nvSpPr>
        <p:spPr>
          <a:xfrm rot="5711615">
            <a:off x="3066472" y="3500582"/>
            <a:ext cx="2373746" cy="683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CB5666-2892-4DEF-8E92-5B3B3B314B8A}"/>
              </a:ext>
            </a:extLst>
          </p:cNvPr>
          <p:cNvSpPr txBox="1"/>
          <p:nvPr/>
        </p:nvSpPr>
        <p:spPr>
          <a:xfrm>
            <a:off x="3306618" y="5055263"/>
            <a:ext cx="19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双方向</a:t>
            </a:r>
          </a:p>
        </p:txBody>
      </p:sp>
    </p:spTree>
    <p:extLst>
      <p:ext uri="{BB962C8B-B14F-4D97-AF65-F5344CB8AC3E}">
        <p14:creationId xmlns:p14="http://schemas.microsoft.com/office/powerpoint/2010/main" val="323339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45A0F43-698B-4241-A09F-4F96E3BE4F15}"/>
              </a:ext>
            </a:extLst>
          </p:cNvPr>
          <p:cNvSpPr/>
          <p:nvPr/>
        </p:nvSpPr>
        <p:spPr>
          <a:xfrm>
            <a:off x="1721224" y="1896036"/>
            <a:ext cx="1532964" cy="1532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C955E63C-EB15-4C0B-92A9-C8294A2A9273}"/>
              </a:ext>
            </a:extLst>
          </p:cNvPr>
          <p:cNvSpPr/>
          <p:nvPr/>
        </p:nvSpPr>
        <p:spPr>
          <a:xfrm rot="10800000">
            <a:off x="2268070" y="3680012"/>
            <a:ext cx="439271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403B1CC1-9814-46BB-BE2A-D73E350BC6E9}"/>
              </a:ext>
            </a:extLst>
          </p:cNvPr>
          <p:cNvSpPr/>
          <p:nvPr/>
        </p:nvSpPr>
        <p:spPr>
          <a:xfrm rot="10800000">
            <a:off x="2268070" y="524436"/>
            <a:ext cx="439271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EA58F4-FE46-4BBA-90E1-07EE69B8AAC3}"/>
              </a:ext>
            </a:extLst>
          </p:cNvPr>
          <p:cNvSpPr/>
          <p:nvPr/>
        </p:nvSpPr>
        <p:spPr>
          <a:xfrm>
            <a:off x="4563036" y="1896036"/>
            <a:ext cx="1532964" cy="1532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3CA67A03-2DE2-49D0-94C1-60340508950C}"/>
              </a:ext>
            </a:extLst>
          </p:cNvPr>
          <p:cNvSpPr/>
          <p:nvPr/>
        </p:nvSpPr>
        <p:spPr>
          <a:xfrm rot="10800000">
            <a:off x="5109882" y="3680012"/>
            <a:ext cx="439271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4330E41-4045-4708-85B0-664D7620755B}"/>
              </a:ext>
            </a:extLst>
          </p:cNvPr>
          <p:cNvSpPr/>
          <p:nvPr/>
        </p:nvSpPr>
        <p:spPr>
          <a:xfrm rot="10800000">
            <a:off x="5109882" y="524436"/>
            <a:ext cx="439271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99236C-ACD0-43C7-9D21-FBD84EAE9E99}"/>
              </a:ext>
            </a:extLst>
          </p:cNvPr>
          <p:cNvSpPr/>
          <p:nvPr/>
        </p:nvSpPr>
        <p:spPr>
          <a:xfrm>
            <a:off x="7404850" y="1896035"/>
            <a:ext cx="1532964" cy="1532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B2CDA853-2FEB-44A1-ADD6-2961B5F19C98}"/>
              </a:ext>
            </a:extLst>
          </p:cNvPr>
          <p:cNvSpPr/>
          <p:nvPr/>
        </p:nvSpPr>
        <p:spPr>
          <a:xfrm rot="10800000">
            <a:off x="7951696" y="3680011"/>
            <a:ext cx="439271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D6D386CB-6F92-4A2A-9F7F-A8AC4CC42737}"/>
              </a:ext>
            </a:extLst>
          </p:cNvPr>
          <p:cNvSpPr/>
          <p:nvPr/>
        </p:nvSpPr>
        <p:spPr>
          <a:xfrm rot="10800000">
            <a:off x="7951696" y="524435"/>
            <a:ext cx="439271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35C53A1-A000-40FF-B592-49FDF6B8308D}"/>
              </a:ext>
            </a:extLst>
          </p:cNvPr>
          <p:cNvSpPr txBox="1"/>
          <p:nvPr/>
        </p:nvSpPr>
        <p:spPr>
          <a:xfrm>
            <a:off x="4141693" y="5522259"/>
            <a:ext cx="237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LSTM-RNN</a:t>
            </a:r>
            <a:endParaRPr kumimoji="1" lang="ja-JP" altLang="en-US" sz="36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5049E6B-F2B9-45E4-862D-904C31B8FBFD}"/>
              </a:ext>
            </a:extLst>
          </p:cNvPr>
          <p:cNvSpPr/>
          <p:nvPr/>
        </p:nvSpPr>
        <p:spPr>
          <a:xfrm rot="16200000">
            <a:off x="3731145" y="2209798"/>
            <a:ext cx="354932" cy="905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3838624A-BA10-49F3-8A99-6B63B60D3024}"/>
              </a:ext>
            </a:extLst>
          </p:cNvPr>
          <p:cNvSpPr/>
          <p:nvPr/>
        </p:nvSpPr>
        <p:spPr>
          <a:xfrm rot="16200000">
            <a:off x="6572959" y="2209797"/>
            <a:ext cx="354932" cy="905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520E57-ED0A-4540-81C0-B7B816A4022F}"/>
              </a:ext>
            </a:extLst>
          </p:cNvPr>
          <p:cNvSpPr txBox="1"/>
          <p:nvPr/>
        </p:nvSpPr>
        <p:spPr>
          <a:xfrm>
            <a:off x="2164975" y="4937484"/>
            <a:ext cx="64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44D356-C1EF-49F0-B391-6EEDB42A0953}"/>
              </a:ext>
            </a:extLst>
          </p:cNvPr>
          <p:cNvSpPr txBox="1"/>
          <p:nvPr/>
        </p:nvSpPr>
        <p:spPr>
          <a:xfrm>
            <a:off x="5197285" y="4869042"/>
            <a:ext cx="264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0021DBC-C128-4ED9-9F47-A80D0DCABC1B}"/>
              </a:ext>
            </a:extLst>
          </p:cNvPr>
          <p:cNvSpPr txBox="1"/>
          <p:nvPr/>
        </p:nvSpPr>
        <p:spPr>
          <a:xfrm>
            <a:off x="7848596" y="4937482"/>
            <a:ext cx="78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15D934C4-89F8-4663-BDF9-EEB43C65E39A}"/>
              </a:ext>
            </a:extLst>
          </p:cNvPr>
          <p:cNvSpPr/>
          <p:nvPr/>
        </p:nvSpPr>
        <p:spPr>
          <a:xfrm rot="16200000">
            <a:off x="889333" y="2209796"/>
            <a:ext cx="354932" cy="905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E0A0BF73-6922-4665-9F78-062A03A55183}"/>
              </a:ext>
            </a:extLst>
          </p:cNvPr>
          <p:cNvSpPr/>
          <p:nvPr/>
        </p:nvSpPr>
        <p:spPr>
          <a:xfrm rot="16200000">
            <a:off x="9513381" y="2209796"/>
            <a:ext cx="354932" cy="905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5855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0646D6-4CA8-4A4D-9567-12AF84EC1216}"/>
              </a:ext>
            </a:extLst>
          </p:cNvPr>
          <p:cNvSpPr/>
          <p:nvPr/>
        </p:nvSpPr>
        <p:spPr>
          <a:xfrm>
            <a:off x="1735994" y="2957027"/>
            <a:ext cx="943945" cy="943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45DC50E7-8859-4A22-8EF4-4C12CF550AD5}"/>
              </a:ext>
            </a:extLst>
          </p:cNvPr>
          <p:cNvSpPr/>
          <p:nvPr/>
        </p:nvSpPr>
        <p:spPr>
          <a:xfrm rot="9324066">
            <a:off x="2133598" y="4072154"/>
            <a:ext cx="439271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DB402E-9341-47A9-B5F3-0BB002F2B325}"/>
              </a:ext>
            </a:extLst>
          </p:cNvPr>
          <p:cNvSpPr/>
          <p:nvPr/>
        </p:nvSpPr>
        <p:spPr>
          <a:xfrm>
            <a:off x="4377926" y="2957021"/>
            <a:ext cx="943951" cy="94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A235D44B-0100-4A31-BCF0-481E5A693512}"/>
              </a:ext>
            </a:extLst>
          </p:cNvPr>
          <p:cNvSpPr/>
          <p:nvPr/>
        </p:nvSpPr>
        <p:spPr>
          <a:xfrm rot="9149044">
            <a:off x="4952068" y="3937757"/>
            <a:ext cx="439271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1B4A32B-E48A-4DCC-BEF5-09F02C9D52E4}"/>
              </a:ext>
            </a:extLst>
          </p:cNvPr>
          <p:cNvSpPr/>
          <p:nvPr/>
        </p:nvSpPr>
        <p:spPr>
          <a:xfrm rot="11269853">
            <a:off x="5046805" y="929200"/>
            <a:ext cx="439271" cy="1664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58CB78-D060-4F30-875A-EB91A5B1DD36}"/>
              </a:ext>
            </a:extLst>
          </p:cNvPr>
          <p:cNvSpPr/>
          <p:nvPr/>
        </p:nvSpPr>
        <p:spPr>
          <a:xfrm>
            <a:off x="7347824" y="2955714"/>
            <a:ext cx="943951" cy="94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A1B3D034-5A02-42B6-96D2-F362B5C1C70A}"/>
              </a:ext>
            </a:extLst>
          </p:cNvPr>
          <p:cNvSpPr/>
          <p:nvPr/>
        </p:nvSpPr>
        <p:spPr>
          <a:xfrm rot="9100945">
            <a:off x="7680822" y="3934572"/>
            <a:ext cx="439271" cy="112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87C5D645-7504-4E49-8748-73B66A4D32DF}"/>
              </a:ext>
            </a:extLst>
          </p:cNvPr>
          <p:cNvSpPr/>
          <p:nvPr/>
        </p:nvSpPr>
        <p:spPr>
          <a:xfrm rot="16200000">
            <a:off x="3696861" y="2976277"/>
            <a:ext cx="354932" cy="905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6E13BBF3-F26F-491F-A94F-FADCBEBBF8B0}"/>
              </a:ext>
            </a:extLst>
          </p:cNvPr>
          <p:cNvSpPr/>
          <p:nvPr/>
        </p:nvSpPr>
        <p:spPr>
          <a:xfrm rot="16200000">
            <a:off x="6672818" y="2976277"/>
            <a:ext cx="354932" cy="905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F04E85-7959-4519-AFD5-86DB4E7BD753}"/>
              </a:ext>
            </a:extLst>
          </p:cNvPr>
          <p:cNvSpPr txBox="1"/>
          <p:nvPr/>
        </p:nvSpPr>
        <p:spPr>
          <a:xfrm>
            <a:off x="2353233" y="5233320"/>
            <a:ext cx="64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CC60D8-12A3-4A45-B31B-B91CA6ECAF4B}"/>
              </a:ext>
            </a:extLst>
          </p:cNvPr>
          <p:cNvSpPr txBox="1"/>
          <p:nvPr/>
        </p:nvSpPr>
        <p:spPr>
          <a:xfrm>
            <a:off x="5385543" y="5164878"/>
            <a:ext cx="264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416B41-1887-49A2-96C2-3EBEE3706D28}"/>
              </a:ext>
            </a:extLst>
          </p:cNvPr>
          <p:cNvSpPr txBox="1"/>
          <p:nvPr/>
        </p:nvSpPr>
        <p:spPr>
          <a:xfrm>
            <a:off x="8036854" y="5233318"/>
            <a:ext cx="78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B2AEC69D-ABF2-497F-9A1B-CB89C9F303E1}"/>
              </a:ext>
            </a:extLst>
          </p:cNvPr>
          <p:cNvSpPr/>
          <p:nvPr/>
        </p:nvSpPr>
        <p:spPr>
          <a:xfrm rot="16200000">
            <a:off x="850316" y="2976280"/>
            <a:ext cx="354932" cy="905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034FD81E-7C82-4547-B5E5-5B9C7E499C29}"/>
              </a:ext>
            </a:extLst>
          </p:cNvPr>
          <p:cNvSpPr/>
          <p:nvPr/>
        </p:nvSpPr>
        <p:spPr>
          <a:xfrm rot="16200000">
            <a:off x="9574913" y="2974970"/>
            <a:ext cx="354932" cy="905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FECFE94-2F4C-478A-A41E-F84A1DEA7D65}"/>
              </a:ext>
            </a:extLst>
          </p:cNvPr>
          <p:cNvSpPr/>
          <p:nvPr/>
        </p:nvSpPr>
        <p:spPr>
          <a:xfrm>
            <a:off x="2895599" y="1976971"/>
            <a:ext cx="943945" cy="9439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EEEE94-2A0D-42D7-9984-D82F4EA47BA4}"/>
              </a:ext>
            </a:extLst>
          </p:cNvPr>
          <p:cNvSpPr/>
          <p:nvPr/>
        </p:nvSpPr>
        <p:spPr>
          <a:xfrm>
            <a:off x="5737411" y="2011769"/>
            <a:ext cx="943945" cy="9439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C92AD9-B816-4125-8B5F-7EB80FF87CF7}"/>
              </a:ext>
            </a:extLst>
          </p:cNvPr>
          <p:cNvSpPr/>
          <p:nvPr/>
        </p:nvSpPr>
        <p:spPr>
          <a:xfrm>
            <a:off x="8719425" y="2011769"/>
            <a:ext cx="943945" cy="9439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LSTM</a:t>
            </a:r>
            <a:r>
              <a:rPr kumimoji="1" lang="ja-JP" altLang="en-US" dirty="0"/>
              <a:t> </a:t>
            </a:r>
            <a:r>
              <a:rPr kumimoji="1" lang="en-US" altLang="ja-JP" dirty="0"/>
              <a:t>unit</a:t>
            </a:r>
            <a:endParaRPr kumimoji="1" lang="ja-JP" altLang="en-US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403FF2B0-9971-48B9-93E9-279B8A1A2831}"/>
              </a:ext>
            </a:extLst>
          </p:cNvPr>
          <p:cNvSpPr/>
          <p:nvPr/>
        </p:nvSpPr>
        <p:spPr>
          <a:xfrm rot="11723008">
            <a:off x="2363385" y="894873"/>
            <a:ext cx="439271" cy="1664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6E1D26D5-8A48-4934-84AF-6023F318D4DF}"/>
              </a:ext>
            </a:extLst>
          </p:cNvPr>
          <p:cNvSpPr/>
          <p:nvPr/>
        </p:nvSpPr>
        <p:spPr>
          <a:xfrm rot="11481733">
            <a:off x="7960742" y="927999"/>
            <a:ext cx="439271" cy="1737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23A423FE-E87B-4E06-B861-80AFB085BDB6}"/>
              </a:ext>
            </a:extLst>
          </p:cNvPr>
          <p:cNvSpPr/>
          <p:nvPr/>
        </p:nvSpPr>
        <p:spPr>
          <a:xfrm rot="11494048">
            <a:off x="2820210" y="3209779"/>
            <a:ext cx="439271" cy="192974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4013942E-5C8D-4640-B47B-0A5FC43BF4D2}"/>
              </a:ext>
            </a:extLst>
          </p:cNvPr>
          <p:cNvSpPr/>
          <p:nvPr/>
        </p:nvSpPr>
        <p:spPr>
          <a:xfrm rot="11494048">
            <a:off x="5666191" y="3081917"/>
            <a:ext cx="439271" cy="192974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65ED2C96-BD41-4D64-A7E9-047326085584}"/>
              </a:ext>
            </a:extLst>
          </p:cNvPr>
          <p:cNvSpPr/>
          <p:nvPr/>
        </p:nvSpPr>
        <p:spPr>
          <a:xfrm rot="11494048">
            <a:off x="8576082" y="3208623"/>
            <a:ext cx="439271" cy="192974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65CAF823-DD8B-4BD5-916C-4E67EC368148}"/>
              </a:ext>
            </a:extLst>
          </p:cNvPr>
          <p:cNvSpPr/>
          <p:nvPr/>
        </p:nvSpPr>
        <p:spPr>
          <a:xfrm rot="9324066">
            <a:off x="3106135" y="794506"/>
            <a:ext cx="439271" cy="112058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8D6AA17A-D5B3-4156-905A-14EDF5516020}"/>
              </a:ext>
            </a:extLst>
          </p:cNvPr>
          <p:cNvSpPr/>
          <p:nvPr/>
        </p:nvSpPr>
        <p:spPr>
          <a:xfrm rot="9324066">
            <a:off x="5756987" y="815807"/>
            <a:ext cx="439271" cy="112058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A21F151A-4C72-4F55-8EE3-92B7BB43F7B6}"/>
              </a:ext>
            </a:extLst>
          </p:cNvPr>
          <p:cNvSpPr/>
          <p:nvPr/>
        </p:nvSpPr>
        <p:spPr>
          <a:xfrm rot="9324066">
            <a:off x="8716299" y="802901"/>
            <a:ext cx="439271" cy="112058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636E8BC-26D9-4BEF-93C6-161CBAF8936F}"/>
              </a:ext>
            </a:extLst>
          </p:cNvPr>
          <p:cNvSpPr/>
          <p:nvPr/>
        </p:nvSpPr>
        <p:spPr>
          <a:xfrm rot="5400000">
            <a:off x="10180305" y="1979145"/>
            <a:ext cx="354932" cy="90543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D785ECB3-F8D9-44CE-9F48-FC1F1B3E930C}"/>
              </a:ext>
            </a:extLst>
          </p:cNvPr>
          <p:cNvSpPr/>
          <p:nvPr/>
        </p:nvSpPr>
        <p:spPr>
          <a:xfrm rot="5400000">
            <a:off x="7125537" y="2061295"/>
            <a:ext cx="354932" cy="90543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59174576-A1E2-47EA-A01A-3DE2F9AB2BE9}"/>
              </a:ext>
            </a:extLst>
          </p:cNvPr>
          <p:cNvSpPr/>
          <p:nvPr/>
        </p:nvSpPr>
        <p:spPr>
          <a:xfrm rot="5400000">
            <a:off x="4269086" y="1985891"/>
            <a:ext cx="354932" cy="90543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5CFE21-8B02-4BFC-BEC0-C0614786287A}"/>
              </a:ext>
            </a:extLst>
          </p:cNvPr>
          <p:cNvSpPr/>
          <p:nvPr/>
        </p:nvSpPr>
        <p:spPr>
          <a:xfrm rot="5400000">
            <a:off x="1577781" y="1979145"/>
            <a:ext cx="354932" cy="90543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DCFA929-1854-490F-9F9B-5D6F7FC4D600}"/>
              </a:ext>
            </a:extLst>
          </p:cNvPr>
          <p:cNvSpPr txBox="1"/>
          <p:nvPr/>
        </p:nvSpPr>
        <p:spPr>
          <a:xfrm>
            <a:off x="4817071" y="5818093"/>
            <a:ext cx="161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BLSTM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99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FEBBC-9080-4E34-8FB1-C87F2E4E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02658"/>
            <a:ext cx="9404723" cy="750589"/>
          </a:xfrm>
        </p:spPr>
        <p:txBody>
          <a:bodyPr/>
          <a:lstStyle/>
          <a:p>
            <a:r>
              <a:rPr kumimoji="1" lang="ja-JP" altLang="en-US" dirty="0"/>
              <a:t>どうして</a:t>
            </a:r>
            <a:r>
              <a:rPr kumimoji="1" lang="en-US" altLang="ja-JP" dirty="0"/>
              <a:t>BLSTM</a:t>
            </a:r>
            <a:r>
              <a:rPr kumimoji="1" lang="ja-JP" altLang="en-US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1EEA8B-6CBD-41AA-B225-F2067B0F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90724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前後両方のコンテキストを利用できる</a:t>
            </a:r>
            <a:r>
              <a:rPr lang="ja-JP" altLang="en-US" sz="3600" dirty="0"/>
              <a:t>。</a:t>
            </a:r>
            <a:r>
              <a:rPr kumimoji="1" lang="ja-JP" altLang="en-US" sz="3600" dirty="0"/>
              <a:t>言語と同じ、音声も前後の文脈から影響を受ける。</a:t>
            </a:r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A3C035-1BA0-4CE7-AE5D-7AD53E615247}"/>
              </a:ext>
            </a:extLst>
          </p:cNvPr>
          <p:cNvSpPr txBox="1"/>
          <p:nvPr/>
        </p:nvSpPr>
        <p:spPr>
          <a:xfrm>
            <a:off x="1223682" y="4061012"/>
            <a:ext cx="265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take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care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0392EE-188C-4C1B-B52D-D7F7F52919A3}"/>
              </a:ext>
            </a:extLst>
          </p:cNvPr>
          <p:cNvSpPr txBox="1"/>
          <p:nvPr/>
        </p:nvSpPr>
        <p:spPr>
          <a:xfrm>
            <a:off x="1223682" y="4808196"/>
            <a:ext cx="26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an apple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247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32CDB-6ED3-4860-A572-A57474EC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96788"/>
            <a:ext cx="9404723" cy="656460"/>
          </a:xfrm>
        </p:spPr>
        <p:txBody>
          <a:bodyPr/>
          <a:lstStyle/>
          <a:p>
            <a:r>
              <a:rPr kumimoji="1" lang="ja-JP" altLang="en-US" dirty="0"/>
              <a:t>どんなプログラムになったのか？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8E57D-86C5-4129-8C60-8C5F9AB30C97}"/>
              </a:ext>
            </a:extLst>
          </p:cNvPr>
          <p:cNvSpPr/>
          <p:nvPr/>
        </p:nvSpPr>
        <p:spPr>
          <a:xfrm>
            <a:off x="1352082" y="2961670"/>
            <a:ext cx="1983441" cy="198344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WAV</a:t>
            </a:r>
            <a:endParaRPr kumimoji="1" lang="ja-JP" altLang="en-US" sz="44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ABF345A-61B9-4831-800B-8A9DF123C851}"/>
              </a:ext>
            </a:extLst>
          </p:cNvPr>
          <p:cNvSpPr/>
          <p:nvPr/>
        </p:nvSpPr>
        <p:spPr>
          <a:xfrm rot="20788764">
            <a:off x="3685516" y="2878541"/>
            <a:ext cx="1929653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FA8089-4EBA-4BD9-90AF-C76B3E3595E3}"/>
              </a:ext>
            </a:extLst>
          </p:cNvPr>
          <p:cNvSpPr/>
          <p:nvPr/>
        </p:nvSpPr>
        <p:spPr>
          <a:xfrm>
            <a:off x="6153585" y="2009148"/>
            <a:ext cx="3037480" cy="129677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メルケプストラム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（</a:t>
            </a:r>
            <a:r>
              <a:rPr kumimoji="1" lang="en-US" altLang="ja-JP" sz="2400" dirty="0"/>
              <a:t>25</a:t>
            </a:r>
            <a:r>
              <a:rPr kumimoji="1" lang="ja-JP" altLang="en-US" sz="2400" dirty="0"/>
              <a:t>次元）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2F8091-04CB-4B4F-BC46-DCB321FCF83E}"/>
              </a:ext>
            </a:extLst>
          </p:cNvPr>
          <p:cNvSpPr/>
          <p:nvPr/>
        </p:nvSpPr>
        <p:spPr>
          <a:xfrm>
            <a:off x="6153584" y="3521462"/>
            <a:ext cx="3037479" cy="129677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基本周波数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1A5FFC-40FC-4107-AAB4-60C389D66F4F}"/>
              </a:ext>
            </a:extLst>
          </p:cNvPr>
          <p:cNvSpPr/>
          <p:nvPr/>
        </p:nvSpPr>
        <p:spPr>
          <a:xfrm>
            <a:off x="6153585" y="5033776"/>
            <a:ext cx="3037478" cy="129677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非周期成分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28CBE4C-088C-49A4-9873-7A181A0E24D7}"/>
              </a:ext>
            </a:extLst>
          </p:cNvPr>
          <p:cNvSpPr/>
          <p:nvPr/>
        </p:nvSpPr>
        <p:spPr>
          <a:xfrm>
            <a:off x="3693735" y="3840395"/>
            <a:ext cx="1929653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65C8DFA-EA6E-4970-ACF5-784AEC309C60}"/>
              </a:ext>
            </a:extLst>
          </p:cNvPr>
          <p:cNvSpPr/>
          <p:nvPr/>
        </p:nvSpPr>
        <p:spPr>
          <a:xfrm rot="890898">
            <a:off x="3683739" y="4779833"/>
            <a:ext cx="1929653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DB118A-E26E-4F68-9323-7D54293398F9}"/>
              </a:ext>
            </a:extLst>
          </p:cNvPr>
          <p:cNvSpPr txBox="1"/>
          <p:nvPr/>
        </p:nvSpPr>
        <p:spPr>
          <a:xfrm rot="924824">
            <a:off x="3966881" y="5018387"/>
            <a:ext cx="120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/>
              <a:t>pyworld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FB971D-397E-428F-B0C7-EE25BFCDF5B3}"/>
              </a:ext>
            </a:extLst>
          </p:cNvPr>
          <p:cNvSpPr txBox="1"/>
          <p:nvPr/>
        </p:nvSpPr>
        <p:spPr>
          <a:xfrm>
            <a:off x="3994247" y="4129639"/>
            <a:ext cx="1207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/>
              <a:t>pyworld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9C700A-3345-4D75-A365-2E8E0916B590}"/>
              </a:ext>
            </a:extLst>
          </p:cNvPr>
          <p:cNvSpPr txBox="1"/>
          <p:nvPr/>
        </p:nvSpPr>
        <p:spPr>
          <a:xfrm rot="20795491">
            <a:off x="3590263" y="3073030"/>
            <a:ext cx="2743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/>
              <a:t>pyworld,pysptk,dtw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12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121E8-18A4-4B8F-8BDA-6FF0950C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83340"/>
            <a:ext cx="9404723" cy="669907"/>
          </a:xfrm>
        </p:spPr>
        <p:txBody>
          <a:bodyPr/>
          <a:lstStyle/>
          <a:p>
            <a:r>
              <a:rPr lang="ja-JP" altLang="en-US" dirty="0"/>
              <a:t>どんなプログラムになったのか？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B2E242-E9E6-41E4-A0E4-768189F7F87E}"/>
              </a:ext>
            </a:extLst>
          </p:cNvPr>
          <p:cNvSpPr/>
          <p:nvPr/>
        </p:nvSpPr>
        <p:spPr>
          <a:xfrm>
            <a:off x="646112" y="2083882"/>
            <a:ext cx="3037480" cy="129677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メルケプストラム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（</a:t>
            </a:r>
            <a:r>
              <a:rPr kumimoji="1" lang="en-US" altLang="ja-JP" sz="2400" dirty="0"/>
              <a:t>25</a:t>
            </a:r>
            <a:r>
              <a:rPr kumimoji="1" lang="ja-JP" altLang="en-US" sz="2400" dirty="0"/>
              <a:t>次元）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B32898-9655-4E28-A8FA-1C567A6159C4}"/>
              </a:ext>
            </a:extLst>
          </p:cNvPr>
          <p:cNvSpPr/>
          <p:nvPr/>
        </p:nvSpPr>
        <p:spPr>
          <a:xfrm>
            <a:off x="646111" y="3596196"/>
            <a:ext cx="3037479" cy="129677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基本周波数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E07A6-BDB9-42E0-99EF-27722F299358}"/>
              </a:ext>
            </a:extLst>
          </p:cNvPr>
          <p:cNvSpPr/>
          <p:nvPr/>
        </p:nvSpPr>
        <p:spPr>
          <a:xfrm>
            <a:off x="646112" y="5108510"/>
            <a:ext cx="3037478" cy="129677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非周期成分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DCDC3E3-96E2-45CC-B81E-B789A3D382DB}"/>
              </a:ext>
            </a:extLst>
          </p:cNvPr>
          <p:cNvSpPr/>
          <p:nvPr/>
        </p:nvSpPr>
        <p:spPr>
          <a:xfrm>
            <a:off x="4023188" y="2559995"/>
            <a:ext cx="1929653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E48E58E-A8C3-4D38-9D85-857F2FCF817E}"/>
              </a:ext>
            </a:extLst>
          </p:cNvPr>
          <p:cNvSpPr/>
          <p:nvPr/>
        </p:nvSpPr>
        <p:spPr>
          <a:xfrm>
            <a:off x="4023188" y="4079855"/>
            <a:ext cx="1929653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0E186BA-325A-46D0-94CF-E7C90692535C}"/>
              </a:ext>
            </a:extLst>
          </p:cNvPr>
          <p:cNvSpPr/>
          <p:nvPr/>
        </p:nvSpPr>
        <p:spPr>
          <a:xfrm>
            <a:off x="4023187" y="5605111"/>
            <a:ext cx="1929653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9F4625E-25FE-4CF9-A419-014A17DD6652}"/>
              </a:ext>
            </a:extLst>
          </p:cNvPr>
          <p:cNvSpPr/>
          <p:nvPr/>
        </p:nvSpPr>
        <p:spPr>
          <a:xfrm>
            <a:off x="6096000" y="2083882"/>
            <a:ext cx="1296772" cy="129677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BLSTM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4C595A-48C7-43A7-9A39-86EA69BE92A3}"/>
              </a:ext>
            </a:extLst>
          </p:cNvPr>
          <p:cNvSpPr txBox="1"/>
          <p:nvPr/>
        </p:nvSpPr>
        <p:spPr>
          <a:xfrm>
            <a:off x="4571154" y="3684494"/>
            <a:ext cx="83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Log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3533AD-9089-4315-8824-9E6B4A2A051E}"/>
              </a:ext>
            </a:extLst>
          </p:cNvPr>
          <p:cNvSpPr/>
          <p:nvPr/>
        </p:nvSpPr>
        <p:spPr>
          <a:xfrm>
            <a:off x="6096000" y="3596172"/>
            <a:ext cx="1296772" cy="129677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線形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回帰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4B1F53-BD3A-441C-BC38-1B6DF9ECE08B}"/>
              </a:ext>
            </a:extLst>
          </p:cNvPr>
          <p:cNvSpPr/>
          <p:nvPr/>
        </p:nvSpPr>
        <p:spPr>
          <a:xfrm>
            <a:off x="6088131" y="5108510"/>
            <a:ext cx="1296772" cy="129677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その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まま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212CE7A9-7F7E-4F4D-B55E-6BA4A81A335A}"/>
              </a:ext>
            </a:extLst>
          </p:cNvPr>
          <p:cNvSpPr/>
          <p:nvPr/>
        </p:nvSpPr>
        <p:spPr>
          <a:xfrm rot="2193523">
            <a:off x="7586096" y="2898382"/>
            <a:ext cx="914124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653C99B-E3D4-45A1-B6BD-90B673C3B2B0}"/>
              </a:ext>
            </a:extLst>
          </p:cNvPr>
          <p:cNvSpPr/>
          <p:nvPr/>
        </p:nvSpPr>
        <p:spPr>
          <a:xfrm>
            <a:off x="7535931" y="4079831"/>
            <a:ext cx="914124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7671E56-31A9-4DF2-BD03-D44CC461700A}"/>
              </a:ext>
            </a:extLst>
          </p:cNvPr>
          <p:cNvSpPr/>
          <p:nvPr/>
        </p:nvSpPr>
        <p:spPr>
          <a:xfrm rot="20137562">
            <a:off x="7586096" y="5195386"/>
            <a:ext cx="914124" cy="32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916B950-CDDB-4B79-BC37-80AE08915134}"/>
              </a:ext>
            </a:extLst>
          </p:cNvPr>
          <p:cNvSpPr/>
          <p:nvPr/>
        </p:nvSpPr>
        <p:spPr>
          <a:xfrm>
            <a:off x="8701413" y="3154438"/>
            <a:ext cx="1983441" cy="198344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合成</a:t>
            </a:r>
          </a:p>
        </p:txBody>
      </p:sp>
    </p:spTree>
    <p:extLst>
      <p:ext uri="{BB962C8B-B14F-4D97-AF65-F5344CB8AC3E}">
        <p14:creationId xmlns:p14="http://schemas.microsoft.com/office/powerpoint/2010/main" val="5624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4644</TotalTime>
  <Words>247</Words>
  <Application>Microsoft Office PowerPoint</Application>
  <PresentationFormat>ワイド画面</PresentationFormat>
  <Paragraphs>96</Paragraphs>
  <Slides>15</Slides>
  <Notes>0</Notes>
  <HiddenSlides>0</HiddenSlides>
  <MMClips>9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メイリオ</vt:lpstr>
      <vt:lpstr>Arial</vt:lpstr>
      <vt:lpstr>Century Gothic</vt:lpstr>
      <vt:lpstr>Times New Roman</vt:lpstr>
      <vt:lpstr>Wingdings 3</vt:lpstr>
      <vt:lpstr>イオン</vt:lpstr>
      <vt:lpstr>DBLSTM-RNNを用いた音質変換</vt:lpstr>
      <vt:lpstr>何をしようとしたか？</vt:lpstr>
      <vt:lpstr>どうやって音質を変換するのか？</vt:lpstr>
      <vt:lpstr>DBLSTM-RNNとは？</vt:lpstr>
      <vt:lpstr>PowerPoint プレゼンテーション</vt:lpstr>
      <vt:lpstr>PowerPoint プレゼンテーション</vt:lpstr>
      <vt:lpstr>どうしてBLSTM？</vt:lpstr>
      <vt:lpstr>どんなプログラムになったのか？</vt:lpstr>
      <vt:lpstr>どんなプログラムになったのか？</vt:lpstr>
      <vt:lpstr>ネットワークの構造</vt:lpstr>
      <vt:lpstr>データセット</vt:lpstr>
      <vt:lpstr>実験</vt:lpstr>
      <vt:lpstr>Demo</vt:lpstr>
      <vt:lpstr>考察</vt:lpstr>
      <vt:lpstr>質疑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DBLSTM-RNNを用いた音質変換</dc:title>
  <dc:creator>Yu Tianshuai</dc:creator>
  <cp:lastModifiedBy>Yu Tianshuai</cp:lastModifiedBy>
  <cp:revision>26</cp:revision>
  <dcterms:created xsi:type="dcterms:W3CDTF">2018-10-16T04:08:35Z</dcterms:created>
  <dcterms:modified xsi:type="dcterms:W3CDTF">2018-10-22T07:21:29Z</dcterms:modified>
</cp:coreProperties>
</file>