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95" r:id="rId5"/>
    <p:sldId id="26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11" r:id="rId17"/>
    <p:sldId id="310" r:id="rId18"/>
    <p:sldId id="309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31C31-8171-17EE-176D-44E7595FCEED}" v="707" dt="2023-03-11T12:25:57.459"/>
    <p1510:client id="{70D09F68-4F20-4889-95F2-B428B624CFDF}" v="1535" dt="2022-11-26T13:54:54.470"/>
    <p1510:client id="{C03E2DF9-FAC1-1257-142F-784FC56D67F4}" v="586" dt="2023-03-11T10:53:11.132"/>
  </p1510:revLst>
</p1510:revInfo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62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1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629729" y="1942608"/>
            <a:ext cx="7955824" cy="1746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0" dirty="0"/>
              <a:t>Submitted By :</a:t>
            </a:r>
            <a:br>
              <a:rPr lang="en-US" sz="2000" b="0" dirty="0"/>
            </a:br>
            <a:r>
              <a:rPr lang="en-US" sz="2000" b="0" dirty="0"/>
              <a:t> </a:t>
            </a:r>
            <a:br>
              <a:rPr lang="en-US" sz="2000" b="0" dirty="0"/>
            </a:br>
            <a:r>
              <a:rPr lang="en-US" sz="2000" b="0" dirty="0"/>
              <a:t>Muhammad Yasir Hassan   2021-CS-28</a:t>
            </a:r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24D2B75D-2221-A5F9-8A78-29DA873AE433}"/>
              </a:ext>
            </a:extLst>
          </p:cNvPr>
          <p:cNvSpPr txBox="1">
            <a:spLocks/>
          </p:cNvSpPr>
          <p:nvPr/>
        </p:nvSpPr>
        <p:spPr>
          <a:xfrm>
            <a:off x="-725338" y="1942608"/>
            <a:ext cx="7955824" cy="30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" sz="4000" dirty="0">
                <a:solidFill>
                  <a:schemeClr val="bg1"/>
                </a:solidFill>
              </a:rPr>
              <a:t>Student Management System</a:t>
            </a:r>
            <a:br>
              <a:rPr lang="en" dirty="0"/>
            </a:br>
            <a:r>
              <a:rPr lang="en-US" sz="2000" b="0" dirty="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D7A47-A514-B3E0-0F67-880161566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3E8F01-A27A-F157-00F0-7D9A2E40BEF4}"/>
              </a:ext>
            </a:extLst>
          </p:cNvPr>
          <p:cNvSpPr txBox="1">
            <a:spLocks/>
          </p:cNvSpPr>
          <p:nvPr/>
        </p:nvSpPr>
        <p:spPr>
          <a:xfrm>
            <a:off x="2889115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Mark </a:t>
            </a:r>
            <a:r>
              <a:rPr lang="en-US" b="1" dirty="0" err="1">
                <a:solidFill>
                  <a:schemeClr val="bg1"/>
                </a:solidFill>
              </a:rPr>
              <a:t>Attendence</a:t>
            </a:r>
            <a:r>
              <a:rPr lang="en-US" b="1" dirty="0">
                <a:solidFill>
                  <a:schemeClr val="bg1"/>
                </a:solidFill>
              </a:rPr>
              <a:t> Form</a:t>
            </a:r>
          </a:p>
        </p:txBody>
      </p:sp>
      <p:pic>
        <p:nvPicPr>
          <p:cNvPr id="2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6608B52-8EBB-8EC0-AF36-31DC5710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16" y="569233"/>
            <a:ext cx="6039530" cy="3780517"/>
          </a:xfrm>
          <a:prstGeom prst="rect">
            <a:avLst/>
          </a:prstGeom>
        </p:spPr>
      </p:pic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73E8CD73-39B8-130F-9FC9-62B718BF22CB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B3378-C961-D74A-EB61-EA3132A36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7E25BB-171E-2227-926A-2AF0B9B0CD26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View Attendance Form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CBB7270-5162-3E0C-E5E9-1B17AEB8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7" y="575926"/>
            <a:ext cx="5917066" cy="3736513"/>
          </a:xfrm>
          <a:prstGeom prst="rect">
            <a:avLst/>
          </a:prstGeom>
        </p:spPr>
      </p:pic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8D6E5DAA-43B6-7E4F-BBB3-92B976D95DA8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8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ADF83A2-8EE9-E7C6-F8A3-F5669FA6F8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 lang="e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DC54E3-9C8F-A619-7DDA-34342929579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–ADD / Update &amp; Delete Assessment / Assessment Components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AC2C32-B079-D8D4-5C0F-21032C5E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7" y="582753"/>
            <a:ext cx="5978298" cy="3743271"/>
          </a:xfrm>
          <a:prstGeom prst="rect">
            <a:avLst/>
          </a:prstGeom>
        </p:spPr>
      </p:pic>
      <p:sp>
        <p:nvSpPr>
          <p:cNvPr id="4" name="Google Shape;229;p15">
            <a:extLst>
              <a:ext uri="{FF2B5EF4-FFF2-40B4-BE49-F238E27FC236}">
                <a16:creationId xmlns:a16="http://schemas.microsoft.com/office/drawing/2014/main" id="{9BC37A64-D088-4A9E-FAEC-23390AC3BD0A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D5DF24-FBA4-90B8-A9E3-40110DA80E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13</a:t>
            </a:fld>
            <a:endParaRPr lang="e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0B8BFD-FC9F-908B-A7A3-0A189A2615C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–Manage CLO / Rubric / Rubric Level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D02628-C1F5-FCB0-8104-A2E403A7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2" y="586652"/>
            <a:ext cx="6008914" cy="3806910"/>
          </a:xfrm>
          <a:prstGeom prst="rect">
            <a:avLst/>
          </a:prstGeom>
        </p:spPr>
      </p:pic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5963BB70-A5B2-8EF3-FA47-AF7A7ECAF3CE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718CE56-571A-E3EF-7AF6-BBB76412DF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14</a:t>
            </a:fld>
            <a:endParaRPr lang="e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3E4EB8-FC2E-9B05-BA17-67AF3F9CC4C3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Evaluation Form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0573FB-37D1-7F3A-B457-A095E76F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5" y="561290"/>
            <a:ext cx="5886450" cy="3724963"/>
          </a:xfrm>
          <a:prstGeom prst="rect">
            <a:avLst/>
          </a:prstGeom>
        </p:spPr>
      </p:pic>
      <p:sp>
        <p:nvSpPr>
          <p:cNvPr id="4" name="Google Shape;229;p15">
            <a:extLst>
              <a:ext uri="{FF2B5EF4-FFF2-40B4-BE49-F238E27FC236}">
                <a16:creationId xmlns:a16="http://schemas.microsoft.com/office/drawing/2014/main" id="{F42EE590-7658-7FCA-E150-BE243AAF3BFA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9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8DE6F8-D4B3-8C00-F57F-001F2EA487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 lang="e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F08468-524C-A577-0128-B94985721EE5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  Report Generation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966782C-19B3-C02A-788F-E56D149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5" y="581530"/>
            <a:ext cx="5866039" cy="3674278"/>
          </a:xfrm>
          <a:prstGeom prst="rect">
            <a:avLst/>
          </a:prstGeom>
        </p:spPr>
      </p:pic>
      <p:sp>
        <p:nvSpPr>
          <p:cNvPr id="4" name="Google Shape;229;p15">
            <a:extLst>
              <a:ext uri="{FF2B5EF4-FFF2-40B4-BE49-F238E27FC236}">
                <a16:creationId xmlns:a16="http://schemas.microsoft.com/office/drawing/2014/main" id="{5D4A8E8D-C828-9BFD-8A7F-024DCC75492B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34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3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8DE6F8-D4B3-8C00-F57F-001F2EA487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 lang="e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F08468-524C-A577-0128-B94985721EE5}"/>
              </a:ext>
            </a:extLst>
          </p:cNvPr>
          <p:cNvSpPr txBox="1">
            <a:spLocks/>
          </p:cNvSpPr>
          <p:nvPr/>
        </p:nvSpPr>
        <p:spPr>
          <a:xfrm>
            <a:off x="2867549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  Theme Changing Button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E85DAE-437E-B329-AAE6-9E830F32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5" y="582228"/>
            <a:ext cx="5947682" cy="3723909"/>
          </a:xfrm>
          <a:prstGeom prst="rect">
            <a:avLst/>
          </a:prstGeom>
        </p:spPr>
      </p:pic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98AA46FF-CD08-30E1-58E1-1082968D1840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1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606702" y="817926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28600"/>
            <a:r>
              <a:rPr lang="en" sz="2800" dirty="0">
                <a:solidFill>
                  <a:schemeClr val="bg1"/>
                </a:solidFill>
              </a:rPr>
              <a:t>Student Management System</a:t>
            </a:r>
            <a:endParaRPr lang="en-US" sz="2800" b="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800" b="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17</a:t>
            </a:fld>
            <a:endParaRPr dirty="0"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749577" y="1868715"/>
            <a:ext cx="6132600" cy="218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Sending</a:t>
            </a:r>
          </a:p>
          <a:p>
            <a:pPr marL="76200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/>
                <a:cs typeface="Times New Roman"/>
              </a:rPr>
              <a:t>Email Will be sent to all students when their attendance will be marked with the time and date of the attendance</a:t>
            </a:r>
            <a:endParaRPr lang="en-GB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9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749577" y="52197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Student Management System</a:t>
            </a:r>
            <a:endParaRPr lang="en" sz="2800" b="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18</a:t>
            </a:fld>
            <a:endParaRPr dirty="0"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749577" y="1868716"/>
            <a:ext cx="6132600" cy="23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PDF Reports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Assessment Wise Report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Assessment Component Wise Report</a:t>
            </a:r>
          </a:p>
          <a:p>
            <a:r>
              <a:rPr lang="en-US" sz="1600" dirty="0">
                <a:latin typeface="Times New Roman"/>
                <a:cs typeface="Times New Roman"/>
              </a:rPr>
              <a:t>Clo Wise Report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Total Result Report</a:t>
            </a:r>
          </a:p>
          <a:p>
            <a:r>
              <a:rPr lang="en-US" sz="1600" dirty="0" err="1">
                <a:latin typeface="Times New Roman"/>
                <a:cs typeface="Times New Roman"/>
              </a:rPr>
              <a:t>Attendence</a:t>
            </a:r>
            <a:r>
              <a:rPr lang="en-US" sz="1600" dirty="0">
                <a:latin typeface="Times New Roman"/>
                <a:cs typeface="Times New Roman"/>
              </a:rPr>
              <a:t> Report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7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65237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Project Description</a:t>
            </a:r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836858"/>
            <a:ext cx="5168400" cy="27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i="1" u="sng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054313"/>
            <a:ext cx="7483771" cy="3578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rgbClr val="FF9800"/>
              </a:solidFill>
            </a:endParaRPr>
          </a:p>
          <a:p>
            <a:pPr>
              <a:buNone/>
            </a:pPr>
            <a:r>
              <a:rPr lang="en-US" sz="1600" dirty="0"/>
              <a:t>The system designed includes:</a:t>
            </a:r>
            <a:endParaRPr lang="en" sz="1600" dirty="0"/>
          </a:p>
          <a:p>
            <a:pPr>
              <a:buFont typeface="Wingdings"/>
              <a:buChar char="q"/>
            </a:pPr>
            <a:r>
              <a:rPr lang="en-US" sz="1600" dirty="0"/>
              <a:t>The manual system used by the Computer Science Department at UET Lahore must be automated as part of this project using a desktop application</a:t>
            </a:r>
          </a:p>
          <a:p>
            <a:pPr>
              <a:buFont typeface="Wingdings"/>
              <a:buChar char="q"/>
            </a:pPr>
            <a:r>
              <a:rPr lang="en-US" sz="1600" dirty="0"/>
              <a:t>Attendance is tracked on a specific date.</a:t>
            </a:r>
            <a:endParaRPr lang="en-US" sz="1600" dirty="0">
              <a:latin typeface="Times New Roman"/>
            </a:endParaRPr>
          </a:p>
          <a:p>
            <a:pPr>
              <a:buFont typeface="Wingdings"/>
              <a:buChar char="q"/>
            </a:pPr>
            <a:r>
              <a:rPr lang="en-US" sz="1600" dirty="0"/>
              <a:t>Clo's were added, along with their corresponding Rubrics and Rubric Levels.</a:t>
            </a:r>
            <a:endParaRPr lang="en" sz="1600" dirty="0">
              <a:latin typeface="Times New Roman"/>
            </a:endParaRPr>
          </a:p>
          <a:p>
            <a:pPr>
              <a:buFont typeface="Wingdings"/>
              <a:buChar char="q"/>
            </a:pPr>
            <a:r>
              <a:rPr lang="en-US" sz="1600" dirty="0"/>
              <a:t>Students are evaluated in accordance with the Rubric &amp; Clo's appended. The assessments and their components are used to evaluate students, and each evaluation results in a record of the student's performance</a:t>
            </a:r>
            <a:endParaRPr lang="en-US" sz="1200"/>
          </a:p>
          <a:p>
            <a:pPr>
              <a:buFont typeface="Wingdings"/>
              <a:buChar char="q"/>
            </a:pPr>
            <a:r>
              <a:rPr lang="en-US" sz="1600" dirty="0"/>
              <a:t>Records must be retained in accordance with dates</a:t>
            </a:r>
          </a:p>
          <a:p>
            <a:pPr>
              <a:buFont typeface="Wingdings"/>
              <a:buChar char="q"/>
            </a:pPr>
            <a:r>
              <a:rPr lang="en-US" sz="1600" dirty="0"/>
              <a:t>PDF reports providing important information for the department were also produced using iTextSharp.</a:t>
            </a:r>
          </a:p>
          <a:p>
            <a:pPr>
              <a:buFont typeface="Wingdings"/>
              <a:buChar char="q"/>
            </a:pPr>
            <a:endParaRPr lang="en-US" sz="1600" dirty="0"/>
          </a:p>
          <a:p>
            <a:pPr lvl="0" algn="l">
              <a:spcBef>
                <a:spcPts val="600"/>
              </a:spcBef>
            </a:pPr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0" indent="0">
              <a:spcAft>
                <a:spcPts val="10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815-3358-45FE-4DE7-EEE1676C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866A-B873-BB5E-6BBF-8A976195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313" y="1737106"/>
            <a:ext cx="6240237" cy="3328811"/>
          </a:xfrm>
        </p:spPr>
        <p:txBody>
          <a:bodyPr/>
          <a:lstStyle/>
          <a:p>
            <a:pPr>
              <a:buAutoNum type="arabicPeriod"/>
            </a:pPr>
            <a:r>
              <a:rPr lang="en-US" sz="1600" dirty="0"/>
              <a:t>User will be able to add , delete update student and while deleting student their </a:t>
            </a:r>
            <a:r>
              <a:rPr lang="en-US" sz="1600" dirty="0" err="1"/>
              <a:t>evaluted</a:t>
            </a:r>
            <a:r>
              <a:rPr lang="en-US" sz="1600" dirty="0"/>
              <a:t> marks as well as </a:t>
            </a:r>
            <a:r>
              <a:rPr lang="en-US" sz="1600" dirty="0" err="1"/>
              <a:t>attendence</a:t>
            </a:r>
            <a:r>
              <a:rPr lang="en-US" sz="1600" dirty="0"/>
              <a:t> will also be deleted. </a:t>
            </a:r>
            <a:endParaRPr lang="en-US"/>
          </a:p>
          <a:p>
            <a:pPr>
              <a:buAutoNum type="arabicPeriod"/>
            </a:pPr>
            <a:r>
              <a:rPr lang="en-US" sz="1600" dirty="0"/>
              <a:t>User will be able to Mark Attendance Of every Student at any date</a:t>
            </a:r>
          </a:p>
          <a:p>
            <a:pPr>
              <a:buAutoNum type="arabicPeriod"/>
            </a:pPr>
            <a:r>
              <a:rPr lang="en-US" sz="1600" dirty="0"/>
              <a:t>User will be able to add CLO's and their respective Rubric and Rubric level</a:t>
            </a:r>
          </a:p>
          <a:p>
            <a:pPr>
              <a:buAutoNum type="arabicPeriod"/>
            </a:pPr>
            <a:r>
              <a:rPr lang="en-US" sz="1600" dirty="0"/>
              <a:t>User will be able to add Assessment and their respective Assessment Component</a:t>
            </a:r>
          </a:p>
          <a:p>
            <a:pPr>
              <a:buAutoNum type="arabicPeriod"/>
            </a:pPr>
            <a:r>
              <a:rPr lang="en-US" sz="1600" dirty="0"/>
              <a:t>User will be able to Mark evaluation according to the Rubric and Assessment &amp; their components</a:t>
            </a:r>
          </a:p>
          <a:p>
            <a:pPr>
              <a:buAutoNum type="arabicPeriod"/>
            </a:pPr>
            <a:r>
              <a:rPr lang="en-US" sz="1600" dirty="0"/>
              <a:t>Reports can also be generated in PDF Form</a:t>
            </a:r>
          </a:p>
          <a:p>
            <a:pPr>
              <a:buAutoNum type="arabicPeriod"/>
            </a:pPr>
            <a:endParaRPr lang="en-US" sz="1600" dirty="0">
              <a:latin typeface="Times New Roman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81B86-950C-0FBF-908D-0C574A9E4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</a:t>
            </a:fld>
            <a:endParaRPr lang="en" dirty="0"/>
          </a:p>
        </p:txBody>
      </p:sp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F285FAF0-F741-0C2A-9A6F-68C02DFF5C8E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043752" cy="34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100" b="1" dirty="0">
                <a:solidFill>
                  <a:schemeClr val="bg1"/>
                </a:solidFill>
              </a:rPr>
              <a:t>Student Management System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5ACAD51A-C327-C316-49B0-5A947015E24E}"/>
              </a:ext>
            </a:extLst>
          </p:cNvPr>
          <p:cNvSpPr txBox="1">
            <a:spLocks/>
          </p:cNvSpPr>
          <p:nvPr/>
        </p:nvSpPr>
        <p:spPr>
          <a:xfrm>
            <a:off x="6837138" y="4542328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en" sz="14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41A0B0A-9A6F-F653-588B-884262D1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Database Diagram Showing Relations</a:t>
            </a: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5436DD3A-3B28-3BA1-225D-F4366EE2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4" y="133665"/>
            <a:ext cx="4110716" cy="42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5</a:t>
            </a:fld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5</a:t>
            </a:fld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59A26-787B-8627-FE17-0E3BCBCF1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UML DAIGRAM OF THE PROJECT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8AE5AA8E-70C5-A75A-4A95-05576D74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83087"/>
            <a:ext cx="7202940" cy="4293565"/>
          </a:xfrm>
          <a:prstGeom prst="rect">
            <a:avLst/>
          </a:prstGeom>
        </p:spPr>
      </p:pic>
      <p:sp>
        <p:nvSpPr>
          <p:cNvPr id="5" name="Google Shape;229;p15">
            <a:extLst>
              <a:ext uri="{FF2B5EF4-FFF2-40B4-BE49-F238E27FC236}">
                <a16:creationId xmlns:a16="http://schemas.microsoft.com/office/drawing/2014/main" id="{CE65ACD2-FEE9-58F1-9252-A9D5E1D48D89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043752" cy="34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100" b="1" dirty="0">
                <a:solidFill>
                  <a:schemeClr val="bg1"/>
                </a:solidFill>
              </a:rPr>
              <a:t>Student Management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51C3-4BC5-805B-AA26-4C8FB664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06" y="1281839"/>
            <a:ext cx="3626309" cy="384385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>
                <a:latin typeface="Times New Roman"/>
              </a:rPr>
              <a:t>User Interfaces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23B3B-5A74-0CE3-F8B3-2408ED593B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85651" y="4701198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6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59AA9-A781-E527-8A47-BECCA1113491}"/>
              </a:ext>
            </a:extLst>
          </p:cNvPr>
          <p:cNvSpPr txBox="1"/>
          <p:nvPr/>
        </p:nvSpPr>
        <p:spPr>
          <a:xfrm>
            <a:off x="935966" y="553169"/>
            <a:ext cx="5762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oboto Condensed"/>
                <a:cs typeface="Segoe UI"/>
              </a:rPr>
              <a:t>Student Management System</a:t>
            </a:r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  <a:p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  <a:p>
            <a:r>
              <a:rPr lang="en-US" sz="2400" dirty="0">
                <a:solidFill>
                  <a:srgbClr val="263248"/>
                </a:solidFill>
                <a:latin typeface="Roboto Condensed"/>
                <a:cs typeface="Segoe UI"/>
              </a:rPr>
              <a:t>​</a:t>
            </a: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AD7599-C10D-7164-E124-24037A07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33" y="1758501"/>
            <a:ext cx="5090432" cy="3014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30F8E-3CCE-9452-9E0F-61AB70BDD430}"/>
              </a:ext>
            </a:extLst>
          </p:cNvPr>
          <p:cNvSpPr txBox="1"/>
          <p:nvPr/>
        </p:nvSpPr>
        <p:spPr>
          <a:xfrm>
            <a:off x="7215187" y="468425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Splash Screen</a:t>
            </a:r>
          </a:p>
        </p:txBody>
      </p:sp>
    </p:spTree>
    <p:extLst>
      <p:ext uri="{BB962C8B-B14F-4D97-AF65-F5344CB8AC3E}">
        <p14:creationId xmlns:p14="http://schemas.microsoft.com/office/powerpoint/2010/main" val="87119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5BE1-B6D1-4CA5-14A5-EF5E2DE9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INTERFACES –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85A4-6701-C1DC-9310-032837B2C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7</a:t>
            </a:fld>
            <a:endParaRPr lang="en" dirty="0"/>
          </a:p>
        </p:txBody>
      </p:sp>
      <p:sp>
        <p:nvSpPr>
          <p:cNvPr id="7" name="Google Shape;229;p15">
            <a:extLst>
              <a:ext uri="{FF2B5EF4-FFF2-40B4-BE49-F238E27FC236}">
                <a16:creationId xmlns:a16="http://schemas.microsoft.com/office/drawing/2014/main" id="{7A881E34-E971-ABDD-FB01-AB8CD824A9BB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6FD2BB6-A5CA-87DC-EBE7-213011BA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61" y="280850"/>
            <a:ext cx="6172199" cy="3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5EC04-92B5-F093-AE7D-15946B3BF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8</a:t>
            </a:fld>
            <a:endParaRPr lang="en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A474863-B885-2EA1-B6D6-8F6DE38D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INTERFACES – View &amp; Delete Student Form</a:t>
            </a: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2BD4BF-333B-2FD6-6CE5-E715BD1F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59" y="547590"/>
            <a:ext cx="6008913" cy="3762569"/>
          </a:xfrm>
          <a:prstGeom prst="rect">
            <a:avLst/>
          </a:prstGeom>
        </p:spPr>
      </p:pic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8AFB32EE-01C1-F601-3627-C5BD9824979F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5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8566-A1D1-E1A0-7825-575396F1CC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9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D2E0B83-C0D7-F06C-2AAE-CC52C68D5F7D}"/>
              </a:ext>
            </a:extLst>
          </p:cNvPr>
          <p:cNvSpPr txBox="1">
            <a:spLocks/>
          </p:cNvSpPr>
          <p:nvPr/>
        </p:nvSpPr>
        <p:spPr>
          <a:xfrm>
            <a:off x="2738153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USER INTERFACES – Add &amp; Update Student Form</a:t>
            </a: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0C53DF-791F-2D3D-CF8B-C8AEC472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1" y="553749"/>
            <a:ext cx="6100763" cy="3872717"/>
          </a:xfrm>
          <a:prstGeom prst="rect">
            <a:avLst/>
          </a:prstGeom>
        </p:spPr>
      </p:pic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3D9F6B7A-EA32-9C56-44EC-93D53FC5FB4D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605046" cy="4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" sz="1200" b="1" dirty="0">
                <a:solidFill>
                  <a:schemeClr val="bg1"/>
                </a:solidFill>
              </a:rPr>
              <a:t>Student Management System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609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329</Words>
  <Application>Microsoft Office PowerPoint</Application>
  <PresentationFormat>On-screen Show (16:9)</PresentationFormat>
  <Paragraphs>133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Salerio template</vt:lpstr>
      <vt:lpstr>Submitted By :   Muhammad Yasir Hassan   2021-CS-28</vt:lpstr>
      <vt:lpstr>Project Description</vt:lpstr>
      <vt:lpstr>Project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Management System  </vt:lpstr>
      <vt:lpstr>Student Management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Hammad Hassan</cp:lastModifiedBy>
  <cp:revision>649</cp:revision>
  <dcterms:modified xsi:type="dcterms:W3CDTF">2023-03-11T12:26:28Z</dcterms:modified>
</cp:coreProperties>
</file>