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83" r:id="rId2"/>
    <p:sldId id="316" r:id="rId3"/>
    <p:sldId id="282" r:id="rId4"/>
    <p:sldId id="257" r:id="rId5"/>
    <p:sldId id="309" r:id="rId6"/>
    <p:sldId id="317" r:id="rId7"/>
    <p:sldId id="259" r:id="rId8"/>
    <p:sldId id="264" r:id="rId9"/>
    <p:sldId id="273" r:id="rId10"/>
    <p:sldId id="260" r:id="rId11"/>
    <p:sldId id="310" r:id="rId12"/>
    <p:sldId id="268" r:id="rId13"/>
    <p:sldId id="318" r:id="rId14"/>
    <p:sldId id="271" r:id="rId15"/>
    <p:sldId id="279" r:id="rId16"/>
    <p:sldId id="280" r:id="rId17"/>
    <p:sldId id="272" r:id="rId18"/>
    <p:sldId id="285" r:id="rId19"/>
    <p:sldId id="261" r:id="rId20"/>
    <p:sldId id="281" r:id="rId21"/>
    <p:sldId id="284" r:id="rId22"/>
    <p:sldId id="313" r:id="rId23"/>
    <p:sldId id="312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EE1"/>
    <a:srgbClr val="007EC8"/>
    <a:srgbClr val="0D01FF"/>
    <a:srgbClr val="435EE7"/>
    <a:srgbClr val="A6A6A6"/>
    <a:srgbClr val="FF8148"/>
    <a:srgbClr val="00B050"/>
    <a:srgbClr val="FF5001"/>
    <a:srgbClr val="FF47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6387" autoAdjust="0"/>
  </p:normalViewPr>
  <p:slideViewPr>
    <p:cSldViewPr showGuides="1">
      <p:cViewPr varScale="1">
        <p:scale>
          <a:sx n="146" d="100"/>
          <a:sy n="146" d="100"/>
        </p:scale>
        <p:origin x="540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876C47-76E3-4418-BC22-1DDC73C0E65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367763-F140-4099-93C5-847085A155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9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41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特征工程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future work</a:t>
            </a:r>
            <a:r>
              <a:rPr lang="zh-CN" altLang="en-US"/>
              <a:t>：加分点</a:t>
            </a:r>
          </a:p>
          <a:p>
            <a:r>
              <a:rPr lang="en-US" altLang="zh-CN" dirty="0"/>
              <a:t>1</a:t>
            </a:r>
            <a:r>
              <a:rPr lang="zh-CN" altLang="en-US"/>
              <a:t>）说明，没做原因时什么？（时间，计算能力不足 </a:t>
            </a:r>
            <a:r>
              <a:rPr lang="en-US" altLang="zh-CN" dirty="0"/>
              <a:t>===&gt; </a:t>
            </a:r>
            <a:r>
              <a:rPr lang="zh-CN" altLang="en-US"/>
              <a:t>有些特征没做</a:t>
            </a:r>
          </a:p>
          <a:p>
            <a:r>
              <a:rPr lang="en-US" altLang="zh-CN" dirty="0"/>
              <a:t>2</a:t>
            </a:r>
            <a:r>
              <a:rPr lang="zh-CN" altLang="en-US"/>
              <a:t>）详细讲清楚，模型可以基于这些未加的特征得到效果的提升</a:t>
            </a:r>
          </a:p>
          <a:p>
            <a:endParaRPr lang="zh-CN" altLang="en-US"/>
          </a:p>
          <a:p>
            <a:r>
              <a:rPr lang="zh-CN" altLang="en-US" b="1"/>
              <a:t>加一个表格，说明横向、纵向特征。【风场</a:t>
            </a:r>
            <a:r>
              <a:rPr lang="en-US" altLang="zh-CN" b="1" dirty="0"/>
              <a:t>* </a:t>
            </a:r>
            <a:r>
              <a:rPr lang="zh-CN" altLang="en-US" b="1"/>
              <a:t>变量】 控制时间</a:t>
            </a:r>
          </a:p>
        </p:txBody>
      </p:sp>
    </p:spTree>
    <p:extLst>
      <p:ext uri="{BB962C8B-B14F-4D97-AF65-F5344CB8AC3E}">
        <p14:creationId xmlns:p14="http://schemas.microsoft.com/office/powerpoint/2010/main" val="3287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证明我们的特征工程是有效的</a:t>
            </a:r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9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回归模型接近目标值，但是一般都会有一定的波动范围，在此评分函数下，容忍的波动范围很小，相当于分类的评价标准</a:t>
            </a: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舍去部分取值数少的，把取值数多的值作为分类目标，</a:t>
            </a:r>
          </a:p>
        </p:txBody>
      </p:sp>
    </p:spTree>
    <p:extLst>
      <p:ext uri="{BB962C8B-B14F-4D97-AF65-F5344CB8AC3E}">
        <p14:creationId xmlns:p14="http://schemas.microsoft.com/office/powerpoint/2010/main" val="135319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）语言不通顺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）风场：全场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7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）动画</a:t>
            </a:r>
          </a:p>
        </p:txBody>
      </p:sp>
    </p:spTree>
    <p:extLst>
      <p:ext uri="{BB962C8B-B14F-4D97-AF65-F5344CB8AC3E}">
        <p14:creationId xmlns:p14="http://schemas.microsoft.com/office/powerpoint/2010/main" val="80236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）不同风场采样时间不一样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）不同风场的数据对齐：放到后面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）数据合并算预处理吗？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）时间特征放到后面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1</a:t>
            </a:r>
            <a:r>
              <a:rPr lang="zh-CN" altLang="en-US" dirty="0"/>
              <a:t>）放到后面介绍如何解决 </a:t>
            </a:r>
            <a:r>
              <a:rPr lang="en-US" altLang="zh-CN" dirty="0"/>
              <a:t>XXX </a:t>
            </a:r>
            <a:r>
              <a:rPr lang="zh-CN" altLang="en-US" dirty="0"/>
              <a:t>难点，或建模原因时，描述</a:t>
            </a: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）不同风场采样时间不一样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）不同风场的数据对齐：放到后面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）数据合并算预处理吗？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）时间特征放到后面</a:t>
            </a:r>
          </a:p>
        </p:txBody>
      </p:sp>
    </p:spTree>
    <p:extLst>
      <p:ext uri="{BB962C8B-B14F-4D97-AF65-F5344CB8AC3E}">
        <p14:creationId xmlns:p14="http://schemas.microsoft.com/office/powerpoint/2010/main" val="302477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大赛选手PPT模板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副标题 2"/>
          <p:cNvSpPr txBox="1"/>
          <p:nvPr/>
        </p:nvSpPr>
        <p:spPr bwMode="auto">
          <a:xfrm>
            <a:off x="4889500" y="3582988"/>
            <a:ext cx="4241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队长：张焕明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队员：许君杰，黄莹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95288" y="996950"/>
            <a:ext cx="835342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495060"/>
                </a:solidFill>
                <a:effectLst/>
                <a:uLnTx/>
                <a:uFillTx/>
                <a:latin typeface="Helvetica Neue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495060"/>
                </a:solidFill>
                <a:effectLst/>
                <a:uLnTx/>
                <a:uFillTx/>
                <a:latin typeface="Helvetica Neue" pitchFamily="2" charset="0"/>
                <a:ea typeface="宋体" panose="02010600030101010101" pitchFamily="2" charset="-122"/>
                <a:cs typeface="+mn-cs"/>
              </a:rPr>
              <a:t>海上风场</a:t>
            </a:r>
            <a:r>
              <a: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495060"/>
                </a:solidFill>
                <a:effectLst/>
                <a:uLnTx/>
                <a:uFillTx/>
                <a:latin typeface="Helvetica Neue" pitchFamily="2" charset="0"/>
                <a:ea typeface="宋体" panose="02010600030101010101" pitchFamily="2" charset="-122"/>
                <a:cs typeface="+mn-cs"/>
              </a:rPr>
              <a:t>SCADA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495060"/>
                </a:solidFill>
                <a:effectLst/>
                <a:uLnTx/>
                <a:uFillTx/>
                <a:latin typeface="Helvetica Neue" pitchFamily="2" charset="0"/>
                <a:ea typeface="宋体" panose="02010600030101010101" pitchFamily="2" charset="-122"/>
                <a:cs typeface="+mn-cs"/>
              </a:rPr>
              <a:t>数据缺失智能修复</a:t>
            </a: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889500" y="2949575"/>
            <a:ext cx="38877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一方通行队解决方案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B903F-7DA1-44AC-84F6-396AB9784B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668E0-92FE-41AC-9D4C-9BDB8008302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大赛选手PPT模板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1"/>
          <p:cNvSpPr txBox="1"/>
          <p:nvPr/>
        </p:nvSpPr>
        <p:spPr bwMode="auto">
          <a:xfrm>
            <a:off x="484188" y="5984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sz="half" idx="13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49C5C4-2FE8-4BA1-AFA6-3BC9EC68F31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C06CDE-3284-4812-9CE0-1775649EDF2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大赛选手PPT模板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3025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1"/>
          <p:cNvSpPr txBox="1"/>
          <p:nvPr/>
        </p:nvSpPr>
        <p:spPr bwMode="auto">
          <a:xfrm>
            <a:off x="571500" y="64293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7560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1"/>
            <a:r>
              <a:rPr lang="zh-CN" altLang="en-US"/>
              <a:t>’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3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4786314" y="16430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0B6F4D-3CEB-4076-82B7-1E3F84AF20D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5B4298-5C1E-4506-A4ED-5F76639B30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64D672-C882-46D7-AD05-C18CD23845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2019/4/10 Wednesday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D8F5B-8E34-4C71-9E97-9D67A2B376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1" Type="http://schemas.openxmlformats.org/officeDocument/2006/relationships/slide" Target="slide18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" Target="slide19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8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4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/>
          <p:nvPr/>
        </p:nvSpPr>
        <p:spPr>
          <a:xfrm>
            <a:off x="900113" y="1058863"/>
            <a:ext cx="763270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Arial" panose="020B0604020202020204" pitchFamily="34" charset="0"/>
              </a:rPr>
              <a:t>海上风场</a:t>
            </a:r>
            <a:r>
              <a:rPr lang="en-US" altLang="zh-CN" sz="3600" b="1" dirty="0">
                <a:latin typeface="Arial" panose="020B0604020202020204" pitchFamily="34" charset="0"/>
              </a:rPr>
              <a:t>SCADA</a:t>
            </a:r>
            <a:r>
              <a:rPr lang="zh-CN" altLang="en-US" sz="3600" b="1" dirty="0">
                <a:latin typeface="Arial" panose="020B0604020202020204" pitchFamily="34" charset="0"/>
              </a:rPr>
              <a:t>数据缺失只能修复</a:t>
            </a:r>
          </a:p>
        </p:txBody>
      </p:sp>
      <p:sp>
        <p:nvSpPr>
          <p:cNvPr id="6147" name="文本框 3"/>
          <p:cNvSpPr txBox="1"/>
          <p:nvPr/>
        </p:nvSpPr>
        <p:spPr>
          <a:xfrm>
            <a:off x="5292725" y="2932113"/>
            <a:ext cx="3455988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团队名称：</a:t>
            </a:r>
            <a:r>
              <a:rPr lang="zh-CN" altLang="en-US" sz="2400" b="1" dirty="0">
                <a:solidFill>
                  <a:srgbClr val="007EC8"/>
                </a:solidFill>
                <a:latin typeface="Arial" panose="020B0604020202020204" pitchFamily="34" charset="0"/>
              </a:rPr>
              <a:t>一方通行</a:t>
            </a:r>
            <a:endParaRPr lang="en-US" altLang="zh-CN" sz="2400" b="1" dirty="0">
              <a:solidFill>
                <a:srgbClr val="007EC8"/>
              </a:solidFill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队长：</a:t>
            </a:r>
            <a:r>
              <a:rPr lang="zh-CN" altLang="en-US" sz="2000" dirty="0">
                <a:solidFill>
                  <a:srgbClr val="007EC8"/>
                </a:solidFill>
                <a:latin typeface="Arial" panose="020B0604020202020204" pitchFamily="34" charset="0"/>
              </a:rPr>
              <a:t>张焕明</a:t>
            </a:r>
            <a:endParaRPr lang="en-US" altLang="zh-CN" sz="2000" dirty="0">
              <a:solidFill>
                <a:srgbClr val="007EC8"/>
              </a:solidFill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队员：</a:t>
            </a:r>
            <a:r>
              <a:rPr lang="zh-CN" altLang="en-US" sz="2000" dirty="0">
                <a:solidFill>
                  <a:srgbClr val="007EC8"/>
                </a:solidFill>
                <a:latin typeface="Arial" panose="020B0604020202020204" pitchFamily="34" charset="0"/>
              </a:rPr>
              <a:t>许君杰，黄莹</a:t>
            </a:r>
            <a:endParaRPr lang="en-US" altLang="zh-CN" sz="2000" dirty="0">
              <a:solidFill>
                <a:srgbClr val="007EC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8"/>
    </mc:Choice>
    <mc:Fallback xmlns="">
      <p:transition spd="slow" advTm="716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sz="half" idx="1"/>
          </p:nvPr>
        </p:nvSpPr>
        <p:spPr>
          <a:xfrm>
            <a:off x="465138" y="1347788"/>
            <a:ext cx="8178800" cy="3332162"/>
          </a:xfrm>
          <a:ln/>
        </p:spPr>
        <p:txBody>
          <a:bodyPr vert="horz" wrap="square" lIns="91440" tIns="45720" rIns="91440" bIns="45720" anchor="t"/>
          <a:lstStyle/>
          <a:p>
            <a:pPr>
              <a:buClrTx/>
              <a:buSzTx/>
            </a:pPr>
            <a:r>
              <a:rPr lang="zh-CN" altLang="en-US" sz="2000" b="1" kern="1200" dirty="0">
                <a:latin typeface="+mn-lt"/>
                <a:ea typeface="+mn-ea"/>
                <a:cs typeface="+mn-cs"/>
              </a:rPr>
              <a:t>不同风场的同一变量相似度高</a:t>
            </a:r>
          </a:p>
        </p:txBody>
      </p:sp>
      <p:sp>
        <p:nvSpPr>
          <p:cNvPr id="12291" name="TextBox 2"/>
          <p:cNvSpPr txBox="1"/>
          <p:nvPr/>
        </p:nvSpPr>
        <p:spPr>
          <a:xfrm>
            <a:off x="309563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特征工程</a:t>
            </a:r>
          </a:p>
        </p:txBody>
      </p:sp>
      <p:pic>
        <p:nvPicPr>
          <p:cNvPr id="12292" name="Picture 5" descr="C:\Users\DELL\AppData\Local\Temp\WeChat Files\e517321e07bf4ed75d53d2c47fd286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1388"/>
            <a:ext cx="3952875" cy="168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2066925"/>
            <a:ext cx="3744912" cy="2038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TextBox 41"/>
          <p:cNvSpPr txBox="1"/>
          <p:nvPr/>
        </p:nvSpPr>
        <p:spPr>
          <a:xfrm>
            <a:off x="1116013" y="4173538"/>
            <a:ext cx="273367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 b="1" dirty="0">
                <a:latin typeface="Arial" panose="020B0604020202020204" pitchFamily="34" charset="0"/>
              </a:rPr>
              <a:t>var001</a:t>
            </a:r>
            <a:r>
              <a:rPr lang="zh-CN" altLang="en-US" sz="1200" b="1" dirty="0">
                <a:latin typeface="Arial" panose="020B0604020202020204" pitchFamily="34" charset="0"/>
              </a:rPr>
              <a:t>在各个风场上随时间变化曲线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12295" name="TextBox 41"/>
          <p:cNvSpPr txBox="1"/>
          <p:nvPr/>
        </p:nvSpPr>
        <p:spPr>
          <a:xfrm>
            <a:off x="5364163" y="4173538"/>
            <a:ext cx="273367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latin typeface="Arial" panose="020B0604020202020204" pitchFamily="34" charset="0"/>
              </a:rPr>
              <a:t>各个风场之间</a:t>
            </a:r>
            <a:r>
              <a:rPr lang="en-US" altLang="zh-CN" sz="1200" b="1" dirty="0">
                <a:latin typeface="Arial" panose="020B0604020202020204" pitchFamily="34" charset="0"/>
              </a:rPr>
              <a:t>var001</a:t>
            </a:r>
            <a:r>
              <a:rPr lang="zh-CN" altLang="en-US" sz="1200" b="1" dirty="0">
                <a:latin typeface="Arial" panose="020B0604020202020204" pitchFamily="34" charset="0"/>
              </a:rPr>
              <a:t>变量的相关性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2"/>
    </mc:Choice>
    <mc:Fallback xmlns="">
      <p:transition spd="slow" advTm="12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Box 37"/>
          <p:cNvSpPr txBox="1"/>
          <p:nvPr/>
        </p:nvSpPr>
        <p:spPr>
          <a:xfrm>
            <a:off x="6444208" y="3583105"/>
            <a:ext cx="1928812" cy="3077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</a:rPr>
              <a:t>按</a:t>
            </a:r>
            <a:r>
              <a:rPr lang="en-US" altLang="zh-CN" sz="1400" b="1" dirty="0">
                <a:latin typeface="Arial" panose="020B0604020202020204" pitchFamily="34" charset="0"/>
              </a:rPr>
              <a:t>10s</a:t>
            </a:r>
            <a:r>
              <a:rPr lang="zh-CN" altLang="en-US" sz="1400" b="1" dirty="0">
                <a:latin typeface="Arial" panose="020B0604020202020204" pitchFamily="34" charset="0"/>
              </a:rPr>
              <a:t>聚合最终结果</a:t>
            </a:r>
          </a:p>
        </p:txBody>
      </p:sp>
      <p:sp>
        <p:nvSpPr>
          <p:cNvPr id="16393" name="TextBox 41"/>
          <p:cNvSpPr txBox="1"/>
          <p:nvPr/>
        </p:nvSpPr>
        <p:spPr>
          <a:xfrm>
            <a:off x="1068179" y="4750360"/>
            <a:ext cx="884237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Arial" panose="020B0604020202020204" pitchFamily="34" charset="0"/>
              </a:rPr>
              <a:t>(</a:t>
            </a:r>
            <a:r>
              <a:rPr lang="zh-CN" altLang="en-US" sz="1400" b="1" dirty="0">
                <a:latin typeface="Arial" panose="020B0604020202020204" pitchFamily="34" charset="0"/>
              </a:rPr>
              <a:t>聚合前</a:t>
            </a:r>
            <a:r>
              <a:rPr lang="en-US" altLang="zh-CN" sz="1400" b="1" dirty="0">
                <a:latin typeface="Arial" panose="020B0604020202020204" pitchFamily="34" charset="0"/>
              </a:rPr>
              <a:t>)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16394" name="TextBox 42"/>
          <p:cNvSpPr txBox="1"/>
          <p:nvPr/>
        </p:nvSpPr>
        <p:spPr>
          <a:xfrm>
            <a:off x="3523396" y="4733892"/>
            <a:ext cx="835025" cy="3077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Arial" panose="020B0604020202020204" pitchFamily="34" charset="0"/>
              </a:rPr>
              <a:t>(</a:t>
            </a:r>
            <a:r>
              <a:rPr lang="zh-CN" altLang="en-US" sz="1400" b="1" dirty="0">
                <a:latin typeface="Arial" panose="020B0604020202020204" pitchFamily="34" charset="0"/>
              </a:rPr>
              <a:t>聚合后</a:t>
            </a:r>
            <a:r>
              <a:rPr lang="en-US" altLang="zh-CN" sz="1400" b="1" dirty="0">
                <a:latin typeface="Arial" panose="020B0604020202020204" pitchFamily="34" charset="0"/>
              </a:rPr>
              <a:t>)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  <p:pic>
        <p:nvPicPr>
          <p:cNvPr id="28" name="图片 27"/>
          <p:cNvPicPr/>
          <p:nvPr/>
        </p:nvPicPr>
        <p:blipFill>
          <a:blip r:embed="rId4"/>
          <a:stretch>
            <a:fillRect/>
          </a:stretch>
        </p:blipFill>
        <p:spPr>
          <a:xfrm>
            <a:off x="755576" y="1256484"/>
            <a:ext cx="1584176" cy="14723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56" y="2916537"/>
            <a:ext cx="1586896" cy="1469165"/>
          </a:xfrm>
          <a:prstGeom prst="rect">
            <a:avLst/>
          </a:prstGeom>
        </p:spPr>
      </p:pic>
      <p:pic>
        <p:nvPicPr>
          <p:cNvPr id="32" name="图片 31"/>
          <p:cNvPicPr/>
          <p:nvPr/>
        </p:nvPicPr>
        <p:blipFill>
          <a:blip r:embed="rId6"/>
          <a:stretch>
            <a:fillRect/>
          </a:stretch>
        </p:blipFill>
        <p:spPr>
          <a:xfrm>
            <a:off x="3197292" y="1470665"/>
            <a:ext cx="1487235" cy="11926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9466" y="442640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···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691801" y="430371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···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121" y="2234243"/>
            <a:ext cx="3096344" cy="1224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7292" y="3147814"/>
            <a:ext cx="1517939" cy="1144694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339752" y="1470665"/>
            <a:ext cx="857540" cy="2369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339752" y="1629487"/>
            <a:ext cx="857540" cy="9998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339752" y="1729472"/>
            <a:ext cx="857540" cy="1683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339752" y="1895728"/>
            <a:ext cx="857540" cy="17225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339752" y="2085459"/>
            <a:ext cx="860648" cy="1595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339752" y="2234243"/>
            <a:ext cx="857540" cy="91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339752" y="2344266"/>
            <a:ext cx="857540" cy="479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39752" y="2512572"/>
            <a:ext cx="857540" cy="398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339752" y="2566423"/>
            <a:ext cx="857540" cy="857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38198" y="3127304"/>
            <a:ext cx="857540" cy="2369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38198" y="3286126"/>
            <a:ext cx="857540" cy="9998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38198" y="3386111"/>
            <a:ext cx="857540" cy="1683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338198" y="3552367"/>
            <a:ext cx="857540" cy="17225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338198" y="3742098"/>
            <a:ext cx="860648" cy="1595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2338198" y="3890882"/>
            <a:ext cx="857540" cy="91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338198" y="4000905"/>
            <a:ext cx="857540" cy="479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338198" y="4169211"/>
            <a:ext cx="857540" cy="398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338198" y="4223062"/>
            <a:ext cx="857540" cy="857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13" name="右箭头 16412"/>
          <p:cNvSpPr/>
          <p:nvPr/>
        </p:nvSpPr>
        <p:spPr>
          <a:xfrm rot="2417440">
            <a:off x="4899185" y="2454436"/>
            <a:ext cx="654355" cy="204564"/>
          </a:xfrm>
          <a:prstGeom prst="rightArrow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 rot="19089664">
            <a:off x="4902910" y="3073539"/>
            <a:ext cx="654355" cy="204564"/>
          </a:xfrm>
          <a:prstGeom prst="rightArrow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2"/>
          <p:cNvSpPr txBox="1"/>
          <p:nvPr/>
        </p:nvSpPr>
        <p:spPr>
          <a:xfrm>
            <a:off x="309563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特征工程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72771" y="4209102"/>
            <a:ext cx="251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提取周，天，时，分特征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6067280" y="3552367"/>
            <a:ext cx="16888" cy="616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04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2"/>
    </mc:Choice>
    <mc:Fallback xmlns="">
      <p:transition spd="slow" advTm="134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4" grpId="0"/>
      <p:bldP spid="37" grpId="0"/>
      <p:bldP spid="16413" grpId="0" animBg="1"/>
      <p:bldP spid="87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99365"/>
              </p:ext>
            </p:extLst>
          </p:nvPr>
        </p:nvGraphicFramePr>
        <p:xfrm>
          <a:off x="467544" y="1713524"/>
          <a:ext cx="8208912" cy="3018465"/>
        </p:xfrm>
        <a:graphic>
          <a:graphicData uri="http://schemas.openxmlformats.org/drawingml/2006/table">
            <a:tbl>
              <a:tblPr/>
              <a:tblGrid>
                <a:gridCol w="156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特征组名称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第一类特征组合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单变量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多变量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84528"/>
              </p:ext>
            </p:extLst>
          </p:nvPr>
        </p:nvGraphicFramePr>
        <p:xfrm>
          <a:off x="2236344" y="2542166"/>
          <a:ext cx="4101825" cy="36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1var001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2var001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3var001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33var001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05" name="文本框 20"/>
          <p:cNvSpPr txBox="1"/>
          <p:nvPr/>
        </p:nvSpPr>
        <p:spPr>
          <a:xfrm>
            <a:off x="6562282" y="3371577"/>
            <a:ext cx="330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endParaRPr lang="zh-CN" altLang="en-US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61242"/>
              </p:ext>
            </p:extLst>
          </p:nvPr>
        </p:nvGraphicFramePr>
        <p:xfrm>
          <a:off x="2236344" y="3939902"/>
          <a:ext cx="5730179" cy="404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2var00</a:t>
                      </a:r>
                      <a:r>
                        <a:rPr lang="zh-CN" altLang="en-US" sz="1200" dirty="0"/>
                        <a:t>？</a:t>
                      </a:r>
                    </a:p>
                  </a:txBody>
                  <a:tcPr marL="91434" marR="91434" marT="45761" marB="4576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2var00</a:t>
                      </a:r>
                      <a:r>
                        <a:rPr lang="zh-CN" altLang="en-US" sz="1200" dirty="0"/>
                        <a:t>？</a:t>
                      </a:r>
                    </a:p>
                  </a:txBody>
                  <a:tcPr marL="91434" marR="91434" marT="45761" marB="4576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3var00</a:t>
                      </a:r>
                      <a:r>
                        <a:rPr lang="zh-CN" altLang="en-US" sz="1200" dirty="0"/>
                        <a:t>？</a:t>
                      </a:r>
                    </a:p>
                  </a:txBody>
                  <a:tcPr marL="91434" marR="91434" marT="45761" marB="4576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3var00</a:t>
                      </a:r>
                      <a:r>
                        <a:rPr lang="zh-CN" altLang="en-US" sz="1200" dirty="0"/>
                        <a:t>？</a:t>
                      </a:r>
                    </a:p>
                  </a:txBody>
                  <a:tcPr marL="91434" marR="91434" marT="45761" marB="4576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···</a:t>
                      </a:r>
                      <a:endParaRPr lang="zh-CN" altLang="en-US" sz="1200" dirty="0"/>
                    </a:p>
                  </a:txBody>
                  <a:tcPr marL="91434" marR="91434" marT="45761" marB="4576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33var00?</a:t>
                      </a:r>
                      <a:endParaRPr lang="zh-CN" altLang="en-US" sz="1200" dirty="0"/>
                    </a:p>
                  </a:txBody>
                  <a:tcPr marL="91434" marR="91434" marT="45761" marB="4576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33var00?</a:t>
                      </a:r>
                      <a:endParaRPr lang="zh-CN" altLang="en-US" sz="1200" dirty="0"/>
                    </a:p>
                  </a:txBody>
                  <a:tcPr marL="91434" marR="91434" marT="45761" marB="45761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24" name="文本框 11"/>
          <p:cNvSpPr txBox="1"/>
          <p:nvPr/>
        </p:nvSpPr>
        <p:spPr>
          <a:xfrm>
            <a:off x="2134744" y="4381227"/>
            <a:ext cx="3339120" cy="276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latin typeface="Arial" panose="020B0604020202020204" pitchFamily="34" charset="0"/>
              </a:rPr>
              <a:t>（与</a:t>
            </a:r>
            <a:r>
              <a:rPr lang="en-US" altLang="zh-CN" sz="1200" b="1" dirty="0">
                <a:latin typeface="Arial" panose="020B0604020202020204" pitchFamily="34" charset="0"/>
              </a:rPr>
              <a:t>1var001</a:t>
            </a:r>
            <a:r>
              <a:rPr lang="zh-CN" altLang="en-US" sz="1200" b="1" dirty="0">
                <a:latin typeface="Arial" panose="020B0604020202020204" pitchFamily="34" charset="0"/>
              </a:rPr>
              <a:t>相关性最大的其他风场变量）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66589"/>
              </p:ext>
            </p:extLst>
          </p:nvPr>
        </p:nvGraphicFramePr>
        <p:xfrm>
          <a:off x="2228407" y="3449364"/>
          <a:ext cx="4101825" cy="36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1var001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2var001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3var001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33var001</a:t>
                      </a:r>
                      <a:endParaRPr lang="zh-CN" altLang="en-US" sz="1200" dirty="0"/>
                    </a:p>
                  </a:txBody>
                  <a:tcPr marL="91437" marR="91437" marT="45701" marB="45701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309563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特征工程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4458" y="1160802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针对难点</a:t>
            </a:r>
            <a:r>
              <a:rPr lang="en-US" altLang="zh-CN" b="1" dirty="0"/>
              <a:t>2</a:t>
            </a:r>
            <a:r>
              <a:rPr lang="zh-CN" altLang="en-US" b="1" dirty="0"/>
              <a:t>：不易做特征工程；难点</a:t>
            </a:r>
            <a:r>
              <a:rPr lang="en-US" altLang="zh-CN" b="1" dirty="0"/>
              <a:t>3</a:t>
            </a:r>
            <a:r>
              <a:rPr lang="zh-CN" altLang="en-US" b="1" dirty="0"/>
              <a:t>：无直接特征建模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2AE6CC-5160-E14C-9535-EED6E3A2FAF1}"/>
              </a:ext>
            </a:extLst>
          </p:cNvPr>
          <p:cNvSpPr txBox="1"/>
          <p:nvPr/>
        </p:nvSpPr>
        <p:spPr>
          <a:xfrm>
            <a:off x="4045498" y="1761458"/>
            <a:ext cx="50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</a:rPr>
              <a:t>（</a:t>
            </a:r>
            <a:r>
              <a:rPr lang="zh-CN" altLang="en-US" b="1" dirty="0"/>
              <a:t>适用于</a:t>
            </a:r>
            <a:r>
              <a:rPr lang="zh-CN" altLang="en-US" b="1" dirty="0">
                <a:solidFill>
                  <a:srgbClr val="007EC8"/>
                </a:solidFill>
              </a:rPr>
              <a:t>部分变量缺失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007EC8"/>
                </a:solidFill>
              </a:rPr>
              <a:t>全变量缺失</a:t>
            </a:r>
            <a:r>
              <a:rPr lang="zh-CN" altLang="en-US" b="1" dirty="0"/>
              <a:t>的数据</a:t>
            </a:r>
            <a:r>
              <a:rPr lang="zh-CN" altLang="en-US" b="1" dirty="0">
                <a:latin typeface="Calibri" panose="020F0502020204030204" pitchFamily="34" charset="0"/>
              </a:rPr>
              <a:t>）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96"/>
    </mc:Choice>
    <mc:Fallback xmlns="">
      <p:transition spd="slow" advTm="43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5" grpId="0"/>
      <p:bldP spid="2462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67544" y="1649517"/>
          <a:ext cx="8352804" cy="2938457"/>
        </p:xfrm>
        <a:graphic>
          <a:graphicData uri="http://schemas.openxmlformats.org/drawingml/2006/table">
            <a:tbl>
              <a:tblPr/>
              <a:tblGrid>
                <a:gridCol w="153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特征组名称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               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第二类特征组合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0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单风场特征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多风场特征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多风场特征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051720" y="2185126"/>
          <a:ext cx="3467152" cy="36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1var001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1var002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1var003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….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1var068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36" name="文本框 6"/>
          <p:cNvSpPr txBox="1"/>
          <p:nvPr/>
        </p:nvSpPr>
        <p:spPr>
          <a:xfrm>
            <a:off x="5606132" y="2054951"/>
            <a:ext cx="4222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047457" y="2193064"/>
          <a:ext cx="1991691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1var002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1var003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1var004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47" name="文本框 8"/>
          <p:cNvSpPr txBox="1"/>
          <p:nvPr/>
        </p:nvSpPr>
        <p:spPr>
          <a:xfrm>
            <a:off x="7836570" y="2226401"/>
            <a:ext cx="1138237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200" b="1" dirty="0">
                <a:latin typeface="Arial" panose="020B0604020202020204" pitchFamily="34" charset="0"/>
              </a:rPr>
              <a:t>（组合变量）</a:t>
            </a:r>
          </a:p>
        </p:txBody>
      </p:sp>
      <p:sp>
        <p:nvSpPr>
          <p:cNvPr id="21548" name="文本框 10"/>
          <p:cNvSpPr txBox="1"/>
          <p:nvPr/>
        </p:nvSpPr>
        <p:spPr>
          <a:xfrm>
            <a:off x="5628357" y="2770914"/>
            <a:ext cx="4238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549" name="文本框 12"/>
          <p:cNvSpPr txBox="1"/>
          <p:nvPr/>
        </p:nvSpPr>
        <p:spPr>
          <a:xfrm>
            <a:off x="7874670" y="2956651"/>
            <a:ext cx="1100137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200" b="1" dirty="0">
                <a:latin typeface="Arial" panose="020B0604020202020204" pitchFamily="34" charset="0"/>
              </a:rPr>
              <a:t>（组合变量）</a:t>
            </a:r>
          </a:p>
        </p:txBody>
      </p:sp>
      <p:sp>
        <p:nvSpPr>
          <p:cNvPr id="21550" name="文本框 13"/>
          <p:cNvSpPr txBox="1"/>
          <p:nvPr/>
        </p:nvSpPr>
        <p:spPr>
          <a:xfrm>
            <a:off x="2156495" y="3253514"/>
            <a:ext cx="330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endParaRPr lang="zh-CN" altLang="en-US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2559720" y="3331301"/>
          <a:ext cx="2959152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2var001</a:t>
                      </a:r>
                      <a:endParaRPr lang="zh-CN" altLang="en-US" sz="1100" dirty="0"/>
                    </a:p>
                  </a:txBody>
                  <a:tcPr marL="91432" marR="91432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3var001</a:t>
                      </a:r>
                      <a:endParaRPr lang="zh-CN" altLang="en-US" sz="1100" dirty="0"/>
                    </a:p>
                  </a:txBody>
                  <a:tcPr marL="91432" marR="91432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marL="91432" marR="91432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33var001</a:t>
                      </a:r>
                      <a:endParaRPr lang="zh-CN" altLang="en-US" sz="1100" dirty="0"/>
                    </a:p>
                  </a:txBody>
                  <a:tcPr marL="91432" marR="91432" marT="45789" marB="45789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63" name="文本框 16"/>
          <p:cNvSpPr txBox="1"/>
          <p:nvPr/>
        </p:nvSpPr>
        <p:spPr>
          <a:xfrm>
            <a:off x="5644232" y="3664676"/>
            <a:ext cx="4238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564" name="文本框 18"/>
          <p:cNvSpPr txBox="1"/>
          <p:nvPr/>
        </p:nvSpPr>
        <p:spPr>
          <a:xfrm>
            <a:off x="7881020" y="3831364"/>
            <a:ext cx="1116012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200" b="1" dirty="0">
                <a:latin typeface="Arial" panose="020B0604020202020204" pitchFamily="34" charset="0"/>
              </a:rPr>
              <a:t>（组合变量）</a:t>
            </a:r>
          </a:p>
        </p:txBody>
      </p:sp>
      <p:sp>
        <p:nvSpPr>
          <p:cNvPr id="21565" name="文本框 19"/>
          <p:cNvSpPr txBox="1"/>
          <p:nvPr/>
        </p:nvSpPr>
        <p:spPr>
          <a:xfrm>
            <a:off x="2143795" y="4082189"/>
            <a:ext cx="330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endParaRPr lang="zh-CN" altLang="en-US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1566" name="文本框 21"/>
          <p:cNvSpPr txBox="1"/>
          <p:nvPr/>
        </p:nvSpPr>
        <p:spPr>
          <a:xfrm>
            <a:off x="5575970" y="4113939"/>
            <a:ext cx="330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92D050"/>
                </a:solidFill>
                <a:latin typeface="Arial" panose="020B0604020202020204" pitchFamily="34" charset="0"/>
              </a:rPr>
              <a:t>+</a:t>
            </a:r>
            <a:endParaRPr lang="zh-CN" altLang="en-US" sz="28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6042695" y="4174264"/>
          <a:ext cx="2052528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?var002</a:t>
                      </a:r>
                      <a:endParaRPr lang="zh-CN" altLang="en-US" sz="1100" dirty="0"/>
                    </a:p>
                  </a:txBody>
                  <a:tcPr marL="91455" marR="91455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?var003</a:t>
                      </a:r>
                      <a:endParaRPr lang="zh-CN" altLang="en-US" sz="1100" dirty="0"/>
                    </a:p>
                  </a:txBody>
                  <a:tcPr marL="91455" marR="91455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?var004</a:t>
                      </a:r>
                      <a:endParaRPr lang="zh-CN" altLang="en-US" sz="1100" dirty="0"/>
                    </a:p>
                  </a:txBody>
                  <a:tcPr marL="91455" marR="91455" marT="45789" marB="45789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2072357" y="2910614"/>
          <a:ext cx="3467152" cy="36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1var001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1var002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1var003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….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1var068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6042695" y="2928076"/>
          <a:ext cx="1991691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1var002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1var003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1var004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2558132" y="4193314"/>
          <a:ext cx="2961079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2var001</a:t>
                      </a:r>
                      <a:endParaRPr lang="zh-CN" altLang="en-US" sz="1100" dirty="0"/>
                    </a:p>
                  </a:txBody>
                  <a:tcPr marL="91432" marR="91432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3var001</a:t>
                      </a:r>
                      <a:endParaRPr lang="zh-CN" altLang="en-US" sz="1100" dirty="0"/>
                    </a:p>
                  </a:txBody>
                  <a:tcPr marL="91432" marR="91432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 marL="91432" marR="91432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33var001</a:t>
                      </a:r>
                      <a:endParaRPr lang="zh-CN" altLang="en-US" sz="1100" dirty="0"/>
                    </a:p>
                  </a:txBody>
                  <a:tcPr marL="91432" marR="91432" marT="45789" marB="45789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2070770" y="3772626"/>
          <a:ext cx="3467152" cy="36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1var001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1var002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1var003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….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1var068</a:t>
                      </a:r>
                      <a:endParaRPr lang="zh-CN" altLang="en-US" sz="1100" dirty="0"/>
                    </a:p>
                  </a:txBody>
                  <a:tcPr marL="91447" marR="91447" marT="45794" marB="45794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6055395" y="3778976"/>
          <a:ext cx="1991691" cy="35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1var002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1var003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1var004</a:t>
                      </a:r>
                      <a:endParaRPr lang="zh-CN" altLang="en-US" sz="1100" dirty="0"/>
                    </a:p>
                  </a:txBody>
                  <a:tcPr marL="91441" marR="91441" marT="45789" marB="45789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"/>
          <p:cNvSpPr txBox="1"/>
          <p:nvPr/>
        </p:nvSpPr>
        <p:spPr>
          <a:xfrm>
            <a:off x="309563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特征工程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4458" y="1160802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针对难点</a:t>
            </a:r>
            <a:r>
              <a:rPr lang="en-US" altLang="zh-CN" b="1" dirty="0"/>
              <a:t>2</a:t>
            </a:r>
            <a:r>
              <a:rPr lang="zh-CN" altLang="en-US" b="1" dirty="0"/>
              <a:t>：不易做特征工程；难点</a:t>
            </a:r>
            <a:r>
              <a:rPr lang="en-US" altLang="zh-CN" b="1" dirty="0"/>
              <a:t>4</a:t>
            </a:r>
            <a:r>
              <a:rPr lang="zh-CN" altLang="en-US" b="1" dirty="0"/>
              <a:t>：建模重要特征少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85A5E2-3909-0940-BA05-23558F37EA15}"/>
              </a:ext>
            </a:extLst>
          </p:cNvPr>
          <p:cNvSpPr txBox="1"/>
          <p:nvPr/>
        </p:nvSpPr>
        <p:spPr>
          <a:xfrm>
            <a:off x="4788024" y="168561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</a:rPr>
              <a:t>（</a:t>
            </a:r>
            <a:r>
              <a:rPr lang="zh-CN" altLang="en-US" b="1" dirty="0"/>
              <a:t>只适用于</a:t>
            </a:r>
            <a:r>
              <a:rPr lang="zh-CN" altLang="en-US" b="1" dirty="0">
                <a:solidFill>
                  <a:srgbClr val="007EC8"/>
                </a:solidFill>
              </a:rPr>
              <a:t>部分变量缺失</a:t>
            </a:r>
            <a:r>
              <a:rPr lang="zh-CN" altLang="en-US" b="1" dirty="0"/>
              <a:t>的数据</a:t>
            </a:r>
            <a:r>
              <a:rPr lang="zh-CN" altLang="en-US" b="1" dirty="0">
                <a:latin typeface="Calibri" panose="020F0502020204030204" pitchFamily="34" charset="0"/>
              </a:rPr>
              <a:t>）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1"/>
    </mc:Choice>
    <mc:Fallback xmlns="">
      <p:transition spd="slow" advTm="40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6" grpId="0"/>
      <p:bldP spid="21547" grpId="0"/>
      <p:bldP spid="21548" grpId="0"/>
      <p:bldP spid="21549" grpId="0"/>
      <p:bldP spid="21550" grpId="0"/>
      <p:bldP spid="21563" grpId="0"/>
      <p:bldP spid="21564" grpId="0"/>
      <p:bldP spid="21565" grpId="0"/>
      <p:bldP spid="2156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3"/>
          </p:nvPr>
        </p:nvSpPr>
        <p:spPr>
          <a:xfrm>
            <a:off x="500063" y="1419225"/>
            <a:ext cx="7858125" cy="3455988"/>
          </a:xfrm>
          <a:ln/>
        </p:spPr>
        <p:txBody>
          <a:bodyPr vert="horz" wrap="square" lIns="91440" tIns="45720" rIns="91440" bIns="45720" anchor="t"/>
          <a:lstStyle/>
          <a:p>
            <a:pPr>
              <a:buClrTx/>
              <a:buSzTx/>
            </a:pP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每种</a:t>
            </a:r>
            <a:r>
              <a:rPr lang="zh-CN" altLang="en-US" sz="1800" b="1" dirty="0"/>
              <a:t>特征组合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都会在验证集上产生一个评分表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:</a:t>
            </a:r>
            <a:endParaRPr lang="zh-CN" altLang="en-US" sz="18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9699" name="TextBox 2"/>
          <p:cNvSpPr txBox="1"/>
          <p:nvPr/>
        </p:nvSpPr>
        <p:spPr>
          <a:xfrm>
            <a:off x="357188" y="642938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评分表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95686"/>
            <a:ext cx="5976664" cy="2642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89"/>
    </mc:Choice>
    <mc:Fallback xmlns="">
      <p:transition spd="slow" advTm="1338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/>
          <p:nvPr/>
        </p:nvSpPr>
        <p:spPr>
          <a:xfrm>
            <a:off x="330200" y="603250"/>
            <a:ext cx="81438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特征组合结果对比</a:t>
            </a:r>
          </a:p>
        </p:txBody>
      </p:sp>
      <p:sp>
        <p:nvSpPr>
          <p:cNvPr id="22533" name="文本框 1"/>
          <p:cNvSpPr txBox="1"/>
          <p:nvPr/>
        </p:nvSpPr>
        <p:spPr>
          <a:xfrm>
            <a:off x="1115616" y="4197934"/>
            <a:ext cx="2877711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400" b="1" dirty="0">
                <a:latin typeface="Calibri" panose="020F0502020204030204" pitchFamily="34" charset="0"/>
              </a:rPr>
              <a:t>第一类特征组合下变量的均值得分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22534" name="文本框 5"/>
          <p:cNvSpPr txBox="1"/>
          <p:nvPr/>
        </p:nvSpPr>
        <p:spPr>
          <a:xfrm>
            <a:off x="5076056" y="4204663"/>
            <a:ext cx="2877711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400" b="1" dirty="0">
                <a:latin typeface="Calibri" panose="020F0502020204030204" pitchFamily="34" charset="0"/>
              </a:rPr>
              <a:t>第二类特征组合下变量的均值得分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700011"/>
            <a:ext cx="3126450" cy="23448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1259352"/>
            <a:ext cx="709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</a:rPr>
              <a:t>以</a:t>
            </a:r>
            <a:r>
              <a:rPr lang="en-US" altLang="zh-CN" b="1" dirty="0" err="1">
                <a:latin typeface="Calibri" panose="020F0502020204030204" pitchFamily="34" charset="0"/>
              </a:rPr>
              <a:t>xgboost</a:t>
            </a:r>
            <a:r>
              <a:rPr lang="zh-CN" altLang="en-US" b="1" dirty="0">
                <a:latin typeface="Calibri" panose="020F0502020204030204" pitchFamily="34" charset="0"/>
              </a:rPr>
              <a:t>模型结果为例，最后</a:t>
            </a:r>
            <a:r>
              <a:rPr lang="en-US" altLang="zh-CN" b="1" dirty="0">
                <a:latin typeface="Calibri" panose="020F0502020204030204" pitchFamily="34" charset="0"/>
              </a:rPr>
              <a:t>3</a:t>
            </a:r>
            <a:r>
              <a:rPr lang="zh-CN" altLang="en-US" b="1" dirty="0">
                <a:latin typeface="Calibri" panose="020F0502020204030204" pitchFamily="34" charset="0"/>
              </a:rPr>
              <a:t>天的数据作为验证集下的得分结果：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82632" y="4549493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EC8"/>
                </a:solidFill>
              </a:rPr>
              <a:t>几乎所有变量在递进的特征组合下模型的均值得分都有提升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631728"/>
            <a:ext cx="3217493" cy="24131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9"/>
    </mc:Choice>
    <mc:Fallback xmlns="">
      <p:transition spd="slow" advTm="22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"/>
          <p:cNvSpPr txBox="1"/>
          <p:nvPr/>
        </p:nvSpPr>
        <p:spPr>
          <a:xfrm>
            <a:off x="330200" y="603250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模型结果对比</a:t>
            </a:r>
          </a:p>
        </p:txBody>
      </p:sp>
      <p:sp>
        <p:nvSpPr>
          <p:cNvPr id="25605" name="文本框 4"/>
          <p:cNvSpPr txBox="1"/>
          <p:nvPr/>
        </p:nvSpPr>
        <p:spPr>
          <a:xfrm>
            <a:off x="971600" y="4031602"/>
            <a:ext cx="3027367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400" b="1" dirty="0">
                <a:latin typeface="Calibri" panose="020F0502020204030204" pitchFamily="34" charset="0"/>
              </a:rPr>
              <a:t>第一类特征组合下</a:t>
            </a:r>
            <a:r>
              <a:rPr lang="en-US" altLang="zh-CN" sz="1400" b="1" dirty="0">
                <a:latin typeface="Calibri" panose="020F0502020204030204" pitchFamily="34" charset="0"/>
              </a:rPr>
              <a:t>var051</a:t>
            </a:r>
            <a:r>
              <a:rPr lang="zh-CN" altLang="en-US" sz="1400" b="1" dirty="0">
                <a:latin typeface="Calibri" panose="020F0502020204030204" pitchFamily="34" charset="0"/>
              </a:rPr>
              <a:t>各风场得分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25606" name="文本框 5"/>
          <p:cNvSpPr txBox="1"/>
          <p:nvPr/>
        </p:nvSpPr>
        <p:spPr>
          <a:xfrm>
            <a:off x="5022117" y="4031601"/>
            <a:ext cx="3027367" cy="30777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400" b="1" dirty="0">
                <a:latin typeface="Calibri" panose="020F0502020204030204" pitchFamily="34" charset="0"/>
              </a:rPr>
              <a:t>第二类特征组合下</a:t>
            </a:r>
            <a:r>
              <a:rPr lang="en-US" altLang="zh-CN" sz="1400" b="1" dirty="0">
                <a:latin typeface="Calibri" panose="020F0502020204030204" pitchFamily="34" charset="0"/>
              </a:rPr>
              <a:t>var066</a:t>
            </a:r>
            <a:r>
              <a:rPr lang="zh-CN" altLang="en-US" sz="1400" b="1" dirty="0">
                <a:latin typeface="Calibri" panose="020F0502020204030204" pitchFamily="34" charset="0"/>
              </a:rPr>
              <a:t>各风场得分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83" y="1607108"/>
            <a:ext cx="3063504" cy="22976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101" y="1609418"/>
            <a:ext cx="3063504" cy="22976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88501" y="4371950"/>
            <a:ext cx="599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EC8"/>
                </a:solidFill>
              </a:rPr>
              <a:t>不同风场不同变量在不同的特征组合</a:t>
            </a:r>
            <a:r>
              <a:rPr lang="zh-CN" altLang="en-US" b="1" dirty="0" smtClean="0">
                <a:solidFill>
                  <a:srgbClr val="007EC8"/>
                </a:solidFill>
              </a:rPr>
              <a:t>下模型的结果</a:t>
            </a:r>
            <a:r>
              <a:rPr lang="zh-CN" altLang="en-US" b="1" dirty="0">
                <a:solidFill>
                  <a:srgbClr val="007EC8"/>
                </a:solidFill>
              </a:rPr>
              <a:t>不一致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560" y="1259352"/>
            <a:ext cx="709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</a:rPr>
              <a:t>以</a:t>
            </a:r>
            <a:r>
              <a:rPr lang="en-US" altLang="zh-CN" b="1" dirty="0" err="1">
                <a:latin typeface="Calibri" panose="020F0502020204030204" pitchFamily="34" charset="0"/>
              </a:rPr>
              <a:t>xgboost</a:t>
            </a:r>
            <a:r>
              <a:rPr lang="zh-CN" altLang="en-US" b="1" dirty="0">
                <a:latin typeface="Calibri" panose="020F0502020204030204" pitchFamily="34" charset="0"/>
              </a:rPr>
              <a:t>模型结果为例，最后</a:t>
            </a:r>
            <a:r>
              <a:rPr lang="en-US" altLang="zh-CN" b="1" dirty="0">
                <a:latin typeface="Calibri" panose="020F0502020204030204" pitchFamily="34" charset="0"/>
              </a:rPr>
              <a:t>3</a:t>
            </a:r>
            <a:r>
              <a:rPr lang="zh-CN" altLang="en-US" b="1" dirty="0">
                <a:latin typeface="Calibri" panose="020F0502020204030204" pitchFamily="34" charset="0"/>
              </a:rPr>
              <a:t>天的数据作为验证集下的得分结果：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62701" y="474128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5001"/>
                </a:solidFill>
              </a:rPr>
              <a:t>增加特征可能造成数据冗余和干扰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76"/>
    </mc:Choice>
    <mc:Fallback xmlns="">
      <p:transition spd="slow" advTm="150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内容占位符 1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611560" y="1347788"/>
                <a:ext cx="8208912" cy="3600226"/>
              </a:xfrm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融合思路：融合两个结果时，同时考虑变量在各风场的得分和均值得分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defRPr/>
                </a:pPr>
                <a:endParaRPr kumimoji="1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融合公式：</a:t>
                </a:r>
                <a:r>
                  <a:rPr lang="zh-CN" altLang="zh-CN" sz="1800" b="1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sz="1800" b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sz="1800" b="1" dirty="0"/>
                  <a:t>:</a:t>
                </a:r>
                <a:endParaRPr lang="zh-CN" altLang="zh-CN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zh-CN" altLang="zh-CN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18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d>
                                </m:e>
                              </m:acc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≥ 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d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d>
                                </m:e>
                              </m:acc>
                              <m:r>
                                <a:rPr lang="en-US" altLang="zh-CN" sz="1800" b="1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d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b="1" dirty="0"/>
              </a:p>
              <a:p>
                <a:pPr marL="0" lvl="0" indent="0">
                  <a:buNone/>
                </a:pPr>
                <a:r>
                  <a:rPr lang="en-US" altLang="zh-CN" sz="1800" b="1" dirty="0" smtClean="0"/>
                  <a:t>	           </a:t>
                </a:r>
                <a:r>
                  <a:rPr lang="zh-CN" altLang="zh-CN" sz="1800" b="1" dirty="0" smtClean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sz="1800" b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sz="1800" b="1" dirty="0"/>
                  <a:t>:</a:t>
                </a:r>
                <a:endParaRPr lang="zh-CN" altLang="zh-CN" sz="1800" b="1" dirty="0"/>
              </a:p>
              <a:p>
                <a:pPr marL="0" indent="0">
                  <a:buNone/>
                </a:pPr>
                <a:r>
                  <a:rPr lang="en-US" altLang="zh-CN" sz="1800" b="1" dirty="0"/>
                  <a:t> </a:t>
                </a:r>
                <a:r>
                  <a:rPr lang="en-US" altLang="zh-CN" sz="1800" b="1" dirty="0" smtClean="0"/>
                  <a:t>		   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zh-CN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18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18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sz="18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)≥</m:t>
                            </m:r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sz="18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)&lt;</m:t>
                            </m:r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1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1800" b="1" dirty="0"/>
              </a:p>
              <a:p>
                <a:pPr marL="0" indent="0">
                  <a:buNone/>
                </a:pPr>
                <a:r>
                  <a:rPr lang="en-US" altLang="zh-CN" sz="1800" b="1" dirty="0" smtClean="0">
                    <a:latin typeface="Arial" panose="020B0604020202020204" pitchFamily="34" charset="0"/>
                  </a:rPr>
                  <a:t>	         </a:t>
                </a:r>
                <a:r>
                  <a:rPr lang="zh-CN" altLang="en-US" sz="1800" b="1" dirty="0" smtClean="0">
                    <a:latin typeface="Arial" panose="020B0604020202020204" pitchFamily="34" charset="0"/>
                  </a:rPr>
                  <a:t>其中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s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为验证集得分，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r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为测试集结果</a:t>
                </a:r>
                <a:r>
                  <a:rPr lang="zh-CN" altLang="en-US" sz="1800" b="1" dirty="0" smtClean="0">
                    <a:latin typeface="Arial" panose="020B0604020202020204" pitchFamily="34" charset="0"/>
                  </a:rPr>
                  <a:t>，</a:t>
                </a:r>
                <a:endParaRPr lang="en-US" altLang="zh-CN" sz="1800" b="1" dirty="0" smtClean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</a:rPr>
                  <a:t>	 </a:t>
                </a:r>
                <a:r>
                  <a:rPr lang="en-US" altLang="zh-CN" sz="1800" b="1" dirty="0" smtClean="0">
                    <a:latin typeface="Arial" panose="020B0604020202020204" pitchFamily="34" charset="0"/>
                  </a:rPr>
                  <a:t>        w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为风场，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v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为变量，</a:t>
                </a:r>
                <a14:m>
                  <m:oMath xmlns:m="http://schemas.openxmlformats.org/officeDocument/2006/math">
                    <m:r>
                      <a:rPr lang="zh-CN" altLang="en-US" sz="1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1800" b="1" dirty="0">
                    <a:latin typeface="Arial" panose="020B0604020202020204" pitchFamily="34" charset="0"/>
                  </a:rPr>
                  <a:t>为挣脱</a:t>
                </a:r>
                <a:r>
                  <a:rPr lang="zh-CN" altLang="en-US" sz="1800" b="1" dirty="0" smtClean="0">
                    <a:latin typeface="Arial" panose="020B0604020202020204" pitchFamily="34" charset="0"/>
                  </a:rPr>
                  <a:t>阈值，经验证取</a:t>
                </a:r>
                <a:r>
                  <a:rPr lang="en-US" altLang="zh-CN" sz="1800" b="1" dirty="0" smtClean="0">
                    <a:latin typeface="Arial" panose="020B0604020202020204" pitchFamily="34" charset="0"/>
                  </a:rPr>
                  <a:t>0.01</a:t>
                </a:r>
                <a:endParaRPr lang="zh-CN" altLang="en-US" sz="1800" b="1" dirty="0"/>
              </a:p>
            </p:txBody>
          </p:sp>
        </mc:Choice>
        <mc:Fallback xmlns="">
          <p:sp>
            <p:nvSpPr>
              <p:cNvPr id="26626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611560" y="1347788"/>
                <a:ext cx="8208912" cy="3600226"/>
              </a:xfrm>
              <a:blipFill>
                <a:blip r:embed="rId3"/>
                <a:stretch>
                  <a:fillRect l="-445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3" name="TextBox 2"/>
          <p:cNvSpPr txBox="1"/>
          <p:nvPr/>
        </p:nvSpPr>
        <p:spPr>
          <a:xfrm>
            <a:off x="323850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结果</a:t>
            </a:r>
            <a:r>
              <a:rPr lang="zh-CN" altLang="en-US" b="1" dirty="0" smtClean="0">
                <a:latin typeface="Arial" panose="020B0604020202020204" pitchFamily="34" charset="0"/>
              </a:rPr>
              <a:t>融合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56"/>
    </mc:Choice>
    <mc:Fallback xmlns="">
      <p:transition spd="slow" advTm="25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/>
          <p:nvPr/>
        </p:nvSpPr>
        <p:spPr>
          <a:xfrm>
            <a:off x="323850" y="555625"/>
            <a:ext cx="81438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结果</a:t>
            </a:r>
            <a:r>
              <a:rPr lang="zh-CN" altLang="en-US" b="1" dirty="0" smtClean="0">
                <a:latin typeface="Arial" panose="020B0604020202020204" pitchFamily="34" charset="0"/>
              </a:rPr>
              <a:t>融合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3988" y="1708150"/>
          <a:ext cx="1327150" cy="269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wtid</a:t>
                      </a:r>
                      <a:endParaRPr lang="zh-CN" altLang="en-US" sz="1200" b="1" dirty="0"/>
                    </a:p>
                  </a:txBody>
                  <a:tcPr marL="91441" marR="91441" marT="45733" marB="45733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var001</a:t>
                      </a:r>
                      <a:endParaRPr lang="zh-CN" altLang="en-US" sz="1200" b="1" dirty="0"/>
                    </a:p>
                  </a:txBody>
                  <a:tcPr marL="91441" marR="91441" marT="45733" marB="45733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0.6865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0.6999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0.5863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0.6556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0.6493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0.6766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平均</a:t>
                      </a: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0.6487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95738" y="1708150"/>
          <a:ext cx="1327150" cy="269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wtid</a:t>
                      </a:r>
                      <a:endParaRPr lang="zh-CN" altLang="en-US" sz="1200" b="1" dirty="0"/>
                    </a:p>
                  </a:txBody>
                  <a:tcPr marL="91441" marR="91441" marT="45733" marB="45733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var001</a:t>
                      </a:r>
                      <a:endParaRPr lang="zh-CN" altLang="en-US" sz="1200" b="1" dirty="0"/>
                    </a:p>
                  </a:txBody>
                  <a:tcPr marL="91441" marR="91441" marT="45733" marB="45733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0.6731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0.6859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0.5983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0.6334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0.6576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0.6736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平均</a:t>
                      </a: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0.6387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811" name="文本框 1"/>
          <p:cNvSpPr txBox="1"/>
          <p:nvPr/>
        </p:nvSpPr>
        <p:spPr>
          <a:xfrm>
            <a:off x="1450812" y="4494212"/>
            <a:ext cx="144303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Arial" panose="020B0604020202020204" pitchFamily="34" charset="0"/>
              </a:rPr>
              <a:t>(</a:t>
            </a:r>
            <a:r>
              <a:rPr lang="zh-CN" altLang="en-US" sz="1400" b="1" dirty="0">
                <a:latin typeface="Arial" panose="020B0604020202020204" pitchFamily="34" charset="0"/>
              </a:rPr>
              <a:t>结果</a:t>
            </a:r>
            <a:r>
              <a:rPr lang="en-US" altLang="zh-CN" sz="1400" b="1" dirty="0">
                <a:latin typeface="Arial" panose="020B0604020202020204" pitchFamily="34" charset="0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</a:rPr>
              <a:t>的得分</a:t>
            </a:r>
            <a:r>
              <a:rPr lang="en-US" altLang="zh-CN" sz="1400" b="1" dirty="0">
                <a:latin typeface="Arial" panose="020B0604020202020204" pitchFamily="34" charset="0"/>
              </a:rPr>
              <a:t>)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1812" name="文本框 6"/>
          <p:cNvSpPr txBox="1"/>
          <p:nvPr/>
        </p:nvSpPr>
        <p:spPr>
          <a:xfrm>
            <a:off x="4019469" y="4494211"/>
            <a:ext cx="14430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Arial" panose="020B0604020202020204" pitchFamily="34" charset="0"/>
              </a:rPr>
              <a:t>(</a:t>
            </a:r>
            <a:r>
              <a:rPr lang="zh-CN" altLang="en-US" sz="1400" b="1" dirty="0">
                <a:latin typeface="Arial" panose="020B0604020202020204" pitchFamily="34" charset="0"/>
              </a:rPr>
              <a:t>结果</a:t>
            </a:r>
            <a:r>
              <a:rPr lang="en-US" altLang="zh-CN" sz="1400" b="1" dirty="0">
                <a:latin typeface="Arial" panose="020B0604020202020204" pitchFamily="34" charset="0"/>
              </a:rPr>
              <a:t>2</a:t>
            </a:r>
            <a:r>
              <a:rPr lang="zh-CN" altLang="en-US" sz="1400" b="1" dirty="0">
                <a:latin typeface="Arial" panose="020B0604020202020204" pitchFamily="34" charset="0"/>
              </a:rPr>
              <a:t>的得分</a:t>
            </a:r>
            <a:r>
              <a:rPr lang="en-US" altLang="zh-CN" sz="1400" b="1" dirty="0">
                <a:latin typeface="Arial" panose="020B0604020202020204" pitchFamily="34" charset="0"/>
              </a:rPr>
              <a:t>)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1813" name="TextBox 8"/>
          <p:cNvSpPr txBox="1"/>
          <p:nvPr/>
        </p:nvSpPr>
        <p:spPr>
          <a:xfrm>
            <a:off x="3138488" y="2698750"/>
            <a:ext cx="5715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+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61908"/>
              </p:ext>
            </p:extLst>
          </p:nvPr>
        </p:nvGraphicFramePr>
        <p:xfrm>
          <a:off x="6424613" y="1708150"/>
          <a:ext cx="1327150" cy="269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wtid</a:t>
                      </a:r>
                      <a:endParaRPr lang="zh-CN" altLang="en-US" sz="1200" b="1" dirty="0"/>
                    </a:p>
                  </a:txBody>
                  <a:tcPr marL="91441" marR="91441" marT="45733" marB="45733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var001</a:t>
                      </a:r>
                      <a:endParaRPr lang="zh-CN" altLang="en-US" sz="1200" b="1" dirty="0"/>
                    </a:p>
                  </a:txBody>
                  <a:tcPr marL="91441" marR="91441" marT="45733" marB="45733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0.6865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0.6999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0.5983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…</a:t>
                      </a:r>
                      <a:endParaRPr lang="zh-CN" altLang="en-US" sz="1200" b="1" dirty="0"/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0.6556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1F6EE1"/>
                          </a:solidFill>
                        </a:rPr>
                        <a:t>0.6493</a:t>
                      </a:r>
                      <a:endParaRPr lang="zh-CN" altLang="en-US" sz="1200" b="1" dirty="0">
                        <a:solidFill>
                          <a:srgbClr val="1F6EE1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0.6766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平均</a:t>
                      </a:r>
                    </a:p>
                  </a:txBody>
                  <a:tcPr marL="91441" marR="91441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C000"/>
                          </a:solidFill>
                        </a:rPr>
                        <a:t>0.6508</a:t>
                      </a:r>
                      <a:endParaRPr lang="zh-CN" alt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 marL="91441" marR="91441" marT="45733" marB="4573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846" name="文本框 6"/>
          <p:cNvSpPr txBox="1"/>
          <p:nvPr/>
        </p:nvSpPr>
        <p:spPr>
          <a:xfrm>
            <a:off x="6588125" y="4494213"/>
            <a:ext cx="144303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Arial" panose="020B0604020202020204" pitchFamily="34" charset="0"/>
              </a:rPr>
              <a:t>(</a:t>
            </a:r>
            <a:r>
              <a:rPr lang="zh-CN" altLang="en-US" sz="1400" b="1" dirty="0">
                <a:latin typeface="Arial" panose="020B0604020202020204" pitchFamily="34" charset="0"/>
              </a:rPr>
              <a:t>融合结果</a:t>
            </a:r>
            <a:r>
              <a:rPr lang="en-US" altLang="zh-CN" sz="1400" b="1" dirty="0">
                <a:latin typeface="Arial" panose="020B0604020202020204" pitchFamily="34" charset="0"/>
              </a:rPr>
              <a:t>)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1847" name="TextBox 8"/>
          <p:cNvSpPr txBox="1"/>
          <p:nvPr/>
        </p:nvSpPr>
        <p:spPr>
          <a:xfrm>
            <a:off x="5608638" y="2698750"/>
            <a:ext cx="5715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=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99"/>
    </mc:Choice>
    <mc:Fallback xmlns="">
      <p:transition spd="slow" advTm="12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3" grpId="0"/>
      <p:bldP spid="31846" grpId="0"/>
      <p:bldP spid="318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/>
          <p:nvPr/>
        </p:nvSpPr>
        <p:spPr>
          <a:xfrm>
            <a:off x="357188" y="642938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验证集优化</a:t>
            </a:r>
          </a:p>
        </p:txBody>
      </p:sp>
      <p:sp>
        <p:nvSpPr>
          <p:cNvPr id="17411" name="TextBox 3"/>
          <p:cNvSpPr txBox="1"/>
          <p:nvPr/>
        </p:nvSpPr>
        <p:spPr>
          <a:xfrm>
            <a:off x="7452320" y="4371950"/>
            <a:ext cx="13922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Arial" panose="020B0604020202020204" pitchFamily="34" charset="0"/>
              </a:rPr>
              <a:t>value</a:t>
            </a:r>
            <a:r>
              <a:rPr lang="zh-CN" altLang="en-US" sz="1400" b="1" dirty="0">
                <a:latin typeface="Arial" panose="020B0604020202020204" pitchFamily="34" charset="0"/>
              </a:rPr>
              <a:t>表示有值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Arial" panose="020B0604020202020204" pitchFamily="34" charset="0"/>
              </a:rPr>
              <a:t>null</a:t>
            </a:r>
            <a:r>
              <a:rPr lang="zh-CN" altLang="en-US" sz="1400" b="1" dirty="0">
                <a:latin typeface="Arial" panose="020B0604020202020204" pitchFamily="34" charset="0"/>
              </a:rPr>
              <a:t>表示缺失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03222"/>
              </p:ext>
            </p:extLst>
          </p:nvPr>
        </p:nvGraphicFramePr>
        <p:xfrm>
          <a:off x="1475656" y="1347614"/>
          <a:ext cx="5904655" cy="345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3536921077"/>
                    </a:ext>
                  </a:extLst>
                </a:gridCol>
              </a:tblGrid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time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1var001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2var001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3var003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Day1-t1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Day1-t2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Day1-t3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null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Day1-t4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null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Day2-t1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Day2-t2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Day2-t3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null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Day2-t4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null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Day3-t1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9142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Day3-t2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40575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Day3-t3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null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231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Day3-t4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value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altLang="zh-CN" sz="1400" b="1" dirty="0"/>
                        <a:t>null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9227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···</a:t>
                      </a:r>
                      <a:endParaRPr lang="zh-CN" altLang="en-US" sz="1400" b="1" dirty="0"/>
                    </a:p>
                  </a:txBody>
                  <a:tcPr marL="91439" marR="91439" marT="45711" marB="4571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8356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66"/>
    </mc:Choice>
    <mc:Fallback xmlns="">
      <p:transition spd="slow" advTm="3066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2"/>
          <p:cNvSpPr txBox="1"/>
          <p:nvPr/>
        </p:nvSpPr>
        <p:spPr>
          <a:xfrm>
            <a:off x="395288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目录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187624" y="1457159"/>
            <a:ext cx="3384376" cy="3110524"/>
            <a:chOff x="5399314" y="1916338"/>
            <a:chExt cx="4140001" cy="3034287"/>
          </a:xfrm>
        </p:grpSpPr>
        <p:sp>
          <p:nvSpPr>
            <p:cNvPr id="9" name="MH_Entry_1">
              <a:hlinkClick r:id="rId20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0" bIns="27000" rtlCol="0" anchor="ctr">
              <a:normAutofit lnSpcReduction="10000"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400" b="1" spc="450" dirty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2200" b="1" spc="450" dirty="0">
                  <a:solidFill>
                    <a:schemeClr val="tx1"/>
                  </a:solidFill>
                  <a:cs typeface="+mn-ea"/>
                  <a:sym typeface="+mn-lt"/>
                </a:rPr>
                <a:t>问题描述</a:t>
              </a:r>
              <a:endParaRPr lang="zh-CN" altLang="en-US" sz="2400" b="1" spc="4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1">
              <a:hlinkClick r:id="rId20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007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0" bIns="324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MH_Entry_2">
              <a:hlinkClick r:id="rId21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0" bIns="27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200" spc="450" dirty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2200" b="1" spc="450" dirty="0">
                  <a:solidFill>
                    <a:schemeClr val="tx1"/>
                  </a:solidFill>
                  <a:cs typeface="+mn-ea"/>
                  <a:sym typeface="+mn-lt"/>
                </a:rPr>
                <a:t>数据预处理</a:t>
              </a:r>
            </a:p>
          </p:txBody>
        </p:sp>
        <p:sp>
          <p:nvSpPr>
            <p:cNvPr id="12" name="MH_Number_2">
              <a:hlinkClick r:id="rId21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007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0" bIns="324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22" action="ppaction://hlinksldjump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0" bIns="27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200" b="1" spc="450" dirty="0">
                  <a:solidFill>
                    <a:schemeClr val="tx1"/>
                  </a:solidFill>
                  <a:cs typeface="+mn-ea"/>
                  <a:sym typeface="+mn-lt"/>
                </a:rPr>
                <a:t>   特征工程</a:t>
              </a:r>
            </a:p>
          </p:txBody>
        </p:sp>
        <p:sp>
          <p:nvSpPr>
            <p:cNvPr id="14" name="MH_Number_3">
              <a:hlinkClick r:id="rId22" action="ppaction://hlinksldjump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399314" y="3661292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007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0" bIns="324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5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rId23" action="ppaction://hlinksldjump"/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0" bIns="27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200" b="1" spc="450" dirty="0">
                  <a:solidFill>
                    <a:schemeClr val="tx1"/>
                  </a:solidFill>
                  <a:cs typeface="+mn-ea"/>
                  <a:sym typeface="+mn-lt"/>
                </a:rPr>
                <a:t>   模型优化</a:t>
              </a:r>
            </a:p>
          </p:txBody>
        </p:sp>
        <p:sp>
          <p:nvSpPr>
            <p:cNvPr id="16" name="MH_Number_4">
              <a:hlinkClick r:id="rId23" action="ppaction://hlinksldjump"/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007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0" bIns="324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7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72000" y="1912018"/>
            <a:ext cx="3345135" cy="3075806"/>
            <a:chOff x="5399314" y="1916339"/>
            <a:chExt cx="4140001" cy="3034286"/>
          </a:xfrm>
        </p:grpSpPr>
        <p:sp>
          <p:nvSpPr>
            <p:cNvPr id="18" name="MH_Entry_1">
              <a:hlinkClick r:id="rId20" action="ppaction://hlinksldjump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5399314" y="1916339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0" bIns="27000" rtlCol="0" anchor="ctr">
              <a:no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000" b="1" spc="450" dirty="0">
                  <a:solidFill>
                    <a:schemeClr val="tx1"/>
                  </a:solidFill>
                  <a:cs typeface="+mn-ea"/>
                  <a:sym typeface="+mn-lt"/>
                </a:rPr>
                <a:t>   数据分析与难点</a:t>
              </a:r>
            </a:p>
          </p:txBody>
        </p:sp>
        <p:sp>
          <p:nvSpPr>
            <p:cNvPr id="19" name="MH_Number_1">
              <a:hlinkClick r:id="rId20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0" bIns="324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MH_Entry_2">
              <a:hlinkClick r:id="rId21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0" bIns="27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200" b="1" spc="450" dirty="0">
                  <a:solidFill>
                    <a:schemeClr val="tx1"/>
                  </a:solidFill>
                  <a:cs typeface="+mn-ea"/>
                  <a:sym typeface="+mn-lt"/>
                </a:rPr>
                <a:t>   模型介绍</a:t>
              </a:r>
            </a:p>
          </p:txBody>
        </p:sp>
        <p:sp>
          <p:nvSpPr>
            <p:cNvPr id="21" name="MH_Number_2">
              <a:hlinkClick r:id="rId21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0" bIns="324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MH_Entry_3">
              <a:hlinkClick r:id="rId22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0" bIns="27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200" b="1" spc="450" dirty="0">
                  <a:solidFill>
                    <a:schemeClr val="tx1"/>
                  </a:solidFill>
                  <a:cs typeface="+mn-ea"/>
                  <a:sym typeface="+mn-lt"/>
                </a:rPr>
                <a:t>   结果对比与融合</a:t>
              </a:r>
            </a:p>
          </p:txBody>
        </p:sp>
        <p:sp>
          <p:nvSpPr>
            <p:cNvPr id="23" name="MH_Number_3">
              <a:hlinkClick r:id="rId22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0" bIns="324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6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MH_Entry_4">
              <a:hlinkClick r:id="rId23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tIns="0" rIns="0" bIns="27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200" b="1" spc="450" dirty="0">
                  <a:solidFill>
                    <a:schemeClr val="tx1"/>
                  </a:solidFill>
                  <a:cs typeface="+mn-ea"/>
                  <a:sym typeface="+mn-lt"/>
                </a:rPr>
                <a:t>   未来工作</a:t>
              </a:r>
            </a:p>
          </p:txBody>
        </p:sp>
        <p:sp>
          <p:nvSpPr>
            <p:cNvPr id="25" name="MH_Number_4">
              <a:hlinkClick r:id="rId23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0" bIns="324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8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46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4"/>
    </mc:Choice>
    <mc:Fallback xmlns="">
      <p:transition spd="slow" advTm="485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half" idx="13"/>
          </p:nvPr>
        </p:nvSpPr>
        <p:spPr>
          <a:xfrm>
            <a:off x="900113" y="1558925"/>
            <a:ext cx="1441450" cy="430213"/>
          </a:xfrm>
          <a:ln/>
        </p:spPr>
        <p:txBody>
          <a:bodyPr vert="horz" wrap="square" lIns="91440" tIns="45720" rIns="91440" bIns="45720" anchor="t"/>
          <a:lstStyle/>
          <a:p>
            <a:pPr>
              <a:buClrTx/>
              <a:buSzTx/>
              <a:buNone/>
            </a:pPr>
            <a:r>
              <a:rPr lang="zh-CN" altLang="en-US" sz="2000" b="1" kern="1200" dirty="0">
                <a:latin typeface="+mn-lt"/>
                <a:ea typeface="+mn-ea"/>
                <a:cs typeface="+mn-cs"/>
              </a:rPr>
              <a:t>评分函数</a:t>
            </a:r>
            <a:r>
              <a:rPr lang="en-US" altLang="zh-CN" sz="2000" b="1" kern="1200" dirty="0">
                <a:latin typeface="+mn-lt"/>
                <a:ea typeface="+mn-ea"/>
                <a:cs typeface="+mn-cs"/>
              </a:rPr>
              <a:t>:</a:t>
            </a:r>
          </a:p>
          <a:p>
            <a:pPr>
              <a:buClrTx/>
              <a:buSzTx/>
              <a:buNone/>
            </a:pPr>
            <a:endParaRPr lang="en-US" altLang="zh-CN" sz="20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2000" b="1" u="sng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20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20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20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20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20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20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6627" name="TextBox 2"/>
          <p:cNvSpPr txBox="1"/>
          <p:nvPr/>
        </p:nvSpPr>
        <p:spPr>
          <a:xfrm>
            <a:off x="330200" y="603250"/>
            <a:ext cx="81438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模型优化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r:id="rId5" imgW="1971675" imgH="3733800" progId="Equation.3">
                  <p:embed/>
                </p:oleObj>
              </mc:Choice>
              <mc:Fallback>
                <p:oleObj r:id="rId5" imgW="1971675" imgH="3733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81863"/>
              </p:ext>
            </p:extLst>
          </p:nvPr>
        </p:nvGraphicFramePr>
        <p:xfrm>
          <a:off x="5219698" y="2039938"/>
          <a:ext cx="2357437" cy="211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endParaRPr lang="zh-CN" altLang="en-US" sz="1600" dirty="0"/>
                    </a:p>
                  </a:txBody>
                  <a:tcPr marL="91439" marR="91439" marT="45705" marB="45705"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1439" marR="91439" marT="45705" marB="45705"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zh-CN" altLang="en-US" sz="1600" dirty="0"/>
                    </a:p>
                  </a:txBody>
                  <a:tcPr marL="91439" marR="91439" marT="45705" marB="45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600" dirty="0"/>
                    </a:p>
                  </a:txBody>
                  <a:tcPr marL="91439" marR="91439" marT="45705" marB="4570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sz="1600" dirty="0"/>
                    </a:p>
                  </a:txBody>
                  <a:tcPr marL="91439" marR="91439" marT="45705" marB="45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0.3679</a:t>
                      </a:r>
                      <a:endParaRPr lang="zh-CN" altLang="en-US" sz="1600" dirty="0"/>
                    </a:p>
                  </a:txBody>
                  <a:tcPr marL="91439" marR="91439" marT="45705" marB="4570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zh-CN" altLang="en-US" sz="1600" dirty="0"/>
                    </a:p>
                  </a:txBody>
                  <a:tcPr marL="91439" marR="91439" marT="45705" marB="45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</a:t>
                      </a:r>
                      <a:endParaRPr lang="zh-CN" altLang="en-US" sz="1600" dirty="0"/>
                    </a:p>
                  </a:txBody>
                  <a:tcPr marL="91439" marR="91439" marT="45705" marB="4570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646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538" y="2039938"/>
            <a:ext cx="3087687" cy="2370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47" name="文本框 2"/>
          <p:cNvSpPr txBox="1"/>
          <p:nvPr/>
        </p:nvSpPr>
        <p:spPr>
          <a:xfrm>
            <a:off x="1155700" y="4441825"/>
            <a:ext cx="340677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zh-CN" sz="1200" b="1" dirty="0">
                <a:latin typeface="Arial" panose="020B0604020202020204" pitchFamily="34" charset="0"/>
              </a:rPr>
              <a:t>绝对百分比误差</a:t>
            </a:r>
            <a:r>
              <a:rPr lang="en-US" altLang="zh-CN" sz="1200" b="1" dirty="0">
                <a:latin typeface="Arial" panose="020B0604020202020204" pitchFamily="34" charset="0"/>
              </a:rPr>
              <a:t>          </a:t>
            </a:r>
            <a:r>
              <a:rPr lang="zh-CN" altLang="en-US" sz="1200" b="1" dirty="0">
                <a:latin typeface="Arial" panose="020B0604020202020204" pitchFamily="34" charset="0"/>
              </a:rPr>
              <a:t>与   得分之间的变化曲线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pic>
        <p:nvPicPr>
          <p:cNvPr id="26648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1563" y="1316038"/>
            <a:ext cx="2732087" cy="65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49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0138" y="4400550"/>
            <a:ext cx="646112" cy="35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0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3182" y="2099758"/>
            <a:ext cx="728662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1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5328" y="2201357"/>
            <a:ext cx="75406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531832" y="437988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7EC8"/>
                </a:solidFill>
              </a:rPr>
              <a:t>对误差很敏感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74"/>
    </mc:Choice>
    <mc:Fallback xmlns="">
      <p:transition spd="slow" advTm="407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3"/>
          </p:nvPr>
        </p:nvSpPr>
        <p:spPr>
          <a:xfrm>
            <a:off x="900113" y="2167732"/>
            <a:ext cx="4896544" cy="850900"/>
          </a:xfrm>
          <a:ln/>
        </p:spPr>
        <p:txBody>
          <a:bodyPr vert="horz" wrap="square" lIns="91440" tIns="45720" rIns="91440" bIns="45720" anchor="t"/>
          <a:lstStyle/>
          <a:p>
            <a:pPr>
              <a:buClrTx/>
              <a:buSzTx/>
              <a:buNone/>
            </a:pP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优化：对连续型变量使用分类模型进行预测</a:t>
            </a:r>
            <a:endParaRPr lang="en-US" altLang="zh-CN" sz="18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675" name="TextBox 2"/>
          <p:cNvSpPr txBox="1"/>
          <p:nvPr/>
        </p:nvSpPr>
        <p:spPr>
          <a:xfrm>
            <a:off x="330200" y="603250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模型优化</a:t>
            </a:r>
          </a:p>
        </p:txBody>
      </p:sp>
      <p:pic>
        <p:nvPicPr>
          <p:cNvPr id="28677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186" y="2131200"/>
            <a:ext cx="3560722" cy="2589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内容占位符 1"/>
          <p:cNvSpPr txBox="1"/>
          <p:nvPr/>
        </p:nvSpPr>
        <p:spPr>
          <a:xfrm>
            <a:off x="900113" y="1558926"/>
            <a:ext cx="1295624" cy="4079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buNone/>
            </a:pPr>
            <a:r>
              <a:rPr lang="zh-CN" altLang="en-US" sz="2000" b="1" dirty="0"/>
              <a:t>评分函数</a:t>
            </a:r>
            <a:r>
              <a:rPr lang="en-US" altLang="zh-CN" sz="2000" b="1" dirty="0"/>
              <a:t>:</a:t>
            </a:r>
          </a:p>
        </p:txBody>
      </p:sp>
      <p:sp>
        <p:nvSpPr>
          <p:cNvPr id="28679" name="文本框 15"/>
          <p:cNvSpPr txBox="1"/>
          <p:nvPr/>
        </p:nvSpPr>
        <p:spPr>
          <a:xfrm>
            <a:off x="5736536" y="4613798"/>
            <a:ext cx="305593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</a:rPr>
              <a:t>部分变量的回归和分类模型得分对比</a:t>
            </a:r>
          </a:p>
        </p:txBody>
      </p:sp>
      <p:pic>
        <p:nvPicPr>
          <p:cNvPr id="28680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563" y="1316038"/>
            <a:ext cx="2732087" cy="650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61031"/>
              </p:ext>
            </p:extLst>
          </p:nvPr>
        </p:nvGraphicFramePr>
        <p:xfrm>
          <a:off x="951611" y="2947195"/>
          <a:ext cx="432865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>
                  <a:extLst>
                    <a:ext uri="{9D8B030D-6E8A-4147-A177-3AD203B41FA5}">
                      <a16:colId xmlns:a16="http://schemas.microsoft.com/office/drawing/2014/main" val="2410289029"/>
                    </a:ext>
                  </a:extLst>
                </a:gridCol>
                <a:gridCol w="2067242">
                  <a:extLst>
                    <a:ext uri="{9D8B030D-6E8A-4147-A177-3AD203B41FA5}">
                      <a16:colId xmlns:a16="http://schemas.microsoft.com/office/drawing/2014/main" val="1873130984"/>
                    </a:ext>
                  </a:extLst>
                </a:gridCol>
                <a:gridCol w="1105393">
                  <a:extLst>
                    <a:ext uri="{9D8B030D-6E8A-4147-A177-3AD203B41FA5}">
                      <a16:colId xmlns:a16="http://schemas.microsoft.com/office/drawing/2014/main" val="259024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模型类型</a:t>
                      </a:r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条记录</a:t>
                      </a:r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最终得分</a:t>
                      </a:r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9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回归模型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条记录各得</a:t>
                      </a:r>
                      <a:r>
                        <a:rPr lang="en-US" altLang="zh-CN" dirty="0" smtClean="0"/>
                        <a:t>0.9</a:t>
                      </a:r>
                      <a:r>
                        <a:rPr lang="zh-CN" altLang="en-US" dirty="0" smtClean="0"/>
                        <a:t>分，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条记录得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条</a:t>
                      </a:r>
                      <a:r>
                        <a:rPr lang="zh-CN" altLang="en-US" dirty="0" smtClean="0"/>
                        <a:t>正确各得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 smtClean="0"/>
                        <a:t>条错误得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5466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64"/>
    </mc:Choice>
    <mc:Fallback xmlns="">
      <p:transition spd="slow" advTm="26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603250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未来工作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551" y="1275606"/>
            <a:ext cx="7934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增加更多的特征</a:t>
            </a:r>
            <a:r>
              <a:rPr lang="zh-CN" altLang="en-US" b="1" dirty="0" smtClean="0"/>
              <a:t>，</a:t>
            </a:r>
            <a:r>
              <a:rPr lang="en-US" altLang="zh-CN" b="1" dirty="0"/>
              <a:t>e.g.</a:t>
            </a:r>
            <a:r>
              <a:rPr lang="zh-CN" altLang="en-US" b="1" dirty="0" smtClean="0"/>
              <a:t>增加</a:t>
            </a:r>
            <a:r>
              <a:rPr lang="zh-CN" altLang="en-US" b="1" dirty="0"/>
              <a:t>各特征变量</a:t>
            </a:r>
            <a:r>
              <a:rPr lang="zh-CN" altLang="en-US" b="1" dirty="0" smtClean="0"/>
              <a:t>每天或每七天各取值的频数和频率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增加特征组合维</a:t>
            </a:r>
            <a:r>
              <a:rPr lang="zh-CN" altLang="en-US" b="1" dirty="0" smtClean="0"/>
              <a:t>度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改变特征选择方式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23678"/>
            <a:ext cx="5586984" cy="959155"/>
          </a:xfrm>
          <a:prstGeom prst="rect">
            <a:avLst/>
          </a:prstGeom>
        </p:spPr>
      </p:pic>
      <p:pic>
        <p:nvPicPr>
          <p:cNvPr id="7" name="图片 6" descr="1553227055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62" y="2864349"/>
            <a:ext cx="3286646" cy="2036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4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99"/>
    </mc:Choice>
    <mc:Fallback xmlns="">
      <p:transition spd="slow" advTm="444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211710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谢谢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08104" y="422793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2019 DICIC </a:t>
            </a:r>
            <a:r>
              <a:rPr lang="zh-CN" altLang="zh-CN" b="1" dirty="0"/>
              <a:t>数字中国创新大赛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452320" y="465998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2019.03.24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03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6"/>
    </mc:Choice>
    <mc:Fallback xmlns="">
      <p:transition spd="slow" advTm="37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3"/>
          </p:nvPr>
        </p:nvSpPr>
        <p:spPr>
          <a:xfrm>
            <a:off x="814388" y="1563688"/>
            <a:ext cx="7305675" cy="2963862"/>
          </a:xfrm>
          <a:ln/>
        </p:spPr>
        <p:txBody>
          <a:bodyPr vert="horz" wrap="square" lIns="91440" tIns="45720" rIns="91440" bIns="45720" anchor="t"/>
          <a:lstStyle/>
          <a:p>
            <a:pPr>
              <a:buClrTx/>
              <a:buSzTx/>
              <a:buNone/>
            </a:pP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      本次比赛模拟的是风电场远程数据监控系统（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SCADA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）因各种不可抗因素导致的数据缺失，希望通过大数据分析，利用未缺失的历史数据对缺失的部分数据进行预测，从而达到</a:t>
            </a:r>
            <a:r>
              <a:rPr lang="zh-CN" altLang="en-US" sz="1800" b="1" kern="1200" dirty="0">
                <a:solidFill>
                  <a:srgbClr val="007EC8"/>
                </a:solidFill>
                <a:latin typeface="+mn-lt"/>
                <a:ea typeface="+mn-ea"/>
                <a:cs typeface="+mn-cs"/>
              </a:rPr>
              <a:t>修复数据缺失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的目的。</a:t>
            </a:r>
            <a:endParaRPr lang="en-US" altLang="zh-CN" sz="18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18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       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总共提供</a:t>
            </a:r>
            <a:r>
              <a:rPr lang="en-US" altLang="zh-CN" sz="1800" b="1" kern="1200" dirty="0">
                <a:solidFill>
                  <a:srgbClr val="007EC8"/>
                </a:solidFill>
                <a:latin typeface="+mn-lt"/>
                <a:ea typeface="+mn-ea"/>
                <a:cs typeface="+mn-cs"/>
              </a:rPr>
              <a:t>33</a:t>
            </a:r>
            <a:r>
              <a:rPr lang="zh-CN" altLang="en-US" sz="1800" b="1" dirty="0">
                <a:solidFill>
                  <a:srgbClr val="007EC8"/>
                </a:solidFill>
              </a:rPr>
              <a:t>个</a:t>
            </a:r>
            <a:r>
              <a:rPr lang="zh-CN" altLang="en-US" sz="1800" b="1" kern="1200" dirty="0">
                <a:solidFill>
                  <a:srgbClr val="007EC8"/>
                </a:solidFill>
                <a:latin typeface="+mn-lt"/>
                <a:ea typeface="+mn-ea"/>
                <a:cs typeface="+mn-cs"/>
              </a:rPr>
              <a:t>风电场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b="1" kern="1200" dirty="0">
                <a:solidFill>
                  <a:srgbClr val="007EC8"/>
                </a:solidFill>
                <a:latin typeface="+mn-lt"/>
                <a:ea typeface="+mn-ea"/>
                <a:cs typeface="+mn-cs"/>
              </a:rPr>
              <a:t>68</a:t>
            </a:r>
            <a:r>
              <a:rPr lang="zh-CN" altLang="en-US" sz="1800" b="1" kern="1200" dirty="0">
                <a:solidFill>
                  <a:srgbClr val="007EC8"/>
                </a:solidFill>
                <a:latin typeface="+mn-lt"/>
                <a:ea typeface="+mn-ea"/>
                <a:cs typeface="+mn-cs"/>
              </a:rPr>
              <a:t>个变量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，通过时间戳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ts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和风场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wtid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来唯一识别一条记录</a:t>
            </a:r>
            <a:endParaRPr lang="en-US" altLang="zh-CN" sz="18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18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endParaRPr lang="en-US" altLang="zh-CN" sz="1800" b="1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None/>
            </a:pP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  </a:t>
            </a:r>
            <a:endParaRPr lang="zh-CN" altLang="en-US" sz="18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243" name="TextBox 2"/>
          <p:cNvSpPr txBox="1"/>
          <p:nvPr/>
        </p:nvSpPr>
        <p:spPr>
          <a:xfrm>
            <a:off x="395288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问题描述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03375" y="3795713"/>
          <a:ext cx="583264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ts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wtid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var001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var002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var003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···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var068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2018-07-01 01:22:05.942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[1,33]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···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7"/>
    </mc:Choice>
    <mc:Fallback xmlns="">
      <p:transition spd="slow" advTm="768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"/>
          </p:nvPr>
        </p:nvSpPr>
        <p:spPr>
          <a:xfrm>
            <a:off x="638175" y="1419622"/>
            <a:ext cx="7843838" cy="3534966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数据总量：</a:t>
            </a:r>
            <a:r>
              <a:rPr lang="en-US" altLang="en-US" sz="1800" b="1" dirty="0">
                <a:ea typeface="宋体" panose="02010600030101010101" pitchFamily="2" charset="-122"/>
              </a:rPr>
              <a:t>33</a:t>
            </a:r>
            <a:r>
              <a:rPr lang="zh-CN" altLang="en-US" sz="1800" b="1" dirty="0"/>
              <a:t>个风场</a:t>
            </a:r>
            <a:r>
              <a:rPr lang="en-US" altLang="zh-CN" sz="1800" b="1" dirty="0">
                <a:ea typeface="宋体" panose="02010600030101010101" pitchFamily="2" charset="-122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个变量，共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1192</a:t>
            </a:r>
            <a:r>
              <a:rPr lang="zh-CN" altLang="en-US" sz="1800" b="1" dirty="0"/>
              <a:t>万条记录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altLang="zh-CN" sz="1800" b="1" dirty="0"/>
          </a:p>
          <a:p>
            <a:pPr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zh-CN" altLang="en-US" sz="1800" b="1" dirty="0"/>
              <a:t>连续型变量和离散型变量：</a:t>
            </a:r>
            <a:r>
              <a:rPr lang="en-US" altLang="zh-CN" sz="1800" b="1" dirty="0"/>
              <a:t>var001,var002,…,var068</a:t>
            </a:r>
          </a:p>
          <a:p>
            <a:pPr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7" name="TextBox 2"/>
          <p:cNvSpPr txBox="1"/>
          <p:nvPr/>
        </p:nvSpPr>
        <p:spPr>
          <a:xfrm>
            <a:off x="309563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数据分析与难点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4"/>
              </p:ext>
            </p:extLst>
          </p:nvPr>
        </p:nvGraphicFramePr>
        <p:xfrm>
          <a:off x="2221260" y="1923678"/>
          <a:ext cx="43204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95155471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8850384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数据特点</a:t>
                      </a:r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难点</a:t>
                      </a:r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8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数据量较大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计算资源消耗大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006546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01852"/>
              </p:ext>
            </p:extLst>
          </p:nvPr>
        </p:nvGraphicFramePr>
        <p:xfrm>
          <a:off x="2247520" y="3579862"/>
          <a:ext cx="4320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95155471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88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数据特点</a:t>
                      </a:r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难点</a:t>
                      </a:r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8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含义未知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不易做特征工程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00654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1"/>
    </mc:Choice>
    <mc:Fallback xmlns="">
      <p:transition spd="slow" advTm="13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4294967295"/>
          </p:nvPr>
        </p:nvSpPr>
        <p:spPr>
          <a:xfrm>
            <a:off x="638175" y="1239838"/>
            <a:ext cx="7843838" cy="3714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数据缺失分析：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altLang="zh-CN" sz="1800" b="1" dirty="0"/>
          </a:p>
          <a:p>
            <a:pPr marL="0" indent="0">
              <a:buNone/>
              <a:defRPr/>
            </a:pPr>
            <a:endParaRPr lang="en-US" altLang="zh-CN" sz="1800" b="1" dirty="0">
              <a:solidFill>
                <a:srgbClr val="007EC8"/>
              </a:solidFill>
            </a:endParaRPr>
          </a:p>
          <a:p>
            <a:pPr>
              <a:defRPr/>
            </a:pPr>
            <a:r>
              <a:rPr lang="zh-CN" altLang="en-US" sz="1800" b="1" dirty="0"/>
              <a:t>相关性高的变量关联缺失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7" name="TextBox 2"/>
          <p:cNvSpPr txBox="1"/>
          <p:nvPr/>
        </p:nvSpPr>
        <p:spPr>
          <a:xfrm>
            <a:off x="309563" y="555625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数据分析与难点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92238"/>
              </p:ext>
            </p:extLst>
          </p:nvPr>
        </p:nvGraphicFramePr>
        <p:xfrm>
          <a:off x="1109935" y="3620199"/>
          <a:ext cx="3678089" cy="1143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组合</a:t>
                      </a:r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var001,var004,…,var060</a:t>
                      </a:r>
                      <a:r>
                        <a:rPr lang="zh-CN" altLang="en-US" sz="1200" b="1" dirty="0"/>
                        <a:t>共</a:t>
                      </a:r>
                      <a:r>
                        <a:rPr lang="en-US" altLang="zh-CN" sz="1200" b="1" dirty="0"/>
                        <a:t>8</a:t>
                      </a:r>
                      <a:r>
                        <a:rPr lang="zh-CN" altLang="en-US" sz="1200" b="1" dirty="0"/>
                        <a:t>个</a:t>
                      </a: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组合</a:t>
                      </a:r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var002,var003,…,var067</a:t>
                      </a:r>
                      <a:r>
                        <a:rPr lang="zh-CN" altLang="en-US" sz="1200" b="1" dirty="0"/>
                        <a:t>共</a:t>
                      </a:r>
                      <a:r>
                        <a:rPr lang="en-US" altLang="zh-CN" sz="1200" b="1" dirty="0"/>
                        <a:t>26</a:t>
                      </a:r>
                      <a:r>
                        <a:rPr lang="zh-CN" altLang="en-US" sz="1200" b="1" dirty="0"/>
                        <a:t>个</a:t>
                      </a: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组合</a:t>
                      </a:r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var008,var009,…,var065</a:t>
                      </a:r>
                      <a:r>
                        <a:rPr lang="zh-CN" altLang="en-US" sz="1200" b="1" dirty="0"/>
                        <a:t>共</a:t>
                      </a:r>
                      <a:r>
                        <a:rPr lang="en-US" altLang="zh-CN" sz="1200" b="1" dirty="0"/>
                        <a:t>15</a:t>
                      </a:r>
                      <a:r>
                        <a:rPr lang="zh-CN" altLang="en-US" sz="1200" b="1" dirty="0"/>
                        <a:t>个</a:t>
                      </a: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组合</a:t>
                      </a:r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var013,var015,…,var068</a:t>
                      </a:r>
                      <a:r>
                        <a:rPr lang="zh-CN" altLang="en-US" sz="1200" b="1" dirty="0"/>
                        <a:t>共</a:t>
                      </a:r>
                      <a:r>
                        <a:rPr lang="en-US" altLang="zh-CN" sz="1200" b="1" dirty="0"/>
                        <a:t>19</a:t>
                      </a:r>
                      <a:r>
                        <a:rPr lang="zh-CN" altLang="en-US" sz="1200" b="1" dirty="0"/>
                        <a:t>个</a:t>
                      </a: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285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623149"/>
            <a:ext cx="3612326" cy="11461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37887"/>
              </p:ext>
            </p:extLst>
          </p:nvPr>
        </p:nvGraphicFramePr>
        <p:xfrm>
          <a:off x="1115616" y="1707654"/>
          <a:ext cx="4392488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缺失总量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497191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占总数据量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4.17%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部分变量缺失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212502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占缺失总量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42.74%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全全量缺失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284689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占缺失总量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57.26%</a:t>
                      </a:r>
                      <a:endParaRPr kumimoji="0" lang="zh-CN" alt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8308"/>
              </p:ext>
            </p:extLst>
          </p:nvPr>
        </p:nvGraphicFramePr>
        <p:xfrm>
          <a:off x="5868139" y="1707654"/>
          <a:ext cx="29523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41">
                  <a:extLst>
                    <a:ext uri="{9D8B030D-6E8A-4147-A177-3AD203B41FA5}">
                      <a16:colId xmlns:a16="http://schemas.microsoft.com/office/drawing/2014/main" val="42516033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3480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数据特点</a:t>
                      </a:r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难点</a:t>
                      </a:r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8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全变量缺失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无直接特征建模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6428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21296"/>
              </p:ext>
            </p:extLst>
          </p:nvPr>
        </p:nvGraphicFramePr>
        <p:xfrm>
          <a:off x="5868140" y="2711523"/>
          <a:ext cx="29642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86">
                  <a:extLst>
                    <a:ext uri="{9D8B030D-6E8A-4147-A177-3AD203B41FA5}">
                      <a16:colId xmlns:a16="http://schemas.microsoft.com/office/drawing/2014/main" val="4251603352"/>
                    </a:ext>
                  </a:extLst>
                </a:gridCol>
                <a:gridCol w="1735172">
                  <a:extLst>
                    <a:ext uri="{9D8B030D-6E8A-4147-A177-3AD203B41FA5}">
                      <a16:colId xmlns:a16="http://schemas.microsoft.com/office/drawing/2014/main" val="183480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数据特点</a:t>
                      </a:r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难点</a:t>
                      </a:r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8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关联缺失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建模重要特征少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6428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371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9"/>
    </mc:Choice>
    <mc:Fallback xmlns="">
      <p:transition spd="slow" advTm="21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/>
          <p:nvPr/>
        </p:nvSpPr>
        <p:spPr>
          <a:xfrm>
            <a:off x="357188" y="500063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总流程介绍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3714750" y="1143000"/>
            <a:ext cx="1214438" cy="2857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原始数据</a:t>
            </a:r>
          </a:p>
        </p:txBody>
      </p:sp>
      <p:sp>
        <p:nvSpPr>
          <p:cNvPr id="9" name="矩形 8"/>
          <p:cNvSpPr/>
          <p:nvPr/>
        </p:nvSpPr>
        <p:spPr>
          <a:xfrm>
            <a:off x="3714750" y="1714500"/>
            <a:ext cx="1214438" cy="2857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数据预处理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3408363" y="2286000"/>
            <a:ext cx="1827213" cy="2857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构造训练集和验证集</a:t>
            </a:r>
          </a:p>
        </p:txBody>
      </p:sp>
      <p:sp>
        <p:nvSpPr>
          <p:cNvPr id="11" name="矩形 10"/>
          <p:cNvSpPr/>
          <p:nvPr/>
        </p:nvSpPr>
        <p:spPr>
          <a:xfrm>
            <a:off x="2143125" y="3000375"/>
            <a:ext cx="1203325" cy="2857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规则模型</a:t>
            </a:r>
          </a:p>
        </p:txBody>
      </p:sp>
      <p:sp>
        <p:nvSpPr>
          <p:cNvPr id="12" name="矩形 11"/>
          <p:cNvSpPr/>
          <p:nvPr/>
        </p:nvSpPr>
        <p:spPr>
          <a:xfrm>
            <a:off x="5572125" y="3000375"/>
            <a:ext cx="1441450" cy="2857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机器学习模型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755650" y="3786188"/>
            <a:ext cx="1073150" cy="2984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线性插值</a:t>
            </a:r>
          </a:p>
        </p:txBody>
      </p:sp>
      <p:sp>
        <p:nvSpPr>
          <p:cNvPr id="14" name="矩形 13"/>
          <p:cNvSpPr/>
          <p:nvPr/>
        </p:nvSpPr>
        <p:spPr>
          <a:xfrm>
            <a:off x="2200275" y="3781425"/>
            <a:ext cx="1093788" cy="2984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最近邻插值</a:t>
            </a:r>
          </a:p>
        </p:txBody>
      </p:sp>
      <p:sp>
        <p:nvSpPr>
          <p:cNvPr id="15" name="矩形 14"/>
          <p:cNvSpPr/>
          <p:nvPr/>
        </p:nvSpPr>
        <p:spPr>
          <a:xfrm>
            <a:off x="3562350" y="3781425"/>
            <a:ext cx="1058863" cy="2984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众数插值</a:t>
            </a:r>
          </a:p>
        </p:txBody>
      </p:sp>
      <p:sp>
        <p:nvSpPr>
          <p:cNvPr id="20" name="矩形 19"/>
          <p:cNvSpPr/>
          <p:nvPr/>
        </p:nvSpPr>
        <p:spPr>
          <a:xfrm>
            <a:off x="5091113" y="3786188"/>
            <a:ext cx="1039813" cy="2730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特征组合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2888" y="3786188"/>
            <a:ext cx="1057275" cy="27305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rgbClr val="FFFFFF"/>
                </a:solidFill>
              </a:rPr>
              <a:t>特征组合</a:t>
            </a:r>
            <a:r>
              <a:rPr lang="en-US" altLang="zh-CN" sz="1400" b="1" dirty="0">
                <a:solidFill>
                  <a:srgbClr val="FFFFFF"/>
                </a:solidFill>
              </a:rPr>
              <a:t>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箭头连接符 22"/>
          <p:cNvCxnSpPr>
            <a:stCxn id="4" idx="2"/>
            <a:endCxn id="9" idx="0"/>
          </p:cNvCxnSpPr>
          <p:nvPr/>
        </p:nvCxnSpPr>
        <p:spPr>
          <a:xfrm>
            <a:off x="4322763" y="1428750"/>
            <a:ext cx="0" cy="285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0" idx="0"/>
          </p:cNvCxnSpPr>
          <p:nvPr/>
        </p:nvCxnSpPr>
        <p:spPr>
          <a:xfrm>
            <a:off x="4322763" y="2000250"/>
            <a:ext cx="0" cy="285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643313" y="4643438"/>
            <a:ext cx="1360488" cy="304800"/>
          </a:xfrm>
          <a:prstGeom prst="rect">
            <a:avLst/>
          </a:prstGeom>
          <a:solidFill>
            <a:srgbClr val="007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模型结果融合</a:t>
            </a:r>
          </a:p>
        </p:txBody>
      </p:sp>
      <p:cxnSp>
        <p:nvCxnSpPr>
          <p:cNvPr id="58" name="肘形连接符 57"/>
          <p:cNvCxnSpPr>
            <a:stCxn id="10" idx="2"/>
            <a:endCxn id="11" idx="0"/>
          </p:cNvCxnSpPr>
          <p:nvPr/>
        </p:nvCxnSpPr>
        <p:spPr>
          <a:xfrm rot="5400000">
            <a:off x="3319463" y="1997075"/>
            <a:ext cx="428625" cy="15779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0" idx="2"/>
            <a:endCxn id="12" idx="0"/>
          </p:cNvCxnSpPr>
          <p:nvPr/>
        </p:nvCxnSpPr>
        <p:spPr>
          <a:xfrm rot="16200000" flipH="1">
            <a:off x="5093494" y="1801019"/>
            <a:ext cx="428625" cy="19700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11" idx="2"/>
            <a:endCxn id="14" idx="0"/>
          </p:cNvCxnSpPr>
          <p:nvPr/>
        </p:nvCxnSpPr>
        <p:spPr>
          <a:xfrm rot="16200000" flipH="1">
            <a:off x="2497931" y="3532981"/>
            <a:ext cx="495300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形状 84"/>
          <p:cNvCxnSpPr>
            <a:endCxn id="13" idx="0"/>
          </p:cNvCxnSpPr>
          <p:nvPr/>
        </p:nvCxnSpPr>
        <p:spPr>
          <a:xfrm rot="10800000" flipV="1">
            <a:off x="1292225" y="3500438"/>
            <a:ext cx="1487488" cy="28575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形状 86"/>
          <p:cNvCxnSpPr>
            <a:endCxn id="15" idx="0"/>
          </p:cNvCxnSpPr>
          <p:nvPr/>
        </p:nvCxnSpPr>
        <p:spPr>
          <a:xfrm>
            <a:off x="2633663" y="3500438"/>
            <a:ext cx="1458913" cy="28098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12" idx="2"/>
            <a:endCxn id="20" idx="0"/>
          </p:cNvCxnSpPr>
          <p:nvPr/>
        </p:nvCxnSpPr>
        <p:spPr>
          <a:xfrm rot="5400000">
            <a:off x="5702300" y="3195638"/>
            <a:ext cx="500063" cy="68103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形状 94"/>
          <p:cNvCxnSpPr>
            <a:endCxn id="21" idx="0"/>
          </p:cNvCxnSpPr>
          <p:nvPr/>
        </p:nvCxnSpPr>
        <p:spPr>
          <a:xfrm>
            <a:off x="6291263" y="3529013"/>
            <a:ext cx="830263" cy="25717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13" idx="2"/>
            <a:endCxn id="44" idx="0"/>
          </p:cNvCxnSpPr>
          <p:nvPr/>
        </p:nvCxnSpPr>
        <p:spPr>
          <a:xfrm rot="16200000" flipH="1">
            <a:off x="2528888" y="2847975"/>
            <a:ext cx="558800" cy="303212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4" idx="2"/>
            <a:endCxn id="44" idx="0"/>
          </p:cNvCxnSpPr>
          <p:nvPr/>
        </p:nvCxnSpPr>
        <p:spPr>
          <a:xfrm rot="16200000" flipH="1">
            <a:off x="3253581" y="3572669"/>
            <a:ext cx="563563" cy="15779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2"/>
            <a:endCxn id="44" idx="0"/>
          </p:cNvCxnSpPr>
          <p:nvPr/>
        </p:nvCxnSpPr>
        <p:spPr>
          <a:xfrm rot="16200000" flipH="1">
            <a:off x="3926681" y="4245769"/>
            <a:ext cx="563563" cy="2317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20" idx="2"/>
            <a:endCxn id="44" idx="0"/>
          </p:cNvCxnSpPr>
          <p:nvPr/>
        </p:nvCxnSpPr>
        <p:spPr>
          <a:xfrm rot="5400000">
            <a:off x="4675981" y="3707606"/>
            <a:ext cx="584200" cy="1287463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21" idx="2"/>
            <a:endCxn id="44" idx="0"/>
          </p:cNvCxnSpPr>
          <p:nvPr/>
        </p:nvCxnSpPr>
        <p:spPr>
          <a:xfrm rot="5400000">
            <a:off x="5430838" y="2952750"/>
            <a:ext cx="584200" cy="27971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7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3"/>
    </mc:Choice>
    <mc:Fallback xmlns="">
      <p:transition spd="slow" advTm="101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6"/>
          <p:cNvSpPr txBox="1"/>
          <p:nvPr/>
        </p:nvSpPr>
        <p:spPr>
          <a:xfrm>
            <a:off x="357188" y="642938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数据预处理</a:t>
            </a:r>
          </a:p>
        </p:txBody>
      </p:sp>
      <p:pic>
        <p:nvPicPr>
          <p:cNvPr id="28" name="图片 27"/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2795363"/>
            <a:ext cx="2520280" cy="1921032"/>
          </a:xfrm>
          <a:prstGeom prst="rect">
            <a:avLst/>
          </a:prstGeom>
        </p:spPr>
      </p:pic>
      <p:pic>
        <p:nvPicPr>
          <p:cNvPr id="32" name="图片 31"/>
          <p:cNvPicPr/>
          <p:nvPr/>
        </p:nvPicPr>
        <p:blipFill>
          <a:blip r:embed="rId5"/>
          <a:stretch>
            <a:fillRect/>
          </a:stretch>
        </p:blipFill>
        <p:spPr>
          <a:xfrm>
            <a:off x="5364088" y="2795363"/>
            <a:ext cx="2447299" cy="1921031"/>
          </a:xfrm>
          <a:prstGeom prst="rect">
            <a:avLst/>
          </a:prstGeom>
          <a:ln w="635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52592" y="1427617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各风场数据合并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2.</a:t>
            </a:r>
            <a:r>
              <a:rPr lang="zh-CN" altLang="en-US" sz="2000" b="1" dirty="0"/>
              <a:t>删除数据离群点</a:t>
            </a:r>
            <a:endParaRPr lang="en-US" altLang="zh-CN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62596" y="4682212"/>
            <a:ext cx="148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Var026</a:t>
            </a:r>
            <a:r>
              <a:rPr lang="zh-CN" altLang="en-US" sz="1400" b="1" dirty="0"/>
              <a:t>数据分布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012160" y="4682212"/>
            <a:ext cx="148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Var028</a:t>
            </a:r>
            <a:r>
              <a:rPr lang="zh-CN" altLang="en-US" sz="1400" b="1" dirty="0"/>
              <a:t>数据分布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07650" y="429994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离群点</a:t>
            </a:r>
          </a:p>
        </p:txBody>
      </p:sp>
      <p:sp>
        <p:nvSpPr>
          <p:cNvPr id="6" name="椭圆 5"/>
          <p:cNvSpPr/>
          <p:nvPr/>
        </p:nvSpPr>
        <p:spPr>
          <a:xfrm>
            <a:off x="5868144" y="4227934"/>
            <a:ext cx="360040" cy="288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19090" y="4227934"/>
            <a:ext cx="504837" cy="288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954193" y="4227934"/>
            <a:ext cx="457176" cy="288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  <a:endCxn id="6" idx="2"/>
          </p:cNvCxnSpPr>
          <p:nvPr/>
        </p:nvCxnSpPr>
        <p:spPr>
          <a:xfrm flipV="1">
            <a:off x="5212679" y="4371950"/>
            <a:ext cx="655465" cy="97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1"/>
            <a:endCxn id="39" idx="6"/>
          </p:cNvCxnSpPr>
          <p:nvPr/>
        </p:nvCxnSpPr>
        <p:spPr>
          <a:xfrm flipH="1" flipV="1">
            <a:off x="3923927" y="4371950"/>
            <a:ext cx="483723" cy="97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大括号 4"/>
          <p:cNvSpPr/>
          <p:nvPr/>
        </p:nvSpPr>
        <p:spPr>
          <a:xfrm>
            <a:off x="3481997" y="1990473"/>
            <a:ext cx="379021" cy="51956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3862924" y="192053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数据分布边缘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取值频数小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15"/>
    </mc:Choice>
    <mc:Fallback xmlns="">
      <p:transition spd="slow" advTm="151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4" grpId="0"/>
      <p:bldP spid="6" grpId="0" animBg="1"/>
      <p:bldP spid="39" grpId="0" animBg="1"/>
      <p:bldP spid="40" grpId="0" animBg="1"/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51082"/>
              </p:ext>
            </p:extLst>
          </p:nvPr>
        </p:nvGraphicFramePr>
        <p:xfrm>
          <a:off x="468313" y="1223963"/>
          <a:ext cx="8208912" cy="3600401"/>
        </p:xfrm>
        <a:graphic>
          <a:graphicData uri="http://schemas.openxmlformats.org/drawingml/2006/table">
            <a:tbl>
              <a:tblPr/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6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规则模型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模型结果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模型优势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线性插值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最近邻插值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众数插值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99435"/>
              </p:ext>
            </p:extLst>
          </p:nvPr>
        </p:nvGraphicFramePr>
        <p:xfrm>
          <a:off x="1979712" y="4011910"/>
          <a:ext cx="4500093" cy="714375"/>
        </p:xfrm>
        <a:graphic>
          <a:graphicData uri="http://schemas.openxmlformats.org/drawingml/2006/table">
            <a:tbl>
              <a:tblPr/>
              <a:tblGrid>
                <a:gridCol w="997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var008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var016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var020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var025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var026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var047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众数占比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0.9356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0.9749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0.996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0.9354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0.9358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0.9969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50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5" y="1779588"/>
            <a:ext cx="3563938" cy="947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507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75" y="2744788"/>
            <a:ext cx="3563938" cy="1050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508" name="TextBox 2"/>
          <p:cNvSpPr txBox="1"/>
          <p:nvPr/>
        </p:nvSpPr>
        <p:spPr>
          <a:xfrm>
            <a:off x="323850" y="622300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规则模型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268BC5-81A5-6545-A479-5F805CF6A034}"/>
              </a:ext>
            </a:extLst>
          </p:cNvPr>
          <p:cNvSpPr txBox="1"/>
          <p:nvPr/>
        </p:nvSpPr>
        <p:spPr>
          <a:xfrm>
            <a:off x="6614906" y="1923678"/>
            <a:ext cx="1852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能捕捉缺失段数据的变化趋势</a:t>
            </a:r>
            <a:endParaRPr lang="en-US" altLang="zh-CN" sz="1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 eaLnBrk="1" hangingPunct="1"/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适用于连续性变量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A06D45-56E5-AB42-80EF-C610370F9BC6}"/>
              </a:ext>
            </a:extLst>
          </p:cNvPr>
          <p:cNvSpPr txBox="1"/>
          <p:nvPr/>
        </p:nvSpPr>
        <p:spPr>
          <a:xfrm>
            <a:off x="6614906" y="2939341"/>
            <a:ext cx="1917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能正确预测缺失数据的首末段</a:t>
            </a:r>
            <a:endParaRPr lang="en-US" altLang="zh-CN" sz="1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 eaLnBrk="1" hangingPunct="1"/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适用于离散变量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F36098-EEC1-4642-B365-B2B09E11DA1F}"/>
              </a:ext>
            </a:extLst>
          </p:cNvPr>
          <p:cNvSpPr txBox="1"/>
          <p:nvPr/>
        </p:nvSpPr>
        <p:spPr>
          <a:xfrm>
            <a:off x="6732240" y="4041608"/>
            <a:ext cx="18002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对于单一取值占比极大的变量预测更准</a:t>
            </a:r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77"/>
    </mc:Choice>
    <mc:Fallback xmlns="">
      <p:transition spd="slow" advTm="31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/>
          <p:nvPr/>
        </p:nvSpPr>
        <p:spPr>
          <a:xfrm>
            <a:off x="463550" y="627063"/>
            <a:ext cx="8143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机器学习模型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12330"/>
              </p:ext>
            </p:extLst>
          </p:nvPr>
        </p:nvGraphicFramePr>
        <p:xfrm>
          <a:off x="683059" y="2211710"/>
          <a:ext cx="7704856" cy="2231007"/>
        </p:xfrm>
        <a:graphic>
          <a:graphicData uri="http://schemas.openxmlformats.org/drawingml/2006/table">
            <a:tbl>
              <a:tblPr/>
              <a:tblGrid>
                <a:gridCol w="2027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优势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处理缺失值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LightGBM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XGBoost-gpu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RamdomForest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3059" y="152682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针对难点</a:t>
            </a:r>
            <a:r>
              <a:rPr lang="en-US" altLang="zh-CN" b="1" dirty="0"/>
              <a:t>1</a:t>
            </a:r>
            <a:r>
              <a:rPr lang="zh-CN" altLang="en-US" b="1" dirty="0"/>
              <a:t>：计算资源消耗大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CCE2E-1C03-CE4F-A0C6-004C74F94CE8}"/>
              </a:ext>
            </a:extLst>
          </p:cNvPr>
          <p:cNvSpPr txBox="1"/>
          <p:nvPr/>
        </p:nvSpPr>
        <p:spPr>
          <a:xfrm>
            <a:off x="2915816" y="289659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1" hangingPunct="1"/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训练速度快，消耗内存少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EDF54-52C9-6643-A89A-88F117F2F6F6}"/>
              </a:ext>
            </a:extLst>
          </p:cNvPr>
          <p:cNvSpPr txBox="1"/>
          <p:nvPr/>
        </p:nvSpPr>
        <p:spPr>
          <a:xfrm>
            <a:off x="5940152" y="2896599"/>
            <a:ext cx="244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能够自然处理缺失值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E3C3A-23B8-6D49-BBE6-100DCD14851D}"/>
              </a:ext>
            </a:extLst>
          </p:cNvPr>
          <p:cNvSpPr txBox="1"/>
          <p:nvPr/>
        </p:nvSpPr>
        <p:spPr>
          <a:xfrm>
            <a:off x="2915816" y="3435846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模型精度高，可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加速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1E1870-8125-C64D-9679-EE174B866305}"/>
              </a:ext>
            </a:extLst>
          </p:cNvPr>
          <p:cNvSpPr txBox="1"/>
          <p:nvPr/>
        </p:nvSpPr>
        <p:spPr>
          <a:xfrm>
            <a:off x="5948401" y="3435846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能够自然处理缺失值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54BB29-C1A1-004D-9F3F-ADBD05357546}"/>
              </a:ext>
            </a:extLst>
          </p:cNvPr>
          <p:cNvSpPr txBox="1"/>
          <p:nvPr/>
        </p:nvSpPr>
        <p:spPr>
          <a:xfrm>
            <a:off x="2915816" y="3976656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并行训练快，消耗内存少</a:t>
            </a:r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586B3C-8A0F-F645-A792-A7A6D48B527A}"/>
              </a:ext>
            </a:extLst>
          </p:cNvPr>
          <p:cNvSpPr txBox="1"/>
          <p:nvPr/>
        </p:nvSpPr>
        <p:spPr>
          <a:xfrm>
            <a:off x="5948401" y="3975093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需要人为填充缺失值</a:t>
            </a:r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00"/>
    </mc:Choice>
    <mc:Fallback xmlns="">
      <p:transition spd="slow" advTm="15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9a7c320-4f56-4643-a470-348037a39387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5|2.7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8.4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1|1.3|2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5.3|1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9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1|15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5.7|9.4|7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4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1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1.3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1402</Words>
  <Application>Microsoft Office PowerPoint</Application>
  <PresentationFormat>全屏显示(16:9)</PresentationFormat>
  <Paragraphs>471</Paragraphs>
  <Slides>23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Helvetica Neue</vt:lpstr>
      <vt:lpstr>宋体</vt:lpstr>
      <vt:lpstr>Arial</vt:lpstr>
      <vt:lpstr>Calibri</vt:lpstr>
      <vt:lpstr>Cambria Math</vt:lpstr>
      <vt:lpstr>Office 主题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wy</dc:creator>
  <cp:lastModifiedBy>张 焕明</cp:lastModifiedBy>
  <cp:revision>229</cp:revision>
  <dcterms:created xsi:type="dcterms:W3CDTF">2019-03-14T06:37:31Z</dcterms:created>
  <dcterms:modified xsi:type="dcterms:W3CDTF">2019-04-10T05:51:39Z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