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BD625E-C065-4AFB-8E52-4A2D961F114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A16AF5-7ABE-49A0-9A89-6D484C4752CF}">
      <dgm:prSet/>
      <dgm:spPr/>
      <dgm:t>
        <a:bodyPr/>
        <a:lstStyle/>
        <a:p>
          <a:r>
            <a:rPr lang="de-DE"/>
            <a:t>Spotify konnte nicht automatisiert getestet werden, da das Setup zu komplex ist (Spotify starten, sich in der App anmelden …)</a:t>
          </a:r>
          <a:endParaRPr lang="en-US"/>
        </a:p>
      </dgm:t>
    </dgm:pt>
    <dgm:pt modelId="{57837D07-0812-426E-9340-5F4998037362}" type="parTrans" cxnId="{09634C0F-A5CB-4984-AAAE-01978D1AD697}">
      <dgm:prSet/>
      <dgm:spPr/>
      <dgm:t>
        <a:bodyPr/>
        <a:lstStyle/>
        <a:p>
          <a:endParaRPr lang="en-US"/>
        </a:p>
      </dgm:t>
    </dgm:pt>
    <dgm:pt modelId="{3A0C4DE3-4459-440E-884D-75AB7BA70532}" type="sibTrans" cxnId="{09634C0F-A5CB-4984-AAAE-01978D1AD697}">
      <dgm:prSet/>
      <dgm:spPr/>
      <dgm:t>
        <a:bodyPr/>
        <a:lstStyle/>
        <a:p>
          <a:endParaRPr lang="en-US"/>
        </a:p>
      </dgm:t>
    </dgm:pt>
    <dgm:pt modelId="{3466DD55-8E5F-42FE-9D75-D04672358B7B}">
      <dgm:prSet/>
      <dgm:spPr/>
      <dgm:t>
        <a:bodyPr/>
        <a:lstStyle/>
        <a:p>
          <a:r>
            <a:rPr lang="de-DE"/>
            <a:t>Klassen die stark mit dem Verbindung zu den Earables zusammenhängen (z.B Connectivity Handler oder AutostopMode) konnten kaum getestet werden, da auch hier die Automatisierung zu kompliziert wäre</a:t>
          </a:r>
          <a:endParaRPr lang="en-US"/>
        </a:p>
      </dgm:t>
    </dgm:pt>
    <dgm:pt modelId="{4224D1FE-8F88-445B-842D-3D22E950E95B}" type="parTrans" cxnId="{F7B3DBF4-A2D1-4F21-82E6-098D0782A98C}">
      <dgm:prSet/>
      <dgm:spPr/>
      <dgm:t>
        <a:bodyPr/>
        <a:lstStyle/>
        <a:p>
          <a:endParaRPr lang="en-US"/>
        </a:p>
      </dgm:t>
    </dgm:pt>
    <dgm:pt modelId="{1E793852-90B3-4AD6-92D6-A072C50B9270}" type="sibTrans" cxnId="{F7B3DBF4-A2D1-4F21-82E6-098D0782A98C}">
      <dgm:prSet/>
      <dgm:spPr/>
      <dgm:t>
        <a:bodyPr/>
        <a:lstStyle/>
        <a:p>
          <a:endParaRPr lang="en-US"/>
        </a:p>
      </dgm:t>
    </dgm:pt>
    <dgm:pt modelId="{EF0C94A0-7610-4D84-8102-9F13B3E417C8}" type="pres">
      <dgm:prSet presAssocID="{A1BD625E-C065-4AFB-8E52-4A2D961F1142}" presName="root" presStyleCnt="0">
        <dgm:presLayoutVars>
          <dgm:dir/>
          <dgm:resizeHandles val="exact"/>
        </dgm:presLayoutVars>
      </dgm:prSet>
      <dgm:spPr/>
    </dgm:pt>
    <dgm:pt modelId="{DA7EED95-AA17-43F6-914C-D765C4E56A3A}" type="pres">
      <dgm:prSet presAssocID="{63A16AF5-7ABE-49A0-9A89-6D484C4752CF}" presName="compNode" presStyleCnt="0"/>
      <dgm:spPr/>
    </dgm:pt>
    <dgm:pt modelId="{528B9D7A-E1E6-4011-B373-D251E8D79527}" type="pres">
      <dgm:prSet presAssocID="{63A16AF5-7ABE-49A0-9A89-6D484C4752CF}" presName="bgRect" presStyleLbl="bgShp" presStyleIdx="0" presStyleCnt="2"/>
      <dgm:spPr/>
    </dgm:pt>
    <dgm:pt modelId="{CB842E8F-69AD-4F5E-B836-5E7EB0A2E0AE}" type="pres">
      <dgm:prSet presAssocID="{63A16AF5-7ABE-49A0-9A89-6D484C4752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76B92647-4F47-475D-A914-F023C26F66FD}" type="pres">
      <dgm:prSet presAssocID="{63A16AF5-7ABE-49A0-9A89-6D484C4752CF}" presName="spaceRect" presStyleCnt="0"/>
      <dgm:spPr/>
    </dgm:pt>
    <dgm:pt modelId="{930C3183-F16A-4897-8752-AA535C22731D}" type="pres">
      <dgm:prSet presAssocID="{63A16AF5-7ABE-49A0-9A89-6D484C4752CF}" presName="parTx" presStyleLbl="revTx" presStyleIdx="0" presStyleCnt="2">
        <dgm:presLayoutVars>
          <dgm:chMax val="0"/>
          <dgm:chPref val="0"/>
        </dgm:presLayoutVars>
      </dgm:prSet>
      <dgm:spPr/>
    </dgm:pt>
    <dgm:pt modelId="{E249B8A0-97F3-403F-9FB8-867C9FEEBBDC}" type="pres">
      <dgm:prSet presAssocID="{3A0C4DE3-4459-440E-884D-75AB7BA70532}" presName="sibTrans" presStyleCnt="0"/>
      <dgm:spPr/>
    </dgm:pt>
    <dgm:pt modelId="{0B96F45B-DCC4-403A-AE10-FFBB00706001}" type="pres">
      <dgm:prSet presAssocID="{3466DD55-8E5F-42FE-9D75-D04672358B7B}" presName="compNode" presStyleCnt="0"/>
      <dgm:spPr/>
    </dgm:pt>
    <dgm:pt modelId="{3969C7D9-39CB-4D27-A8A9-F867F2897A2C}" type="pres">
      <dgm:prSet presAssocID="{3466DD55-8E5F-42FE-9D75-D04672358B7B}" presName="bgRect" presStyleLbl="bgShp" presStyleIdx="1" presStyleCnt="2"/>
      <dgm:spPr/>
    </dgm:pt>
    <dgm:pt modelId="{1942726E-09F0-44B1-AE62-6A202EF411B0}" type="pres">
      <dgm:prSet presAssocID="{3466DD55-8E5F-42FE-9D75-D04672358B7B}"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63714F79-4FEB-43EE-B602-F3793467EC55}" type="pres">
      <dgm:prSet presAssocID="{3466DD55-8E5F-42FE-9D75-D04672358B7B}" presName="spaceRect" presStyleCnt="0"/>
      <dgm:spPr/>
    </dgm:pt>
    <dgm:pt modelId="{EE39B7B0-EB40-4927-A4E3-E02CDE37187D}" type="pres">
      <dgm:prSet presAssocID="{3466DD55-8E5F-42FE-9D75-D04672358B7B}" presName="parTx" presStyleLbl="revTx" presStyleIdx="1" presStyleCnt="2">
        <dgm:presLayoutVars>
          <dgm:chMax val="0"/>
          <dgm:chPref val="0"/>
        </dgm:presLayoutVars>
      </dgm:prSet>
      <dgm:spPr/>
    </dgm:pt>
  </dgm:ptLst>
  <dgm:cxnLst>
    <dgm:cxn modelId="{09634C0F-A5CB-4984-AAAE-01978D1AD697}" srcId="{A1BD625E-C065-4AFB-8E52-4A2D961F1142}" destId="{63A16AF5-7ABE-49A0-9A89-6D484C4752CF}" srcOrd="0" destOrd="0" parTransId="{57837D07-0812-426E-9340-5F4998037362}" sibTransId="{3A0C4DE3-4459-440E-884D-75AB7BA70532}"/>
    <dgm:cxn modelId="{E98F5C5E-4829-4580-AF8E-7CB3CEDC0C62}" type="presOf" srcId="{63A16AF5-7ABE-49A0-9A89-6D484C4752CF}" destId="{930C3183-F16A-4897-8752-AA535C22731D}" srcOrd="0" destOrd="0" presId="urn:microsoft.com/office/officeart/2018/2/layout/IconVerticalSolidList"/>
    <dgm:cxn modelId="{C79AAB67-094D-4A41-AEFE-B5165D8334D4}" type="presOf" srcId="{A1BD625E-C065-4AFB-8E52-4A2D961F1142}" destId="{EF0C94A0-7610-4D84-8102-9F13B3E417C8}" srcOrd="0" destOrd="0" presId="urn:microsoft.com/office/officeart/2018/2/layout/IconVerticalSolidList"/>
    <dgm:cxn modelId="{EC68C2EE-94A6-4D52-81B8-F06143FDF082}" type="presOf" srcId="{3466DD55-8E5F-42FE-9D75-D04672358B7B}" destId="{EE39B7B0-EB40-4927-A4E3-E02CDE37187D}" srcOrd="0" destOrd="0" presId="urn:microsoft.com/office/officeart/2018/2/layout/IconVerticalSolidList"/>
    <dgm:cxn modelId="{F7B3DBF4-A2D1-4F21-82E6-098D0782A98C}" srcId="{A1BD625E-C065-4AFB-8E52-4A2D961F1142}" destId="{3466DD55-8E5F-42FE-9D75-D04672358B7B}" srcOrd="1" destOrd="0" parTransId="{4224D1FE-8F88-445B-842D-3D22E950E95B}" sibTransId="{1E793852-90B3-4AD6-92D6-A072C50B9270}"/>
    <dgm:cxn modelId="{B9FE5F99-4408-47D8-AC70-6D0272B3FC02}" type="presParOf" srcId="{EF0C94A0-7610-4D84-8102-9F13B3E417C8}" destId="{DA7EED95-AA17-43F6-914C-D765C4E56A3A}" srcOrd="0" destOrd="0" presId="urn:microsoft.com/office/officeart/2018/2/layout/IconVerticalSolidList"/>
    <dgm:cxn modelId="{AF11AF6D-9EA5-42DF-BA55-921A2F9600AD}" type="presParOf" srcId="{DA7EED95-AA17-43F6-914C-D765C4E56A3A}" destId="{528B9D7A-E1E6-4011-B373-D251E8D79527}" srcOrd="0" destOrd="0" presId="urn:microsoft.com/office/officeart/2018/2/layout/IconVerticalSolidList"/>
    <dgm:cxn modelId="{628204D6-CC48-480B-AF0B-428D7A8536D8}" type="presParOf" srcId="{DA7EED95-AA17-43F6-914C-D765C4E56A3A}" destId="{CB842E8F-69AD-4F5E-B836-5E7EB0A2E0AE}" srcOrd="1" destOrd="0" presId="urn:microsoft.com/office/officeart/2018/2/layout/IconVerticalSolidList"/>
    <dgm:cxn modelId="{DB5EB8BF-D0D3-4383-B60A-2A233526A43B}" type="presParOf" srcId="{DA7EED95-AA17-43F6-914C-D765C4E56A3A}" destId="{76B92647-4F47-475D-A914-F023C26F66FD}" srcOrd="2" destOrd="0" presId="urn:microsoft.com/office/officeart/2018/2/layout/IconVerticalSolidList"/>
    <dgm:cxn modelId="{6D8C7E19-08EF-4BAF-B41A-D4624146CF21}" type="presParOf" srcId="{DA7EED95-AA17-43F6-914C-D765C4E56A3A}" destId="{930C3183-F16A-4897-8752-AA535C22731D}" srcOrd="3" destOrd="0" presId="urn:microsoft.com/office/officeart/2018/2/layout/IconVerticalSolidList"/>
    <dgm:cxn modelId="{2801F130-50C1-4D00-B045-054E5FF8758E}" type="presParOf" srcId="{EF0C94A0-7610-4D84-8102-9F13B3E417C8}" destId="{E249B8A0-97F3-403F-9FB8-867C9FEEBBDC}" srcOrd="1" destOrd="0" presId="urn:microsoft.com/office/officeart/2018/2/layout/IconVerticalSolidList"/>
    <dgm:cxn modelId="{C620B7AF-A543-4EF4-B7A7-B30BB95F26C2}" type="presParOf" srcId="{EF0C94A0-7610-4D84-8102-9F13B3E417C8}" destId="{0B96F45B-DCC4-403A-AE10-FFBB00706001}" srcOrd="2" destOrd="0" presId="urn:microsoft.com/office/officeart/2018/2/layout/IconVerticalSolidList"/>
    <dgm:cxn modelId="{F70A4240-3AF0-4406-93E3-D0FE68250060}" type="presParOf" srcId="{0B96F45B-DCC4-403A-AE10-FFBB00706001}" destId="{3969C7D9-39CB-4D27-A8A9-F867F2897A2C}" srcOrd="0" destOrd="0" presId="urn:microsoft.com/office/officeart/2018/2/layout/IconVerticalSolidList"/>
    <dgm:cxn modelId="{72A3D535-8D9A-479D-8652-DEA8E0F60E58}" type="presParOf" srcId="{0B96F45B-DCC4-403A-AE10-FFBB00706001}" destId="{1942726E-09F0-44B1-AE62-6A202EF411B0}" srcOrd="1" destOrd="0" presId="urn:microsoft.com/office/officeart/2018/2/layout/IconVerticalSolidList"/>
    <dgm:cxn modelId="{DEFEA650-DE39-4E17-A0DE-0BEC18EFD799}" type="presParOf" srcId="{0B96F45B-DCC4-403A-AE10-FFBB00706001}" destId="{63714F79-4FEB-43EE-B602-F3793467EC55}" srcOrd="2" destOrd="0" presId="urn:microsoft.com/office/officeart/2018/2/layout/IconVerticalSolidList"/>
    <dgm:cxn modelId="{4E7582AB-AD27-4C20-A367-218D59786738}" type="presParOf" srcId="{0B96F45B-DCC4-403A-AE10-FFBB00706001}" destId="{EE39B7B0-EB40-4927-A4E3-E02CDE3718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B9D7A-E1E6-4011-B373-D251E8D79527}">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842E8F-69AD-4F5E-B836-5E7EB0A2E0AE}">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0C3183-F16A-4897-8752-AA535C22731D}">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755650">
            <a:lnSpc>
              <a:spcPct val="90000"/>
            </a:lnSpc>
            <a:spcBef>
              <a:spcPct val="0"/>
            </a:spcBef>
            <a:spcAft>
              <a:spcPct val="35000"/>
            </a:spcAft>
            <a:buNone/>
          </a:pPr>
          <a:r>
            <a:rPr lang="de-DE" sz="1700" kern="1200"/>
            <a:t>Spotify konnte nicht automatisiert getestet werden, da das Setup zu komplex ist (Spotify starten, sich in der App anmelden …)</a:t>
          </a:r>
          <a:endParaRPr lang="en-US" sz="1700" kern="1200"/>
        </a:p>
      </dsp:txBody>
      <dsp:txXfrm>
        <a:off x="1750318" y="820856"/>
        <a:ext cx="5160068" cy="1515427"/>
      </dsp:txXfrm>
    </dsp:sp>
    <dsp:sp modelId="{3969C7D9-39CB-4D27-A8A9-F867F2897A2C}">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42726E-09F0-44B1-AE62-6A202EF411B0}">
      <dsp:nvSpPr>
        <dsp:cNvPr id="0" name=""/>
        <dsp:cNvSpPr/>
      </dsp:nvSpPr>
      <dsp:spPr>
        <a:xfrm>
          <a:off x="458416" y="3056112"/>
          <a:ext cx="833485" cy="83348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39B7B0-EB40-4927-A4E3-E02CDE37187D}">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755650">
            <a:lnSpc>
              <a:spcPct val="90000"/>
            </a:lnSpc>
            <a:spcBef>
              <a:spcPct val="0"/>
            </a:spcBef>
            <a:spcAft>
              <a:spcPct val="35000"/>
            </a:spcAft>
            <a:buNone/>
          </a:pPr>
          <a:r>
            <a:rPr lang="de-DE" sz="1700" kern="1200"/>
            <a:t>Klassen die stark mit dem Verbindung zu den Earables zusammenhängen (z.B Connectivity Handler oder AutostopMode) konnten kaum getestet werden, da auch hier die Automatisierung zu kompliziert wäre</a:t>
          </a:r>
          <a:endParaRPr lang="en-US" sz="1700" kern="1200"/>
        </a:p>
      </dsp:txBody>
      <dsp:txXfrm>
        <a:off x="1750318" y="2715140"/>
        <a:ext cx="5160068" cy="15154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1C62D86-4F34-477D-9875-DA4D7B327C51}" type="datetimeFigureOut">
              <a:rPr lang="de-DE" smtClean="0"/>
              <a:t>19.03.2020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9B43D60-00D7-4E3D-9BA1-50E4202884C3}"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51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1C62D86-4F34-477D-9875-DA4D7B327C51}" type="datetimeFigureOut">
              <a:rPr lang="de-DE" smtClean="0"/>
              <a:t>19.03.2020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9B43D60-00D7-4E3D-9BA1-50E4202884C3}" type="slidenum">
              <a:rPr lang="de-DE" smtClean="0"/>
              <a:t>‹Nr.›</a:t>
            </a:fld>
            <a:endParaRPr lang="de-DE"/>
          </a:p>
        </p:txBody>
      </p:sp>
    </p:spTree>
    <p:extLst>
      <p:ext uri="{BB962C8B-B14F-4D97-AF65-F5344CB8AC3E}">
        <p14:creationId xmlns:p14="http://schemas.microsoft.com/office/powerpoint/2010/main" val="2862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1C62D86-4F34-477D-9875-DA4D7B327C51}" type="datetimeFigureOut">
              <a:rPr lang="de-DE" smtClean="0"/>
              <a:t>19.03.2020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9B43D60-00D7-4E3D-9BA1-50E4202884C3}" type="slidenum">
              <a:rPr lang="de-DE" smtClean="0"/>
              <a:t>‹Nr.›</a:t>
            </a:fld>
            <a:endParaRPr lang="de-DE"/>
          </a:p>
        </p:txBody>
      </p:sp>
    </p:spTree>
    <p:extLst>
      <p:ext uri="{BB962C8B-B14F-4D97-AF65-F5344CB8AC3E}">
        <p14:creationId xmlns:p14="http://schemas.microsoft.com/office/powerpoint/2010/main" val="289346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1C62D86-4F34-477D-9875-DA4D7B327C51}" type="datetimeFigureOut">
              <a:rPr lang="de-DE" smtClean="0"/>
              <a:t>19.03.2020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9B43D60-00D7-4E3D-9BA1-50E4202884C3}" type="slidenum">
              <a:rPr lang="de-DE" smtClean="0"/>
              <a:t>‹Nr.›</a:t>
            </a:fld>
            <a:endParaRPr lang="de-DE"/>
          </a:p>
        </p:txBody>
      </p:sp>
    </p:spTree>
    <p:extLst>
      <p:ext uri="{BB962C8B-B14F-4D97-AF65-F5344CB8AC3E}">
        <p14:creationId xmlns:p14="http://schemas.microsoft.com/office/powerpoint/2010/main" val="351608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1C62D86-4F34-477D-9875-DA4D7B327C51}" type="datetimeFigureOut">
              <a:rPr lang="de-DE" smtClean="0"/>
              <a:t>19.03.2020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9B43D60-00D7-4E3D-9BA1-50E4202884C3}"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0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1C62D86-4F34-477D-9875-DA4D7B327C51}" type="datetimeFigureOut">
              <a:rPr lang="de-DE" smtClean="0"/>
              <a:t>19.03.2020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9B43D60-00D7-4E3D-9BA1-50E4202884C3}" type="slidenum">
              <a:rPr lang="de-DE" smtClean="0"/>
              <a:t>‹Nr.›</a:t>
            </a:fld>
            <a:endParaRPr lang="de-DE"/>
          </a:p>
        </p:txBody>
      </p:sp>
    </p:spTree>
    <p:extLst>
      <p:ext uri="{BB962C8B-B14F-4D97-AF65-F5344CB8AC3E}">
        <p14:creationId xmlns:p14="http://schemas.microsoft.com/office/powerpoint/2010/main" val="399160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1C62D86-4F34-477D-9875-DA4D7B327C51}" type="datetimeFigureOut">
              <a:rPr lang="de-DE" smtClean="0"/>
              <a:t>19.03.2020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9B43D60-00D7-4E3D-9BA1-50E4202884C3}" type="slidenum">
              <a:rPr lang="de-DE" smtClean="0"/>
              <a:t>‹Nr.›</a:t>
            </a:fld>
            <a:endParaRPr lang="de-DE"/>
          </a:p>
        </p:txBody>
      </p:sp>
    </p:spTree>
    <p:extLst>
      <p:ext uri="{BB962C8B-B14F-4D97-AF65-F5344CB8AC3E}">
        <p14:creationId xmlns:p14="http://schemas.microsoft.com/office/powerpoint/2010/main" val="427190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1C62D86-4F34-477D-9875-DA4D7B327C51}" type="datetimeFigureOut">
              <a:rPr lang="de-DE" smtClean="0"/>
              <a:t>19.03.2020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E9B43D60-00D7-4E3D-9BA1-50E4202884C3}" type="slidenum">
              <a:rPr lang="de-DE" smtClean="0"/>
              <a:t>‹Nr.›</a:t>
            </a:fld>
            <a:endParaRPr lang="de-DE"/>
          </a:p>
        </p:txBody>
      </p:sp>
    </p:spTree>
    <p:extLst>
      <p:ext uri="{BB962C8B-B14F-4D97-AF65-F5344CB8AC3E}">
        <p14:creationId xmlns:p14="http://schemas.microsoft.com/office/powerpoint/2010/main" val="231933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C62D86-4F34-477D-9875-DA4D7B327C51}" type="datetimeFigureOut">
              <a:rPr lang="de-DE" smtClean="0"/>
              <a:t>19.03.2020</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E9B43D60-00D7-4E3D-9BA1-50E4202884C3}" type="slidenum">
              <a:rPr lang="de-DE" smtClean="0"/>
              <a:t>‹Nr.›</a:t>
            </a:fld>
            <a:endParaRPr lang="de-DE"/>
          </a:p>
        </p:txBody>
      </p:sp>
    </p:spTree>
    <p:extLst>
      <p:ext uri="{BB962C8B-B14F-4D97-AF65-F5344CB8AC3E}">
        <p14:creationId xmlns:p14="http://schemas.microsoft.com/office/powerpoint/2010/main" val="383607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C62D86-4F34-477D-9875-DA4D7B327C51}" type="datetimeFigureOut">
              <a:rPr lang="de-DE" smtClean="0"/>
              <a:t>19.03.2020</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B43D60-00D7-4E3D-9BA1-50E4202884C3}" type="slidenum">
              <a:rPr lang="de-DE" smtClean="0"/>
              <a:t>‹Nr.›</a:t>
            </a:fld>
            <a:endParaRPr lang="de-DE"/>
          </a:p>
        </p:txBody>
      </p:sp>
    </p:spTree>
    <p:extLst>
      <p:ext uri="{BB962C8B-B14F-4D97-AF65-F5344CB8AC3E}">
        <p14:creationId xmlns:p14="http://schemas.microsoft.com/office/powerpoint/2010/main" val="326381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1C62D86-4F34-477D-9875-DA4D7B327C51}" type="datetimeFigureOut">
              <a:rPr lang="de-DE" smtClean="0"/>
              <a:t>19.03.2020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9B43D60-00D7-4E3D-9BA1-50E4202884C3}" type="slidenum">
              <a:rPr lang="de-DE" smtClean="0"/>
              <a:t>‹Nr.›</a:t>
            </a:fld>
            <a:endParaRPr lang="de-DE"/>
          </a:p>
        </p:txBody>
      </p:sp>
    </p:spTree>
    <p:extLst>
      <p:ext uri="{BB962C8B-B14F-4D97-AF65-F5344CB8AC3E}">
        <p14:creationId xmlns:p14="http://schemas.microsoft.com/office/powerpoint/2010/main" val="177420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C62D86-4F34-477D-9875-DA4D7B327C51}" type="datetimeFigureOut">
              <a:rPr lang="de-DE" smtClean="0"/>
              <a:t>19.03.2020</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B43D60-00D7-4E3D-9BA1-50E4202884C3}"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464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B75683-46DA-4D43-ACD8-EEEE6CDDA333}"/>
              </a:ext>
            </a:extLst>
          </p:cNvPr>
          <p:cNvSpPr>
            <a:spLocks noGrp="1"/>
          </p:cNvSpPr>
          <p:nvPr>
            <p:ph type="ctrTitle"/>
          </p:nvPr>
        </p:nvSpPr>
        <p:spPr/>
        <p:txBody>
          <a:bodyPr/>
          <a:lstStyle/>
          <a:p>
            <a:r>
              <a:rPr lang="de-DE" dirty="0"/>
              <a:t>Validierung</a:t>
            </a:r>
          </a:p>
        </p:txBody>
      </p:sp>
      <p:sp>
        <p:nvSpPr>
          <p:cNvPr id="3" name="Untertitel 2">
            <a:extLst>
              <a:ext uri="{FF2B5EF4-FFF2-40B4-BE49-F238E27FC236}">
                <a16:creationId xmlns:a16="http://schemas.microsoft.com/office/drawing/2014/main" id="{104AF5F7-E592-4CBB-BBF7-FD9AE3D38071}"/>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91960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75337E-071F-4CE9-8100-59638F6E9D4A}"/>
              </a:ext>
            </a:extLst>
          </p:cNvPr>
          <p:cNvSpPr>
            <a:spLocks noGrp="1"/>
          </p:cNvSpPr>
          <p:nvPr>
            <p:ph type="title"/>
          </p:nvPr>
        </p:nvSpPr>
        <p:spPr/>
        <p:txBody>
          <a:bodyPr/>
          <a:lstStyle/>
          <a:p>
            <a:r>
              <a:rPr lang="de-DE" dirty="0"/>
              <a:t>Probleme(Karl)</a:t>
            </a:r>
          </a:p>
        </p:txBody>
      </p:sp>
      <p:sp>
        <p:nvSpPr>
          <p:cNvPr id="3" name="Inhaltsplatzhalter 2">
            <a:extLst>
              <a:ext uri="{FF2B5EF4-FFF2-40B4-BE49-F238E27FC236}">
                <a16:creationId xmlns:a16="http://schemas.microsoft.com/office/drawing/2014/main" id="{BE7A6C41-7774-4CF4-9378-49F0F6802784}"/>
              </a:ext>
            </a:extLst>
          </p:cNvPr>
          <p:cNvSpPr>
            <a:spLocks noGrp="1"/>
          </p:cNvSpPr>
          <p:nvPr>
            <p:ph idx="1"/>
          </p:nvPr>
        </p:nvSpPr>
        <p:spPr/>
        <p:txBody>
          <a:bodyPr>
            <a:normAutofit/>
          </a:bodyPr>
          <a:lstStyle/>
          <a:p>
            <a:pPr>
              <a:buFont typeface="Arial" panose="020B0604020202020204" pitchFamily="34" charset="0"/>
              <a:buChar char="•"/>
            </a:pPr>
            <a:r>
              <a:rPr lang="de-DE" sz="2800" dirty="0"/>
              <a:t>Problem: Wenn ein User keine Spotify Playlists besitzt macht kann er auch keine Lieder in der App abspielen</a:t>
            </a:r>
          </a:p>
          <a:p>
            <a:pPr>
              <a:buFont typeface="Arial" panose="020B0604020202020204" pitchFamily="34" charset="0"/>
              <a:buChar char="•"/>
            </a:pPr>
            <a:r>
              <a:rPr lang="de-DE" sz="2800" dirty="0"/>
              <a:t>Lösung: Wenn der User keine Playlists besitzt wird nach einem Alert automatisch zur </a:t>
            </a:r>
            <a:r>
              <a:rPr lang="de-DE" sz="2800" dirty="0" err="1"/>
              <a:t>BasicAudioLib</a:t>
            </a:r>
            <a:r>
              <a:rPr lang="de-DE" sz="2800" dirty="0"/>
              <a:t> gewechselt</a:t>
            </a:r>
          </a:p>
          <a:p>
            <a:pPr>
              <a:buFont typeface="Arial" panose="020B0604020202020204" pitchFamily="34" charset="0"/>
              <a:buChar char="•"/>
            </a:pPr>
            <a:r>
              <a:rPr lang="de-DE" sz="2800" dirty="0"/>
              <a:t>Problem: Da der Button für Verbindung aufbauen/trennen sehr groß ist drückt der User ihn oft versehentlich</a:t>
            </a:r>
          </a:p>
          <a:p>
            <a:pPr>
              <a:buFont typeface="Arial" panose="020B0604020202020204" pitchFamily="34" charset="0"/>
              <a:buChar char="•"/>
            </a:pPr>
            <a:r>
              <a:rPr lang="de-DE" sz="2800" dirty="0"/>
              <a:t>Lösung: Bevor die Verbindung getrennt wird muss der User über einen Alert bestätigen, das er die Verbindung wirklich trennen will</a:t>
            </a:r>
          </a:p>
        </p:txBody>
      </p:sp>
    </p:spTree>
    <p:extLst>
      <p:ext uri="{BB962C8B-B14F-4D97-AF65-F5344CB8AC3E}">
        <p14:creationId xmlns:p14="http://schemas.microsoft.com/office/powerpoint/2010/main" val="77697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4365750-1293-45C2-A88D-8451B657B30D}"/>
              </a:ext>
            </a:extLst>
          </p:cNvPr>
          <p:cNvSpPr>
            <a:spLocks noGrp="1"/>
          </p:cNvSpPr>
          <p:nvPr>
            <p:ph type="title"/>
          </p:nvPr>
        </p:nvSpPr>
        <p:spPr>
          <a:xfrm>
            <a:off x="7818634" y="639097"/>
            <a:ext cx="3724437" cy="3686015"/>
          </a:xfrm>
        </p:spPr>
        <p:txBody>
          <a:bodyPr vert="horz" lIns="91440" tIns="45720" rIns="91440" bIns="45720" rtlCol="0" anchor="b">
            <a:normAutofit/>
          </a:bodyPr>
          <a:lstStyle/>
          <a:p>
            <a:r>
              <a:rPr lang="en-US" sz="6600" spc="300" dirty="0">
                <a:solidFill>
                  <a:schemeClr val="tx1">
                    <a:lumMod val="85000"/>
                    <a:lumOff val="15000"/>
                  </a:schemeClr>
                </a:solidFill>
              </a:rPr>
              <a:t>EARABLE TESTING LIBRARY</a:t>
            </a:r>
          </a:p>
        </p:txBody>
      </p:sp>
      <p:sp>
        <p:nvSpPr>
          <p:cNvPr id="4" name="Inhaltsplatzhalter 3">
            <a:extLst>
              <a:ext uri="{FF2B5EF4-FFF2-40B4-BE49-F238E27FC236}">
                <a16:creationId xmlns:a16="http://schemas.microsoft.com/office/drawing/2014/main" id="{7438B938-B6ED-476A-BDCA-1598CCA027FE}"/>
              </a:ext>
            </a:extLst>
          </p:cNvPr>
          <p:cNvSpPr>
            <a:spLocks noGrp="1"/>
          </p:cNvSpPr>
          <p:nvPr>
            <p:ph sz="half" idx="1"/>
          </p:nvPr>
        </p:nvSpPr>
        <p:spPr>
          <a:xfrm>
            <a:off x="8141110" y="4455621"/>
            <a:ext cx="3417990" cy="1238616"/>
          </a:xfrm>
        </p:spPr>
        <p:txBody>
          <a:bodyPr vert="horz" lIns="91440" tIns="45720" rIns="91440" bIns="45720" rtlCol="0">
            <a:normAutofit/>
          </a:bodyPr>
          <a:lstStyle/>
          <a:p>
            <a:pPr marL="0" indent="0">
              <a:buNone/>
            </a:pPr>
            <a:r>
              <a:rPr lang="en-US" sz="1600" cap="all" spc="200" dirty="0">
                <a:solidFill>
                  <a:schemeClr val="tx1">
                    <a:lumMod val="85000"/>
                    <a:lumOff val="15000"/>
                  </a:schemeClr>
                </a:solidFill>
                <a:latin typeface="+mj-lt"/>
              </a:rPr>
              <a:t>App um </a:t>
            </a:r>
            <a:r>
              <a:rPr lang="en-US" sz="1600" cap="all" spc="200" dirty="0" err="1">
                <a:solidFill>
                  <a:schemeClr val="tx1">
                    <a:lumMod val="85000"/>
                    <a:lumOff val="15000"/>
                  </a:schemeClr>
                </a:solidFill>
                <a:latin typeface="+mj-lt"/>
              </a:rPr>
              <a:t>zu</a:t>
            </a:r>
            <a:r>
              <a:rPr lang="en-US" sz="1600" cap="all" spc="200" dirty="0">
                <a:solidFill>
                  <a:schemeClr val="tx1">
                    <a:lumMod val="85000"/>
                    <a:lumOff val="15000"/>
                  </a:schemeClr>
                </a:solidFill>
                <a:latin typeface="+mj-lt"/>
              </a:rPr>
              <a:t> </a:t>
            </a:r>
            <a:r>
              <a:rPr lang="en-US" sz="1600" cap="all" spc="200" dirty="0" err="1">
                <a:solidFill>
                  <a:schemeClr val="tx1">
                    <a:lumMod val="85000"/>
                    <a:lumOff val="15000"/>
                  </a:schemeClr>
                </a:solidFill>
                <a:latin typeface="+mj-lt"/>
              </a:rPr>
              <a:t>prüfen</a:t>
            </a:r>
            <a:r>
              <a:rPr lang="en-US" sz="1600" cap="all" spc="200" dirty="0">
                <a:solidFill>
                  <a:schemeClr val="tx1">
                    <a:lumMod val="85000"/>
                    <a:lumOff val="15000"/>
                  </a:schemeClr>
                </a:solidFill>
                <a:latin typeface="+mj-lt"/>
              </a:rPr>
              <a:t>, </a:t>
            </a:r>
            <a:r>
              <a:rPr lang="en-US" sz="1600" cap="all" spc="200" dirty="0" err="1">
                <a:solidFill>
                  <a:schemeClr val="tx1">
                    <a:lumMod val="85000"/>
                    <a:lumOff val="15000"/>
                  </a:schemeClr>
                </a:solidFill>
                <a:latin typeface="+mj-lt"/>
              </a:rPr>
              <a:t>ob</a:t>
            </a:r>
            <a:r>
              <a:rPr lang="en-US" sz="1600" cap="all" spc="200" dirty="0">
                <a:solidFill>
                  <a:schemeClr val="tx1">
                    <a:lumMod val="85000"/>
                    <a:lumOff val="15000"/>
                  </a:schemeClr>
                </a:solidFill>
                <a:latin typeface="+mj-lt"/>
              </a:rPr>
              <a:t> die Properties der </a:t>
            </a:r>
            <a:r>
              <a:rPr lang="en-US" sz="1600" cap="all" spc="200" dirty="0" err="1">
                <a:solidFill>
                  <a:schemeClr val="tx1">
                    <a:lumMod val="85000"/>
                    <a:lumOff val="15000"/>
                  </a:schemeClr>
                </a:solidFill>
                <a:latin typeface="+mj-lt"/>
              </a:rPr>
              <a:t>Earables</a:t>
            </a:r>
            <a:r>
              <a:rPr lang="en-US" sz="1600" cap="all" spc="200" dirty="0">
                <a:solidFill>
                  <a:schemeClr val="tx1">
                    <a:lumMod val="85000"/>
                    <a:lumOff val="15000"/>
                  </a:schemeClr>
                </a:solidFill>
                <a:latin typeface="+mj-lt"/>
              </a:rPr>
              <a:t> </a:t>
            </a:r>
            <a:r>
              <a:rPr lang="en-US" sz="1600" cap="all" spc="200" dirty="0" err="1">
                <a:solidFill>
                  <a:schemeClr val="tx1">
                    <a:lumMod val="85000"/>
                    <a:lumOff val="15000"/>
                  </a:schemeClr>
                </a:solidFill>
                <a:latin typeface="+mj-lt"/>
              </a:rPr>
              <a:t>richtig</a:t>
            </a:r>
            <a:r>
              <a:rPr lang="en-US" sz="1600" cap="all" spc="200" dirty="0">
                <a:solidFill>
                  <a:schemeClr val="tx1">
                    <a:lumMod val="85000"/>
                    <a:lumOff val="15000"/>
                  </a:schemeClr>
                </a:solidFill>
                <a:latin typeface="+mj-lt"/>
              </a:rPr>
              <a:t> </a:t>
            </a:r>
            <a:r>
              <a:rPr lang="en-US" sz="1600" cap="all" spc="200" dirty="0" err="1">
                <a:solidFill>
                  <a:schemeClr val="tx1">
                    <a:lumMod val="85000"/>
                    <a:lumOff val="15000"/>
                  </a:schemeClr>
                </a:solidFill>
                <a:latin typeface="+mj-lt"/>
              </a:rPr>
              <a:t>ausgelesen</a:t>
            </a:r>
            <a:r>
              <a:rPr lang="en-US" sz="1600" cap="all" spc="200" dirty="0">
                <a:solidFill>
                  <a:schemeClr val="tx1">
                    <a:lumMod val="85000"/>
                    <a:lumOff val="15000"/>
                  </a:schemeClr>
                </a:solidFill>
                <a:latin typeface="+mj-lt"/>
              </a:rPr>
              <a:t>/</a:t>
            </a:r>
            <a:r>
              <a:rPr lang="en-US" sz="1600" cap="all" spc="200" dirty="0" err="1">
                <a:solidFill>
                  <a:schemeClr val="tx1">
                    <a:lumMod val="85000"/>
                    <a:lumOff val="15000"/>
                  </a:schemeClr>
                </a:solidFill>
                <a:latin typeface="+mj-lt"/>
              </a:rPr>
              <a:t>geändert</a:t>
            </a:r>
            <a:r>
              <a:rPr lang="en-US" sz="1600" cap="all" spc="200" dirty="0">
                <a:solidFill>
                  <a:schemeClr val="tx1">
                    <a:lumMod val="85000"/>
                    <a:lumOff val="15000"/>
                  </a:schemeClr>
                </a:solidFill>
                <a:latin typeface="+mj-lt"/>
              </a:rPr>
              <a:t> </a:t>
            </a:r>
            <a:r>
              <a:rPr lang="en-US" sz="1600" cap="all" spc="200" dirty="0" err="1">
                <a:solidFill>
                  <a:schemeClr val="tx1">
                    <a:lumMod val="85000"/>
                    <a:lumOff val="15000"/>
                  </a:schemeClr>
                </a:solidFill>
                <a:latin typeface="+mj-lt"/>
              </a:rPr>
              <a:t>werden</a:t>
            </a:r>
            <a:r>
              <a:rPr lang="en-US" sz="1600" cap="all" spc="200" dirty="0">
                <a:solidFill>
                  <a:schemeClr val="tx1">
                    <a:lumMod val="85000"/>
                    <a:lumOff val="15000"/>
                  </a:schemeClr>
                </a:solidFill>
                <a:latin typeface="+mj-lt"/>
              </a:rPr>
              <a:t> </a:t>
            </a:r>
            <a:r>
              <a:rPr lang="en-US" sz="1600" cap="all" spc="200" dirty="0" err="1">
                <a:solidFill>
                  <a:schemeClr val="tx1">
                    <a:lumMod val="85000"/>
                    <a:lumOff val="15000"/>
                  </a:schemeClr>
                </a:solidFill>
                <a:latin typeface="+mj-lt"/>
              </a:rPr>
              <a:t>könen</a:t>
            </a:r>
            <a:endParaRPr lang="en-US" sz="1600" cap="all" spc="200" dirty="0">
              <a:solidFill>
                <a:schemeClr val="tx1">
                  <a:lumMod val="85000"/>
                  <a:lumOff val="15000"/>
                </a:schemeClr>
              </a:solidFill>
              <a:latin typeface="+mj-lt"/>
            </a:endParaRPr>
          </a:p>
        </p:txBody>
      </p:sp>
      <p:pic>
        <p:nvPicPr>
          <p:cNvPr id="7" name="Inhaltsplatzhalter 6" descr="Ein Bild, das Screenshot, Vogel, Baum, Blume enthält.&#10;&#10;Automatisch generierte Beschreibung">
            <a:extLst>
              <a:ext uri="{FF2B5EF4-FFF2-40B4-BE49-F238E27FC236}">
                <a16:creationId xmlns:a16="http://schemas.microsoft.com/office/drawing/2014/main" id="{C82AE8D4-96A7-4EC5-9A81-6111F552F0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3682" y="121861"/>
            <a:ext cx="2976686" cy="6169298"/>
          </a:xfrm>
          <a:prstGeom prst="rect">
            <a:avLst/>
          </a:prstGeom>
        </p:spPr>
      </p:pic>
      <p:cxnSp>
        <p:nvCxnSpPr>
          <p:cNvPr id="20" name="Straight Connector 19">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767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78CDED-B0D5-407F-BB70-1A2EBC17A75A}"/>
              </a:ext>
            </a:extLst>
          </p:cNvPr>
          <p:cNvSpPr>
            <a:spLocks noGrp="1"/>
          </p:cNvSpPr>
          <p:nvPr>
            <p:ph type="title"/>
          </p:nvPr>
        </p:nvSpPr>
        <p:spPr/>
        <p:txBody>
          <a:bodyPr/>
          <a:lstStyle/>
          <a:p>
            <a:r>
              <a:rPr lang="de-DE" dirty="0"/>
              <a:t>Tests für Karl</a:t>
            </a:r>
          </a:p>
        </p:txBody>
      </p:sp>
      <p:sp>
        <p:nvSpPr>
          <p:cNvPr id="3" name="Inhaltsplatzhalter 2">
            <a:extLst>
              <a:ext uri="{FF2B5EF4-FFF2-40B4-BE49-F238E27FC236}">
                <a16:creationId xmlns:a16="http://schemas.microsoft.com/office/drawing/2014/main" id="{AB7D1A9C-EA48-45D9-885D-3B3CBA84F61F}"/>
              </a:ext>
            </a:extLst>
          </p:cNvPr>
          <p:cNvSpPr>
            <a:spLocks noGrp="1"/>
          </p:cNvSpPr>
          <p:nvPr>
            <p:ph idx="1"/>
          </p:nvPr>
        </p:nvSpPr>
        <p:spPr/>
        <p:txBody>
          <a:bodyPr/>
          <a:lstStyle/>
          <a:p>
            <a:pPr>
              <a:buFont typeface="Arial" panose="020B0604020202020204" pitchFamily="34" charset="0"/>
              <a:buChar char="•"/>
            </a:pPr>
            <a:r>
              <a:rPr lang="de-DE" sz="2800" dirty="0"/>
              <a:t>Komponententests mit </a:t>
            </a:r>
            <a:r>
              <a:rPr lang="de-DE" sz="2800" dirty="0" err="1"/>
              <a:t>Xunit</a:t>
            </a:r>
            <a:r>
              <a:rPr lang="de-DE" sz="2800" dirty="0"/>
              <a:t> (Facts für „normale“ Test und </a:t>
            </a:r>
            <a:r>
              <a:rPr lang="de-DE" sz="2800" dirty="0" err="1"/>
              <a:t>Theorys</a:t>
            </a:r>
            <a:r>
              <a:rPr lang="de-DE" sz="2800" dirty="0"/>
              <a:t> für Tests mit Beispiel Input  Data )</a:t>
            </a:r>
          </a:p>
          <a:p>
            <a:pPr>
              <a:buFont typeface="Arial" panose="020B0604020202020204" pitchFamily="34" charset="0"/>
              <a:buChar char="•"/>
            </a:pPr>
            <a:r>
              <a:rPr lang="de-DE" sz="2800" dirty="0" err="1"/>
              <a:t>DotCover</a:t>
            </a:r>
            <a:r>
              <a:rPr lang="de-DE" sz="2800" dirty="0"/>
              <a:t> zum Messen der Überdeckung</a:t>
            </a:r>
          </a:p>
          <a:p>
            <a:pPr>
              <a:buFont typeface="Arial" panose="020B0604020202020204" pitchFamily="34" charset="0"/>
              <a:buChar char="•"/>
            </a:pPr>
            <a:r>
              <a:rPr lang="de-DE" sz="2800" dirty="0"/>
              <a:t>Szenarien aus dem Pflichtenheft wurden als Systemtests verwendet</a:t>
            </a:r>
          </a:p>
          <a:p>
            <a:pPr>
              <a:buFont typeface="Arial" panose="020B0604020202020204" pitchFamily="34" charset="0"/>
              <a:buChar char="•"/>
            </a:pPr>
            <a:r>
              <a:rPr lang="de-DE" sz="2800" dirty="0"/>
              <a:t>Testszenarien konnten fast unverändert übernommen worden(Verbinden mit den </a:t>
            </a:r>
            <a:r>
              <a:rPr lang="de-DE" sz="2800" dirty="0" err="1"/>
              <a:t>Earables</a:t>
            </a:r>
            <a:r>
              <a:rPr lang="de-DE" sz="2800" dirty="0"/>
              <a:t> läuft anderes als vorher    geplant )</a:t>
            </a:r>
            <a:br>
              <a:rPr lang="de-DE" dirty="0"/>
            </a:br>
            <a:endParaRPr lang="de-DE" dirty="0"/>
          </a:p>
        </p:txBody>
      </p:sp>
    </p:spTree>
    <p:extLst>
      <p:ext uri="{BB962C8B-B14F-4D97-AF65-F5344CB8AC3E}">
        <p14:creationId xmlns:p14="http://schemas.microsoft.com/office/powerpoint/2010/main" val="102552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B4BA5-85F6-4250-ADD4-342532F47AAA}"/>
              </a:ext>
            </a:extLst>
          </p:cNvPr>
          <p:cNvSpPr>
            <a:spLocks noGrp="1"/>
          </p:cNvSpPr>
          <p:nvPr>
            <p:ph type="title"/>
          </p:nvPr>
        </p:nvSpPr>
        <p:spPr/>
        <p:txBody>
          <a:bodyPr/>
          <a:lstStyle/>
          <a:p>
            <a:endParaRPr lang="de-DE"/>
          </a:p>
        </p:txBody>
      </p:sp>
      <p:pic>
        <p:nvPicPr>
          <p:cNvPr id="7" name="Grafik 6" descr="Ein Bild, das Screenshot enthält.&#10;&#10;Automatisch generierte Beschreibung">
            <a:extLst>
              <a:ext uri="{FF2B5EF4-FFF2-40B4-BE49-F238E27FC236}">
                <a16:creationId xmlns:a16="http://schemas.microsoft.com/office/drawing/2014/main" id="{F57AF5C4-DBB0-46A6-8A84-D55C5678E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07" y="1712993"/>
            <a:ext cx="5424618" cy="3737498"/>
          </a:xfrm>
          <a:prstGeom prst="rect">
            <a:avLst/>
          </a:prstGeom>
        </p:spPr>
      </p:pic>
      <p:pic>
        <p:nvPicPr>
          <p:cNvPr id="11" name="Grafik 10" descr="Ein Bild, das Screenshot enthält.&#10;&#10;Automatisch generierte Beschreibung">
            <a:extLst>
              <a:ext uri="{FF2B5EF4-FFF2-40B4-BE49-F238E27FC236}">
                <a16:creationId xmlns:a16="http://schemas.microsoft.com/office/drawing/2014/main" id="{BFB52E2E-D4C6-45F1-A240-631891FC3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833" y="1737360"/>
            <a:ext cx="6392167" cy="1543265"/>
          </a:xfrm>
          <a:prstGeom prst="rect">
            <a:avLst/>
          </a:prstGeom>
        </p:spPr>
      </p:pic>
      <p:pic>
        <p:nvPicPr>
          <p:cNvPr id="13" name="Grafik 12" descr="Ein Bild, das Screenshot, Zeichnung enthält.&#10;&#10;Automatisch generierte Beschreibung">
            <a:extLst>
              <a:ext uri="{FF2B5EF4-FFF2-40B4-BE49-F238E27FC236}">
                <a16:creationId xmlns:a16="http://schemas.microsoft.com/office/drawing/2014/main" id="{546EF9EF-1592-4019-B10F-504BDDD4E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1878" y="530902"/>
            <a:ext cx="6401693" cy="962159"/>
          </a:xfrm>
          <a:prstGeom prst="rect">
            <a:avLst/>
          </a:prstGeom>
        </p:spPr>
      </p:pic>
      <p:sp>
        <p:nvSpPr>
          <p:cNvPr id="15" name="Inhaltsplatzhalter 14">
            <a:extLst>
              <a:ext uri="{FF2B5EF4-FFF2-40B4-BE49-F238E27FC236}">
                <a16:creationId xmlns:a16="http://schemas.microsoft.com/office/drawing/2014/main" id="{B5F086E0-8362-4E73-81A6-F53A4EFA81FA}"/>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11837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B423F760-F7A0-4518-889A-26F73610DD29}"/>
              </a:ext>
            </a:extLst>
          </p:cNvPr>
          <p:cNvSpPr>
            <a:spLocks noGrp="1"/>
          </p:cNvSpPr>
          <p:nvPr>
            <p:ph type="title"/>
          </p:nvPr>
        </p:nvSpPr>
        <p:spPr>
          <a:xfrm>
            <a:off x="8177212" y="634946"/>
            <a:ext cx="3372529" cy="5055904"/>
          </a:xfrm>
        </p:spPr>
        <p:txBody>
          <a:bodyPr anchor="ctr">
            <a:normAutofit/>
          </a:bodyPr>
          <a:lstStyle/>
          <a:p>
            <a:r>
              <a:rPr lang="de-DE" sz="4400"/>
              <a:t>Probleme bei Überdeckung</a:t>
            </a:r>
          </a:p>
        </p:txBody>
      </p:sp>
      <p:cxnSp>
        <p:nvCxnSpPr>
          <p:cNvPr id="12" name="Straight Connector 11">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nhaltsplatzhalter 2">
            <a:extLst>
              <a:ext uri="{FF2B5EF4-FFF2-40B4-BE49-F238E27FC236}">
                <a16:creationId xmlns:a16="http://schemas.microsoft.com/office/drawing/2014/main" id="{AC2A8B16-4B7A-45AE-8B2D-90ACDC4236C4}"/>
              </a:ext>
            </a:extLst>
          </p:cNvPr>
          <p:cNvGraphicFramePr>
            <a:graphicFrameLocks noGrp="1"/>
          </p:cNvGraphicFramePr>
          <p:nvPr>
            <p:ph idx="1"/>
            <p:extLst>
              <p:ext uri="{D42A27DB-BD31-4B8C-83A1-F6EECF244321}">
                <p14:modId xmlns:p14="http://schemas.microsoft.com/office/powerpoint/2010/main" val="316431790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025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0F09C3-487C-4451-A342-7D46BAADDE06}"/>
              </a:ext>
            </a:extLst>
          </p:cNvPr>
          <p:cNvSpPr>
            <a:spLocks noGrp="1"/>
          </p:cNvSpPr>
          <p:nvPr>
            <p:ph type="title"/>
          </p:nvPr>
        </p:nvSpPr>
        <p:spPr/>
        <p:txBody>
          <a:bodyPr/>
          <a:lstStyle/>
          <a:p>
            <a:endParaRPr lang="de-DE"/>
          </a:p>
        </p:txBody>
      </p:sp>
      <p:pic>
        <p:nvPicPr>
          <p:cNvPr id="5" name="Inhaltsplatzhalter 4" descr="Ein Bild, das Screenshot enthält.&#10;&#10;Automatisch generierte Beschreibung">
            <a:extLst>
              <a:ext uri="{FF2B5EF4-FFF2-40B4-BE49-F238E27FC236}">
                <a16:creationId xmlns:a16="http://schemas.microsoft.com/office/drawing/2014/main" id="{A968DADB-7382-450E-9908-57879DEE4C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4658" y="1835763"/>
            <a:ext cx="5897713" cy="3325120"/>
          </a:xfrm>
        </p:spPr>
      </p:pic>
      <p:pic>
        <p:nvPicPr>
          <p:cNvPr id="9" name="Grafik 8" descr="Ein Bild, das Screenshot enthält.&#10;&#10;Automatisch generierte Beschreibung">
            <a:extLst>
              <a:ext uri="{FF2B5EF4-FFF2-40B4-BE49-F238E27FC236}">
                <a16:creationId xmlns:a16="http://schemas.microsoft.com/office/drawing/2014/main" id="{FD4A5509-D31C-4B7A-865E-44CDE5F3C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16" y="1835763"/>
            <a:ext cx="5589142" cy="1353685"/>
          </a:xfrm>
          <a:prstGeom prst="rect">
            <a:avLst/>
          </a:prstGeom>
        </p:spPr>
      </p:pic>
      <p:pic>
        <p:nvPicPr>
          <p:cNvPr id="13" name="Grafik 12" descr="Ein Bild, das Screenshot, Zeichnung enthält.&#10;&#10;Automatisch generierte Beschreibung">
            <a:extLst>
              <a:ext uri="{FF2B5EF4-FFF2-40B4-BE49-F238E27FC236}">
                <a16:creationId xmlns:a16="http://schemas.microsoft.com/office/drawing/2014/main" id="{6620C7D3-CE74-4C4E-B75F-4FE12550C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153" y="530901"/>
            <a:ext cx="6401693" cy="962159"/>
          </a:xfrm>
          <a:prstGeom prst="rect">
            <a:avLst/>
          </a:prstGeom>
        </p:spPr>
      </p:pic>
    </p:spTree>
    <p:extLst>
      <p:ext uri="{BB962C8B-B14F-4D97-AF65-F5344CB8AC3E}">
        <p14:creationId xmlns:p14="http://schemas.microsoft.com/office/powerpoint/2010/main" val="111563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FA26D-E03B-4653-BDD4-70ECDA4C15EF}"/>
              </a:ext>
            </a:extLst>
          </p:cNvPr>
          <p:cNvSpPr>
            <a:spLocks noGrp="1"/>
          </p:cNvSpPr>
          <p:nvPr>
            <p:ph type="title"/>
          </p:nvPr>
        </p:nvSpPr>
        <p:spPr/>
        <p:txBody>
          <a:bodyPr/>
          <a:lstStyle/>
          <a:p>
            <a:r>
              <a:rPr lang="de-DE" dirty="0"/>
              <a:t>Nicht triviale Fehler (</a:t>
            </a:r>
            <a:r>
              <a:rPr lang="de-DE" dirty="0" err="1"/>
              <a:t>Earable</a:t>
            </a:r>
            <a:r>
              <a:rPr lang="de-DE" dirty="0"/>
              <a:t> Library)</a:t>
            </a:r>
          </a:p>
        </p:txBody>
      </p:sp>
      <p:sp>
        <p:nvSpPr>
          <p:cNvPr id="4" name="Inhaltsplatzhalter 3">
            <a:extLst>
              <a:ext uri="{FF2B5EF4-FFF2-40B4-BE49-F238E27FC236}">
                <a16:creationId xmlns:a16="http://schemas.microsoft.com/office/drawing/2014/main" id="{B52CFB33-555C-4650-A166-704C545DA850}"/>
              </a:ext>
            </a:extLst>
          </p:cNvPr>
          <p:cNvSpPr>
            <a:spLocks noGrp="1"/>
          </p:cNvSpPr>
          <p:nvPr>
            <p:ph sz="half" idx="1"/>
          </p:nvPr>
        </p:nvSpPr>
        <p:spPr/>
        <p:txBody>
          <a:bodyPr>
            <a:normAutofit fontScale="92500" lnSpcReduction="10000"/>
          </a:bodyPr>
          <a:lstStyle/>
          <a:p>
            <a:pPr>
              <a:buFont typeface="Arial" panose="020B0604020202020204" pitchFamily="34" charset="0"/>
              <a:buChar char="•"/>
            </a:pPr>
            <a:r>
              <a:rPr lang="de-DE" sz="2800" dirty="0"/>
              <a:t>Problem:  Dicht aufeinanderfolgendes Trennen und Wiederherstellen der Bluetooth Verbindung zu den </a:t>
            </a:r>
            <a:r>
              <a:rPr lang="de-DE" sz="2800" dirty="0" err="1"/>
              <a:t>Earables</a:t>
            </a:r>
            <a:r>
              <a:rPr lang="de-DE" sz="2800" dirty="0"/>
              <a:t> ist nicht möglich</a:t>
            </a:r>
          </a:p>
          <a:p>
            <a:pPr>
              <a:buFont typeface="Arial" panose="020B0604020202020204" pitchFamily="34" charset="0"/>
              <a:buChar char="•"/>
            </a:pPr>
            <a:r>
              <a:rPr lang="de-DE" sz="2800" dirty="0"/>
              <a:t>Lösung: Einbauen einer </a:t>
            </a:r>
            <a:r>
              <a:rPr lang="de-DE" sz="2800" dirty="0" err="1"/>
              <a:t>zweisekundigen</a:t>
            </a:r>
            <a:r>
              <a:rPr lang="de-DE" sz="2800" dirty="0"/>
              <a:t> Verzögerung vor dem Wiederverbindungsvorgang war in allen Testfällen ausreichend, um ein Abbrechen der Verbindung zu vermeiden</a:t>
            </a:r>
          </a:p>
        </p:txBody>
      </p:sp>
      <p:sp>
        <p:nvSpPr>
          <p:cNvPr id="5" name="Inhaltsplatzhalter 4">
            <a:extLst>
              <a:ext uri="{FF2B5EF4-FFF2-40B4-BE49-F238E27FC236}">
                <a16:creationId xmlns:a16="http://schemas.microsoft.com/office/drawing/2014/main" id="{480E3042-7CB0-4C26-8B90-78E198B02A66}"/>
              </a:ext>
            </a:extLst>
          </p:cNvPr>
          <p:cNvSpPr>
            <a:spLocks noGrp="1"/>
          </p:cNvSpPr>
          <p:nvPr>
            <p:ph sz="half" idx="2"/>
          </p:nvPr>
        </p:nvSpPr>
        <p:spPr/>
        <p:txBody>
          <a:bodyPr>
            <a:normAutofit fontScale="92500" lnSpcReduction="10000"/>
          </a:bodyPr>
          <a:lstStyle/>
          <a:p>
            <a:pPr>
              <a:buFont typeface="Arial" panose="020B0604020202020204" pitchFamily="34" charset="0"/>
              <a:buChar char="•"/>
            </a:pPr>
            <a:r>
              <a:rPr lang="de-DE" sz="2600" dirty="0"/>
              <a:t>Problem: Wenn den </a:t>
            </a:r>
            <a:r>
              <a:rPr lang="de-DE" sz="2600" dirty="0" err="1"/>
              <a:t>Earables</a:t>
            </a:r>
            <a:r>
              <a:rPr lang="de-DE" sz="2600" dirty="0"/>
              <a:t> ein &gt; 20 Zeichnen langer Name zugewiesen wird, wird der Name nicht übernommen. Bei Namen zwischen 11 und 20 Zeichen wird der Name nur kurz gespeichert und nach einiger Zeit auf 11 Zeichen gekürzt.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74517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B5908-2D92-48ED-BBCD-93ADF00BA39A}"/>
              </a:ext>
            </a:extLst>
          </p:cNvPr>
          <p:cNvSpPr>
            <a:spLocks noGrp="1"/>
          </p:cNvSpPr>
          <p:nvPr>
            <p:ph type="title"/>
          </p:nvPr>
        </p:nvSpPr>
        <p:spPr/>
        <p:txBody>
          <a:bodyPr/>
          <a:lstStyle/>
          <a:p>
            <a:r>
              <a:rPr lang="de-DE" dirty="0"/>
              <a:t>Nicht triviale Fehler (Karl)</a:t>
            </a:r>
          </a:p>
        </p:txBody>
      </p:sp>
      <p:sp>
        <p:nvSpPr>
          <p:cNvPr id="3" name="Inhaltsplatzhalter 2">
            <a:extLst>
              <a:ext uri="{FF2B5EF4-FFF2-40B4-BE49-F238E27FC236}">
                <a16:creationId xmlns:a16="http://schemas.microsoft.com/office/drawing/2014/main" id="{F626D1D5-5C78-43AB-9031-4F4896FF545C}"/>
              </a:ext>
            </a:extLst>
          </p:cNvPr>
          <p:cNvSpPr>
            <a:spLocks noGrp="1"/>
          </p:cNvSpPr>
          <p:nvPr>
            <p:ph idx="1"/>
          </p:nvPr>
        </p:nvSpPr>
        <p:spPr/>
        <p:txBody>
          <a:bodyPr>
            <a:normAutofit/>
          </a:bodyPr>
          <a:lstStyle/>
          <a:p>
            <a:pPr>
              <a:buFont typeface="Arial" panose="020B0604020202020204" pitchFamily="34" charset="0"/>
              <a:buChar char="•"/>
            </a:pPr>
            <a:r>
              <a:rPr lang="de-DE" sz="2400" dirty="0"/>
              <a:t>Problem: Es wurde die Methode </a:t>
            </a:r>
            <a:r>
              <a:rPr lang="de-DE" sz="2400" dirty="0" err="1"/>
              <a:t>DeleteTrackAsync</a:t>
            </a:r>
            <a:r>
              <a:rPr lang="de-DE" sz="2400" dirty="0"/>
              <a:t>() über die </a:t>
            </a:r>
            <a:r>
              <a:rPr lang="de-DE" sz="2400" dirty="0" err="1"/>
              <a:t>AudioLibPageVM</a:t>
            </a:r>
            <a:r>
              <a:rPr lang="de-DE" sz="2400" dirty="0"/>
              <a:t> synchron aufgerufen, sodass es vereinzelt dazu kam, dass die </a:t>
            </a:r>
            <a:r>
              <a:rPr lang="de-DE" sz="2400" dirty="0" err="1"/>
              <a:t>AudioLib</a:t>
            </a:r>
            <a:r>
              <a:rPr lang="de-DE" sz="2400" dirty="0"/>
              <a:t> in der Anwendung beim Löschen von Dateien nicht richtig aktualisiert wurde</a:t>
            </a:r>
          </a:p>
          <a:p>
            <a:pPr>
              <a:buFont typeface="Arial" panose="020B0604020202020204" pitchFamily="34" charset="0"/>
              <a:buChar char="•"/>
            </a:pPr>
            <a:r>
              <a:rPr lang="de-DE" sz="2400" dirty="0"/>
              <a:t>Lösung: Die Methode </a:t>
            </a:r>
            <a:r>
              <a:rPr lang="de-DE" sz="2400" dirty="0" err="1"/>
              <a:t>AudioLibPageVM</a:t>
            </a:r>
            <a:r>
              <a:rPr lang="de-DE" sz="2400" dirty="0"/>
              <a:t> (und die Methoden über die </a:t>
            </a:r>
            <a:r>
              <a:rPr lang="de-DE" sz="2400" dirty="0" err="1"/>
              <a:t>DeleteTrackAsync</a:t>
            </a:r>
            <a:r>
              <a:rPr lang="de-DE" sz="2400" dirty="0"/>
              <a:t>() aufgerufen wurde) wurden so angepasst, dass nun die Methode </a:t>
            </a:r>
            <a:r>
              <a:rPr lang="de-DE" sz="2400" dirty="0" err="1"/>
              <a:t>DeleteTrackAsync</a:t>
            </a:r>
            <a:r>
              <a:rPr lang="de-DE" sz="2400" dirty="0"/>
              <a:t> der </a:t>
            </a:r>
            <a:r>
              <a:rPr lang="de-DE" sz="2400" dirty="0" err="1"/>
              <a:t>BasicAudioTrackDatabase</a:t>
            </a:r>
            <a:r>
              <a:rPr lang="de-DE" sz="2400" dirty="0"/>
              <a:t> asynchron aufgerufen wird</a:t>
            </a:r>
          </a:p>
          <a:p>
            <a:pPr>
              <a:buFont typeface="Arial" panose="020B0604020202020204" pitchFamily="34" charset="0"/>
              <a:buChar char="•"/>
            </a:pPr>
            <a:endParaRPr lang="de-DE" dirty="0"/>
          </a:p>
        </p:txBody>
      </p:sp>
      <p:sp>
        <p:nvSpPr>
          <p:cNvPr id="4" name="Inhaltsplatzhalter 3">
            <a:extLst>
              <a:ext uri="{FF2B5EF4-FFF2-40B4-BE49-F238E27FC236}">
                <a16:creationId xmlns:a16="http://schemas.microsoft.com/office/drawing/2014/main" id="{F8A7D27E-DC88-4E00-970A-F4FFCB3F54AC}"/>
              </a:ext>
            </a:extLst>
          </p:cNvPr>
          <p:cNvSpPr>
            <a:spLocks noGrp="1"/>
          </p:cNvSpPr>
          <p:nvPr>
            <p:ph sz="half" idx="4294967295"/>
          </p:nvPr>
        </p:nvSpPr>
        <p:spPr>
          <a:xfrm>
            <a:off x="7254875" y="1846263"/>
            <a:ext cx="4937125" cy="4022725"/>
          </a:xfrm>
        </p:spPr>
        <p:txBody>
          <a:bodyPr>
            <a:normAutofit/>
          </a:bodyPr>
          <a:lstStyle/>
          <a:p>
            <a:pPr marL="0" indent="0">
              <a:buNone/>
            </a:pPr>
            <a:br>
              <a:rPr lang="de-DE" dirty="0"/>
            </a:br>
            <a:endParaRPr lang="de-DE" dirty="0"/>
          </a:p>
        </p:txBody>
      </p:sp>
    </p:spTree>
    <p:extLst>
      <p:ext uri="{BB962C8B-B14F-4D97-AF65-F5344CB8AC3E}">
        <p14:creationId xmlns:p14="http://schemas.microsoft.com/office/powerpoint/2010/main" val="328834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B5908-2D92-48ED-BBCD-93ADF00BA39A}"/>
              </a:ext>
            </a:extLst>
          </p:cNvPr>
          <p:cNvSpPr>
            <a:spLocks noGrp="1"/>
          </p:cNvSpPr>
          <p:nvPr>
            <p:ph type="title"/>
          </p:nvPr>
        </p:nvSpPr>
        <p:spPr/>
        <p:txBody>
          <a:bodyPr/>
          <a:lstStyle/>
          <a:p>
            <a:r>
              <a:rPr lang="de-DE" dirty="0"/>
              <a:t>Nicht triviale Fehler (Karl)</a:t>
            </a:r>
          </a:p>
        </p:txBody>
      </p:sp>
      <p:sp>
        <p:nvSpPr>
          <p:cNvPr id="3" name="Inhaltsplatzhalter 2">
            <a:extLst>
              <a:ext uri="{FF2B5EF4-FFF2-40B4-BE49-F238E27FC236}">
                <a16:creationId xmlns:a16="http://schemas.microsoft.com/office/drawing/2014/main" id="{F626D1D5-5C78-43AB-9031-4F4896FF545C}"/>
              </a:ext>
            </a:extLst>
          </p:cNvPr>
          <p:cNvSpPr>
            <a:spLocks noGrp="1"/>
          </p:cNvSpPr>
          <p:nvPr>
            <p:ph idx="1"/>
          </p:nvPr>
        </p:nvSpPr>
        <p:spPr/>
        <p:txBody>
          <a:bodyPr>
            <a:normAutofit/>
          </a:bodyPr>
          <a:lstStyle/>
          <a:p>
            <a:pPr>
              <a:buFont typeface="Arial" panose="020B0604020202020204" pitchFamily="34" charset="0"/>
              <a:buChar char="•"/>
            </a:pPr>
            <a:r>
              <a:rPr lang="de-DE" sz="2400" dirty="0"/>
              <a:t>Problem: </a:t>
            </a:r>
            <a:r>
              <a:rPr lang="de-DE" sz="2400" dirty="0" err="1"/>
              <a:t>NotImplementedException</a:t>
            </a:r>
            <a:r>
              <a:rPr lang="de-DE" sz="2400" dirty="0"/>
              <a:t> beim Wechsel von </a:t>
            </a:r>
            <a:r>
              <a:rPr lang="de-DE" sz="2400" dirty="0" err="1"/>
              <a:t>BasicAudioLib</a:t>
            </a:r>
            <a:r>
              <a:rPr lang="de-DE" sz="2400" dirty="0"/>
              <a:t> zu </a:t>
            </a:r>
            <a:r>
              <a:rPr lang="de-DE" sz="2400" dirty="0" err="1"/>
              <a:t>SpotifyAudioLib</a:t>
            </a:r>
            <a:r>
              <a:rPr lang="de-DE" sz="2400" dirty="0"/>
              <a:t>, da </a:t>
            </a:r>
            <a:r>
              <a:rPr lang="de-DE" sz="2400" dirty="0" err="1"/>
              <a:t>AudioLibPageVM</a:t>
            </a:r>
            <a:r>
              <a:rPr lang="de-DE" sz="2400" dirty="0"/>
              <a:t> auf noch nicht geladen Playlists zugreift</a:t>
            </a:r>
          </a:p>
          <a:p>
            <a:pPr>
              <a:buFont typeface="Arial" panose="020B0604020202020204" pitchFamily="34" charset="0"/>
              <a:buChar char="•"/>
            </a:pPr>
            <a:r>
              <a:rPr lang="de-DE" sz="2400" dirty="0"/>
              <a:t>Lösung: Anpassung der Reihenfolge der sich verändernden Properties und aufgerufenen Events</a:t>
            </a:r>
            <a:endParaRPr lang="de-DE" dirty="0"/>
          </a:p>
        </p:txBody>
      </p:sp>
      <p:sp>
        <p:nvSpPr>
          <p:cNvPr id="4" name="Inhaltsplatzhalter 3">
            <a:extLst>
              <a:ext uri="{FF2B5EF4-FFF2-40B4-BE49-F238E27FC236}">
                <a16:creationId xmlns:a16="http://schemas.microsoft.com/office/drawing/2014/main" id="{F8A7D27E-DC88-4E00-970A-F4FFCB3F54AC}"/>
              </a:ext>
            </a:extLst>
          </p:cNvPr>
          <p:cNvSpPr>
            <a:spLocks noGrp="1"/>
          </p:cNvSpPr>
          <p:nvPr>
            <p:ph sz="half" idx="4294967295"/>
          </p:nvPr>
        </p:nvSpPr>
        <p:spPr>
          <a:xfrm>
            <a:off x="7254875" y="1846263"/>
            <a:ext cx="4937125" cy="4022725"/>
          </a:xfrm>
        </p:spPr>
        <p:txBody>
          <a:bodyPr>
            <a:normAutofit/>
          </a:bodyPr>
          <a:lstStyle/>
          <a:p>
            <a:pPr marL="0" indent="0">
              <a:buNone/>
            </a:pPr>
            <a:br>
              <a:rPr lang="de-DE" dirty="0"/>
            </a:br>
            <a:endParaRPr lang="de-DE" dirty="0"/>
          </a:p>
        </p:txBody>
      </p:sp>
    </p:spTree>
    <p:extLst>
      <p:ext uri="{BB962C8B-B14F-4D97-AF65-F5344CB8AC3E}">
        <p14:creationId xmlns:p14="http://schemas.microsoft.com/office/powerpoint/2010/main" val="3466263697"/>
      </p:ext>
    </p:extLst>
  </p:cSld>
  <p:clrMapOvr>
    <a:masterClrMapping/>
  </p:clrMapOvr>
</p:sld>
</file>

<file path=ppt/theme/theme1.xml><?xml version="1.0" encoding="utf-8"?>
<a:theme xmlns:a="http://schemas.openxmlformats.org/drawingml/2006/main" name="Rückblick">
  <a:themeElements>
    <a:clrScheme name="Rückblick">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otalTime>0</TotalTime>
  <Words>406</Words>
  <Application>Microsoft Office PowerPoint</Application>
  <PresentationFormat>Breitbild</PresentationFormat>
  <Paragraphs>28</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Rückblick</vt:lpstr>
      <vt:lpstr>Validierung</vt:lpstr>
      <vt:lpstr>EARABLE TESTING LIBRARY</vt:lpstr>
      <vt:lpstr>Tests für Karl</vt:lpstr>
      <vt:lpstr>PowerPoint-Präsentation</vt:lpstr>
      <vt:lpstr>Probleme bei Überdeckung</vt:lpstr>
      <vt:lpstr>PowerPoint-Präsentation</vt:lpstr>
      <vt:lpstr>Nicht triviale Fehler (Earable Library)</vt:lpstr>
      <vt:lpstr>Nicht triviale Fehler (Karl)</vt:lpstr>
      <vt:lpstr>Nicht triviale Fehler (Karl)</vt:lpstr>
      <vt:lpstr>Probleme(Karl)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Validierung</dc:title>
  <dc:creator>Jonas Koch</dc:creator>
  <cp:lastModifiedBy>Jonas Koch</cp:lastModifiedBy>
  <cp:revision>9</cp:revision>
  <dcterms:created xsi:type="dcterms:W3CDTF">2020-03-19T16:58:01Z</dcterms:created>
  <dcterms:modified xsi:type="dcterms:W3CDTF">2020-03-19T18:35:38Z</dcterms:modified>
</cp:coreProperties>
</file>