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7" r:id="rId3"/>
    <p:sldId id="268" r:id="rId4"/>
    <p:sldId id="269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10/1/2018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2018/10/1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350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2018/10/1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2018/10/1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2018/10/1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2018/10/1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2018/10/1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2018/10/1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2018/10/1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2018/10/1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10/1/2018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6040" y="151861"/>
            <a:ext cx="9601200" cy="691198"/>
          </a:xfrm>
        </p:spPr>
        <p:txBody>
          <a:bodyPr/>
          <a:lstStyle/>
          <a:p>
            <a:pPr algn="ctr"/>
            <a:r>
              <a:rPr lang="zh-TW" altLang="en-US" b="0" dirty="0" smtClean="0">
                <a:solidFill>
                  <a:schemeClr val="tx1"/>
                </a:solidFill>
              </a:rPr>
              <a:t>專家及學校窗口結案應注意事項</a:t>
            </a:r>
            <a:r>
              <a:rPr lang="en-US" altLang="zh-TW" b="0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rgbClr val="00B0F0"/>
                </a:solidFill>
              </a:rPr>
              <a:t>個案</a:t>
            </a:r>
            <a:r>
              <a:rPr lang="en-US" altLang="zh-TW" b="0" dirty="0" smtClean="0">
                <a:solidFill>
                  <a:schemeClr val="tx1"/>
                </a:solidFill>
              </a:rPr>
              <a:t>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32783" y="81224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個案診斷計畫採線上結案外，仍須繳交電子檔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09928"/>
              </p:ext>
            </p:extLst>
          </p:nvPr>
        </p:nvGraphicFramePr>
        <p:xfrm>
          <a:off x="619760" y="1240244"/>
          <a:ext cx="10577481" cy="2143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144951568"/>
                    </a:ext>
                  </a:extLst>
                </a:gridCol>
                <a:gridCol w="3885851">
                  <a:extLst>
                    <a:ext uri="{9D8B030D-6E8A-4147-A177-3AD203B41FA5}">
                      <a16:colId xmlns:a16="http://schemas.microsoft.com/office/drawing/2014/main" val="4162243637"/>
                    </a:ext>
                  </a:extLst>
                </a:gridCol>
                <a:gridCol w="3832361">
                  <a:extLst>
                    <a:ext uri="{9D8B030D-6E8A-4147-A177-3AD203B41FA5}">
                      <a16:colId xmlns:a16="http://schemas.microsoft.com/office/drawing/2014/main" val="2217171293"/>
                    </a:ext>
                  </a:extLst>
                </a:gridCol>
                <a:gridCol w="2212839">
                  <a:extLst>
                    <a:ext uri="{9D8B030D-6E8A-4147-A177-3AD203B41FA5}">
                      <a16:colId xmlns:a16="http://schemas.microsoft.com/office/drawing/2014/main" val="1945233010"/>
                    </a:ext>
                  </a:extLst>
                </a:gridCol>
              </a:tblGrid>
              <a:tr h="34288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項次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繳交項目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備註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7483"/>
                  </a:ext>
                </a:extLst>
              </a:tr>
              <a:tr h="34288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紙本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電子檔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55210"/>
                  </a:ext>
                </a:extLst>
              </a:tr>
              <a:tr h="85721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dirty="0" smtClean="0"/>
                        <a:t>專家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TW" altLang="en-US" sz="1600" dirty="0" smtClean="0"/>
                        <a:t>匯出的結案報告</a:t>
                      </a:r>
                      <a:endParaRPr lang="en-US" altLang="zh-TW" sz="160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TW" altLang="en-US" sz="1600" dirty="0" smtClean="0"/>
                        <a:t>匯出的診斷計畫成果摘要表</a:t>
                      </a:r>
                      <a:endParaRPr lang="en-US" altLang="zh-TW" sz="160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TW" altLang="en-US" sz="1600" dirty="0" smtClean="0"/>
                        <a:t>用印完成之結案同意書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正本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TW" altLang="en-US" sz="1600" dirty="0" smtClean="0"/>
                        <a:t>匯出的結案報告</a:t>
                      </a:r>
                      <a:r>
                        <a:rPr lang="en-US" altLang="zh-TW" sz="1600" dirty="0" smtClean="0"/>
                        <a:t>(PDF)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TW" altLang="en-US" sz="1600" dirty="0" smtClean="0"/>
                        <a:t>匯出的診斷計畫成果摘要表</a:t>
                      </a:r>
                      <a:r>
                        <a:rPr lang="en-US" altLang="zh-TW" sz="1600" dirty="0" smtClean="0"/>
                        <a:t>(PDF)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TW" altLang="en-US" sz="1600" dirty="0" smtClean="0"/>
                        <a:t>學界計畫結案成果簡報</a:t>
                      </a:r>
                      <a:r>
                        <a:rPr lang="en-US" altLang="zh-TW" sz="1600" dirty="0" smtClean="0"/>
                        <a:t>(PPT)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量化指標的金額都以</a:t>
                      </a:r>
                      <a:r>
                        <a:rPr lang="zh-TW" altLang="en-US" sz="1600" b="1" u="sng" dirty="0" smtClean="0">
                          <a:solidFill>
                            <a:srgbClr val="FF0000"/>
                          </a:solidFill>
                        </a:rPr>
                        <a:t>千元</a:t>
                      </a:r>
                      <a:r>
                        <a:rPr lang="zh-TW" altLang="en-US" sz="1600" dirty="0" smtClean="0"/>
                        <a:t>為計算單位，請老師特別注意</a:t>
                      </a:r>
                      <a:r>
                        <a:rPr lang="en-US" altLang="zh-TW" sz="1600" dirty="0" smtClean="0"/>
                        <a:t>!!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47083"/>
                  </a:ext>
                </a:extLst>
              </a:tr>
              <a:tr h="60005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一式一份以</a:t>
                      </a:r>
                      <a:r>
                        <a:rPr lang="zh-TW" altLang="en-US" sz="1600" b="1" dirty="0" smtClean="0">
                          <a:solidFill>
                            <a:srgbClr val="00B0F0"/>
                          </a:solidFill>
                        </a:rPr>
                        <a:t>藍色</a:t>
                      </a:r>
                      <a:r>
                        <a:rPr lang="zh-TW" altLang="en-US" sz="1600" dirty="0" smtClean="0"/>
                        <a:t>非油性封面膠裝成冊後繳交給學校窗口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上方電子檔內容匯成一個資料夾後，</a:t>
                      </a:r>
                      <a:r>
                        <a:rPr lang="en-US" altLang="zh-TW" sz="1600" dirty="0" smtClean="0"/>
                        <a:t>e-mail</a:t>
                      </a:r>
                      <a:r>
                        <a:rPr lang="zh-TW" altLang="en-US" sz="1600" dirty="0" smtClean="0"/>
                        <a:t>給各學校窗口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8274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53588"/>
              </p:ext>
            </p:extLst>
          </p:nvPr>
        </p:nvGraphicFramePr>
        <p:xfrm>
          <a:off x="619761" y="4060317"/>
          <a:ext cx="10627359" cy="2137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359">
                  <a:extLst>
                    <a:ext uri="{9D8B030D-6E8A-4147-A177-3AD203B41FA5}">
                      <a16:colId xmlns:a16="http://schemas.microsoft.com/office/drawing/2014/main" val="646675640"/>
                    </a:ext>
                  </a:extLst>
                </a:gridCol>
                <a:gridCol w="7548880">
                  <a:extLst>
                    <a:ext uri="{9D8B030D-6E8A-4147-A177-3AD203B41FA5}">
                      <a16:colId xmlns:a16="http://schemas.microsoft.com/office/drawing/2014/main" val="271860954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3266810326"/>
                    </a:ext>
                  </a:extLst>
                </a:gridCol>
              </a:tblGrid>
              <a:tr h="371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項次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繳交項目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備註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84434"/>
                  </a:ext>
                </a:extLst>
              </a:tr>
              <a:tr h="17655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學校窗口</a:t>
                      </a:r>
                      <a:endParaRPr lang="zh-TW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結案報告紙本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各專家繳交一式一份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marL="342900" indent="-342900" algn="l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光碟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彙整各專家結案報告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marL="342900" indent="-342900" algn="l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簽收領據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正本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各專家領取計畫費用的簽名條</a:t>
                      </a:r>
                      <a:r>
                        <a:rPr lang="en-US" altLang="zh-TW" sz="1600" dirty="0" smtClean="0"/>
                        <a:t>)</a:t>
                      </a:r>
                      <a:r>
                        <a:rPr lang="zh-TW" altLang="en-US" sz="1600" dirty="0" smtClean="0"/>
                        <a:t>範本如</a:t>
                      </a:r>
                      <a:r>
                        <a:rPr lang="en-US" altLang="zh-TW" sz="1600" dirty="0" smtClean="0"/>
                        <a:t>P3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文件繳交請於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10/25(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三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TW" altLang="en-US" sz="1600" dirty="0" smtClean="0"/>
                        <a:t>前寄出</a:t>
                      </a:r>
                      <a:endParaRPr lang="en-US" altLang="zh-TW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以郵戳為憑</a:t>
                      </a:r>
                      <a:r>
                        <a:rPr lang="en-US" altLang="zh-TW" sz="1600" dirty="0" smtClean="0"/>
                        <a:t>)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740773"/>
                  </a:ext>
                </a:extLst>
              </a:tr>
            </a:tbl>
          </a:graphicData>
        </a:graphic>
      </p:graphicFrame>
      <p:sp>
        <p:nvSpPr>
          <p:cNvPr id="7" name="文字方塊 8"/>
          <p:cNvSpPr txBox="1">
            <a:spLocks noChangeArrowheads="1"/>
          </p:cNvSpPr>
          <p:nvPr/>
        </p:nvSpPr>
        <p:spPr bwMode="auto">
          <a:xfrm>
            <a:off x="619760" y="6238240"/>
            <a:ext cx="871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註明：</a:t>
            </a:r>
            <a:r>
              <a:rPr lang="en-US" altLang="zh-TW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10/1</a:t>
            </a:r>
            <a:r>
              <a:rPr lang="zh-TW" altLang="en-US" sz="1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</a:t>
            </a:r>
            <a:r>
              <a:rPr lang="zh-TW" altLang="en-US" sz="1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，個案可線上登打結案報告</a:t>
            </a:r>
            <a:r>
              <a:rPr lang="en-US" altLang="zh-TW" sz="1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1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6200" y="20638"/>
            <a:ext cx="9601200" cy="640398"/>
          </a:xfrm>
        </p:spPr>
        <p:txBody>
          <a:bodyPr/>
          <a:lstStyle/>
          <a:p>
            <a:pPr algn="ctr"/>
            <a:r>
              <a:rPr lang="zh-TW" altLang="en-US" b="0" dirty="0" smtClean="0">
                <a:solidFill>
                  <a:schemeClr val="tx2"/>
                </a:solidFill>
              </a:rPr>
              <a:t>專家及學校窗口結案應注意事項</a:t>
            </a:r>
            <a:r>
              <a:rPr lang="en-US" altLang="zh-TW" b="0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rgbClr val="FF99FF"/>
                </a:solidFill>
              </a:rPr>
              <a:t>專</a:t>
            </a:r>
            <a:r>
              <a:rPr lang="zh-TW" altLang="en-US" dirty="0">
                <a:solidFill>
                  <a:srgbClr val="FF99FF"/>
                </a:solidFill>
              </a:rPr>
              <a:t>案</a:t>
            </a:r>
            <a:r>
              <a:rPr lang="en-US" altLang="zh-TW" b="0" dirty="0" smtClean="0">
                <a:solidFill>
                  <a:schemeClr val="tx2"/>
                </a:solidFill>
              </a:rPr>
              <a:t>)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72160" y="52496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 smtClean="0"/>
              <a:t>專案輔導計畫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28017"/>
              </p:ext>
            </p:extLst>
          </p:nvPr>
        </p:nvGraphicFramePr>
        <p:xfrm>
          <a:off x="619760" y="882605"/>
          <a:ext cx="11054080" cy="2601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144951568"/>
                    </a:ext>
                  </a:extLst>
                </a:gridCol>
                <a:gridCol w="4730686">
                  <a:extLst>
                    <a:ext uri="{9D8B030D-6E8A-4147-A177-3AD203B41FA5}">
                      <a16:colId xmlns:a16="http://schemas.microsoft.com/office/drawing/2014/main" val="4162243637"/>
                    </a:ext>
                  </a:extLst>
                </a:gridCol>
                <a:gridCol w="3051904">
                  <a:extLst>
                    <a:ext uri="{9D8B030D-6E8A-4147-A177-3AD203B41FA5}">
                      <a16:colId xmlns:a16="http://schemas.microsoft.com/office/drawing/2014/main" val="2217171293"/>
                    </a:ext>
                  </a:extLst>
                </a:gridCol>
                <a:gridCol w="2231296">
                  <a:extLst>
                    <a:ext uri="{9D8B030D-6E8A-4147-A177-3AD203B41FA5}">
                      <a16:colId xmlns:a16="http://schemas.microsoft.com/office/drawing/2014/main" val="1945233010"/>
                    </a:ext>
                  </a:extLst>
                </a:gridCol>
              </a:tblGrid>
              <a:tr h="33027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項次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繳交項目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備註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7483"/>
                  </a:ext>
                </a:extLst>
              </a:tr>
              <a:tr h="33027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紙本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電子檔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55210"/>
                  </a:ext>
                </a:extLst>
              </a:tr>
              <a:tr h="1321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/>
                        <a:t>計畫</a:t>
                      </a:r>
                      <a:endParaRPr lang="en-US" altLang="zh-TW" sz="2000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/>
                        <a:t>主持人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dirty="0" smtClean="0"/>
                        <a:t>結案報告 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含以下內容</a:t>
                      </a:r>
                      <a:r>
                        <a:rPr lang="en-US" altLang="zh-TW" sz="1600" dirty="0" smtClean="0"/>
                        <a:t>)</a:t>
                      </a:r>
                      <a:r>
                        <a:rPr lang="zh-TW" altLang="en-US" sz="1600" dirty="0" smtClean="0"/>
                        <a:t>：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dirty="0" smtClean="0"/>
                        <a:t>表一：廠商診斷成果摘要表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dirty="0" smtClean="0"/>
                        <a:t>表二：臨場診斷記錄表及結案同意書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正本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其他附件：研提政府計畫相關佐證資料、辦理交流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活動、學生實習相關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資料等附件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左方電子檔內容匯成一個資料夾後，</a:t>
                      </a:r>
                      <a:r>
                        <a:rPr lang="en-US" altLang="zh-TW" sz="1600" dirty="0" smtClean="0"/>
                        <a:t>e-mail</a:t>
                      </a:r>
                      <a:r>
                        <a:rPr lang="zh-TW" altLang="en-US" sz="1600" dirty="0" smtClean="0"/>
                        <a:t>給各學校窗口</a:t>
                      </a:r>
                      <a:endParaRPr lang="en-US" altLang="zh-TW" sz="16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量化指標的金額都以</a:t>
                      </a:r>
                      <a:r>
                        <a:rPr lang="zh-TW" altLang="en-US" sz="1600" b="1" u="sng" dirty="0" smtClean="0">
                          <a:solidFill>
                            <a:srgbClr val="FF0000"/>
                          </a:solidFill>
                        </a:rPr>
                        <a:t>千元</a:t>
                      </a:r>
                      <a:r>
                        <a:rPr lang="zh-TW" altLang="en-US" sz="1600" dirty="0" smtClean="0"/>
                        <a:t>為計算單位，請老師特別注意</a:t>
                      </a:r>
                      <a:r>
                        <a:rPr lang="en-US" altLang="zh-TW" sz="1600" dirty="0" smtClean="0"/>
                        <a:t>!!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47083"/>
                  </a:ext>
                </a:extLst>
              </a:tr>
              <a:tr h="57797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一式一份以</a:t>
                      </a:r>
                      <a:r>
                        <a:rPr lang="zh-TW" altLang="en-US" sz="1600" b="1" dirty="0" smtClean="0">
                          <a:solidFill>
                            <a:srgbClr val="FF99FF"/>
                          </a:solidFill>
                        </a:rPr>
                        <a:t>粉紅色</a:t>
                      </a:r>
                      <a:r>
                        <a:rPr lang="zh-TW" altLang="en-US" sz="1600" dirty="0" smtClean="0"/>
                        <a:t>非油性封面膠裝成冊後繳交給學校窗口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dirty="0" smtClean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8274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65795"/>
              </p:ext>
            </p:extLst>
          </p:nvPr>
        </p:nvGraphicFramePr>
        <p:xfrm>
          <a:off x="619760" y="3586480"/>
          <a:ext cx="10962639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359">
                  <a:extLst>
                    <a:ext uri="{9D8B030D-6E8A-4147-A177-3AD203B41FA5}">
                      <a16:colId xmlns:a16="http://schemas.microsoft.com/office/drawing/2014/main" val="646675640"/>
                    </a:ext>
                  </a:extLst>
                </a:gridCol>
                <a:gridCol w="7609841">
                  <a:extLst>
                    <a:ext uri="{9D8B030D-6E8A-4147-A177-3AD203B41FA5}">
                      <a16:colId xmlns:a16="http://schemas.microsoft.com/office/drawing/2014/main" val="2718609543"/>
                    </a:ext>
                  </a:extLst>
                </a:gridCol>
                <a:gridCol w="2123439">
                  <a:extLst>
                    <a:ext uri="{9D8B030D-6E8A-4147-A177-3AD203B41FA5}">
                      <a16:colId xmlns:a16="http://schemas.microsoft.com/office/drawing/2014/main" val="3266810326"/>
                    </a:ext>
                  </a:extLst>
                </a:gridCol>
              </a:tblGrid>
              <a:tr h="3587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項次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繳交項目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備註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84434"/>
                  </a:ext>
                </a:extLst>
              </a:tr>
              <a:tr h="16732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/>
                        <a:t>學校窗口</a:t>
                      </a:r>
                      <a:endParaRPr lang="zh-TW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結案報告紙本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各專案繳交一式一份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marL="342900" indent="-342900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光碟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彙整結案報告一份：內含表一、表二及其他附件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marL="342900" indent="-342900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簽收領據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正本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各專家領取計畫費用的簽名條</a:t>
                      </a:r>
                      <a:r>
                        <a:rPr lang="en-US" altLang="zh-TW" sz="1600" dirty="0" smtClean="0"/>
                        <a:t>)</a:t>
                      </a:r>
                      <a:r>
                        <a:rPr lang="zh-TW" altLang="en-US" sz="1600" dirty="0" smtClean="0"/>
                        <a:t>範本如</a:t>
                      </a:r>
                      <a:r>
                        <a:rPr lang="en-US" altLang="zh-TW" sz="1600" dirty="0" smtClean="0"/>
                        <a:t>P3</a:t>
                      </a:r>
                    </a:p>
                    <a:p>
                      <a:pPr marL="342900" indent="-342900" eaLnBrk="1" fontAlgn="auto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zh-TW" altLang="en-US" sz="1600" dirty="0" smtClean="0"/>
                        <a:t>專案推動費用之經費支出報表及原始憑證正本</a:t>
                      </a:r>
                      <a:endParaRPr lang="en-US" altLang="zh-TW" sz="16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文件繳交請於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10/25(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</a:rPr>
                        <a:t>三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TW" altLang="en-US" sz="1600" dirty="0" smtClean="0"/>
                        <a:t>前寄出</a:t>
                      </a:r>
                      <a:endParaRPr lang="en-US" altLang="zh-TW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以郵戳為憑</a:t>
                      </a:r>
                      <a:r>
                        <a:rPr lang="en-US" altLang="zh-TW" sz="1600" dirty="0" smtClean="0"/>
                        <a:t>)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7407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9761" y="5802327"/>
            <a:ext cx="10962638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註明：依據申請須知第陸點注意事項規定，關於專案推動費用應檢附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經費支出報表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原始憑證正本</a:t>
            </a:r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公立實施校務基金之學校：應檢附經費支出報表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，另原始憑證正本保存於校內以供備查。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公立未實施校務基金之學校或私立學校：應檢附經費支出報表及原始憑證正本。</a:t>
            </a:r>
          </a:p>
        </p:txBody>
      </p:sp>
    </p:spTree>
    <p:extLst>
      <p:ext uri="{BB962C8B-B14F-4D97-AF65-F5344CB8AC3E}">
        <p14:creationId xmlns:p14="http://schemas.microsoft.com/office/powerpoint/2010/main" val="11139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4760" y="-329267"/>
            <a:ext cx="9601200" cy="1142385"/>
          </a:xfrm>
        </p:spPr>
        <p:txBody>
          <a:bodyPr/>
          <a:lstStyle/>
          <a:p>
            <a:pPr algn="ctr"/>
            <a:r>
              <a:rPr lang="zh-TW" altLang="en-US" dirty="0" smtClean="0"/>
              <a:t>附件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1200" y="81311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 smtClean="0"/>
              <a:t>簽收領據範本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14113"/>
              </p:ext>
            </p:extLst>
          </p:nvPr>
        </p:nvGraphicFramePr>
        <p:xfrm>
          <a:off x="711200" y="1344613"/>
          <a:ext cx="10861040" cy="3389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1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5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6779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專家簽收領據單</a:t>
                      </a:r>
                      <a:endParaRPr lang="en-US" altLang="zh-TW" sz="3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日期：</a:t>
                      </a:r>
                      <a:r>
                        <a:rPr lang="zh-TW" altLang="en-US" sz="1800" u="sng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zh-TW" altLang="en-US" sz="1800" u="sng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r>
                        <a:rPr lang="zh-TW" altLang="en-US" sz="1800" u="sng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項次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計畫名稱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專家姓名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系所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計畫期程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計畫類型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計畫費用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千元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○○○○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○○○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○○○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○年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05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○年</a:t>
                      </a: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○○○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72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45733" marB="4573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56">
                <a:tc gridSpan="7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專家簽名：○○○</a:t>
                      </a:r>
                    </a:p>
                  </a:txBody>
                  <a:tcPr marT="45733" marB="4573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11200" y="4871460"/>
            <a:ext cx="10861040" cy="3945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marL="714375" indent="-7143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註明：簽收領據應內含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計畫名稱、專家姓名、計畫期程、金額、簽名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等，提供範本供參考。</a:t>
            </a:r>
            <a:endParaRPr lang="en-US" altLang="zh-TW" sz="1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571</Words>
  <Application>Microsoft Office PowerPoint</Application>
  <PresentationFormat>寬螢幕</PresentationFormat>
  <Paragraphs>76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微軟正黑體</vt:lpstr>
      <vt:lpstr>標楷體</vt:lpstr>
      <vt:lpstr>Arial</vt:lpstr>
      <vt:lpstr>Times New Roman</vt:lpstr>
      <vt:lpstr>Wingdings</vt:lpstr>
      <vt:lpstr>Diamond Grid 16x9</vt:lpstr>
      <vt:lpstr>專家及學校窗口結案應注意事項(個案)</vt:lpstr>
      <vt:lpstr>專家及學校窗口結案應注意事項(專案)</vt:lpstr>
      <vt:lpstr>附件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2017-09-18T02:21:52Z</dcterms:created>
  <dcterms:modified xsi:type="dcterms:W3CDTF">2018-10-01T02:53:56Z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