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80" r:id="rId3"/>
    <p:sldId id="284" r:id="rId4"/>
    <p:sldId id="281" r:id="rId5"/>
    <p:sldId id="285" r:id="rId6"/>
    <p:sldId id="277" r:id="rId7"/>
    <p:sldId id="278" r:id="rId8"/>
    <p:sldId id="286" r:id="rId9"/>
    <p:sldId id="283" r:id="rId10"/>
    <p:sldId id="279" r:id="rId11"/>
    <p:sldId id="27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16F12-0CC1-47A4-B222-9D57A088E638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A5A9C-92D0-4867-97BE-2CD6264CAE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41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yizuoshan.com/upload/2011062210391388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43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yizuoshan.com/upload/20110622103913888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7" t="46243" r="1851" b="44312"/>
          <a:stretch/>
        </p:blipFill>
        <p:spPr bwMode="auto">
          <a:xfrm>
            <a:off x="107504" y="2996952"/>
            <a:ext cx="5928360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yizuoshan.com/upload/20110622103913888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7" t="46243" r="1851" b="44312"/>
          <a:stretch/>
        </p:blipFill>
        <p:spPr bwMode="auto">
          <a:xfrm>
            <a:off x="85468" y="4013076"/>
            <a:ext cx="5928360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yizuoshan.com/upload/20110622103913888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7" t="46243" r="1851" b="44312"/>
          <a:stretch/>
        </p:blipFill>
        <p:spPr bwMode="auto">
          <a:xfrm>
            <a:off x="259904" y="5589240"/>
            <a:ext cx="5928360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yizuoshan.com/upload/20110622103913888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7" t="46243" r="1851" b="44312"/>
          <a:stretch/>
        </p:blipFill>
        <p:spPr bwMode="auto">
          <a:xfrm>
            <a:off x="3205974" y="5968712"/>
            <a:ext cx="5928360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tosea.org.tw/uploads/images/logo/logo_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7" t="9937" r="22152" b="35585"/>
          <a:stretch/>
        </p:blipFill>
        <p:spPr bwMode="auto">
          <a:xfrm>
            <a:off x="179512" y="3066043"/>
            <a:ext cx="735778" cy="72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043608" y="2994035"/>
            <a:ext cx="4176464" cy="867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財團法人</a:t>
            </a:r>
            <a:endParaRPr lang="en-US" altLang="zh-TW" sz="1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金屬工業研究發展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中心</a:t>
            </a: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1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Metal Industries Research &amp; Development Centre</a:t>
            </a:r>
            <a:endParaRPr lang="zh-TW" altLang="en-US" sz="1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3548" y="3789040"/>
            <a:ext cx="4552468" cy="7271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學界協助產業輔導平台</a:t>
            </a:r>
            <a:endParaRPr lang="zh-TW" altLang="en-US" sz="3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933524" y="4653136"/>
            <a:ext cx="5878836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</a:t>
            </a:r>
            <a:r>
              <a:rPr lang="zh-TW" alt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報告線上操作</a:t>
            </a:r>
            <a:r>
              <a:rPr lang="zh-TW" alt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說明</a:t>
            </a:r>
            <a:r>
              <a:rPr lang="en-US" altLang="zh-TW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窗口</a:t>
            </a:r>
            <a:r>
              <a:rPr lang="en-US" altLang="zh-TW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444208" y="5840896"/>
            <a:ext cx="3240360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7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學界關懷計畫專案辦公室</a:t>
            </a:r>
            <a:endParaRPr lang="zh-TW" altLang="en-US" sz="17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21327" r="25831" b="29523"/>
          <a:stretch/>
        </p:blipFill>
        <p:spPr bwMode="auto">
          <a:xfrm>
            <a:off x="107504" y="2907080"/>
            <a:ext cx="8838176" cy="325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153400" cy="1181100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◑ 選擇狀態為「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待提交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」，確認所有結案報告狀態審查無誤後，接著點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選「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提交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結案報告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」鈕，即完成學校窗口送件工作！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◑ 每間學校每月僅能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提交一次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，若需多次提交請與南區系統管理員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張育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晧</a:t>
            </a:r>
            <a:r>
              <a:rPr lang="zh-TW" alt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小姐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聯繫：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07-3513121#2949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29703" name="Group 3"/>
          <p:cNvGrpSpPr>
            <a:grpSpLocks/>
          </p:cNvGrpSpPr>
          <p:nvPr/>
        </p:nvGrpSpPr>
        <p:grpSpPr bwMode="auto">
          <a:xfrm>
            <a:off x="5832306" y="3573016"/>
            <a:ext cx="1187966" cy="864379"/>
            <a:chOff x="3790" y="7407"/>
            <a:chExt cx="1443" cy="1402"/>
          </a:xfrm>
        </p:grpSpPr>
        <p:sp>
          <p:nvSpPr>
            <p:cNvPr id="29707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9708" name="AutoShape 5"/>
            <p:cNvCxnSpPr>
              <a:cxnSpLocks noChangeShapeType="1"/>
            </p:cNvCxnSpPr>
            <p:nvPr/>
          </p:nvCxnSpPr>
          <p:spPr bwMode="auto">
            <a:xfrm flipH="1">
              <a:off x="4582" y="7407"/>
              <a:ext cx="651" cy="677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1150144"/>
          </a:xfrm>
          <a:prstGeom prst="rect">
            <a:avLst/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40000"/>
                  <a:lumOff val="6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479634" y="0"/>
            <a:ext cx="18473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zh-CN" altLang="en-US" sz="360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251520" y="188640"/>
            <a:ext cx="66495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>
              <a:defRPr/>
            </a:pPr>
            <a:r>
              <a:rPr lang="zh-TW" altLang="en-US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結案報告提交與清單列印</a:t>
            </a:r>
            <a:r>
              <a:rPr lang="en-US" altLang="zh-TW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(2/2)</a:t>
            </a:r>
            <a:endParaRPr lang="zh-TW" altLang="en-US" sz="3600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grpSp>
        <p:nvGrpSpPr>
          <p:cNvPr id="29704" name="Group 3"/>
          <p:cNvGrpSpPr>
            <a:grpSpLocks/>
          </p:cNvGrpSpPr>
          <p:nvPr/>
        </p:nvGrpSpPr>
        <p:grpSpPr bwMode="auto">
          <a:xfrm>
            <a:off x="4968209" y="4531546"/>
            <a:ext cx="2412578" cy="1130118"/>
            <a:chOff x="3790" y="7962"/>
            <a:chExt cx="1639" cy="1048"/>
          </a:xfrm>
        </p:grpSpPr>
        <p:sp>
          <p:nvSpPr>
            <p:cNvPr id="29705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9706" name="AutoShape 5"/>
            <p:cNvCxnSpPr>
              <a:cxnSpLocks noChangeShapeType="1"/>
            </p:cNvCxnSpPr>
            <p:nvPr/>
          </p:nvCxnSpPr>
          <p:spPr bwMode="auto">
            <a:xfrm flipH="1" flipV="1">
              <a:off x="4666" y="8475"/>
              <a:ext cx="763" cy="535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27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聯絡窗口</a:t>
            </a:r>
          </a:p>
        </p:txBody>
      </p:sp>
      <p:pic>
        <p:nvPicPr>
          <p:cNvPr id="5" name="Picture 2" descr="http://www.tosea.org.tw/uploads/images/logo/logo_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" y="1989995"/>
            <a:ext cx="4176464" cy="41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355976" y="1989995"/>
            <a:ext cx="4788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若有操作等相關問題，請洽網站系統窗口！</a:t>
            </a: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聯絡資訊如下：</a:t>
            </a: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地    址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811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高雄市楠梓區高楠公路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1001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號 </a:t>
            </a:r>
            <a:b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金屬中心檢測組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b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電    話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07-3513121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分機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2949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傳    真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07-3533581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聯絡人：張育晧 小姐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b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E-mail 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r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zoracc@mail.mirdc.org.tw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15616" y="1772816"/>
            <a:ext cx="2460626" cy="4187825"/>
            <a:chOff x="707" y="906"/>
            <a:chExt cx="1550" cy="2638"/>
          </a:xfrm>
        </p:grpSpPr>
        <p:sp>
          <p:nvSpPr>
            <p:cNvPr id="5" name="Arc 3"/>
            <p:cNvSpPr>
              <a:spLocks/>
            </p:cNvSpPr>
            <p:nvPr/>
          </p:nvSpPr>
          <p:spPr bwMode="gray">
            <a:xfrm>
              <a:off x="707" y="906"/>
              <a:ext cx="1418" cy="2638"/>
            </a:xfrm>
            <a:custGeom>
              <a:avLst/>
              <a:gdLst>
                <a:gd name="T0" fmla="*/ 0 w 21600"/>
                <a:gd name="T1" fmla="*/ 0 h 40165"/>
                <a:gd name="T2" fmla="*/ 0 w 21600"/>
                <a:gd name="T3" fmla="*/ 0 h 40165"/>
                <a:gd name="T4" fmla="*/ 0 w 21600"/>
                <a:gd name="T5" fmla="*/ 0 h 401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165"/>
                <a:gd name="T11" fmla="*/ 21600 w 21600"/>
                <a:gd name="T12" fmla="*/ 40165 h 401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165" fill="none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</a:path>
                <a:path w="21600" h="40165" stroke="0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  <a:lnTo>
                    <a:pt x="0" y="20699"/>
                  </a:lnTo>
                  <a:lnTo>
                    <a:pt x="6173" y="0"/>
                  </a:lnTo>
                  <a:close/>
                </a:path>
              </a:pathLst>
            </a:cu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tIns="44450" rIns="45720" bIns="44450" anchor="ctr" anchorCtr="1"/>
            <a:lstStyle/>
            <a:p>
              <a:endParaRPr lang="zh-TW" altLang="en-US"/>
            </a:p>
          </p:txBody>
        </p:sp>
        <p:sp>
          <p:nvSpPr>
            <p:cNvPr id="6" name="Oval 4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297" y="922"/>
              <a:ext cx="280" cy="280"/>
            </a:xfrm>
            <a:prstGeom prst="ellipse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7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342" y="3219"/>
              <a:ext cx="280" cy="280"/>
            </a:xfrm>
            <a:prstGeom prst="ellipse">
              <a:avLst/>
            </a:prstGeom>
            <a:solidFill>
              <a:srgbClr val="D97300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0" name="Oval 8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977" y="2131"/>
              <a:ext cx="280" cy="280"/>
            </a:xfrm>
            <a:prstGeom prst="ellipse">
              <a:avLst/>
            </a:prstGeom>
            <a:solidFill>
              <a:srgbClr val="B1A35D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</p:grp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989263" y="1574825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登入平台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635896" y="3645024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審核與收件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131840" y="5517232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提交與列印清單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588" y="-25400"/>
            <a:ext cx="9144000" cy="1150144"/>
            <a:chOff x="1588" y="-25400"/>
            <a:chExt cx="9144000" cy="115014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88" y="-25400"/>
              <a:ext cx="9144000" cy="1150144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tx2">
                    <a:lumMod val="40000"/>
                    <a:lumOff val="60000"/>
                  </a:schemeClr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xtLst/>
          </p:spPr>
          <p:txBody>
            <a:bodyPr wrap="none" anchor="ctr"/>
            <a:lstStyle/>
            <a:p>
              <a:endParaRPr lang="zh-CN" altLang="en-US" sz="36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20675" y="209550"/>
              <a:ext cx="4801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學校窗口操作平台流程</a:t>
              </a:r>
              <a:endParaRPr kumimoji="1" lang="zh-TW" altLang="zh-TW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15616" y="1772816"/>
            <a:ext cx="2460626" cy="4187825"/>
            <a:chOff x="707" y="906"/>
            <a:chExt cx="1550" cy="2638"/>
          </a:xfrm>
        </p:grpSpPr>
        <p:sp>
          <p:nvSpPr>
            <p:cNvPr id="5" name="Arc 3"/>
            <p:cNvSpPr>
              <a:spLocks/>
            </p:cNvSpPr>
            <p:nvPr/>
          </p:nvSpPr>
          <p:spPr bwMode="gray">
            <a:xfrm>
              <a:off x="707" y="906"/>
              <a:ext cx="1418" cy="2638"/>
            </a:xfrm>
            <a:custGeom>
              <a:avLst/>
              <a:gdLst>
                <a:gd name="T0" fmla="*/ 0 w 21600"/>
                <a:gd name="T1" fmla="*/ 0 h 40165"/>
                <a:gd name="T2" fmla="*/ 0 w 21600"/>
                <a:gd name="T3" fmla="*/ 0 h 40165"/>
                <a:gd name="T4" fmla="*/ 0 w 21600"/>
                <a:gd name="T5" fmla="*/ 0 h 401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165"/>
                <a:gd name="T11" fmla="*/ 21600 w 21600"/>
                <a:gd name="T12" fmla="*/ 40165 h 401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165" fill="none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</a:path>
                <a:path w="21600" h="40165" stroke="0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  <a:lnTo>
                    <a:pt x="0" y="20699"/>
                  </a:lnTo>
                  <a:lnTo>
                    <a:pt x="6173" y="0"/>
                  </a:lnTo>
                  <a:close/>
                </a:path>
              </a:pathLst>
            </a:cu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tIns="44450" rIns="45720" bIns="44450" anchor="ctr" anchorCtr="1"/>
            <a:lstStyle/>
            <a:p>
              <a:endParaRPr lang="zh-TW" altLang="en-US"/>
            </a:p>
          </p:txBody>
        </p:sp>
        <p:sp>
          <p:nvSpPr>
            <p:cNvPr id="10" name="Oval 8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977" y="2131"/>
              <a:ext cx="280" cy="280"/>
            </a:xfrm>
            <a:prstGeom prst="ellipse">
              <a:avLst/>
            </a:prstGeom>
            <a:solidFill>
              <a:srgbClr val="B1A35D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1600" b="1" dirty="0">
                  <a:solidFill>
                    <a:srgbClr val="FFFFFF"/>
                  </a:solidFill>
                  <a:latin typeface="Arial" charset="0"/>
                </a:rPr>
                <a:t>1</a:t>
              </a:r>
              <a:endParaRPr kumimoji="0" lang="en-US" altLang="zh-TW" sz="16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635896" y="3645024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登入平台畫面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588" y="-25400"/>
            <a:ext cx="9144000" cy="1150144"/>
            <a:chOff x="1588" y="-25400"/>
            <a:chExt cx="9144000" cy="115014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88" y="-25400"/>
              <a:ext cx="9144000" cy="1150144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tx2">
                    <a:lumMod val="40000"/>
                    <a:lumOff val="60000"/>
                  </a:schemeClr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xtLst/>
          </p:spPr>
          <p:txBody>
            <a:bodyPr wrap="none" anchor="ctr"/>
            <a:lstStyle/>
            <a:p>
              <a:endParaRPr lang="zh-CN" altLang="en-US" sz="36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20675" y="209550"/>
              <a:ext cx="34163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登入平台</a:t>
              </a:r>
              <a:r>
                <a:rPr kumimoji="1" lang="zh-TW" altLang="zh-TW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流程圖</a:t>
              </a:r>
              <a:endParaRPr kumimoji="1" lang="zh-TW" altLang="zh-TW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45" r="47348" b="5433"/>
          <a:stretch/>
        </p:blipFill>
        <p:spPr>
          <a:xfrm>
            <a:off x="4860032" y="2100948"/>
            <a:ext cx="4149181" cy="4496403"/>
          </a:xfrm>
          <a:prstGeom prst="rect">
            <a:avLst/>
          </a:prstGeom>
        </p:spPr>
      </p:pic>
      <p:sp>
        <p:nvSpPr>
          <p:cNvPr id="11" name="文字版面配置區 5"/>
          <p:cNvSpPr txBox="1">
            <a:spLocks/>
          </p:cNvSpPr>
          <p:nvPr/>
        </p:nvSpPr>
        <p:spPr>
          <a:xfrm>
            <a:off x="144016" y="1166689"/>
            <a:ext cx="4572000" cy="8358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請輸入註冊平台之帳號密碼，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 進行登入作業。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cs typeface="+mn-cs"/>
            </a:endParaRPr>
          </a:p>
        </p:txBody>
      </p:sp>
      <p:sp>
        <p:nvSpPr>
          <p:cNvPr id="12" name="文字版面配置區 6"/>
          <p:cNvSpPr txBox="1">
            <a:spLocks/>
          </p:cNvSpPr>
          <p:nvPr/>
        </p:nvSpPr>
        <p:spPr>
          <a:xfrm>
            <a:off x="4872608" y="1124744"/>
            <a:ext cx="4163888" cy="835888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登入成功後，請點選「</a:t>
            </a: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個人化資料管理」</a:t>
            </a: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進入管理頁面。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5" t="9928" r="3536" b="4683"/>
          <a:stretch/>
        </p:blipFill>
        <p:spPr>
          <a:xfrm>
            <a:off x="107504" y="2132856"/>
            <a:ext cx="4608513" cy="44644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4225" y="3429000"/>
            <a:ext cx="1224136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143228" y="4365843"/>
            <a:ext cx="1296144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588" y="-25400"/>
            <a:ext cx="9144000" cy="1150144"/>
          </a:xfrm>
          <a:prstGeom prst="rect">
            <a:avLst/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40000"/>
                  <a:lumOff val="6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395536" y="188640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>
              <a:defRPr/>
            </a:pPr>
            <a:r>
              <a:rPr lang="zh-TW" altLang="en-US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學校窗口登入平台</a:t>
            </a:r>
            <a:endParaRPr lang="zh-TW" altLang="en-US" sz="3600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15616" y="1772816"/>
            <a:ext cx="2251076" cy="4187825"/>
            <a:chOff x="707" y="906"/>
            <a:chExt cx="1418" cy="2638"/>
          </a:xfrm>
        </p:grpSpPr>
        <p:sp>
          <p:nvSpPr>
            <p:cNvPr id="5" name="Arc 3"/>
            <p:cNvSpPr>
              <a:spLocks/>
            </p:cNvSpPr>
            <p:nvPr/>
          </p:nvSpPr>
          <p:spPr bwMode="gray">
            <a:xfrm>
              <a:off x="707" y="906"/>
              <a:ext cx="1418" cy="2638"/>
            </a:xfrm>
            <a:custGeom>
              <a:avLst/>
              <a:gdLst>
                <a:gd name="T0" fmla="*/ 0 w 21600"/>
                <a:gd name="T1" fmla="*/ 0 h 40165"/>
                <a:gd name="T2" fmla="*/ 0 w 21600"/>
                <a:gd name="T3" fmla="*/ 0 h 40165"/>
                <a:gd name="T4" fmla="*/ 0 w 21600"/>
                <a:gd name="T5" fmla="*/ 0 h 401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165"/>
                <a:gd name="T11" fmla="*/ 21600 w 21600"/>
                <a:gd name="T12" fmla="*/ 40165 h 401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165" fill="none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</a:path>
                <a:path w="21600" h="40165" stroke="0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  <a:lnTo>
                    <a:pt x="0" y="20699"/>
                  </a:lnTo>
                  <a:lnTo>
                    <a:pt x="6173" y="0"/>
                  </a:lnTo>
                  <a:close/>
                </a:path>
              </a:pathLst>
            </a:cu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tIns="44450" rIns="45720" bIns="44450" anchor="ctr" anchorCtr="1"/>
            <a:lstStyle/>
            <a:p>
              <a:endParaRPr lang="zh-TW" altLang="en-US"/>
            </a:p>
          </p:txBody>
        </p:sp>
        <p:sp>
          <p:nvSpPr>
            <p:cNvPr id="6" name="Oval 4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297" y="922"/>
              <a:ext cx="280" cy="280"/>
            </a:xfrm>
            <a:prstGeom prst="ellipse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7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342" y="3219"/>
              <a:ext cx="280" cy="280"/>
            </a:xfrm>
            <a:prstGeom prst="ellipse">
              <a:avLst/>
            </a:prstGeom>
            <a:solidFill>
              <a:srgbClr val="D97300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 smtClean="0">
                  <a:solidFill>
                    <a:srgbClr val="FFFFFF"/>
                  </a:solidFill>
                  <a:latin typeface="Arial" charset="0"/>
                </a:rPr>
                <a:t>2</a:t>
              </a:r>
              <a:endParaRPr kumimoji="0" lang="en-US" altLang="zh-TW" sz="16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989263" y="1574825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結案管理功能畫面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131840" y="5517232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審核畫面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588" y="-25400"/>
            <a:ext cx="9144000" cy="1150144"/>
            <a:chOff x="1588" y="-25400"/>
            <a:chExt cx="9144000" cy="115014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88" y="-25400"/>
              <a:ext cx="9144000" cy="1150144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tx2">
                    <a:lumMod val="40000"/>
                    <a:lumOff val="60000"/>
                  </a:schemeClr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xtLst/>
          </p:spPr>
          <p:txBody>
            <a:bodyPr wrap="none" anchor="ctr"/>
            <a:lstStyle/>
            <a:p>
              <a:endParaRPr lang="zh-CN" altLang="en-US" sz="36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20675" y="209550"/>
              <a:ext cx="387798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審核與收件</a:t>
              </a:r>
              <a:r>
                <a:rPr kumimoji="1" lang="zh-TW" altLang="zh-TW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流程圖</a:t>
              </a:r>
              <a:endParaRPr kumimoji="1" lang="zh-TW" altLang="zh-TW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588" y="-25400"/>
            <a:ext cx="9144000" cy="1150144"/>
          </a:xfrm>
          <a:prstGeom prst="rect">
            <a:avLst/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40000"/>
                  <a:lumOff val="6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7" t="26042" r="25780" b="42317"/>
          <a:stretch/>
        </p:blipFill>
        <p:spPr bwMode="auto">
          <a:xfrm>
            <a:off x="159469" y="3068960"/>
            <a:ext cx="893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153400" cy="1656184"/>
          </a:xfrm>
        </p:spPr>
        <p:txBody>
          <a:bodyPr>
            <a:noAutofit/>
          </a:bodyPr>
          <a:lstStyle/>
          <a:p>
            <a:pPr marL="320040" indent="-320040" fontAlgn="auto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zh-TW" altLang="en-US" sz="2200" b="1" dirty="0"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結案管理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」進入選單，選擇「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專家已提交待審核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」狀態，即可檢視所有待審核之</a:t>
            </a:r>
            <a:r>
              <a:rPr lang="zh-TW" altLang="en-US" sz="2200" b="1" dirty="0">
                <a:latin typeface="標楷體" pitchFamily="65" charset="-120"/>
                <a:ea typeface="標楷體" pitchFamily="65" charset="-120"/>
              </a:rPr>
              <a:t>結案報告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，於各報告之狀態按「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審核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」按鈕後，即可開始檢視結案報告並進行審核作業。</a:t>
            </a:r>
            <a:endParaRPr lang="zh-TW" altLang="en-US" sz="22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5724129" y="4076715"/>
            <a:ext cx="2088931" cy="1008472"/>
            <a:chOff x="3790" y="7500"/>
            <a:chExt cx="1021" cy="1309"/>
          </a:xfrm>
        </p:grpSpPr>
        <p:sp>
          <p:nvSpPr>
            <p:cNvPr id="27658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7659" name="AutoShape 5"/>
            <p:cNvCxnSpPr>
              <a:cxnSpLocks noChangeShapeType="1"/>
            </p:cNvCxnSpPr>
            <p:nvPr/>
          </p:nvCxnSpPr>
          <p:spPr bwMode="auto">
            <a:xfrm flipH="1">
              <a:off x="4582" y="7500"/>
              <a:ext cx="229" cy="584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7812360" y="5073336"/>
            <a:ext cx="973171" cy="660141"/>
            <a:chOff x="3408" y="7203"/>
            <a:chExt cx="1258" cy="1606"/>
          </a:xfrm>
        </p:grpSpPr>
        <p:sp>
          <p:nvSpPr>
            <p:cNvPr id="27656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7657" name="AutoShape 5"/>
            <p:cNvCxnSpPr>
              <a:cxnSpLocks noChangeShapeType="1"/>
            </p:cNvCxnSpPr>
            <p:nvPr/>
          </p:nvCxnSpPr>
          <p:spPr bwMode="auto">
            <a:xfrm>
              <a:off x="3408" y="7203"/>
              <a:ext cx="476" cy="73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群組 17"/>
          <p:cNvGrpSpPr/>
          <p:nvPr/>
        </p:nvGrpSpPr>
        <p:grpSpPr>
          <a:xfrm>
            <a:off x="251520" y="-25400"/>
            <a:ext cx="5726248" cy="860371"/>
            <a:chOff x="251520" y="-25400"/>
            <a:chExt cx="5726248" cy="860371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481222" y="-25400"/>
              <a:ext cx="184731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endParaRPr lang="zh-CN" altLang="en-US" sz="36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51520" y="188640"/>
              <a:ext cx="57262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>
                <a:defRPr/>
              </a:pPr>
              <a:r>
                <a:rPr lang="zh-TW" altLang="en-US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學校窗口審核與收件</a:t>
              </a:r>
              <a:r>
                <a:rPr lang="en-US" altLang="zh-TW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(1/2)</a:t>
              </a:r>
              <a:endParaRPr lang="zh-TW" altLang="en-US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</p:grp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6875804" y="2852936"/>
            <a:ext cx="2080746" cy="1080120"/>
            <a:chOff x="3649" y="7407"/>
            <a:chExt cx="1017" cy="1402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17" name="AutoShape 5"/>
            <p:cNvCxnSpPr>
              <a:cxnSpLocks noChangeShapeType="1"/>
            </p:cNvCxnSpPr>
            <p:nvPr/>
          </p:nvCxnSpPr>
          <p:spPr bwMode="auto">
            <a:xfrm>
              <a:off x="3649" y="7407"/>
              <a:ext cx="317" cy="555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矩形 7"/>
          <p:cNvSpPr/>
          <p:nvPr/>
        </p:nvSpPr>
        <p:spPr>
          <a:xfrm>
            <a:off x="3491880" y="5559398"/>
            <a:ext cx="504056" cy="24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TW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XX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65953" y="5559398"/>
            <a:ext cx="1274199" cy="24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TW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OOOOOOO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92279" y="5559398"/>
            <a:ext cx="904193" cy="24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TW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XXXX</a:t>
            </a:r>
            <a:r>
              <a:rPr lang="zh-TW" altLang="en-US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公司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>
          <a:xfrm>
            <a:off x="323528" y="1196752"/>
            <a:ext cx="4104456" cy="1224136"/>
          </a:xfrm>
        </p:spPr>
        <p:txBody>
          <a:bodyPr anchor="ctr" anchorCtr="0">
            <a:no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進入後即可利用上方選單瀏覽結案報告各欄位內容，並確認專家提出的</a:t>
            </a:r>
            <a:r>
              <a:rPr lang="zh-TW" altLang="en-US" sz="1900" dirty="0">
                <a:latin typeface="標楷體" pitchFamily="65" charset="-120"/>
                <a:ea typeface="標楷體" pitchFamily="65" charset="-120"/>
              </a:rPr>
              <a:t>結案報告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內容與附件檔案之正確性。</a:t>
            </a:r>
            <a:endParaRPr lang="zh-TW" altLang="en-US" sz="19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862264" y="1196256"/>
            <a:ext cx="3886200" cy="1224632"/>
          </a:xfrm>
        </p:spPr>
        <p:txBody>
          <a:bodyPr vert="horz" lIns="91440" tIns="45720" rIns="91440" bIns="45720" rtlCol="0" anchor="ctr" anchorCtr="0">
            <a:normAutofit fontScale="77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全部文件審核完畢後，可於下方填寫審查結果，確認收件或收件未通過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需勾選及填寫未通過原因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t="24236" r="20586" b="6250"/>
          <a:stretch>
            <a:fillRect/>
          </a:stretch>
        </p:blipFill>
        <p:spPr bwMode="auto">
          <a:xfrm>
            <a:off x="395536" y="2636838"/>
            <a:ext cx="38560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2924175"/>
            <a:ext cx="3455739" cy="649288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6" t="24236" r="20586" b="17688"/>
          <a:stretch>
            <a:fillRect/>
          </a:stretch>
        </p:blipFill>
        <p:spPr bwMode="auto">
          <a:xfrm>
            <a:off x="4787900" y="2708275"/>
            <a:ext cx="396081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859338" y="4292600"/>
            <a:ext cx="3960812" cy="2376488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28681" name="群組 10"/>
          <p:cNvGrpSpPr>
            <a:grpSpLocks/>
          </p:cNvGrpSpPr>
          <p:nvPr/>
        </p:nvGrpSpPr>
        <p:grpSpPr bwMode="auto">
          <a:xfrm>
            <a:off x="6011863" y="5516563"/>
            <a:ext cx="1655762" cy="1196975"/>
            <a:chOff x="3635896" y="2348880"/>
            <a:chExt cx="3070445" cy="2016224"/>
          </a:xfrm>
        </p:grpSpPr>
        <p:sp>
          <p:nvSpPr>
            <p:cNvPr id="28683" name="Oval 4"/>
            <p:cNvSpPr>
              <a:spLocks noChangeArrowheads="1"/>
            </p:cNvSpPr>
            <p:nvPr/>
          </p:nvSpPr>
          <p:spPr bwMode="auto">
            <a:xfrm>
              <a:off x="5220072" y="3408045"/>
              <a:ext cx="1486269" cy="957059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13" name="AutoShape 5"/>
            <p:cNvCxnSpPr>
              <a:cxnSpLocks noChangeShapeType="1"/>
            </p:cNvCxnSpPr>
            <p:nvPr/>
          </p:nvCxnSpPr>
          <p:spPr bwMode="auto">
            <a:xfrm flipH="1">
              <a:off x="4427793" y="2348880"/>
              <a:ext cx="936147" cy="981371"/>
            </a:xfrm>
            <a:prstGeom prst="straightConnector1">
              <a:avLst/>
            </a:prstGeom>
            <a:ln w="57150">
              <a:headEnd/>
              <a:tailEnd type="triangl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635896" y="3407799"/>
              <a:ext cx="1486648" cy="957305"/>
            </a:xfrm>
            <a:prstGeom prst="ellipse">
              <a:avLst/>
            </a:prstGeom>
            <a:noFill/>
            <a:ln w="57150"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28686" name="AutoShape 5"/>
            <p:cNvCxnSpPr>
              <a:cxnSpLocks noChangeShapeType="1"/>
            </p:cNvCxnSpPr>
            <p:nvPr/>
          </p:nvCxnSpPr>
          <p:spPr bwMode="auto">
            <a:xfrm>
              <a:off x="5436096" y="2348880"/>
              <a:ext cx="504056" cy="1008112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BC3F04-6B9B-42C6-BA90-33DBC6AA1BF7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1150144"/>
          </a:xfrm>
          <a:prstGeom prst="rect">
            <a:avLst/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40000"/>
                  <a:lumOff val="6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51520" y="0"/>
            <a:ext cx="5726248" cy="834971"/>
            <a:chOff x="253108" y="-25400"/>
            <a:chExt cx="5726248" cy="83497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481222" y="-25400"/>
              <a:ext cx="184731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endParaRPr lang="zh-CN" altLang="en-US" sz="36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53108" y="163240"/>
              <a:ext cx="57262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>
                <a:defRPr/>
              </a:pPr>
              <a:r>
                <a:rPr lang="zh-TW" altLang="en-US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學校窗口審核與收件</a:t>
              </a:r>
              <a:r>
                <a:rPr lang="en-US" altLang="zh-TW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(2/2)</a:t>
              </a:r>
              <a:endParaRPr lang="zh-TW" altLang="en-US" sz="3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908650" y="646331"/>
            <a:ext cx="504056" cy="24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TW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XX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82723" y="646331"/>
            <a:ext cx="1274199" cy="24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TW" sz="1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OOOOOOO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15616" y="1772816"/>
            <a:ext cx="2251076" cy="4187825"/>
            <a:chOff x="707" y="906"/>
            <a:chExt cx="1418" cy="2638"/>
          </a:xfrm>
        </p:grpSpPr>
        <p:sp>
          <p:nvSpPr>
            <p:cNvPr id="5" name="Arc 3"/>
            <p:cNvSpPr>
              <a:spLocks/>
            </p:cNvSpPr>
            <p:nvPr/>
          </p:nvSpPr>
          <p:spPr bwMode="gray">
            <a:xfrm>
              <a:off x="707" y="906"/>
              <a:ext cx="1418" cy="2638"/>
            </a:xfrm>
            <a:custGeom>
              <a:avLst/>
              <a:gdLst>
                <a:gd name="T0" fmla="*/ 0 w 21600"/>
                <a:gd name="T1" fmla="*/ 0 h 40165"/>
                <a:gd name="T2" fmla="*/ 0 w 21600"/>
                <a:gd name="T3" fmla="*/ 0 h 40165"/>
                <a:gd name="T4" fmla="*/ 0 w 21600"/>
                <a:gd name="T5" fmla="*/ 0 h 401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165"/>
                <a:gd name="T11" fmla="*/ 21600 w 21600"/>
                <a:gd name="T12" fmla="*/ 40165 h 401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165" fill="none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</a:path>
                <a:path w="21600" h="40165" stroke="0" extrusionOk="0">
                  <a:moveTo>
                    <a:pt x="6173" y="0"/>
                  </a:moveTo>
                  <a:cubicBezTo>
                    <a:pt x="15326" y="2730"/>
                    <a:pt x="21600" y="11147"/>
                    <a:pt x="21600" y="20699"/>
                  </a:cubicBezTo>
                  <a:cubicBezTo>
                    <a:pt x="21600" y="29000"/>
                    <a:pt x="16842" y="36567"/>
                    <a:pt x="9361" y="40165"/>
                  </a:cubicBezTo>
                  <a:lnTo>
                    <a:pt x="0" y="20699"/>
                  </a:lnTo>
                  <a:lnTo>
                    <a:pt x="6173" y="0"/>
                  </a:lnTo>
                  <a:close/>
                </a:path>
              </a:pathLst>
            </a:cu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tIns="44450" rIns="45720" bIns="44450" anchor="ctr" anchorCtr="1"/>
            <a:lstStyle/>
            <a:p>
              <a:endParaRPr lang="zh-TW" altLang="en-US"/>
            </a:p>
          </p:txBody>
        </p:sp>
        <p:sp>
          <p:nvSpPr>
            <p:cNvPr id="6" name="Oval 4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297" y="922"/>
              <a:ext cx="280" cy="280"/>
            </a:xfrm>
            <a:prstGeom prst="ellipse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7">
              <a:hlinkClick r:id="" action="ppaction://noaction"/>
            </p:cNvPr>
            <p:cNvSpPr>
              <a:spLocks noChangeAspect="1" noChangeArrowheads="1"/>
            </p:cNvSpPr>
            <p:nvPr/>
          </p:nvSpPr>
          <p:spPr bwMode="gray">
            <a:xfrm>
              <a:off x="1342" y="3219"/>
              <a:ext cx="280" cy="280"/>
            </a:xfrm>
            <a:prstGeom prst="ellipse">
              <a:avLst/>
            </a:prstGeom>
            <a:solidFill>
              <a:srgbClr val="D97300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 smtClean="0">
                  <a:solidFill>
                    <a:srgbClr val="FFFFFF"/>
                  </a:solidFill>
                  <a:latin typeface="Arial" charset="0"/>
                </a:rPr>
                <a:t>2</a:t>
              </a:r>
              <a:endParaRPr kumimoji="0" lang="en-US" altLang="zh-TW" sz="16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989263" y="1574825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結案交付清單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131840" y="5517232"/>
            <a:ext cx="4895850" cy="541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rPr>
              <a:t>提交結案報告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pitchFamily="49" charset="0"/>
              <a:ea typeface="標楷體" pitchFamily="65" charset="-120"/>
              <a:cs typeface="Tahoma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588" y="-25400"/>
            <a:ext cx="9144000" cy="1150144"/>
            <a:chOff x="1588" y="-25400"/>
            <a:chExt cx="9144000" cy="115014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88" y="-25400"/>
              <a:ext cx="9144000" cy="1150144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9999">
                  <a:schemeClr val="tx2">
                    <a:lumMod val="40000"/>
                    <a:lumOff val="60000"/>
                  </a:schemeClr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xtLst/>
          </p:spPr>
          <p:txBody>
            <a:bodyPr wrap="none" anchor="ctr"/>
            <a:lstStyle/>
            <a:p>
              <a:endParaRPr lang="zh-CN" altLang="en-US" sz="36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20675" y="209550"/>
              <a:ext cx="43396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結案報告管理</a:t>
              </a:r>
              <a:r>
                <a:rPr kumimoji="1" lang="zh-TW" altLang="zh-TW" sz="3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流程圖</a:t>
              </a:r>
              <a:endParaRPr kumimoji="1" lang="zh-TW" altLang="zh-TW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21327" r="25831" b="29523"/>
          <a:stretch/>
        </p:blipFill>
        <p:spPr bwMode="auto">
          <a:xfrm>
            <a:off x="328703" y="2337608"/>
            <a:ext cx="3385861" cy="433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153400" cy="1181100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◐ 將狀態改為</a:t>
            </a:r>
            <a:r>
              <a:rPr lang="zh-TW" altLang="en-US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待提交</a:t>
            </a:r>
            <a:r>
              <a:rPr lang="zh-TW" altLang="en-US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，即可瀏覽所有結案報告提交紀錄清單，點選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「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查詢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」按鈕，即可檢視</a:t>
            </a:r>
            <a:r>
              <a:rPr lang="zh-TW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結案報告交付清單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如下右圖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！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1150144"/>
          </a:xfrm>
          <a:prstGeom prst="rect">
            <a:avLst/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chemeClr val="tx2">
                  <a:lumMod val="40000"/>
                  <a:lumOff val="6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5" name="群組 14"/>
          <p:cNvGrpSpPr/>
          <p:nvPr/>
        </p:nvGrpSpPr>
        <p:grpSpPr>
          <a:xfrm>
            <a:off x="251520" y="0"/>
            <a:ext cx="6649577" cy="834971"/>
            <a:chOff x="253108" y="-25400"/>
            <a:chExt cx="6649577" cy="834971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481222" y="-25400"/>
              <a:ext cx="184731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endParaRPr lang="zh-CN" altLang="en-US" sz="36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53108" y="163240"/>
              <a:ext cx="66495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>
                <a:defRPr/>
              </a:pPr>
              <a:r>
                <a:rPr lang="zh-TW" altLang="en-US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結案報告提交與清單列印</a:t>
              </a:r>
              <a:r>
                <a:rPr lang="en-US" altLang="zh-TW" sz="36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" pitchFamily="49" charset="0"/>
                  <a:ea typeface="標楷體" pitchFamily="65" charset="-120"/>
                  <a:cs typeface="Tahoma" pitchFamily="34" charset="0"/>
                </a:rPr>
                <a:t>(1/2)</a:t>
              </a:r>
              <a:endParaRPr lang="zh-TW" altLang="en-US" sz="3600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49" charset="0"/>
                <a:ea typeface="標楷體" pitchFamily="65" charset="-120"/>
                <a:cs typeface="Tahoma" pitchFamily="34" charset="0"/>
              </a:endParaRPr>
            </a:p>
          </p:txBody>
        </p:sp>
      </p:grp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2663954" y="3429000"/>
            <a:ext cx="1187966" cy="864379"/>
            <a:chOff x="3790" y="7407"/>
            <a:chExt cx="1443" cy="1402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3" name="AutoShape 5"/>
            <p:cNvCxnSpPr>
              <a:cxnSpLocks noChangeShapeType="1"/>
            </p:cNvCxnSpPr>
            <p:nvPr/>
          </p:nvCxnSpPr>
          <p:spPr bwMode="auto">
            <a:xfrm flipH="1">
              <a:off x="4582" y="7407"/>
              <a:ext cx="651" cy="677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2124436" y="5445224"/>
            <a:ext cx="2375931" cy="1008647"/>
            <a:chOff x="3790" y="7173"/>
            <a:chExt cx="2886" cy="1636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3790" y="7962"/>
              <a:ext cx="876" cy="847"/>
            </a:xfrm>
            <a:prstGeom prst="ellipse">
              <a:avLst/>
            </a:prstGeom>
            <a:noFill/>
            <a:ln w="63500" cmpd="thickThin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0" lang="zh-TW" altLang="en-US">
                <a:ea typeface="微軟正黑體" pitchFamily="34" charset="-120"/>
              </a:endParaRPr>
            </a:p>
          </p:txBody>
        </p:sp>
        <p:cxnSp>
          <p:nvCxnSpPr>
            <p:cNvPr id="20" name="AutoShape 5"/>
            <p:cNvCxnSpPr>
              <a:cxnSpLocks noChangeShapeType="1"/>
            </p:cNvCxnSpPr>
            <p:nvPr/>
          </p:nvCxnSpPr>
          <p:spPr bwMode="auto">
            <a:xfrm flipV="1">
              <a:off x="4767" y="7173"/>
              <a:ext cx="1909" cy="911"/>
            </a:xfrm>
            <a:prstGeom prst="straightConnector1">
              <a:avLst/>
            </a:prstGeom>
            <a:noFill/>
            <a:ln w="95250" cmpd="tri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4893" r="4312" b="61509"/>
          <a:stretch/>
        </p:blipFill>
        <p:spPr bwMode="auto">
          <a:xfrm>
            <a:off x="4139952" y="2644194"/>
            <a:ext cx="4834551" cy="262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377</Words>
  <Application>Microsoft Office PowerPoint</Application>
  <PresentationFormat>如螢幕大小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Courier</vt:lpstr>
      <vt:lpstr>微軟正黑體</vt:lpstr>
      <vt:lpstr>新細明體</vt:lpstr>
      <vt:lpstr>標楷體</vt:lpstr>
      <vt:lpstr>Arial</vt:lpstr>
      <vt:lpstr>Calibri</vt:lpstr>
      <vt:lpstr>Tahoma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聯絡窗口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劉峻麟</dc:creator>
  <cp:lastModifiedBy>張育晧</cp:lastModifiedBy>
  <cp:revision>108</cp:revision>
  <dcterms:created xsi:type="dcterms:W3CDTF">2012-06-27T07:15:45Z</dcterms:created>
  <dcterms:modified xsi:type="dcterms:W3CDTF">2018-03-02T02:11:55Z</dcterms:modified>
</cp:coreProperties>
</file>