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2" r:id="rId8"/>
    <p:sldId id="275" r:id="rId9"/>
    <p:sldId id="290" r:id="rId10"/>
    <p:sldId id="279" r:id="rId11"/>
    <p:sldId id="283" r:id="rId12"/>
    <p:sldId id="284" r:id="rId13"/>
    <p:sldId id="263" r:id="rId14"/>
    <p:sldId id="289" r:id="rId15"/>
    <p:sldId id="277" r:id="rId16"/>
    <p:sldId id="278" r:id="rId17"/>
    <p:sldId id="281" r:id="rId18"/>
    <p:sldId id="282" r:id="rId19"/>
    <p:sldId id="265" r:id="rId20"/>
    <p:sldId id="286" r:id="rId21"/>
    <p:sldId id="288" r:id="rId22"/>
    <p:sldId id="291" r:id="rId23"/>
    <p:sldId id="293" r:id="rId24"/>
    <p:sldId id="294" r:id="rId25"/>
    <p:sldId id="295" r:id="rId26"/>
    <p:sldId id="26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1C040-6B4F-426E-8AD2-2599DDEE7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BB752C-E6C3-4635-ACB6-64BCBF69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29ED5-011E-4A1F-830C-9F374B25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E8A6-9331-4DAA-9919-0FCFADFA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1CC01-B611-4FF5-B206-26AA1C4C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24B26-1274-49F3-B3CC-CAC8A61E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5EF2D-CD82-4907-B75E-451D59A6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326EE-5627-4049-8BB1-12A44C7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1D87A-B2DC-46D1-8AD8-618EDC6B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A327-2E12-43BB-B694-EA4638B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80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8D57BA-D5ED-4B54-ABEC-484BDA86C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E5B784-E2D3-445E-B5F9-867897F9F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C0B3-57A8-4397-B7AE-27ABF343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344D4-718C-4568-B7C7-2812F116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4645E-B2C1-4BE6-8394-86CC9D44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4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D15C-72A4-4101-879F-A87CA689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AEE3-DC3A-445D-BB93-F05079AE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CA502-AA06-4F7C-B836-22215085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3E0D1-A0FC-48B3-8089-22922C43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F7C3-BF47-4A11-9D7C-7E113A69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5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9D623-5123-4F17-A265-348AA605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B6E61-7520-4329-9C52-74086589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00DCA-291E-46D2-8C10-0E8E5200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5CBBD-94B9-4F9F-BC66-B9D8E6B9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A3AA2-B7CA-48A2-997E-DEC0CD9A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6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22B3-5740-46E9-B14B-8377473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8123C-87DA-46F0-9893-46F72F57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436A7-4E20-45B0-A0E7-AAF7CA6D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37632-6F6E-4513-ABA7-90BF42F4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BD2A9-0EA6-4E46-8C60-275436EA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5A476-28AC-4EE7-8DEF-A6E37D88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4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3689F-48FB-42C8-8337-D81705A3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5D51F-7450-416B-8489-A4AEC4FC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AB2E9-5F97-4773-9291-68ACC3726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5B57E8-F4B1-4568-893C-A454C959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E56EC-8149-49F0-A1E7-3A3CDF990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B10D5A-5FA4-405D-98F8-D47C752A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C248D3-78C0-4FAC-BDA2-11165518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E1BE7-AF11-413B-8E31-BE4A1018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F1C7-FD66-4674-9CC9-A7B1342D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6D473E-5F25-4DC1-9039-A210D04D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50202-C84B-4960-8F65-B9D52AAF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E8660-D95A-4863-B51E-1886FB6D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3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AAF6-C349-4B34-8C5E-E655BA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83013C-0A1E-4264-80D7-60429FB9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702D4-7773-4016-BE91-5BAA0182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4" descr="Millennials Commit Less Crime Than Prior Generations - UT News">
            <a:extLst>
              <a:ext uri="{FF2B5EF4-FFF2-40B4-BE49-F238E27FC236}">
                <a16:creationId xmlns:a16="http://schemas.microsoft.com/office/drawing/2014/main" id="{6AA56318-55E4-421D-A6D0-5BF8A42EC2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562373-48E1-4487-A48C-04DFD5E30CBB}"/>
              </a:ext>
            </a:extLst>
          </p:cNvPr>
          <p:cNvSpPr/>
          <p:nvPr userDrawn="1"/>
        </p:nvSpPr>
        <p:spPr>
          <a:xfrm>
            <a:off x="0" y="0"/>
            <a:ext cx="12192000" cy="685068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37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7E2BC-CDCE-43B9-96BD-0B9D5385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9550E-8B2E-4F46-B395-51B02471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8D07A-DED5-4444-8348-1A7B6623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4DCE0-02FD-4E87-BE72-3FC7DA1F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0848A-6815-4BB1-A794-69A2FFE1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C125C-CE57-4E47-A768-D0BFC823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6B95F-3EE7-436A-A288-75218FC7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DD280-6F53-4E23-B72C-5E97D6647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C9F1E-C93E-4D78-8896-E778BBE7E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AEE44-F2A6-4174-961D-19270555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D7C2A-6B55-4513-B5B8-07B8AE9E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5883A-F9CF-42FB-9706-61E809E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1C9A6A-2665-4E02-93FA-487170D9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251BD-7843-4E42-8880-6B446F42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9FBB6-C35A-4E5A-8B85-6D329E68C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2B22-CDDD-475B-B662-7D30517427B7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50CC-BFD5-4164-AA47-FE7AAA963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8F33E-2E5B-434B-B9F6-B018624EB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CA61-904F-446F-99EC-7672A8425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8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rders in Los Angeles increased by 20% in 2020 as overall crime declined,  report says - ABC7 Los Angeles">
            <a:extLst>
              <a:ext uri="{FF2B5EF4-FFF2-40B4-BE49-F238E27FC236}">
                <a16:creationId xmlns:a16="http://schemas.microsoft.com/office/drawing/2014/main" id="{AB0A76D8-8981-46A8-A0F4-09B37434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67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94CFA-B8AC-438B-AF93-43644AA71DB1}"/>
              </a:ext>
            </a:extLst>
          </p:cNvPr>
          <p:cNvSpPr txBox="1"/>
          <p:nvPr/>
        </p:nvSpPr>
        <p:spPr>
          <a:xfrm>
            <a:off x="85240" y="4610746"/>
            <a:ext cx="501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Prediction crime</a:t>
            </a:r>
            <a:endParaRPr lang="ko-KR" alt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F9253-E9D5-4D33-940F-E58081E20501}"/>
              </a:ext>
            </a:extLst>
          </p:cNvPr>
          <p:cNvSpPr txBox="1"/>
          <p:nvPr/>
        </p:nvSpPr>
        <p:spPr>
          <a:xfrm>
            <a:off x="85240" y="5420333"/>
            <a:ext cx="478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/>
              <a:t>2021 Business Analytics </a:t>
            </a:r>
            <a:r>
              <a:rPr lang="en-US" altLang="ko-KR" b="1" dirty="0"/>
              <a:t>Team project&gt;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04149-540B-47DF-AE9A-2E23ED5191C6}"/>
              </a:ext>
            </a:extLst>
          </p:cNvPr>
          <p:cNvSpPr txBox="1"/>
          <p:nvPr/>
        </p:nvSpPr>
        <p:spPr>
          <a:xfrm>
            <a:off x="10221134" y="6178435"/>
            <a:ext cx="186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Team 6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862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0908FD-6FBC-4640-AC25-8B678131E4FE}"/>
              </a:ext>
            </a:extLst>
          </p:cNvPr>
          <p:cNvCxnSpPr>
            <a:cxnSpLocks/>
          </p:cNvCxnSpPr>
          <p:nvPr/>
        </p:nvCxnSpPr>
        <p:spPr>
          <a:xfrm>
            <a:off x="0" y="4396810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97E33C-EE30-4D05-92D8-1834E61672E7}"/>
              </a:ext>
            </a:extLst>
          </p:cNvPr>
          <p:cNvSpPr txBox="1"/>
          <p:nvPr/>
        </p:nvSpPr>
        <p:spPr>
          <a:xfrm>
            <a:off x="3483909" y="2935483"/>
            <a:ext cx="5224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3. Select Variable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6C657F-2F71-44BA-8193-71F3AB9D0DEE}"/>
              </a:ext>
            </a:extLst>
          </p:cNvPr>
          <p:cNvCxnSpPr>
            <a:cxnSpLocks/>
          </p:cNvCxnSpPr>
          <p:nvPr/>
        </p:nvCxnSpPr>
        <p:spPr>
          <a:xfrm>
            <a:off x="0" y="235285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7604A9-708E-4601-B163-F4D61F8A7C82}"/>
              </a:ext>
            </a:extLst>
          </p:cNvPr>
          <p:cNvSpPr txBox="1"/>
          <p:nvPr/>
        </p:nvSpPr>
        <p:spPr>
          <a:xfrm>
            <a:off x="240223" y="126311"/>
            <a:ext cx="5439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3. Select Variable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9B432F-C21E-477A-BC50-0A9BCCC5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8" y="1707099"/>
            <a:ext cx="1323785" cy="864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394E2F-CF33-41B7-BD6D-4EB15F45C701}"/>
              </a:ext>
            </a:extLst>
          </p:cNvPr>
          <p:cNvSpPr txBox="1"/>
          <p:nvPr/>
        </p:nvSpPr>
        <p:spPr>
          <a:xfrm>
            <a:off x="240223" y="110870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>
                <a:solidFill>
                  <a:schemeClr val="bg1"/>
                </a:solidFill>
              </a:rPr>
              <a:t>Time column</a:t>
            </a:r>
            <a:endParaRPr lang="ko-KR" alt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EE1C1-AD0B-4C4A-B86B-0E8FE55E16C4}"/>
              </a:ext>
            </a:extLst>
          </p:cNvPr>
          <p:cNvSpPr txBox="1"/>
          <p:nvPr/>
        </p:nvSpPr>
        <p:spPr>
          <a:xfrm>
            <a:off x="276820" y="4599377"/>
            <a:ext cx="1163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We delete ‘YEAR’ column because there are only 3 attribute 2016,2017 and 2018. Therefore, it is not meaningful that making dummy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You can see that there is more crime in summer and there is less crime in Saturday and Sunday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In Day column, It is difficult to find any pattern, so I will not use Day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164988-0343-4EA4-8B48-C1E39489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1707099"/>
            <a:ext cx="3272916" cy="2362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DD73E8-0FA4-4075-BEEE-CEEF925A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87" y="1718219"/>
            <a:ext cx="3272916" cy="23149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3CDBD3-4ACF-44A7-B5BA-9F2DACC66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1528" y="1731047"/>
            <a:ext cx="3217037" cy="23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3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7604A9-708E-4601-B163-F4D61F8A7C82}"/>
              </a:ext>
            </a:extLst>
          </p:cNvPr>
          <p:cNvSpPr txBox="1"/>
          <p:nvPr/>
        </p:nvSpPr>
        <p:spPr>
          <a:xfrm>
            <a:off x="240223" y="126311"/>
            <a:ext cx="5439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3. Select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94E2F-CF33-41B7-BD6D-4EB15F45C701}"/>
              </a:ext>
            </a:extLst>
          </p:cNvPr>
          <p:cNvSpPr txBox="1"/>
          <p:nvPr/>
        </p:nvSpPr>
        <p:spPr>
          <a:xfrm>
            <a:off x="240223" y="1108700"/>
            <a:ext cx="2615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>
                <a:solidFill>
                  <a:schemeClr val="bg1"/>
                </a:solidFill>
              </a:rPr>
              <a:t>Weather column</a:t>
            </a:r>
            <a:endParaRPr lang="ko-KR" alt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EE1C1-AD0B-4C4A-B86B-0E8FE55E16C4}"/>
              </a:ext>
            </a:extLst>
          </p:cNvPr>
          <p:cNvSpPr txBox="1"/>
          <p:nvPr/>
        </p:nvSpPr>
        <p:spPr>
          <a:xfrm>
            <a:off x="2348506" y="4681733"/>
            <a:ext cx="749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If Humidity is high, crime count is increasing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Overall trend of temperature is that if high, more crime occur</a:t>
            </a: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Visibility is also important to crime occur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76BC18-B7CF-4BDF-A65B-21450025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6" y="2068122"/>
            <a:ext cx="3196212" cy="22295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674544-867F-4F47-854C-EEC951DE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78" y="2068121"/>
            <a:ext cx="3141643" cy="22295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FCEB3B-C4F2-4729-B8E6-2182FC823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426" y="2068121"/>
            <a:ext cx="3196212" cy="22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0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7604A9-708E-4601-B163-F4D61F8A7C82}"/>
              </a:ext>
            </a:extLst>
          </p:cNvPr>
          <p:cNvSpPr txBox="1"/>
          <p:nvPr/>
        </p:nvSpPr>
        <p:spPr>
          <a:xfrm>
            <a:off x="240223" y="126311"/>
            <a:ext cx="5439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3. Select Variable</a:t>
            </a:r>
          </a:p>
        </p:txBody>
      </p: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77DBCD3D-2DCF-4862-A8B0-9F0EA1295DD1}"/>
              </a:ext>
            </a:extLst>
          </p:cNvPr>
          <p:cNvGrpSpPr/>
          <p:nvPr/>
        </p:nvGrpSpPr>
        <p:grpSpPr>
          <a:xfrm>
            <a:off x="785248" y="1721222"/>
            <a:ext cx="4189256" cy="2494313"/>
            <a:chOff x="725926" y="3628043"/>
            <a:chExt cx="8150265" cy="4985443"/>
          </a:xfrm>
        </p:grpSpPr>
        <p:pic>
          <p:nvPicPr>
            <p:cNvPr id="9" name="Object 13">
              <a:extLst>
                <a:ext uri="{FF2B5EF4-FFF2-40B4-BE49-F238E27FC236}">
                  <a16:creationId xmlns:a16="http://schemas.microsoft.com/office/drawing/2014/main" id="{86DB5964-1008-4536-8D38-F593862C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926" y="3628043"/>
              <a:ext cx="8150265" cy="4985443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DC0DBC72-2CA6-44AB-B746-D35658F91FE9}"/>
              </a:ext>
            </a:extLst>
          </p:cNvPr>
          <p:cNvGrpSpPr/>
          <p:nvPr/>
        </p:nvGrpSpPr>
        <p:grpSpPr>
          <a:xfrm>
            <a:off x="6622848" y="1721222"/>
            <a:ext cx="4189257" cy="2494313"/>
            <a:chOff x="20197184" y="3545674"/>
            <a:chExt cx="8248896" cy="4985443"/>
          </a:xfrm>
        </p:grpSpPr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7A00E230-B1BC-4AFD-AEAF-491065BBB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97184" y="3545674"/>
              <a:ext cx="8248896" cy="498544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D1306A-90E7-4712-B7B3-80DEA925DBBB}"/>
              </a:ext>
            </a:extLst>
          </p:cNvPr>
          <p:cNvSpPr txBox="1"/>
          <p:nvPr/>
        </p:nvSpPr>
        <p:spPr>
          <a:xfrm>
            <a:off x="6532531" y="4337899"/>
            <a:ext cx="4744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X-axis is number of people, Y-axis is count part_1, blue line represent white, red line represent color.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As we can see the more color people the more crime occurred, in contrast the more white people the less crime occurred.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825AE-BEEB-44D9-AC05-4535EEDBD880}"/>
              </a:ext>
            </a:extLst>
          </p:cNvPr>
          <p:cNvSpPr txBox="1"/>
          <p:nvPr/>
        </p:nvSpPr>
        <p:spPr>
          <a:xfrm>
            <a:off x="785248" y="4337899"/>
            <a:ext cx="4744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X-axis is number of victim, Y-axis is count part_1 blue line represent white people, red line represent color people.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The more victim of color occurred the more crime occurred. And white is same trend but the victim is much smaller than color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10505-C912-46E6-8F5B-6FB4DD85929A}"/>
              </a:ext>
            </a:extLst>
          </p:cNvPr>
          <p:cNvSpPr txBox="1"/>
          <p:nvPr/>
        </p:nvSpPr>
        <p:spPr>
          <a:xfrm>
            <a:off x="240223" y="1108700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>
                <a:solidFill>
                  <a:schemeClr val="bg1"/>
                </a:solidFill>
              </a:rPr>
              <a:t>Census column</a:t>
            </a:r>
            <a:endParaRPr lang="ko-KR" alt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8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7604A9-708E-4601-B163-F4D61F8A7C82}"/>
              </a:ext>
            </a:extLst>
          </p:cNvPr>
          <p:cNvSpPr txBox="1"/>
          <p:nvPr/>
        </p:nvSpPr>
        <p:spPr>
          <a:xfrm>
            <a:off x="240223" y="126311"/>
            <a:ext cx="5439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3. Select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CF124-25B6-4C8B-866E-61BAD63094EE}"/>
              </a:ext>
            </a:extLst>
          </p:cNvPr>
          <p:cNvSpPr txBox="1"/>
          <p:nvPr/>
        </p:nvSpPr>
        <p:spPr>
          <a:xfrm>
            <a:off x="643898" y="5033130"/>
            <a:ext cx="10904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The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Shooting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column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is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having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most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correlation with our target column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086250-C83C-4D2E-8114-DF1A9C38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46" y="2675366"/>
            <a:ext cx="5876925" cy="12668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443800-7202-496F-9E91-430EEEA90D83}"/>
              </a:ext>
            </a:extLst>
          </p:cNvPr>
          <p:cNvGrpSpPr/>
          <p:nvPr/>
        </p:nvGrpSpPr>
        <p:grpSpPr>
          <a:xfrm>
            <a:off x="7453046" y="2270553"/>
            <a:ext cx="2981325" cy="2076450"/>
            <a:chOff x="913701" y="3114675"/>
            <a:chExt cx="2981325" cy="2076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E029C3-B56E-4308-A11F-6178A7941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701" y="3114675"/>
              <a:ext cx="2981325" cy="6286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B6B7506-7293-4EAC-A6B7-A0AB1B6B4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5"/>
            <a:stretch/>
          </p:blipFill>
          <p:spPr>
            <a:xfrm>
              <a:off x="913701" y="3743325"/>
              <a:ext cx="2981325" cy="14478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C71C35-9BEA-4576-8A2C-DED276AD709B}"/>
              </a:ext>
            </a:extLst>
          </p:cNvPr>
          <p:cNvSpPr txBox="1"/>
          <p:nvPr/>
        </p:nvSpPr>
        <p:spPr>
          <a:xfrm>
            <a:off x="8802255" y="4347003"/>
            <a:ext cx="131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CFDD8-5695-41E0-A053-C40242857F9D}"/>
              </a:ext>
            </a:extLst>
          </p:cNvPr>
          <p:cNvSpPr txBox="1"/>
          <p:nvPr/>
        </p:nvSpPr>
        <p:spPr>
          <a:xfrm>
            <a:off x="240223" y="1108700"/>
            <a:ext cx="181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>
                <a:solidFill>
                  <a:schemeClr val="bg1"/>
                </a:solidFill>
              </a:rPr>
              <a:t>Correlation</a:t>
            </a:r>
            <a:endParaRPr lang="ko-KR" alt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3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0908FD-6FBC-4640-AC25-8B678131E4FE}"/>
              </a:ext>
            </a:extLst>
          </p:cNvPr>
          <p:cNvCxnSpPr>
            <a:cxnSpLocks/>
          </p:cNvCxnSpPr>
          <p:nvPr/>
        </p:nvCxnSpPr>
        <p:spPr>
          <a:xfrm>
            <a:off x="0" y="4396810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97E33C-EE30-4D05-92D8-1834E61672E7}"/>
              </a:ext>
            </a:extLst>
          </p:cNvPr>
          <p:cNvSpPr txBox="1"/>
          <p:nvPr/>
        </p:nvSpPr>
        <p:spPr>
          <a:xfrm>
            <a:off x="3919818" y="2959335"/>
            <a:ext cx="4352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4. Hypothesis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6C657F-2F71-44BA-8193-71F3AB9D0DEE}"/>
              </a:ext>
            </a:extLst>
          </p:cNvPr>
          <p:cNvCxnSpPr>
            <a:cxnSpLocks/>
          </p:cNvCxnSpPr>
          <p:nvPr/>
        </p:nvCxnSpPr>
        <p:spPr>
          <a:xfrm>
            <a:off x="0" y="235285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5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B2AC09-7A9F-47BC-9899-34FC7D4E73A7}"/>
              </a:ext>
            </a:extLst>
          </p:cNvPr>
          <p:cNvSpPr txBox="1"/>
          <p:nvPr/>
        </p:nvSpPr>
        <p:spPr>
          <a:xfrm>
            <a:off x="240222" y="126311"/>
            <a:ext cx="10580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4. Hypothesis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80454-5942-4A14-BCEB-BE1936DF1521}"/>
              </a:ext>
            </a:extLst>
          </p:cNvPr>
          <p:cNvSpPr txBox="1"/>
          <p:nvPr/>
        </p:nvSpPr>
        <p:spPr>
          <a:xfrm>
            <a:off x="957249" y="1804062"/>
            <a:ext cx="106783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u="sng" dirty="0">
                <a:solidFill>
                  <a:schemeClr val="bg1"/>
                </a:solidFill>
              </a:rPr>
              <a:t>Since there is some racism in the United States, there will be many violent crimes against people of color. </a:t>
            </a:r>
          </a:p>
          <a:p>
            <a:r>
              <a:rPr lang="en-US" altLang="ko-KR" sz="3600" b="1" u="sng" dirty="0">
                <a:solidFill>
                  <a:schemeClr val="bg1"/>
                </a:solidFill>
              </a:rPr>
              <a:t>Also according to EDA, Crime rates occur a lot in the summer season when the temperature is high and humidity is high.</a:t>
            </a:r>
          </a:p>
          <a:p>
            <a:endParaRPr lang="en-US" altLang="ko-KR" sz="3600" b="1" u="sng" dirty="0">
              <a:solidFill>
                <a:schemeClr val="bg1"/>
              </a:solidFill>
            </a:endParaRPr>
          </a:p>
          <a:p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5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0908FD-6FBC-4640-AC25-8B678131E4FE}"/>
              </a:ext>
            </a:extLst>
          </p:cNvPr>
          <p:cNvCxnSpPr>
            <a:cxnSpLocks/>
          </p:cNvCxnSpPr>
          <p:nvPr/>
        </p:nvCxnSpPr>
        <p:spPr>
          <a:xfrm>
            <a:off x="0" y="4396810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97E33C-EE30-4D05-92D8-1834E61672E7}"/>
              </a:ext>
            </a:extLst>
          </p:cNvPr>
          <p:cNvSpPr txBox="1"/>
          <p:nvPr/>
        </p:nvSpPr>
        <p:spPr>
          <a:xfrm>
            <a:off x="1498226" y="2959335"/>
            <a:ext cx="9195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5. Make Model and Evaluation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6C657F-2F71-44BA-8193-71F3AB9D0DEE}"/>
              </a:ext>
            </a:extLst>
          </p:cNvPr>
          <p:cNvCxnSpPr>
            <a:cxnSpLocks/>
          </p:cNvCxnSpPr>
          <p:nvPr/>
        </p:nvCxnSpPr>
        <p:spPr>
          <a:xfrm>
            <a:off x="0" y="235285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7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B2AC09-7A9F-47BC-9899-34FC7D4E73A7}"/>
              </a:ext>
            </a:extLst>
          </p:cNvPr>
          <p:cNvSpPr txBox="1"/>
          <p:nvPr/>
        </p:nvSpPr>
        <p:spPr>
          <a:xfrm>
            <a:off x="240222" y="126311"/>
            <a:ext cx="10580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5. Make Model and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DBF6B-5836-432A-88B0-8A58BA8386B2}"/>
              </a:ext>
            </a:extLst>
          </p:cNvPr>
          <p:cNvSpPr txBox="1"/>
          <p:nvPr/>
        </p:nvSpPr>
        <p:spPr>
          <a:xfrm>
            <a:off x="1695604" y="1639650"/>
            <a:ext cx="375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Train set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40A07-F8C3-4224-9425-95E4CEE8EDC1}"/>
              </a:ext>
            </a:extLst>
          </p:cNvPr>
          <p:cNvSpPr txBox="1"/>
          <p:nvPr/>
        </p:nvSpPr>
        <p:spPr>
          <a:xfrm>
            <a:off x="7346828" y="1639650"/>
            <a:ext cx="347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Test set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7BE59-2D10-41EA-9CF6-8CF3B14CC70F}"/>
              </a:ext>
            </a:extLst>
          </p:cNvPr>
          <p:cNvSpPr txBox="1"/>
          <p:nvPr/>
        </p:nvSpPr>
        <p:spPr>
          <a:xfrm>
            <a:off x="2006153" y="2547604"/>
            <a:ext cx="262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&lt;The year before 2017&gt; 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A1E05-7EB9-4591-8FC0-754469B2EA51}"/>
              </a:ext>
            </a:extLst>
          </p:cNvPr>
          <p:cNvSpPr txBox="1"/>
          <p:nvPr/>
        </p:nvSpPr>
        <p:spPr>
          <a:xfrm>
            <a:off x="7665081" y="2555631"/>
            <a:ext cx="251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&lt;The year after 2017&gt;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44B83-FE01-403D-88FB-798C59A20EC3}"/>
              </a:ext>
            </a:extLst>
          </p:cNvPr>
          <p:cNvSpPr txBox="1"/>
          <p:nvPr/>
        </p:nvSpPr>
        <p:spPr>
          <a:xfrm>
            <a:off x="5523928" y="1767481"/>
            <a:ext cx="1621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VS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06B1C-1DFB-4724-BF0B-2855FE844CA3}"/>
              </a:ext>
            </a:extLst>
          </p:cNvPr>
          <p:cNvSpPr txBox="1"/>
          <p:nvPr/>
        </p:nvSpPr>
        <p:spPr>
          <a:xfrm>
            <a:off x="2610002" y="3205812"/>
            <a:ext cx="262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&lt;2017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71834-0D3D-4122-85ED-9E27F65158A9}"/>
              </a:ext>
            </a:extLst>
          </p:cNvPr>
          <p:cNvSpPr txBox="1"/>
          <p:nvPr/>
        </p:nvSpPr>
        <p:spPr>
          <a:xfrm>
            <a:off x="8300560" y="3157371"/>
            <a:ext cx="262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2017&lt;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211242-2871-4776-A6AA-407C2E177D3C}"/>
              </a:ext>
            </a:extLst>
          </p:cNvPr>
          <p:cNvCxnSpPr/>
          <p:nvPr/>
        </p:nvCxnSpPr>
        <p:spPr>
          <a:xfrm flipH="1">
            <a:off x="2080915" y="3918931"/>
            <a:ext cx="1115683" cy="120194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CE871A-7D04-4337-8B28-44092FFAFD72}"/>
              </a:ext>
            </a:extLst>
          </p:cNvPr>
          <p:cNvCxnSpPr>
            <a:cxnSpLocks/>
          </p:cNvCxnSpPr>
          <p:nvPr/>
        </p:nvCxnSpPr>
        <p:spPr>
          <a:xfrm>
            <a:off x="3196598" y="3918930"/>
            <a:ext cx="994476" cy="12019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5B3C74-29A1-42B8-8862-FA45FC7B27CC}"/>
              </a:ext>
            </a:extLst>
          </p:cNvPr>
          <p:cNvCxnSpPr/>
          <p:nvPr/>
        </p:nvCxnSpPr>
        <p:spPr>
          <a:xfrm flipH="1">
            <a:off x="7828986" y="3918931"/>
            <a:ext cx="1115683" cy="120194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96EB05-AA8B-4382-B991-6FD5686F6C92}"/>
              </a:ext>
            </a:extLst>
          </p:cNvPr>
          <p:cNvCxnSpPr>
            <a:cxnSpLocks/>
          </p:cNvCxnSpPr>
          <p:nvPr/>
        </p:nvCxnSpPr>
        <p:spPr>
          <a:xfrm>
            <a:off x="8944669" y="3918930"/>
            <a:ext cx="1097015" cy="120194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145C59-CCB2-48F7-9A9E-4AE07F11E389}"/>
              </a:ext>
            </a:extLst>
          </p:cNvPr>
          <p:cNvSpPr txBox="1"/>
          <p:nvPr/>
        </p:nvSpPr>
        <p:spPr>
          <a:xfrm>
            <a:off x="1584895" y="5245793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trainX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FDEF1-A97A-4169-A025-A9B372E29B3B}"/>
              </a:ext>
            </a:extLst>
          </p:cNvPr>
          <p:cNvSpPr txBox="1"/>
          <p:nvPr/>
        </p:nvSpPr>
        <p:spPr>
          <a:xfrm>
            <a:off x="3837828" y="5245793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trainY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C2710-5F3A-4291-B837-C4224E573212}"/>
              </a:ext>
            </a:extLst>
          </p:cNvPr>
          <p:cNvSpPr txBox="1"/>
          <p:nvPr/>
        </p:nvSpPr>
        <p:spPr>
          <a:xfrm>
            <a:off x="7449421" y="5270402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testX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53863-D250-46B7-8B35-0840237A0937}"/>
              </a:ext>
            </a:extLst>
          </p:cNvPr>
          <p:cNvSpPr txBox="1"/>
          <p:nvPr/>
        </p:nvSpPr>
        <p:spPr>
          <a:xfrm>
            <a:off x="9672161" y="5245793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testY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00E3E-2FDA-4F09-981A-F96358E2DBA2}"/>
              </a:ext>
            </a:extLst>
          </p:cNvPr>
          <p:cNvSpPr txBox="1"/>
          <p:nvPr/>
        </p:nvSpPr>
        <p:spPr>
          <a:xfrm>
            <a:off x="3712744" y="5555245"/>
            <a:ext cx="189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[‘</a:t>
            </a:r>
            <a:r>
              <a:rPr lang="en-US" altLang="ko-KR" sz="1200" b="1" dirty="0" err="1">
                <a:solidFill>
                  <a:schemeClr val="bg1"/>
                </a:solidFill>
              </a:rPr>
              <a:t>final_count</a:t>
            </a:r>
            <a:r>
              <a:rPr lang="en-US" altLang="ko-KR" sz="1200" b="1" dirty="0">
                <a:solidFill>
                  <a:schemeClr val="bg1"/>
                </a:solidFill>
              </a:rPr>
              <a:t>']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CFB2B-FD31-4BD8-BA0F-19A80C9A44FA}"/>
              </a:ext>
            </a:extLst>
          </p:cNvPr>
          <p:cNvSpPr txBox="1"/>
          <p:nvPr/>
        </p:nvSpPr>
        <p:spPr>
          <a:xfrm>
            <a:off x="9506820" y="5555244"/>
            <a:ext cx="189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[‘</a:t>
            </a:r>
            <a:r>
              <a:rPr lang="en-US" altLang="ko-KR" sz="1200" b="1" dirty="0" err="1">
                <a:solidFill>
                  <a:schemeClr val="bg1"/>
                </a:solidFill>
              </a:rPr>
              <a:t>final_count</a:t>
            </a:r>
            <a:r>
              <a:rPr lang="en-US" altLang="ko-KR" sz="1200" b="1" dirty="0">
                <a:solidFill>
                  <a:schemeClr val="bg1"/>
                </a:solidFill>
              </a:rPr>
              <a:t>']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9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3D662D-ED11-4C83-B10F-9D8979D8E24B}"/>
              </a:ext>
            </a:extLst>
          </p:cNvPr>
          <p:cNvSpPr txBox="1"/>
          <p:nvPr/>
        </p:nvSpPr>
        <p:spPr>
          <a:xfrm>
            <a:off x="240223" y="126311"/>
            <a:ext cx="5439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Model result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03020-616E-4729-AE29-6BB89F4E2325}"/>
              </a:ext>
            </a:extLst>
          </p:cNvPr>
          <p:cNvSpPr txBox="1"/>
          <p:nvPr/>
        </p:nvSpPr>
        <p:spPr>
          <a:xfrm>
            <a:off x="1013740" y="1887438"/>
            <a:ext cx="605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solidFill>
                  <a:schemeClr val="bg1"/>
                </a:solidFill>
              </a:rPr>
              <a:t>Decision tree</a:t>
            </a:r>
            <a:endParaRPr lang="ko-KR" altLang="en-US" sz="48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38EB8-8503-4675-AB99-A60A92DE5320}"/>
              </a:ext>
            </a:extLst>
          </p:cNvPr>
          <p:cNvSpPr txBox="1"/>
          <p:nvPr/>
        </p:nvSpPr>
        <p:spPr>
          <a:xfrm>
            <a:off x="848102" y="3429000"/>
            <a:ext cx="531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solidFill>
                  <a:schemeClr val="bg1"/>
                </a:solidFill>
              </a:rPr>
              <a:t>Random forest</a:t>
            </a:r>
            <a:endParaRPr lang="ko-KR" altLang="en-US" sz="4800" b="1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2F6FA-1122-40FA-95C2-5349AC887EB2}"/>
              </a:ext>
            </a:extLst>
          </p:cNvPr>
          <p:cNvSpPr txBox="1"/>
          <p:nvPr/>
        </p:nvSpPr>
        <p:spPr>
          <a:xfrm>
            <a:off x="1974208" y="4816534"/>
            <a:ext cx="531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solidFill>
                  <a:schemeClr val="bg1"/>
                </a:solidFill>
              </a:rPr>
              <a:t>KNN</a:t>
            </a:r>
            <a:endParaRPr lang="ko-KR" altLang="en-US" sz="4800" b="1" u="sng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576B52-1541-4C23-8B6F-95240F99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385" y="2151532"/>
            <a:ext cx="4775192" cy="5968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98443C-E2E7-445D-8DB6-B22D98EC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5" y="3480951"/>
            <a:ext cx="4788757" cy="5833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088E7A-7B09-4C86-A797-2F5E99DAF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84" y="4899149"/>
            <a:ext cx="3961239" cy="5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1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0908FD-6FBC-4640-AC25-8B678131E4FE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3F2748-D512-4518-9E76-AD329C2B00C5}"/>
              </a:ext>
            </a:extLst>
          </p:cNvPr>
          <p:cNvSpPr txBox="1"/>
          <p:nvPr/>
        </p:nvSpPr>
        <p:spPr>
          <a:xfrm>
            <a:off x="240223" y="126311"/>
            <a:ext cx="388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7E33C-EE30-4D05-92D8-1834E61672E7}"/>
              </a:ext>
            </a:extLst>
          </p:cNvPr>
          <p:cNvSpPr txBox="1"/>
          <p:nvPr/>
        </p:nvSpPr>
        <p:spPr>
          <a:xfrm>
            <a:off x="668781" y="1056598"/>
            <a:ext cx="112130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Data source</a:t>
            </a:r>
          </a:p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Merge and data preprocessing</a:t>
            </a:r>
          </a:p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Select Variable</a:t>
            </a:r>
          </a:p>
          <a:p>
            <a:pPr marL="342900" indent="-342900">
              <a:buFontTx/>
              <a:buAutoNum type="arabicPeriod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Hypothesis</a:t>
            </a:r>
          </a:p>
          <a:p>
            <a:pPr marL="342900" indent="-342900">
              <a:buAutoNum type="arabicPeriod"/>
            </a:pPr>
            <a:endParaRPr lang="en-US" altLang="ko-KR" sz="28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Make Model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68114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4E2DAB-2F55-4E01-97D7-06748EB78BF9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9A255E-1969-4C5B-9A40-FCDF75C4937C}"/>
              </a:ext>
            </a:extLst>
          </p:cNvPr>
          <p:cNvSpPr txBox="1"/>
          <p:nvPr/>
        </p:nvSpPr>
        <p:spPr>
          <a:xfrm>
            <a:off x="240222" y="126311"/>
            <a:ext cx="10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Set Random forest hyperparameter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F02856C-0A70-4D8E-BB3F-8CF8AB149BC9}"/>
              </a:ext>
            </a:extLst>
          </p:cNvPr>
          <p:cNvSpPr/>
          <p:nvPr/>
        </p:nvSpPr>
        <p:spPr>
          <a:xfrm>
            <a:off x="5958411" y="2426857"/>
            <a:ext cx="388690" cy="3187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9B979-A9DE-44A3-B69B-6C7A1A334B27}"/>
              </a:ext>
            </a:extLst>
          </p:cNvPr>
          <p:cNvSpPr txBox="1"/>
          <p:nvPr/>
        </p:nvSpPr>
        <p:spPr>
          <a:xfrm>
            <a:off x="1335662" y="5989496"/>
            <a:ext cx="963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Using </a:t>
            </a:r>
            <a:r>
              <a:rPr lang="en-US" altLang="ko-KR" b="1" dirty="0" err="1">
                <a:solidFill>
                  <a:schemeClr val="bg1"/>
                </a:solidFill>
              </a:rPr>
              <a:t>GridSearchCV</a:t>
            </a:r>
            <a:r>
              <a:rPr lang="en-US" altLang="ko-KR" b="1" dirty="0">
                <a:solidFill>
                  <a:schemeClr val="bg1"/>
                </a:solidFill>
              </a:rPr>
              <a:t>, we can find best hyperparameter to use </a:t>
            </a:r>
            <a:r>
              <a:rPr lang="en-US" altLang="ko-KR" b="1" dirty="0" err="1">
                <a:solidFill>
                  <a:schemeClr val="bg1"/>
                </a:solidFill>
              </a:rPr>
              <a:t>RandomForestClassifier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11C005-3B3E-401A-A14C-D8E06975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0" y="1357522"/>
            <a:ext cx="5400675" cy="2457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AADAF6-AAB5-4C19-AA4A-33F5BF2BE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38" y="2069727"/>
            <a:ext cx="5542989" cy="11396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CF6B-B4B5-43A6-8B09-F8F3FE434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7" y="4380688"/>
            <a:ext cx="3705225" cy="1314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52E70D-F6F7-4C2C-9239-FF180D8B27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6124336" y="4361153"/>
            <a:ext cx="4788757" cy="2916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D2C50A-1F0C-4399-A731-47F81C68A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543" y="5316510"/>
            <a:ext cx="2230765" cy="369332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E6C8149-26A4-4942-BE31-D3B042AD8931}"/>
              </a:ext>
            </a:extLst>
          </p:cNvPr>
          <p:cNvSpPr/>
          <p:nvPr/>
        </p:nvSpPr>
        <p:spPr>
          <a:xfrm rot="5400000">
            <a:off x="8230579" y="4825276"/>
            <a:ext cx="388690" cy="31877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BF4B2-E89E-4FB7-AAE3-8ECF8A2A60E5}"/>
              </a:ext>
            </a:extLst>
          </p:cNvPr>
          <p:cNvSpPr txBox="1"/>
          <p:nvPr/>
        </p:nvSpPr>
        <p:spPr>
          <a:xfrm>
            <a:off x="8579954" y="4817792"/>
            <a:ext cx="233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Increasing accuracy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3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4E2DAB-2F55-4E01-97D7-06748EB78BF9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9A255E-1969-4C5B-9A40-FCDF75C4937C}"/>
              </a:ext>
            </a:extLst>
          </p:cNvPr>
          <p:cNvSpPr txBox="1"/>
          <p:nvPr/>
        </p:nvSpPr>
        <p:spPr>
          <a:xfrm>
            <a:off x="240222" y="126311"/>
            <a:ext cx="10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Feature importance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4D5B-1638-4A99-9324-8398209561D7}"/>
              </a:ext>
            </a:extLst>
          </p:cNvPr>
          <p:cNvSpPr txBox="1"/>
          <p:nvPr/>
        </p:nvSpPr>
        <p:spPr>
          <a:xfrm>
            <a:off x="2580759" y="5727937"/>
            <a:ext cx="103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You can see that Shooting is the important features in model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4D75C-B63D-4D17-9460-2738674F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81" y="2213722"/>
            <a:ext cx="5076825" cy="2000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86A6CF-097D-4F9B-9C52-B18F927C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4" y="1718369"/>
            <a:ext cx="5886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4E2DAB-2F55-4E01-97D7-06748EB78BF9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9A255E-1969-4C5B-9A40-FCDF75C4937C}"/>
              </a:ext>
            </a:extLst>
          </p:cNvPr>
          <p:cNvSpPr txBox="1"/>
          <p:nvPr/>
        </p:nvSpPr>
        <p:spPr>
          <a:xfrm>
            <a:off x="240222" y="126311"/>
            <a:ext cx="12041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Precision, recall, f1-score, confusion Matrix</a:t>
            </a:r>
            <a:endParaRPr lang="ko-KR" altLang="en-US" sz="4000" b="1" dirty="0">
              <a:solidFill>
                <a:schemeClr val="bg1"/>
              </a:solidFill>
            </a:endParaRPr>
          </a:p>
          <a:p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39856-5B58-43F2-AA57-F2900354ABC4}"/>
              </a:ext>
            </a:extLst>
          </p:cNvPr>
          <p:cNvSpPr txBox="1"/>
          <p:nvPr/>
        </p:nvSpPr>
        <p:spPr>
          <a:xfrm>
            <a:off x="876746" y="2178473"/>
            <a:ext cx="536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solidFill>
                  <a:schemeClr val="bg1"/>
                </a:solidFill>
              </a:rPr>
              <a:t>Decision tree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0B06D-F44C-438B-9181-513B5AC2AD4C}"/>
              </a:ext>
            </a:extLst>
          </p:cNvPr>
          <p:cNvSpPr txBox="1"/>
          <p:nvPr/>
        </p:nvSpPr>
        <p:spPr>
          <a:xfrm>
            <a:off x="876746" y="3936696"/>
            <a:ext cx="470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solidFill>
                  <a:schemeClr val="bg1"/>
                </a:solidFill>
              </a:rPr>
              <a:t>Random forest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64EF8-A892-40FF-85FA-1CF968DE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95" y="2271720"/>
            <a:ext cx="3724275" cy="13811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67E83D-2E20-4399-974D-D2375628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50" y="3869191"/>
            <a:ext cx="3743325" cy="1390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2708BD-6A0D-40B3-8A8D-4169C0F1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964" y="1052890"/>
            <a:ext cx="3171825" cy="2705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DC4769-108F-4A7D-9B51-F7549457F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964" y="3869191"/>
            <a:ext cx="3267075" cy="2790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517EC5-805A-4009-9907-7DFF4B197945}"/>
              </a:ext>
            </a:extLst>
          </p:cNvPr>
          <p:cNvSpPr txBox="1"/>
          <p:nvPr/>
        </p:nvSpPr>
        <p:spPr>
          <a:xfrm>
            <a:off x="1039445" y="5727937"/>
            <a:ext cx="103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The result of decision tree and random forest is same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4E2DAB-2F55-4E01-97D7-06748EB78BF9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9A255E-1969-4C5B-9A40-FCDF75C4937C}"/>
              </a:ext>
            </a:extLst>
          </p:cNvPr>
          <p:cNvSpPr txBox="1"/>
          <p:nvPr/>
        </p:nvSpPr>
        <p:spPr>
          <a:xfrm>
            <a:off x="240222" y="126311"/>
            <a:ext cx="11673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Precision, recall, f1-score, confusion Matrix</a:t>
            </a:r>
            <a:endParaRPr lang="ko-KR" altLang="en-US" sz="4000" b="1" dirty="0">
              <a:solidFill>
                <a:schemeClr val="bg1"/>
              </a:solidFill>
            </a:endParaRPr>
          </a:p>
          <a:p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D20BB-1F75-4401-86D4-7F1CC89CA673}"/>
              </a:ext>
            </a:extLst>
          </p:cNvPr>
          <p:cNvSpPr txBox="1"/>
          <p:nvPr/>
        </p:nvSpPr>
        <p:spPr>
          <a:xfrm>
            <a:off x="1363361" y="2910532"/>
            <a:ext cx="470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solidFill>
                  <a:schemeClr val="bg1"/>
                </a:solidFill>
              </a:rPr>
              <a:t>KNN</a:t>
            </a:r>
            <a:endParaRPr lang="ko-KR" alt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504459-363C-4B85-A05C-7742205F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34" y="1888470"/>
            <a:ext cx="3171825" cy="2628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6C9B58-C77D-4406-A84A-F6404500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939" y="2483783"/>
            <a:ext cx="3771900" cy="1438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2A5FC7-2188-491A-A965-18007AB17B1D}"/>
              </a:ext>
            </a:extLst>
          </p:cNvPr>
          <p:cNvSpPr txBox="1"/>
          <p:nvPr/>
        </p:nvSpPr>
        <p:spPr>
          <a:xfrm>
            <a:off x="1971774" y="5311720"/>
            <a:ext cx="103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For predicting crime, using decision tree is more better than KNN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8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4E2DAB-2F55-4E01-97D7-06748EB78BF9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9A255E-1969-4C5B-9A40-FCDF75C4937C}"/>
              </a:ext>
            </a:extLst>
          </p:cNvPr>
          <p:cNvSpPr txBox="1"/>
          <p:nvPr/>
        </p:nvSpPr>
        <p:spPr>
          <a:xfrm>
            <a:off x="240222" y="126311"/>
            <a:ext cx="10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Upgrade performance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4D5B-1638-4A99-9324-8398209561D7}"/>
              </a:ext>
            </a:extLst>
          </p:cNvPr>
          <p:cNvSpPr txBox="1"/>
          <p:nvPr/>
        </p:nvSpPr>
        <p:spPr>
          <a:xfrm>
            <a:off x="1675324" y="5149135"/>
            <a:ext cx="938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There can be data </a:t>
            </a:r>
            <a:r>
              <a:rPr lang="en-US" altLang="ko-KR" b="1" dirty="0" err="1">
                <a:solidFill>
                  <a:schemeClr val="bg1"/>
                </a:solidFill>
              </a:rPr>
              <a:t>imbalancing</a:t>
            </a:r>
            <a:r>
              <a:rPr lang="en-US" altLang="ko-KR" b="1" dirty="0">
                <a:solidFill>
                  <a:schemeClr val="bg1"/>
                </a:solidFill>
              </a:rPr>
              <a:t>. Therefore we use AdaBoost to make best sampling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Also we use Gradient boosting to make better decision tree model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We can find that there is not dramatic increasing of performance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AB6EB-0191-4419-873F-82B8C6E30085}"/>
              </a:ext>
            </a:extLst>
          </p:cNvPr>
          <p:cNvSpPr txBox="1"/>
          <p:nvPr/>
        </p:nvSpPr>
        <p:spPr>
          <a:xfrm>
            <a:off x="240223" y="1108700"/>
            <a:ext cx="446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>
                <a:solidFill>
                  <a:schemeClr val="bg1"/>
                </a:solidFill>
              </a:rPr>
              <a:t>AdaBoost, Gradient Boosting</a:t>
            </a:r>
            <a:endParaRPr lang="ko-KR" alt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E2CFEF-A05D-4448-A8B1-DC895E4C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45" y="4101443"/>
            <a:ext cx="4201762" cy="5984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C0D791-120C-45CD-9CF8-173E7F70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06" y="1836250"/>
            <a:ext cx="4267200" cy="201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B9AD84-9311-460C-941D-35F72C70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438" y="1836250"/>
            <a:ext cx="4238625" cy="2019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626800-5221-4F3E-A84F-522D0C76A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01" y="4050306"/>
            <a:ext cx="4201762" cy="5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4E2DAB-2F55-4E01-97D7-06748EB78BF9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9A255E-1969-4C5B-9A40-FCDF75C4937C}"/>
              </a:ext>
            </a:extLst>
          </p:cNvPr>
          <p:cNvSpPr txBox="1"/>
          <p:nvPr/>
        </p:nvSpPr>
        <p:spPr>
          <a:xfrm>
            <a:off x="240222" y="126311"/>
            <a:ext cx="1027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u="sng" dirty="0" err="1">
                <a:solidFill>
                  <a:schemeClr val="bg1"/>
                </a:solidFill>
              </a:rPr>
              <a:t>Roc_curve</a:t>
            </a:r>
            <a:r>
              <a:rPr lang="en-US" altLang="ko-KR" sz="4000" b="1" u="sng" dirty="0">
                <a:solidFill>
                  <a:schemeClr val="bg1"/>
                </a:solidFill>
              </a:rPr>
              <a:t>, </a:t>
            </a:r>
            <a:r>
              <a:rPr lang="en-US" altLang="ko-KR" sz="4000" b="1" u="sng" dirty="0" err="1">
                <a:solidFill>
                  <a:schemeClr val="bg1"/>
                </a:solidFill>
              </a:rPr>
              <a:t>roc_auc_score</a:t>
            </a:r>
            <a:endParaRPr lang="ko-KR" alt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4D5B-1638-4A99-9324-8398209561D7}"/>
              </a:ext>
            </a:extLst>
          </p:cNvPr>
          <p:cNvSpPr txBox="1"/>
          <p:nvPr/>
        </p:nvSpPr>
        <p:spPr>
          <a:xfrm>
            <a:off x="1747041" y="5560793"/>
            <a:ext cx="9387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KNN </a:t>
            </a:r>
            <a:r>
              <a:rPr lang="en-US" altLang="ko-KR" b="1" dirty="0" err="1">
                <a:solidFill>
                  <a:schemeClr val="bg1"/>
                </a:solidFill>
              </a:rPr>
              <a:t>roc_auc_score</a:t>
            </a:r>
            <a:r>
              <a:rPr lang="en-US" altLang="ko-KR" b="1" dirty="0">
                <a:solidFill>
                  <a:schemeClr val="bg1"/>
                </a:solidFill>
              </a:rPr>
              <a:t> is blue.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In predicting crime, all model related to decision tree show good performance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Among them, the AdaBoost shows best performance in </a:t>
            </a:r>
            <a:r>
              <a:rPr lang="en-US" altLang="ko-KR" b="1" dirty="0" err="1">
                <a:solidFill>
                  <a:schemeClr val="bg1"/>
                </a:solidFill>
              </a:rPr>
              <a:t>roc_curve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29049-D94F-497F-B190-A21EC88E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09" y="2036249"/>
            <a:ext cx="4262833" cy="27855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6D6F05-1738-47BE-879E-910798FA9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0" y="2776538"/>
            <a:ext cx="4487337" cy="1304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8D1C22-2D06-4FC2-924C-3F9182E0C104}"/>
              </a:ext>
            </a:extLst>
          </p:cNvPr>
          <p:cNvSpPr txBox="1"/>
          <p:nvPr/>
        </p:nvSpPr>
        <p:spPr>
          <a:xfrm>
            <a:off x="240223" y="1108700"/>
            <a:ext cx="384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solidFill>
                  <a:schemeClr val="bg1"/>
                </a:solidFill>
              </a:rPr>
              <a:t>Roc_curve</a:t>
            </a:r>
            <a:r>
              <a:rPr lang="en-US" altLang="ko-KR" sz="2400" b="1" u="sng" dirty="0">
                <a:solidFill>
                  <a:schemeClr val="bg1"/>
                </a:solidFill>
              </a:rPr>
              <a:t>, </a:t>
            </a:r>
            <a:r>
              <a:rPr lang="en-US" altLang="ko-KR" sz="2400" b="1" u="sng" dirty="0" err="1">
                <a:solidFill>
                  <a:schemeClr val="bg1"/>
                </a:solidFill>
              </a:rPr>
              <a:t>roc_auc_score</a:t>
            </a:r>
            <a:endParaRPr lang="ko-KR" altLang="en-US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2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EBAB01-61A1-4FC9-A9E3-BC9CCF6F11C6}"/>
              </a:ext>
            </a:extLst>
          </p:cNvPr>
          <p:cNvSpPr txBox="1"/>
          <p:nvPr/>
        </p:nvSpPr>
        <p:spPr>
          <a:xfrm>
            <a:off x="2019945" y="2721114"/>
            <a:ext cx="8152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Thank you for listening!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4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0908FD-6FBC-4640-AC25-8B678131E4FE}"/>
              </a:ext>
            </a:extLst>
          </p:cNvPr>
          <p:cNvCxnSpPr>
            <a:cxnSpLocks/>
          </p:cNvCxnSpPr>
          <p:nvPr/>
        </p:nvCxnSpPr>
        <p:spPr>
          <a:xfrm>
            <a:off x="0" y="4396810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97E33C-EE30-4D05-92D8-1834E61672E7}"/>
              </a:ext>
            </a:extLst>
          </p:cNvPr>
          <p:cNvSpPr txBox="1"/>
          <p:nvPr/>
        </p:nvSpPr>
        <p:spPr>
          <a:xfrm>
            <a:off x="3844073" y="2891579"/>
            <a:ext cx="4503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4800" b="1" dirty="0">
                <a:solidFill>
                  <a:schemeClr val="bg1"/>
                </a:solidFill>
              </a:rPr>
              <a:t>Data source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6C657F-2F71-44BA-8193-71F3AB9D0DEE}"/>
              </a:ext>
            </a:extLst>
          </p:cNvPr>
          <p:cNvCxnSpPr>
            <a:cxnSpLocks/>
          </p:cNvCxnSpPr>
          <p:nvPr/>
        </p:nvCxnSpPr>
        <p:spPr>
          <a:xfrm>
            <a:off x="0" y="235285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8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B2AC09-7A9F-47BC-9899-34FC7D4E73A7}"/>
              </a:ext>
            </a:extLst>
          </p:cNvPr>
          <p:cNvSpPr txBox="1"/>
          <p:nvPr/>
        </p:nvSpPr>
        <p:spPr>
          <a:xfrm>
            <a:off x="240223" y="126311"/>
            <a:ext cx="5439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40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E4669-C084-4638-8CD9-6A91D60BAE60}"/>
              </a:ext>
            </a:extLst>
          </p:cNvPr>
          <p:cNvSpPr txBox="1"/>
          <p:nvPr/>
        </p:nvSpPr>
        <p:spPr>
          <a:xfrm>
            <a:off x="526943" y="1298211"/>
            <a:ext cx="10678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Crime data (crime data in Boston)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Kaggle</a:t>
            </a: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Shooting data (shooting crime data in Boston)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Official Boston Dataset site</a:t>
            </a: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Weather data (weather data in Boston)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Kaggle</a:t>
            </a: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BFD data (firearm recovery count in Boston)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Kaggle</a:t>
            </a: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Census data (USA District population data) </a:t>
            </a:r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QGIS program with official census site</a:t>
            </a:r>
          </a:p>
        </p:txBody>
      </p:sp>
      <p:grpSp>
        <p:nvGrpSpPr>
          <p:cNvPr id="8" name="그룹 1007">
            <a:extLst>
              <a:ext uri="{FF2B5EF4-FFF2-40B4-BE49-F238E27FC236}">
                <a16:creationId xmlns:a16="http://schemas.microsoft.com/office/drawing/2014/main" id="{743BCFAF-44C9-4A1D-B43F-B88AF5E6A952}"/>
              </a:ext>
            </a:extLst>
          </p:cNvPr>
          <p:cNvGrpSpPr/>
          <p:nvPr/>
        </p:nvGrpSpPr>
        <p:grpSpPr>
          <a:xfrm>
            <a:off x="822026" y="4658697"/>
            <a:ext cx="2780883" cy="1534787"/>
            <a:chOff x="8164426" y="1575702"/>
            <a:chExt cx="9576705" cy="3737324"/>
          </a:xfrm>
        </p:grpSpPr>
        <p:pic>
          <p:nvPicPr>
            <p:cNvPr id="9" name="Object 28">
              <a:extLst>
                <a:ext uri="{FF2B5EF4-FFF2-40B4-BE49-F238E27FC236}">
                  <a16:creationId xmlns:a16="http://schemas.microsoft.com/office/drawing/2014/main" id="{E9DCFDC6-FAF4-496F-8734-DAA65A67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4426" y="1575702"/>
              <a:ext cx="9576705" cy="373732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71FBA94-1A23-4947-8F72-51F8B54FA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0"/>
          <a:stretch/>
        </p:blipFill>
        <p:spPr>
          <a:xfrm>
            <a:off x="3998088" y="4663559"/>
            <a:ext cx="3709147" cy="1534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F11787-ED96-4A0C-9E61-42DAB2DF8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731" y="4821123"/>
            <a:ext cx="3870939" cy="1210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AC9689-70EF-476D-BA3C-CD5A551D9D8A}"/>
              </a:ext>
            </a:extLst>
          </p:cNvPr>
          <p:cNvSpPr txBox="1"/>
          <p:nvPr/>
        </p:nvSpPr>
        <p:spPr>
          <a:xfrm>
            <a:off x="822026" y="6199205"/>
            <a:ext cx="19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&gt; QSIS program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EB4A2B-37D4-4F48-9D27-C3BC03A46CE5}"/>
              </a:ext>
            </a:extLst>
          </p:cNvPr>
          <p:cNvSpPr txBox="1"/>
          <p:nvPr/>
        </p:nvSpPr>
        <p:spPr>
          <a:xfrm>
            <a:off x="3951322" y="6208929"/>
            <a:ext cx="271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&gt; Dataset from Kaggle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ED1F6-155A-4E97-AEDC-AEB834589836}"/>
              </a:ext>
            </a:extLst>
          </p:cNvPr>
          <p:cNvSpPr txBox="1"/>
          <p:nvPr/>
        </p:nvSpPr>
        <p:spPr>
          <a:xfrm>
            <a:off x="7940003" y="6193484"/>
            <a:ext cx="34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&gt; Official Boston dataset site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0908FD-6FBC-4640-AC25-8B678131E4FE}"/>
              </a:ext>
            </a:extLst>
          </p:cNvPr>
          <p:cNvCxnSpPr>
            <a:cxnSpLocks/>
          </p:cNvCxnSpPr>
          <p:nvPr/>
        </p:nvCxnSpPr>
        <p:spPr>
          <a:xfrm>
            <a:off x="0" y="4396810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97E33C-EE30-4D05-92D8-1834E61672E7}"/>
              </a:ext>
            </a:extLst>
          </p:cNvPr>
          <p:cNvSpPr txBox="1"/>
          <p:nvPr/>
        </p:nvSpPr>
        <p:spPr>
          <a:xfrm>
            <a:off x="1125071" y="2959335"/>
            <a:ext cx="9941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2. Merge and data preprocessing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6C657F-2F71-44BA-8193-71F3AB9D0DEE}"/>
              </a:ext>
            </a:extLst>
          </p:cNvPr>
          <p:cNvCxnSpPr>
            <a:cxnSpLocks/>
          </p:cNvCxnSpPr>
          <p:nvPr/>
        </p:nvCxnSpPr>
        <p:spPr>
          <a:xfrm>
            <a:off x="0" y="235285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9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B2AC09-7A9F-47BC-9899-34FC7D4E73A7}"/>
              </a:ext>
            </a:extLst>
          </p:cNvPr>
          <p:cNvSpPr txBox="1"/>
          <p:nvPr/>
        </p:nvSpPr>
        <p:spPr>
          <a:xfrm>
            <a:off x="240223" y="126311"/>
            <a:ext cx="10105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2. Merge and data 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A1495-6CF1-4158-9C36-929F1520F6C5}"/>
              </a:ext>
            </a:extLst>
          </p:cNvPr>
          <p:cNvSpPr txBox="1"/>
          <p:nvPr/>
        </p:nvSpPr>
        <p:spPr>
          <a:xfrm>
            <a:off x="410402" y="1154776"/>
            <a:ext cx="106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bg1"/>
                </a:solidFill>
              </a:rPr>
              <a:t>Merge all data</a:t>
            </a:r>
            <a:endParaRPr lang="en-US" altLang="ko-KR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50F0-8E73-4F1E-8F40-3F36EFE0B9C2}"/>
              </a:ext>
            </a:extLst>
          </p:cNvPr>
          <p:cNvSpPr txBox="1"/>
          <p:nvPr/>
        </p:nvSpPr>
        <p:spPr>
          <a:xfrm>
            <a:off x="4949626" y="3437965"/>
            <a:ext cx="17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Crime data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9923E-F861-4E77-B736-BA8840128D6D}"/>
              </a:ext>
            </a:extLst>
          </p:cNvPr>
          <p:cNvSpPr txBox="1"/>
          <p:nvPr/>
        </p:nvSpPr>
        <p:spPr>
          <a:xfrm>
            <a:off x="4949626" y="6167237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Census data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13F8D-E880-4548-8A59-8E9759CA26F1}"/>
              </a:ext>
            </a:extLst>
          </p:cNvPr>
          <p:cNvSpPr txBox="1"/>
          <p:nvPr/>
        </p:nvSpPr>
        <p:spPr>
          <a:xfrm>
            <a:off x="4832253" y="1615681"/>
            <a:ext cx="2174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Weather data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92513-1E25-4B0B-857F-A79F637B250D}"/>
              </a:ext>
            </a:extLst>
          </p:cNvPr>
          <p:cNvSpPr txBox="1"/>
          <p:nvPr/>
        </p:nvSpPr>
        <p:spPr>
          <a:xfrm>
            <a:off x="1020731" y="3437965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Shooting data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13860-8DB3-4DAD-A575-39568EC9FBA0}"/>
              </a:ext>
            </a:extLst>
          </p:cNvPr>
          <p:cNvSpPr txBox="1"/>
          <p:nvPr/>
        </p:nvSpPr>
        <p:spPr>
          <a:xfrm>
            <a:off x="8820495" y="343796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BFD data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90B0BED2-7DEA-4C4F-90DD-AE0C063B21E7}"/>
              </a:ext>
            </a:extLst>
          </p:cNvPr>
          <p:cNvSpPr/>
          <p:nvPr/>
        </p:nvSpPr>
        <p:spPr>
          <a:xfrm>
            <a:off x="5764306" y="2077346"/>
            <a:ext cx="259976" cy="1175839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5ECEE0A2-841B-4EA4-AA1B-A24259CE780D}"/>
              </a:ext>
            </a:extLst>
          </p:cNvPr>
          <p:cNvSpPr/>
          <p:nvPr/>
        </p:nvSpPr>
        <p:spPr>
          <a:xfrm>
            <a:off x="5764306" y="4192735"/>
            <a:ext cx="259976" cy="191223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C2582E2C-ACF8-48BB-9AF3-EF5A1885B6EA}"/>
              </a:ext>
            </a:extLst>
          </p:cNvPr>
          <p:cNvSpPr/>
          <p:nvPr/>
        </p:nvSpPr>
        <p:spPr>
          <a:xfrm rot="5400000">
            <a:off x="7635364" y="3080878"/>
            <a:ext cx="259976" cy="1175839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id="{755C4935-8A47-4BAA-B434-425053A89307}"/>
              </a:ext>
            </a:extLst>
          </p:cNvPr>
          <p:cNvSpPr/>
          <p:nvPr/>
        </p:nvSpPr>
        <p:spPr>
          <a:xfrm rot="5400000">
            <a:off x="4016170" y="3069664"/>
            <a:ext cx="259976" cy="1175839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58B2E-0FDF-44F6-9115-A17ADEBDF040}"/>
              </a:ext>
            </a:extLst>
          </p:cNvPr>
          <p:cNvSpPr txBox="1"/>
          <p:nvPr/>
        </p:nvSpPr>
        <p:spPr>
          <a:xfrm>
            <a:off x="5954390" y="2215085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 with </a:t>
            </a:r>
          </a:p>
          <a:p>
            <a:r>
              <a:rPr lang="en-US" altLang="ko-KR" b="1" dirty="0">
                <a:solidFill>
                  <a:schemeClr val="accent4"/>
                </a:solidFill>
              </a:rPr>
              <a:t>Date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column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639B5-12C2-4B39-B8BB-99480C58D496}"/>
              </a:ext>
            </a:extLst>
          </p:cNvPr>
          <p:cNvSpPr txBox="1"/>
          <p:nvPr/>
        </p:nvSpPr>
        <p:spPr>
          <a:xfrm>
            <a:off x="3321036" y="3787572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 with </a:t>
            </a:r>
          </a:p>
          <a:p>
            <a:r>
              <a:rPr lang="en-US" altLang="ko-KR" b="1" dirty="0">
                <a:solidFill>
                  <a:schemeClr val="accent4"/>
                </a:solidFill>
              </a:rPr>
              <a:t>Date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column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62353-6B65-4E5E-B55D-73DB320AC9D4}"/>
              </a:ext>
            </a:extLst>
          </p:cNvPr>
          <p:cNvSpPr txBox="1"/>
          <p:nvPr/>
        </p:nvSpPr>
        <p:spPr>
          <a:xfrm>
            <a:off x="7124617" y="3889942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 with </a:t>
            </a:r>
          </a:p>
          <a:p>
            <a:r>
              <a:rPr lang="en-US" altLang="ko-KR" b="1" dirty="0">
                <a:solidFill>
                  <a:schemeClr val="accent4"/>
                </a:solidFill>
              </a:rPr>
              <a:t>Date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column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D3C74C-7EC8-4F25-8B4D-B4CAEBCFEB67}"/>
              </a:ext>
            </a:extLst>
          </p:cNvPr>
          <p:cNvSpPr txBox="1"/>
          <p:nvPr/>
        </p:nvSpPr>
        <p:spPr>
          <a:xfrm>
            <a:off x="6010623" y="4827312"/>
            <a:ext cx="3876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Merge with </a:t>
            </a:r>
          </a:p>
          <a:p>
            <a:r>
              <a:rPr lang="en-US" altLang="ko-KR" b="1" dirty="0">
                <a:solidFill>
                  <a:schemeClr val="accent4"/>
                </a:solidFill>
              </a:rPr>
              <a:t>GEOID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code</a:t>
            </a:r>
          </a:p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altLang="ko-KR" sz="1800" b="1" dirty="0">
                <a:solidFill>
                  <a:srgbClr val="92D050"/>
                </a:solidFill>
              </a:rPr>
              <a:t>QGIS</a:t>
            </a:r>
            <a:r>
              <a:rPr lang="en-US" altLang="ko-K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rgbClr val="92D050"/>
                </a:solidFill>
              </a:rPr>
              <a:t>program</a:t>
            </a:r>
            <a:r>
              <a:rPr lang="en-US" altLang="ko-K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altLang="ko-KR" sz="1800" b="1" dirty="0">
                <a:solidFill>
                  <a:srgbClr val="92D050"/>
                </a:solidFill>
              </a:rPr>
              <a:t>shapely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39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B2AC09-7A9F-47BC-9899-34FC7D4E73A7}"/>
              </a:ext>
            </a:extLst>
          </p:cNvPr>
          <p:cNvSpPr txBox="1"/>
          <p:nvPr/>
        </p:nvSpPr>
        <p:spPr>
          <a:xfrm>
            <a:off x="240222" y="126311"/>
            <a:ext cx="10580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2. Merge and 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3F9E8-46BF-43A7-86F2-FD167DD1FBA6}"/>
              </a:ext>
            </a:extLst>
          </p:cNvPr>
          <p:cNvSpPr txBox="1"/>
          <p:nvPr/>
        </p:nvSpPr>
        <p:spPr>
          <a:xfrm>
            <a:off x="410402" y="1154776"/>
            <a:ext cx="106783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bg1"/>
                </a:solidFill>
              </a:rPr>
              <a:t>Data Preprocessing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Delete all unnecessary column and remove Nan data</a:t>
            </a:r>
            <a:endParaRPr lang="en-US" altLang="ko-K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4E04F-E882-4DCC-AC4A-84F422C53B44}"/>
              </a:ext>
            </a:extLst>
          </p:cNvPr>
          <p:cNvSpPr txBox="1"/>
          <p:nvPr/>
        </p:nvSpPr>
        <p:spPr>
          <a:xfrm>
            <a:off x="410402" y="2357717"/>
            <a:ext cx="115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Unnecessary column : ID, regional data(we only use GEOID), crime description(we only use UCR_PART)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8DFD4-59A6-49F0-AC6D-64081E7B33E0}"/>
              </a:ext>
            </a:extLst>
          </p:cNvPr>
          <p:cNvSpPr txBox="1"/>
          <p:nvPr/>
        </p:nvSpPr>
        <p:spPr>
          <a:xfrm>
            <a:off x="410402" y="3367119"/>
            <a:ext cx="106783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bg1"/>
                </a:solidFill>
              </a:rPr>
              <a:t>Make target column</a:t>
            </a:r>
          </a:p>
          <a:p>
            <a:endParaRPr lang="en-US" altLang="ko-KR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EVIANCE THE RECOGNIZED VIOLATION OF CULTURAL NORMS BIASED">
            <a:extLst>
              <a:ext uri="{FF2B5EF4-FFF2-40B4-BE49-F238E27FC236}">
                <a16:creationId xmlns:a16="http://schemas.microsoft.com/office/drawing/2014/main" id="{F327B775-24B1-486A-BCEA-DBC0B1D2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95" y="3314437"/>
            <a:ext cx="4148839" cy="31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CA8706-A392-40D4-A904-D360DAE1292C}"/>
              </a:ext>
            </a:extLst>
          </p:cNvPr>
          <p:cNvSpPr txBox="1"/>
          <p:nvPr/>
        </p:nvSpPr>
        <p:spPr>
          <a:xfrm>
            <a:off x="410402" y="4419538"/>
            <a:ext cx="5434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We predict UCR_PART1 crime in Boston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We add target column ‘final count’ that count in same GEOID and in same date.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B2AC09-7A9F-47BC-9899-34FC7D4E73A7}"/>
              </a:ext>
            </a:extLst>
          </p:cNvPr>
          <p:cNvSpPr txBox="1"/>
          <p:nvPr/>
        </p:nvSpPr>
        <p:spPr>
          <a:xfrm>
            <a:off x="240222" y="126311"/>
            <a:ext cx="10580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2. Merge and 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3F9E8-46BF-43A7-86F2-FD167DD1FBA6}"/>
              </a:ext>
            </a:extLst>
          </p:cNvPr>
          <p:cNvSpPr txBox="1"/>
          <p:nvPr/>
        </p:nvSpPr>
        <p:spPr>
          <a:xfrm>
            <a:off x="410402" y="1154776"/>
            <a:ext cx="106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bg1"/>
                </a:solidFill>
              </a:rPr>
              <a:t>Merged dataset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C42A51-68A5-42E3-BEEA-6EEA5B6D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0" y="5471182"/>
            <a:ext cx="1240996" cy="2843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23725E-8C27-4BF1-8ECE-3C4B29D2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0" y="2502982"/>
            <a:ext cx="1286242" cy="8402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B0B137-9A74-402D-8E98-69F4C3FE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06" y="2502982"/>
            <a:ext cx="2068327" cy="17839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86561C-D9E5-4DB4-A34C-1145104E2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426" y="2538490"/>
            <a:ext cx="4485684" cy="17968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BD324F-1C5A-4FE2-A957-B057DA198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306" y="2530570"/>
            <a:ext cx="1240996" cy="17968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0C42E7-6824-40A7-A7C5-BBEF156FA471}"/>
              </a:ext>
            </a:extLst>
          </p:cNvPr>
          <p:cNvSpPr txBox="1"/>
          <p:nvPr/>
        </p:nvSpPr>
        <p:spPr>
          <a:xfrm>
            <a:off x="240222" y="208747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Time column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FF6CA0-EF45-41AD-B055-2800C93BD62B}"/>
              </a:ext>
            </a:extLst>
          </p:cNvPr>
          <p:cNvSpPr txBox="1"/>
          <p:nvPr/>
        </p:nvSpPr>
        <p:spPr>
          <a:xfrm>
            <a:off x="2221422" y="2086176"/>
            <a:ext cx="20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Weather column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BD387F-BD8B-4D2B-9D71-B7B063FE1BC4}"/>
              </a:ext>
            </a:extLst>
          </p:cNvPr>
          <p:cNvSpPr txBox="1"/>
          <p:nvPr/>
        </p:nvSpPr>
        <p:spPr>
          <a:xfrm>
            <a:off x="4884427" y="208617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Census column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EB17BD-4B3A-4D35-9559-EC0C3BA45A20}"/>
              </a:ext>
            </a:extLst>
          </p:cNvPr>
          <p:cNvSpPr txBox="1"/>
          <p:nvPr/>
        </p:nvSpPr>
        <p:spPr>
          <a:xfrm>
            <a:off x="7208426" y="211451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BPD column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A2EF45-343B-47FC-A155-DB4D3FFDA0E1}"/>
              </a:ext>
            </a:extLst>
          </p:cNvPr>
          <p:cNvSpPr txBox="1"/>
          <p:nvPr/>
        </p:nvSpPr>
        <p:spPr>
          <a:xfrm>
            <a:off x="197636" y="5010117"/>
            <a:ext cx="24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Shooting crime 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7A0149-B5E4-4DFE-BEB3-A8A21AA28A71}"/>
              </a:ext>
            </a:extLst>
          </p:cNvPr>
          <p:cNvSpPr txBox="1"/>
          <p:nvPr/>
        </p:nvSpPr>
        <p:spPr>
          <a:xfrm>
            <a:off x="3099067" y="5010117"/>
            <a:ext cx="14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Target data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A5CC0A5-2B80-4C6F-A7C5-A33E5BC5C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067" y="5446999"/>
            <a:ext cx="1476145" cy="284395"/>
          </a:xfrm>
          <a:prstGeom prst="rect">
            <a:avLst/>
          </a:prstGeom>
        </p:spPr>
      </p:pic>
      <p:sp>
        <p:nvSpPr>
          <p:cNvPr id="37" name="화살표: 위로 굽음 36">
            <a:extLst>
              <a:ext uri="{FF2B5EF4-FFF2-40B4-BE49-F238E27FC236}">
                <a16:creationId xmlns:a16="http://schemas.microsoft.com/office/drawing/2014/main" id="{6BEE1073-2163-456A-B85D-B7F9DE6FEEC0}"/>
              </a:ext>
            </a:extLst>
          </p:cNvPr>
          <p:cNvSpPr/>
          <p:nvPr/>
        </p:nvSpPr>
        <p:spPr>
          <a:xfrm rot="5400000">
            <a:off x="5912560" y="4488392"/>
            <a:ext cx="1188673" cy="1240995"/>
          </a:xfrm>
          <a:prstGeom prst="bentUpArrow">
            <a:avLst>
              <a:gd name="adj1" fmla="val 14442"/>
              <a:gd name="adj2" fmla="val 25000"/>
              <a:gd name="adj3" fmla="val 230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7F6959-B148-4F8C-8069-E8D698B2644C}"/>
              </a:ext>
            </a:extLst>
          </p:cNvPr>
          <p:cNvSpPr txBox="1"/>
          <p:nvPr/>
        </p:nvSpPr>
        <p:spPr>
          <a:xfrm>
            <a:off x="7322560" y="5148016"/>
            <a:ext cx="48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Each column means population according to race(Color, White, Hispanic …)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6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806043F-A561-4573-B66B-232EC1D12740}"/>
              </a:ext>
            </a:extLst>
          </p:cNvPr>
          <p:cNvCxnSpPr>
            <a:cxnSpLocks/>
          </p:cNvCxnSpPr>
          <p:nvPr/>
        </p:nvCxnSpPr>
        <p:spPr>
          <a:xfrm>
            <a:off x="0" y="945397"/>
            <a:ext cx="1219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B2AC09-7A9F-47BC-9899-34FC7D4E73A7}"/>
              </a:ext>
            </a:extLst>
          </p:cNvPr>
          <p:cNvSpPr txBox="1"/>
          <p:nvPr/>
        </p:nvSpPr>
        <p:spPr>
          <a:xfrm>
            <a:off x="240222" y="126311"/>
            <a:ext cx="10580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2. Merge and 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3F9E8-46BF-43A7-86F2-FD167DD1FBA6}"/>
              </a:ext>
            </a:extLst>
          </p:cNvPr>
          <p:cNvSpPr txBox="1"/>
          <p:nvPr/>
        </p:nvSpPr>
        <p:spPr>
          <a:xfrm>
            <a:off x="410402" y="1154776"/>
            <a:ext cx="106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7668E-4178-4663-9049-0D894B9DC9C4}"/>
              </a:ext>
            </a:extLst>
          </p:cNvPr>
          <p:cNvSpPr txBox="1"/>
          <p:nvPr/>
        </p:nvSpPr>
        <p:spPr>
          <a:xfrm>
            <a:off x="1820248" y="4223039"/>
            <a:ext cx="868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Color_race</a:t>
            </a:r>
            <a:r>
              <a:rPr lang="en-US" altLang="ko-KR" b="1" dirty="0">
                <a:solidFill>
                  <a:schemeClr val="bg1"/>
                </a:solidFill>
              </a:rPr>
              <a:t> column : make new crime column by summing all color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-&gt; our hypothesis is comparing crime rate between color people and white.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   Therefore we make new column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CC107F-3534-41EB-B69C-B57448C9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39" y="2933700"/>
            <a:ext cx="6553200" cy="4953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231821-9BA0-4644-9DB4-F8ED3DDF0262}"/>
              </a:ext>
            </a:extLst>
          </p:cNvPr>
          <p:cNvSpPr/>
          <p:nvPr/>
        </p:nvSpPr>
        <p:spPr>
          <a:xfrm>
            <a:off x="2701739" y="3550024"/>
            <a:ext cx="2892237" cy="227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P0020005 : white race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466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796</Words>
  <Application>Microsoft Office PowerPoint</Application>
  <PresentationFormat>와이드스크린</PresentationFormat>
  <Paragraphs>141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Tae Hyeon</dc:creator>
  <cp:lastModifiedBy>이 용훈</cp:lastModifiedBy>
  <cp:revision>17</cp:revision>
  <dcterms:created xsi:type="dcterms:W3CDTF">2021-12-01T03:57:15Z</dcterms:created>
  <dcterms:modified xsi:type="dcterms:W3CDTF">2021-12-08T06:51:53Z</dcterms:modified>
</cp:coreProperties>
</file>