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76" r:id="rId3"/>
    <p:sldId id="289" r:id="rId4"/>
    <p:sldId id="279" r:id="rId5"/>
    <p:sldId id="280" r:id="rId6"/>
    <p:sldId id="282" r:id="rId7"/>
    <p:sldId id="281" r:id="rId8"/>
    <p:sldId id="283" r:id="rId9"/>
    <p:sldId id="278" r:id="rId10"/>
    <p:sldId id="284" r:id="rId11"/>
    <p:sldId id="285" r:id="rId12"/>
    <p:sldId id="286" r:id="rId13"/>
    <p:sldId id="287" r:id="rId14"/>
    <p:sldId id="291" r:id="rId15"/>
    <p:sldId id="292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FAFB72-E704-4C47-A6DB-6D91B502D9C2}">
  <a:tblStyle styleId="{17FAFB72-E704-4C47-A6DB-6D91B502D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962" autoAdjust="0"/>
  </p:normalViewPr>
  <p:slideViewPr>
    <p:cSldViewPr snapToGrid="0">
      <p:cViewPr varScale="1">
        <p:scale>
          <a:sx n="107" d="100"/>
          <a:sy n="107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24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38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01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76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19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00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18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0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9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74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92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78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963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b4b2ec49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b4b2ec49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1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4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etfolio2.t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HLEE9753/Rocket_Folio" TargetMode="External"/><Relationship Id="rId4" Type="http://schemas.openxmlformats.org/officeDocument/2006/relationships/hyperlink" Target="http://rocketfolio.t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  <a:latin typeface="+mj-ea"/>
                <a:ea typeface="+mj-ea"/>
              </a:rPr>
              <a:t>IT </a:t>
            </a:r>
            <a:r>
              <a:rPr lang="ko-KR" altLang="en-US" sz="3200" dirty="0">
                <a:solidFill>
                  <a:schemeClr val="accent1"/>
                </a:solidFill>
                <a:latin typeface="+mj-ea"/>
                <a:ea typeface="+mj-ea"/>
              </a:rPr>
              <a:t>서비스 공모전 개발부분</a:t>
            </a:r>
            <a:endParaRPr lang="en-US" sz="32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r>
              <a:rPr lang="en-US" sz="3200" dirty="0" err="1">
                <a:solidFill>
                  <a:schemeClr val="accent1"/>
                </a:solidFill>
                <a:latin typeface="+mn-ea"/>
                <a:ea typeface="+mn-ea"/>
              </a:rPr>
              <a:t>RocketFolio</a:t>
            </a:r>
            <a:endParaRPr lang="en-US" sz="3200" dirty="0">
              <a:solidFill>
                <a:srgbClr val="4A8CFF"/>
              </a:solidFill>
              <a:latin typeface="+mn-ea"/>
              <a:ea typeface="+mn-ea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n-ea"/>
                <a:ea typeface="+mn-ea"/>
              </a:rPr>
              <a:t>17102062 </a:t>
            </a:r>
            <a:r>
              <a:rPr lang="ko-KR" altLang="en-US" b="1" dirty="0">
                <a:latin typeface="+mn-ea"/>
                <a:ea typeface="+mn-ea"/>
              </a:rPr>
              <a:t>이용훈</a:t>
            </a:r>
            <a:endParaRPr lang="en-US" altLang="ko-KR" b="1" dirty="0">
              <a:latin typeface="+mn-ea"/>
              <a:ea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n-ea"/>
                <a:ea typeface="+mn-ea"/>
              </a:rPr>
              <a:t>17102067 </a:t>
            </a:r>
            <a:r>
              <a:rPr lang="ko-KR" altLang="en-US" b="1" dirty="0">
                <a:latin typeface="+mn-ea"/>
                <a:ea typeface="+mn-ea"/>
              </a:rPr>
              <a:t>정진원</a:t>
            </a:r>
            <a:endParaRPr b="1" dirty="0">
              <a:latin typeface="+mn-ea"/>
              <a:ea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667DFD-D515-44A7-A14D-AEA48F1BB23D}"/>
              </a:ext>
            </a:extLst>
          </p:cNvPr>
          <p:cNvSpPr/>
          <p:nvPr/>
        </p:nvSpPr>
        <p:spPr>
          <a:xfrm>
            <a:off x="1216742" y="2571750"/>
            <a:ext cx="1246239" cy="101948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C6882-30EE-45F6-A8D0-A4AE56A3DF05}"/>
              </a:ext>
            </a:extLst>
          </p:cNvPr>
          <p:cNvSpPr/>
          <p:nvPr/>
        </p:nvSpPr>
        <p:spPr>
          <a:xfrm>
            <a:off x="2462981" y="1467465"/>
            <a:ext cx="501445" cy="110428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087543" y="3988637"/>
            <a:ext cx="696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보유한 종목들의 상관관계를 비교하여 각 종목이 얼마나 연관되어 있는지 분석할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0FDFF-AA8E-4D81-A9BC-D50621004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r="3985" b="4306"/>
          <a:stretch/>
        </p:blipFill>
        <p:spPr>
          <a:xfrm>
            <a:off x="1807367" y="1294911"/>
            <a:ext cx="5222081" cy="2553678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501E561C-CAE5-482B-A60E-C08817EEAA86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포트폴리오 테스팅 페이지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5AE0CC-CE73-4083-B78B-77AC2ED76B71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186591" y="3988637"/>
            <a:ext cx="695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과거 날짜를 설정하여 해당 날로부터 현재까지 해당 포트폴리오를 보유했을 경우 발생한 수익률과 이와 비교 할 만한 지표인 코스피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코스닥 상승률 정보를 제공한다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또한</a:t>
            </a:r>
            <a:r>
              <a:rPr lang="en-US" altLang="ko-KR" sz="1600" b="1" dirty="0">
                <a:latin typeface="+mn-ea"/>
                <a:ea typeface="+mn-ea"/>
              </a:rPr>
              <a:t>, CAGR</a:t>
            </a:r>
            <a:r>
              <a:rPr lang="ko-KR" altLang="en-US" sz="1600" b="1" dirty="0">
                <a:latin typeface="+mn-ea"/>
                <a:ea typeface="+mn-ea"/>
              </a:rPr>
              <a:t>과 </a:t>
            </a:r>
            <a:r>
              <a:rPr lang="en-US" altLang="ko-KR" sz="1600" b="1" dirty="0">
                <a:latin typeface="+mn-ea"/>
                <a:ea typeface="+mn-ea"/>
              </a:rPr>
              <a:t>MDD </a:t>
            </a:r>
            <a:r>
              <a:rPr lang="ko-KR" altLang="en-US" sz="1600" b="1" dirty="0">
                <a:latin typeface="+mn-ea"/>
                <a:ea typeface="+mn-ea"/>
              </a:rPr>
              <a:t>정보를 제공한다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925E6-436A-4B43-B0DB-6B8ABD849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0" r="4375" b="5001"/>
          <a:stretch/>
        </p:blipFill>
        <p:spPr>
          <a:xfrm>
            <a:off x="1807366" y="1310078"/>
            <a:ext cx="5222081" cy="2538511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D32B9EF4-890C-42DC-89B0-0DDF75D22BDB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포트폴리오 테스팅 페이지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A44D9D-47C2-483A-8D7C-1C25B85469C8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9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053517" y="4039786"/>
            <a:ext cx="703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설정한 과거 날짜부터 포트폴리오 자산의 총 가격을 선그래프로 보여준다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EB530C-CA0F-4BF3-8B0C-46D77F311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r="4922" b="4722"/>
          <a:stretch/>
        </p:blipFill>
        <p:spPr>
          <a:xfrm>
            <a:off x="1807366" y="1310078"/>
            <a:ext cx="5183503" cy="2538511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543624F9-A678-4892-BC86-75D1C83457E3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포트폴리오 테스팅 페이지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B2CE4E-2AD6-42B3-9C04-1BFAB191F13D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453568" y="4031500"/>
            <a:ext cx="623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설정한 과거 날짜부터 종목별 수익률 및 비중 정보를 제공한다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B303D-EB9E-45B1-9340-DD763BB3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1" r="3750" b="5139"/>
          <a:stretch/>
        </p:blipFill>
        <p:spPr>
          <a:xfrm>
            <a:off x="1807366" y="1290402"/>
            <a:ext cx="5146811" cy="2481498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99751849-A569-4743-B9DB-FB7C09AF9F00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포트폴리오 테스팅 페이지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FB887A-A0F3-4526-BF77-2BC6922F15C4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7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136481" y="2227050"/>
            <a:ext cx="22944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서비스 시연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서비스 시연</a:t>
            </a:r>
            <a:endParaRPr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41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706EF7-F660-4974-A0EF-8AA762C41844}"/>
              </a:ext>
            </a:extLst>
          </p:cNvPr>
          <p:cNvSpPr txBox="1"/>
          <p:nvPr/>
        </p:nvSpPr>
        <p:spPr>
          <a:xfrm>
            <a:off x="3261121" y="1682323"/>
            <a:ext cx="3750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3"/>
              </a:rPr>
              <a:t>http://www.rocketfolio2.tk/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5A98-0B6A-412D-AB26-12408A6E52C6}"/>
              </a:ext>
            </a:extLst>
          </p:cNvPr>
          <p:cNvSpPr txBox="1"/>
          <p:nvPr/>
        </p:nvSpPr>
        <p:spPr>
          <a:xfrm>
            <a:off x="4194068" y="2637020"/>
            <a:ext cx="29003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4"/>
              </a:rPr>
              <a:t>http://rocketfolio.tk/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1BFB9-872D-4DE2-AB0F-655213EA9C6C}"/>
              </a:ext>
            </a:extLst>
          </p:cNvPr>
          <p:cNvSpPr txBox="1"/>
          <p:nvPr/>
        </p:nvSpPr>
        <p:spPr>
          <a:xfrm>
            <a:off x="2507456" y="3575836"/>
            <a:ext cx="586501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5"/>
              </a:rPr>
              <a:t>https://github.com/YHLEE9753/Rocket_Folio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0F544-BD26-4576-BCCC-918DE7194265}"/>
              </a:ext>
            </a:extLst>
          </p:cNvPr>
          <p:cNvSpPr txBox="1"/>
          <p:nvPr/>
        </p:nvSpPr>
        <p:spPr>
          <a:xfrm>
            <a:off x="1856569" y="173235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최종 버전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5764C-A9A1-4B76-87F1-250205A4D083}"/>
              </a:ext>
            </a:extLst>
          </p:cNvPr>
          <p:cNvSpPr txBox="1"/>
          <p:nvPr/>
        </p:nvSpPr>
        <p:spPr>
          <a:xfrm>
            <a:off x="1856569" y="268489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가상화폐 연동버전</a:t>
            </a:r>
            <a:r>
              <a:rPr lang="en-US" altLang="ko-KR" sz="1800" b="1" dirty="0">
                <a:latin typeface="+mn-ea"/>
                <a:ea typeface="+mn-ea"/>
              </a:rPr>
              <a:t> :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8001B-1CD5-4DF9-A001-BCF670C87218}"/>
              </a:ext>
            </a:extLst>
          </p:cNvPr>
          <p:cNvSpPr txBox="1"/>
          <p:nvPr/>
        </p:nvSpPr>
        <p:spPr>
          <a:xfrm>
            <a:off x="798427" y="360411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+mn-ea"/>
                <a:ea typeface="+mn-ea"/>
              </a:rPr>
              <a:t>Github</a:t>
            </a:r>
            <a:r>
              <a:rPr lang="en-US" altLang="ko-KR" sz="1800" b="1" dirty="0">
                <a:latin typeface="+mn-ea"/>
                <a:ea typeface="+mn-ea"/>
              </a:rPr>
              <a:t> code : 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5944DB4-D5A2-4EE8-BDB8-BBAD51053A44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서비스 시연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097B42B-399E-47C0-ADE1-C59CAEB4988A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157913" y="2227050"/>
            <a:ext cx="227301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2800">
                <a:latin typeface="+mn-ea"/>
                <a:ea typeface="+mn-ea"/>
              </a:rPr>
              <a:t>사용설명서</a:t>
            </a:r>
            <a:endParaRPr lang="en-US" altLang="ko-KR" sz="2800" dirty="0">
              <a:latin typeface="+mn-ea"/>
              <a:ea typeface="+mn-ea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>
                <a:solidFill>
                  <a:schemeClr val="accent2"/>
                </a:solidFill>
                <a:latin typeface="+mn-ea"/>
                <a:ea typeface="+mn-ea"/>
              </a:rPr>
              <a:t>로그인 및 회원가입</a:t>
            </a:r>
            <a:endParaRPr lang="en-US" altLang="ko-KR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자산 가격 확인 및 분석 기능</a:t>
            </a:r>
            <a:endParaRPr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3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07D9E2-6423-4909-8ED8-C1EC8DF6F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r="3907" b="7328"/>
          <a:stretch/>
        </p:blipFill>
        <p:spPr>
          <a:xfrm>
            <a:off x="1698401" y="1228476"/>
            <a:ext cx="5489973" cy="2585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728416" y="4060075"/>
            <a:ext cx="568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구글 로그인 서비스</a:t>
            </a:r>
            <a:r>
              <a:rPr lang="en-US" altLang="ko-KR" sz="1600" b="1" dirty="0">
                <a:latin typeface="+mn-ea"/>
                <a:ea typeface="+mn-ea"/>
              </a:rPr>
              <a:t>(Google OAuth)</a:t>
            </a:r>
            <a:r>
              <a:rPr lang="ko-KR" altLang="en-US" sz="1600" b="1" dirty="0">
                <a:latin typeface="+mn-ea"/>
                <a:ea typeface="+mn-ea"/>
              </a:rPr>
              <a:t>를 이용해 간편하게 로그인 할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B666FDD-A9A1-4AD7-8798-74813BFB1215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로그인 페이지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D85E2F-0A3F-4EF9-AC2E-FF1D9F207EB1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9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728416" y="4060075"/>
            <a:ext cx="56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서비스를 처음 사용하는 경우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간단하게 계정을 만들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C7355-422F-47BE-B6F7-5968FB859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r="3438" b="4861"/>
          <a:stretch/>
        </p:blipFill>
        <p:spPr>
          <a:xfrm>
            <a:off x="1728416" y="1228476"/>
            <a:ext cx="5459958" cy="2628377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30414AD7-F3BC-4646-9721-5B12895676FA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회원가입 페이지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685D09-BB04-4392-98B4-7DB988F9CE8D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6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206922" y="4045787"/>
            <a:ext cx="695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로그인하여 포트폴리오 페이지로 들어가면 종합적인 총자산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매수금액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평가손익 등의 정보와 이들의 비율을 그래프로 볼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b="1" dirty="0">
                <a:latin typeface="+mn-ea"/>
                <a:ea typeface="+mn-ea"/>
              </a:rPr>
              <a:t>로그아웃 하여 다른 계정으로 들어올 수도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FA13F8-763E-4998-B2A7-75CC49124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r="3751" b="4583"/>
          <a:stretch/>
        </p:blipFill>
        <p:spPr>
          <a:xfrm>
            <a:off x="1728416" y="1228476"/>
            <a:ext cx="5451053" cy="2650336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42283508-5219-43B7-A1FB-D623BE2F18EA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–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종합 포트폴리오 페이지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297B25-02E7-4E2B-AF3C-ABBE2F5B4CC5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848656" y="4038643"/>
            <a:ext cx="5446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각 자산의 종목별 평가금액과 수익률을 확인할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9D5EFC-7E6C-4783-A339-88DCB33CF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r="3828" b="4583"/>
          <a:stretch/>
        </p:blipFill>
        <p:spPr>
          <a:xfrm>
            <a:off x="1793081" y="1228475"/>
            <a:ext cx="5446686" cy="2650337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73E661A9-4A74-4860-BD6A-15E38EE8098D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–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종합 포트폴리오 페이지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CF3F70-4947-46FA-A250-F9EC4C0F5480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814016" y="3935599"/>
            <a:ext cx="7708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주식 종목에 대한 정보만 볼 수 있는 페이지다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종목별 현재가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매입단가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현재비중 등 종합 포트폴리오 페이지보다 더 자세한 정보를 제공한다</a:t>
            </a:r>
            <a:r>
              <a:rPr lang="en-US" altLang="ko-KR" sz="1600" b="1" dirty="0">
                <a:latin typeface="+mn-ea"/>
                <a:ea typeface="+mn-ea"/>
              </a:rPr>
              <a:t>. + </a:t>
            </a:r>
            <a:r>
              <a:rPr lang="ko-KR" altLang="en-US" sz="1600" b="1" dirty="0">
                <a:latin typeface="+mn-ea"/>
                <a:ea typeface="+mn-ea"/>
              </a:rPr>
              <a:t>버튼을 눌러 주식 종목 추가 페이지로 갈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42BE11-30FF-4028-A9F8-D5C8811E8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83" r="5391" b="4306"/>
          <a:stretch/>
        </p:blipFill>
        <p:spPr>
          <a:xfrm>
            <a:off x="1793081" y="1228475"/>
            <a:ext cx="5293519" cy="2631461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4344ED62-E1B7-4309-99E4-BB792B7DE2DA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–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주식 포트폴리오 페이지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70D2E7-FACA-4A7B-A951-E5651BF5C603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7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435522" y="4045787"/>
            <a:ext cx="652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종목이 이름을 검색한 후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구매 수량과 구매한 가격을 입력하여 포트폴리오에 추가할 수 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C466D-8561-4E23-8CCD-568FD0BF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8" r="3811" b="16556"/>
          <a:stretch/>
        </p:blipFill>
        <p:spPr>
          <a:xfrm>
            <a:off x="1352979" y="1244474"/>
            <a:ext cx="6326551" cy="2603270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id="{17CF9913-D06A-4429-956A-B098B4F45FC8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–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주식 종목 추가 페이지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D67F32-94C6-49A6-9021-3AF0395D426A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9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B6317B-35B9-4B29-97F1-54B251DA70BC}"/>
              </a:ext>
            </a:extLst>
          </p:cNvPr>
          <p:cNvSpPr txBox="1"/>
          <p:nvPr/>
        </p:nvSpPr>
        <p:spPr>
          <a:xfrm>
            <a:off x="1571439" y="4038645"/>
            <a:ext cx="590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과거 몇 년간 이 포트폴리오를 보유 했을 경우 발생한 수익률과 가장 많은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가장 적은 수익률을 기록한 종목을 보여준다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2C6B0D-14CD-4F7B-9E96-83D84EA56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1" r="4062" b="5186"/>
          <a:stretch/>
        </p:blipFill>
        <p:spPr>
          <a:xfrm>
            <a:off x="1793081" y="1278483"/>
            <a:ext cx="5293519" cy="2559099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3D5592C2-E24D-42E9-9C30-B864BF0461F6}"/>
              </a:ext>
            </a:extLst>
          </p:cNvPr>
          <p:cNvSpPr txBox="1">
            <a:spLocks/>
          </p:cNvSpPr>
          <p:nvPr/>
        </p:nvSpPr>
        <p:spPr>
          <a:xfrm>
            <a:off x="293922" y="1681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solidFill>
                  <a:srgbClr val="003BA3"/>
                </a:solidFill>
                <a:latin typeface="+mn-ea"/>
                <a:ea typeface="+mn-ea"/>
              </a:rPr>
              <a:t>기능 설명 </a:t>
            </a:r>
            <a:r>
              <a:rPr lang="en-US" altLang="ko-KR" sz="2800" dirty="0">
                <a:solidFill>
                  <a:srgbClr val="003BA3"/>
                </a:solidFill>
                <a:latin typeface="+mn-ea"/>
                <a:ea typeface="+mn-ea"/>
              </a:rPr>
              <a:t>- </a:t>
            </a:r>
            <a:r>
              <a:rPr lang="ko-KR" altLang="en-US" sz="2800" dirty="0">
                <a:solidFill>
                  <a:srgbClr val="003BA3"/>
                </a:solidFill>
                <a:latin typeface="+mn-ea"/>
                <a:ea typeface="+mn-ea"/>
              </a:rPr>
              <a:t>포트폴리오 테스팅 페이지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B45E62-087A-45D4-A32D-E8553B506F39}"/>
              </a:ext>
            </a:extLst>
          </p:cNvPr>
          <p:cNvSpPr/>
          <p:nvPr/>
        </p:nvSpPr>
        <p:spPr>
          <a:xfrm>
            <a:off x="-51619" y="789665"/>
            <a:ext cx="6046838" cy="6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40180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324</Words>
  <Application>Microsoft Office PowerPoint</Application>
  <PresentationFormat>화면 슬라이드 쇼(16:9)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Barlow</vt:lpstr>
      <vt:lpstr>Montserrat</vt:lpstr>
      <vt:lpstr>맑은 고딕</vt:lpstr>
      <vt:lpstr>Arial</vt:lpstr>
      <vt:lpstr>Management Consulting Toolkit by Slidesgo</vt:lpstr>
      <vt:lpstr>IT 서비스 공모전 개발부분 :RocketFolio</vt:lpstr>
      <vt:lpstr>사용설명서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 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the user-specific information  :using actual transaction data for apartment sales</dc:title>
  <dc:creator>이용훈</dc:creator>
  <cp:lastModifiedBy>이 용훈</cp:lastModifiedBy>
  <cp:revision>141</cp:revision>
  <dcterms:modified xsi:type="dcterms:W3CDTF">2021-11-22T15:28:29Z</dcterms:modified>
</cp:coreProperties>
</file>