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F8B993-38CC-40E5-A2C5-884980BF3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B0A86D-41F1-4D8B-9F77-9F1FC71E0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73F1E9-67BF-4D5B-A957-A7F7929EC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B3A1-9641-43DA-BDE8-C613BA0349B7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86AEE-1B38-467E-9316-EA43D0730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C6B6E5-8704-4FBD-A4D4-A651376A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4FBD-93DD-4696-A423-CD797B2D2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623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6483A4-A516-4387-A6BD-E58C94F23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1BC3F2-3C98-41FE-A081-0CD8C6901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E561D-4470-4270-9373-483FA0E5D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B3A1-9641-43DA-BDE8-C613BA0349B7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A1D553-FB14-415B-BF03-EC217FCE9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2A9880-93F0-4353-BF6B-7EF437746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4FBD-93DD-4696-A423-CD797B2D2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6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FDD40F-DF3B-4226-A85A-E1143BA0A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8A8966-F0F6-4A42-8A28-F0A10D9FA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6A5E00-F914-4C86-964C-50ED53964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B3A1-9641-43DA-BDE8-C613BA0349B7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8AA6BF-61E7-459A-A2A8-D49EA0D54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338278-8C5A-427D-8CB4-CA82A6673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4FBD-93DD-4696-A423-CD797B2D2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786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6B0788-77B6-4B57-A649-8CAAF8CF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A45DBA-7F1A-4BB9-86B6-ED37D59BF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5169B1-7C9D-426C-BFCD-3DA1149D5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B3A1-9641-43DA-BDE8-C613BA0349B7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86579E-E988-4B9A-B43E-39DFF1007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9065D2-D206-4F5B-AB03-B1C64CF10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4FBD-93DD-4696-A423-CD797B2D2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336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2BDB2-2647-4323-94A5-C9D2E5BF6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0B1F0D-FA8E-4FE5-9491-FEB6C9BA0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156700-ABCB-4C02-A258-47DA17DB3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B3A1-9641-43DA-BDE8-C613BA0349B7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79EF7-344E-4D8E-8224-4EC47C952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D807D4-622B-467A-A186-D4C24E865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4FBD-93DD-4696-A423-CD797B2D2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582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90CCFE-9087-43BA-8C58-C1E833CD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C7FBC6-54CE-4789-8B1F-AE9B50A2BE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63CDF7-5474-46A7-90A6-6AB271B51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BCB01-E537-4B03-9DF0-4845836E9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B3A1-9641-43DA-BDE8-C613BA0349B7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ED6FA3-8428-4223-94B4-AD8058BA4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BA11CF-3C0F-44A8-9983-1B310F834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4FBD-93DD-4696-A423-CD797B2D2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237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F46D25-7296-463F-B235-C61755683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E2115B-77C1-4B37-AE76-3C8F5B75B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4B1D11-1C98-47C0-AD9B-A641D71E7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4FF737-A9AA-405B-8F95-AA654F662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D6F896-76CA-41EC-BFBF-ABD37310E9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24C0F1-9174-40AB-8D20-EC28DD3A9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B3A1-9641-43DA-BDE8-C613BA0349B7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7ACE23-66E5-4042-B63A-62A931C0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9A2796-7EAD-4276-BD14-B697D4CD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4FBD-93DD-4696-A423-CD797B2D2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559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3FECA-1C8D-47BA-92EE-C6702C592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C1660A-B9E5-4D92-864D-C1F8488DD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B3A1-9641-43DA-BDE8-C613BA0349B7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2FA17A-E06C-4FCD-A7B6-60888301B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26471C-8B43-4B6E-B1D1-1A8F9388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4FBD-93DD-4696-A423-CD797B2D2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874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DAAF5E-0857-4225-BF92-2BB60635B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B3A1-9641-43DA-BDE8-C613BA0349B7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1E259CF-5FB1-4B30-8BA5-5F6E801D5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45841C-0AE9-42EE-BF91-273EC8F35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4FBD-93DD-4696-A423-CD797B2D2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429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83CEF-4367-4E34-B55C-499FC70D8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33D23A-034D-48BF-94E3-A79A95F33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7E9C9C-967E-427E-AF7B-F78C7D278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09593A-66C4-4867-9981-18E3DED79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B3A1-9641-43DA-BDE8-C613BA0349B7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E70714-15D0-44AA-8680-BB3918587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1D69D0-37E6-4184-8A32-FCD7B48F7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4FBD-93DD-4696-A423-CD797B2D2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975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9D99E-A31A-4275-8ABD-83F17019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510F8F1-4214-47F6-9E55-6B668EE6D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42DC90-4BB3-429C-B2BF-010FFBE23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535B03-F8F1-41BD-A7D5-D2D51B379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AB3A1-9641-43DA-BDE8-C613BA0349B7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2BCD1F-0158-4471-ABE3-4250219BF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10D07E-7C5D-4DFB-8921-CBB397FE9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B4FBD-93DD-4696-A423-CD797B2D2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6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DF0BB9-B95E-4E7F-AB6C-AE2AB2D21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7B26BC-B58D-4E96-8BEB-80E08B807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914364-F280-4CFB-AE58-E1DEC19D45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AB3A1-9641-43DA-BDE8-C613BA0349B7}" type="datetimeFigureOut">
              <a:rPr lang="ko-KR" altLang="en-US" smtClean="0"/>
              <a:t>2021-12-13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63D254-D53A-49B6-9117-83BD88150F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BA9FC-8A41-4F7A-84EF-3DEF09A9A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B4FBD-93DD-4696-A423-CD797B2D2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224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AA041-FB4E-4254-8FA0-C6C9E3BF0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DC4F53-8BA1-49FD-95E4-11BFE4AFFF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845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천공 테이프 3">
            <a:extLst>
              <a:ext uri="{FF2B5EF4-FFF2-40B4-BE49-F238E27FC236}">
                <a16:creationId xmlns:a16="http://schemas.microsoft.com/office/drawing/2014/main" id="{4BDC4CDB-592D-49F2-B664-FED772E47FD4}"/>
              </a:ext>
            </a:extLst>
          </p:cNvPr>
          <p:cNvSpPr/>
          <p:nvPr/>
        </p:nvSpPr>
        <p:spPr>
          <a:xfrm rot="5400000">
            <a:off x="-128810" y="1794120"/>
            <a:ext cx="3576918" cy="2850776"/>
          </a:xfrm>
          <a:prstGeom prst="flowChartPunchedTap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천공 테이프 6">
            <a:extLst>
              <a:ext uri="{FF2B5EF4-FFF2-40B4-BE49-F238E27FC236}">
                <a16:creationId xmlns:a16="http://schemas.microsoft.com/office/drawing/2014/main" id="{9E2350C5-DE80-414E-B4FF-58B75A532729}"/>
              </a:ext>
            </a:extLst>
          </p:cNvPr>
          <p:cNvSpPr/>
          <p:nvPr/>
        </p:nvSpPr>
        <p:spPr>
          <a:xfrm rot="5400000">
            <a:off x="23591" y="1946520"/>
            <a:ext cx="3576918" cy="2850776"/>
          </a:xfrm>
          <a:prstGeom prst="flowChartPunchedTap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천공 테이프 7">
            <a:extLst>
              <a:ext uri="{FF2B5EF4-FFF2-40B4-BE49-F238E27FC236}">
                <a16:creationId xmlns:a16="http://schemas.microsoft.com/office/drawing/2014/main" id="{B14E8FC3-0398-4345-B4CE-B8CBB656386B}"/>
              </a:ext>
            </a:extLst>
          </p:cNvPr>
          <p:cNvSpPr/>
          <p:nvPr/>
        </p:nvSpPr>
        <p:spPr>
          <a:xfrm rot="5400000">
            <a:off x="175993" y="2141385"/>
            <a:ext cx="3576918" cy="2850776"/>
          </a:xfrm>
          <a:prstGeom prst="flowChartPunchedTap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C56947-5F94-443C-8E2B-0B2F94104779}"/>
              </a:ext>
            </a:extLst>
          </p:cNvPr>
          <p:cNvSpPr txBox="1"/>
          <p:nvPr/>
        </p:nvSpPr>
        <p:spPr>
          <a:xfrm>
            <a:off x="1159833" y="2330311"/>
            <a:ext cx="1537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Web log file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18AAEA-04CA-49A7-9165-D4325277B4F7}"/>
              </a:ext>
            </a:extLst>
          </p:cNvPr>
          <p:cNvSpPr txBox="1"/>
          <p:nvPr/>
        </p:nvSpPr>
        <p:spPr>
          <a:xfrm>
            <a:off x="1119316" y="2852043"/>
            <a:ext cx="169027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t1 : log entry1</a:t>
            </a:r>
          </a:p>
          <a:p>
            <a:r>
              <a:rPr lang="en-US" altLang="ko-KR" dirty="0"/>
              <a:t>t2 : log entry2</a:t>
            </a:r>
          </a:p>
          <a:p>
            <a:r>
              <a:rPr lang="en-US" altLang="ko-KR" dirty="0"/>
              <a:t>t3 : log entry3</a:t>
            </a:r>
          </a:p>
          <a:p>
            <a:r>
              <a:rPr lang="en-US" altLang="ko-KR" dirty="0"/>
              <a:t>t4 : log entry4</a:t>
            </a:r>
          </a:p>
          <a:p>
            <a:r>
              <a:rPr lang="en-US" altLang="ko-KR" dirty="0"/>
              <a:t>t5 : log entry5</a:t>
            </a:r>
          </a:p>
          <a:p>
            <a:r>
              <a:rPr lang="en-US" altLang="ko-KR" dirty="0"/>
              <a:t>t6 : log entry6</a:t>
            </a:r>
          </a:p>
          <a:p>
            <a:pPr algn="ctr"/>
            <a:r>
              <a:rPr lang="en-US" altLang="ko-KR" dirty="0"/>
              <a:t>…..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830177AB-356B-4BA6-A152-2ABE85FA5A92}"/>
              </a:ext>
            </a:extLst>
          </p:cNvPr>
          <p:cNvSpPr/>
          <p:nvPr/>
        </p:nvSpPr>
        <p:spPr>
          <a:xfrm>
            <a:off x="3389839" y="2935954"/>
            <a:ext cx="1134035" cy="107025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Log 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Parser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77D406-36A6-428F-B6FE-A502062175BA}"/>
              </a:ext>
            </a:extLst>
          </p:cNvPr>
          <p:cNvSpPr/>
          <p:nvPr/>
        </p:nvSpPr>
        <p:spPr>
          <a:xfrm>
            <a:off x="4756725" y="1704466"/>
            <a:ext cx="475130" cy="3030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k1</a:t>
            </a: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k2</a:t>
            </a: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k3</a:t>
            </a: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k4</a:t>
            </a: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k5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..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CC24D7-274A-4BEB-8904-CED7E0CF4E16}"/>
              </a:ext>
            </a:extLst>
          </p:cNvPr>
          <p:cNvSpPr txBox="1"/>
          <p:nvPr/>
        </p:nvSpPr>
        <p:spPr>
          <a:xfrm>
            <a:off x="4523874" y="4734550"/>
            <a:ext cx="10466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Log key</a:t>
            </a:r>
          </a:p>
          <a:p>
            <a:r>
              <a:rPr lang="en-US" altLang="ko-KR" sz="1050" dirty="0"/>
              <a:t>Request</a:t>
            </a:r>
          </a:p>
          <a:p>
            <a:r>
              <a:rPr lang="en-US" altLang="ko-KR" sz="1050" dirty="0"/>
              <a:t>(Encoding)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149470-C258-42D4-834F-49752DCBBFCC}"/>
              </a:ext>
            </a:extLst>
          </p:cNvPr>
          <p:cNvSpPr/>
          <p:nvPr/>
        </p:nvSpPr>
        <p:spPr>
          <a:xfrm>
            <a:off x="5586193" y="1704466"/>
            <a:ext cx="1245860" cy="3030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param1</a:t>
            </a: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param2</a:t>
            </a: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param3</a:t>
            </a: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param4</a:t>
            </a: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param5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..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AC41CC-FE02-430C-8989-BD9399716D04}"/>
              </a:ext>
            </a:extLst>
          </p:cNvPr>
          <p:cNvSpPr txBox="1"/>
          <p:nvPr/>
        </p:nvSpPr>
        <p:spPr>
          <a:xfrm>
            <a:off x="5513297" y="4734550"/>
            <a:ext cx="1792478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Log Parameter</a:t>
            </a:r>
          </a:p>
          <a:p>
            <a:r>
              <a:rPr lang="en-US" altLang="ko-KR" sz="1050" dirty="0"/>
              <a:t>time difference </a:t>
            </a:r>
          </a:p>
          <a:p>
            <a:r>
              <a:rPr lang="en-US" altLang="ko-KR" sz="1050" dirty="0"/>
              <a:t>between the current log </a:t>
            </a:r>
          </a:p>
          <a:p>
            <a:r>
              <a:rPr lang="en-US" altLang="ko-KR" sz="1050" dirty="0"/>
              <a:t>and previous log</a:t>
            </a:r>
            <a:endParaRPr lang="ko-KR" altLang="en-US" sz="1050" dirty="0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22030C3E-110B-44B0-899B-76839F596A71}"/>
              </a:ext>
            </a:extLst>
          </p:cNvPr>
          <p:cNvCxnSpPr>
            <a:cxnSpLocks/>
            <a:stCxn id="14" idx="0"/>
            <a:endCxn id="34" idx="1"/>
          </p:cNvCxnSpPr>
          <p:nvPr/>
        </p:nvCxnSpPr>
        <p:spPr>
          <a:xfrm rot="16200000" flipH="1">
            <a:off x="5827668" y="871088"/>
            <a:ext cx="721162" cy="2387919"/>
          </a:xfrm>
          <a:prstGeom prst="bentConnector4">
            <a:avLst>
              <a:gd name="adj1" fmla="val -31699"/>
              <a:gd name="adj2" fmla="val 850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D44236C2-C3FD-4D12-9053-37A06F2B9A8A}"/>
              </a:ext>
            </a:extLst>
          </p:cNvPr>
          <p:cNvCxnSpPr>
            <a:cxnSpLocks/>
            <a:stCxn id="16" idx="2"/>
            <a:endCxn id="35" idx="1"/>
          </p:cNvCxnSpPr>
          <p:nvPr/>
        </p:nvCxnSpPr>
        <p:spPr>
          <a:xfrm rot="5400000" flipH="1" flipV="1">
            <a:off x="6218286" y="3570627"/>
            <a:ext cx="1154760" cy="1173086"/>
          </a:xfrm>
          <a:prstGeom prst="bentConnector4">
            <a:avLst>
              <a:gd name="adj1" fmla="val -3493"/>
              <a:gd name="adj2" fmla="val 6967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BAB014F2-3CBA-4085-8131-F500B89E655D}"/>
              </a:ext>
            </a:extLst>
          </p:cNvPr>
          <p:cNvSpPr/>
          <p:nvPr/>
        </p:nvSpPr>
        <p:spPr>
          <a:xfrm>
            <a:off x="7382209" y="1999213"/>
            <a:ext cx="2102450" cy="8528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1.Log Key Anomaly Detection model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BBEE769-A73C-43CE-AD58-C0839A4CCCA5}"/>
              </a:ext>
            </a:extLst>
          </p:cNvPr>
          <p:cNvSpPr/>
          <p:nvPr/>
        </p:nvSpPr>
        <p:spPr>
          <a:xfrm>
            <a:off x="7382209" y="3153375"/>
            <a:ext cx="2102450" cy="8528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2.Log Parameter Anomaly Detection model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9DA0E951-E060-4E2A-9D7E-11B5D543C184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9484659" y="2425030"/>
            <a:ext cx="484094" cy="59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순서도: 판단 54">
            <a:extLst>
              <a:ext uri="{FF2B5EF4-FFF2-40B4-BE49-F238E27FC236}">
                <a16:creationId xmlns:a16="http://schemas.microsoft.com/office/drawing/2014/main" id="{FDA1E53F-47A8-4847-8B74-24F6B63676E7}"/>
              </a:ext>
            </a:extLst>
          </p:cNvPr>
          <p:cNvSpPr/>
          <p:nvPr/>
        </p:nvSpPr>
        <p:spPr>
          <a:xfrm>
            <a:off x="9968753" y="2151529"/>
            <a:ext cx="860612" cy="54333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DD206F9-E7E4-4C96-9500-434CF59A85E1}"/>
              </a:ext>
            </a:extLst>
          </p:cNvPr>
          <p:cNvSpPr txBox="1"/>
          <p:nvPr/>
        </p:nvSpPr>
        <p:spPr>
          <a:xfrm>
            <a:off x="9992537" y="2292389"/>
            <a:ext cx="8130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Anomaly?</a:t>
            </a:r>
            <a:endParaRPr lang="ko-KR" altLang="en-US" sz="2800" b="1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6108CA8-6467-4408-BF87-BC5E710BEC0C}"/>
              </a:ext>
            </a:extLst>
          </p:cNvPr>
          <p:cNvCxnSpPr>
            <a:cxnSpLocks/>
            <a:stCxn id="55" idx="2"/>
          </p:cNvCxnSpPr>
          <p:nvPr/>
        </p:nvCxnSpPr>
        <p:spPr>
          <a:xfrm flipH="1">
            <a:off x="10399058" y="2694859"/>
            <a:ext cx="1" cy="241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C4FE7B5-3CFD-47E6-A8A9-F99CE3D1C85B}"/>
              </a:ext>
            </a:extLst>
          </p:cNvPr>
          <p:cNvSpPr/>
          <p:nvPr/>
        </p:nvSpPr>
        <p:spPr>
          <a:xfrm>
            <a:off x="9968753" y="2935954"/>
            <a:ext cx="860605" cy="3182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Person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23F0CBEF-A60A-4BF2-8D27-14633B649876}"/>
              </a:ext>
            </a:extLst>
          </p:cNvPr>
          <p:cNvCxnSpPr>
            <a:cxnSpLocks/>
            <a:stCxn id="55" idx="3"/>
            <a:endCxn id="35" idx="3"/>
          </p:cNvCxnSpPr>
          <p:nvPr/>
        </p:nvCxnSpPr>
        <p:spPr>
          <a:xfrm flipH="1">
            <a:off x="9484659" y="2423194"/>
            <a:ext cx="1344706" cy="1156596"/>
          </a:xfrm>
          <a:prstGeom prst="bentConnector3">
            <a:avLst>
              <a:gd name="adj1" fmla="val -21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F28CE26F-046C-47ED-804C-FB26A4EE5299}"/>
              </a:ext>
            </a:extLst>
          </p:cNvPr>
          <p:cNvCxnSpPr>
            <a:cxnSpLocks/>
          </p:cNvCxnSpPr>
          <p:nvPr/>
        </p:nvCxnSpPr>
        <p:spPr>
          <a:xfrm>
            <a:off x="8434564" y="4016536"/>
            <a:ext cx="1534189" cy="416084"/>
          </a:xfrm>
          <a:prstGeom prst="bentConnector3">
            <a:avLst>
              <a:gd name="adj1" fmla="val -8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순서도: 판단 77">
            <a:extLst>
              <a:ext uri="{FF2B5EF4-FFF2-40B4-BE49-F238E27FC236}">
                <a16:creationId xmlns:a16="http://schemas.microsoft.com/office/drawing/2014/main" id="{97A89E7A-ED21-41D1-86C2-9E1BD6402BCF}"/>
              </a:ext>
            </a:extLst>
          </p:cNvPr>
          <p:cNvSpPr/>
          <p:nvPr/>
        </p:nvSpPr>
        <p:spPr>
          <a:xfrm>
            <a:off x="9968746" y="4160955"/>
            <a:ext cx="860612" cy="54333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2344803-D629-4B08-9BF8-B1FF18CBC8F6}"/>
              </a:ext>
            </a:extLst>
          </p:cNvPr>
          <p:cNvSpPr txBox="1"/>
          <p:nvPr/>
        </p:nvSpPr>
        <p:spPr>
          <a:xfrm>
            <a:off x="9992530" y="4301815"/>
            <a:ext cx="8130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Anomaly?</a:t>
            </a:r>
            <a:endParaRPr lang="ko-KR" altLang="en-US" sz="2800" b="1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BB6BB07E-E986-48ED-81B4-6E0F0D0024C5}"/>
              </a:ext>
            </a:extLst>
          </p:cNvPr>
          <p:cNvCxnSpPr>
            <a:cxnSpLocks/>
            <a:stCxn id="78" idx="0"/>
            <a:endCxn id="60" idx="2"/>
          </p:cNvCxnSpPr>
          <p:nvPr/>
        </p:nvCxnSpPr>
        <p:spPr>
          <a:xfrm flipV="1">
            <a:off x="10399052" y="3254188"/>
            <a:ext cx="4" cy="9067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1E8E2F19-B981-48A9-B38D-FD232D80032D}"/>
              </a:ext>
            </a:extLst>
          </p:cNvPr>
          <p:cNvSpPr txBox="1"/>
          <p:nvPr/>
        </p:nvSpPr>
        <p:spPr>
          <a:xfrm>
            <a:off x="10805573" y="2161584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AB68902-8B4B-4ECF-A7E1-8FDA621AB4BC}"/>
              </a:ext>
            </a:extLst>
          </p:cNvPr>
          <p:cNvSpPr txBox="1"/>
          <p:nvPr/>
        </p:nvSpPr>
        <p:spPr>
          <a:xfrm>
            <a:off x="10415723" y="4797535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689EA9E-E997-49B7-8907-AD5168772653}"/>
              </a:ext>
            </a:extLst>
          </p:cNvPr>
          <p:cNvSpPr txBox="1"/>
          <p:nvPr/>
        </p:nvSpPr>
        <p:spPr>
          <a:xfrm>
            <a:off x="10399051" y="2634055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180343F-CEFE-42EA-A843-FF02B7FD4D9F}"/>
              </a:ext>
            </a:extLst>
          </p:cNvPr>
          <p:cNvSpPr txBox="1"/>
          <p:nvPr/>
        </p:nvSpPr>
        <p:spPr>
          <a:xfrm>
            <a:off x="10406396" y="3276024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02BC96BE-1453-46B5-988C-6A512CFB1F54}"/>
              </a:ext>
            </a:extLst>
          </p:cNvPr>
          <p:cNvCxnSpPr>
            <a:cxnSpLocks/>
          </p:cNvCxnSpPr>
          <p:nvPr/>
        </p:nvCxnSpPr>
        <p:spPr>
          <a:xfrm>
            <a:off x="10399051" y="4684770"/>
            <a:ext cx="0" cy="403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8B2D54F-CFCD-4AC3-B5BA-972BC4C3F7B4}"/>
              </a:ext>
            </a:extLst>
          </p:cNvPr>
          <p:cNvSpPr/>
          <p:nvPr/>
        </p:nvSpPr>
        <p:spPr>
          <a:xfrm>
            <a:off x="9968753" y="5085657"/>
            <a:ext cx="860605" cy="3182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Robot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168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8118CF5-8AB9-4420-80D5-1E060BE38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99" y="1228726"/>
            <a:ext cx="11011451" cy="456453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BF0FD12-A13C-4F4A-8291-CDFF70F79349}"/>
              </a:ext>
            </a:extLst>
          </p:cNvPr>
          <p:cNvSpPr/>
          <p:nvPr/>
        </p:nvSpPr>
        <p:spPr>
          <a:xfrm>
            <a:off x="2868706" y="1344706"/>
            <a:ext cx="7324165" cy="3406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765C953-8327-4C3B-B2BB-66EA2B8C0DB5}"/>
              </a:ext>
            </a:extLst>
          </p:cNvPr>
          <p:cNvSpPr/>
          <p:nvPr/>
        </p:nvSpPr>
        <p:spPr>
          <a:xfrm>
            <a:off x="3021105" y="1667436"/>
            <a:ext cx="7324165" cy="3406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CF1391-1B05-48E5-8FE7-EAB6C4CF9F8D}"/>
              </a:ext>
            </a:extLst>
          </p:cNvPr>
          <p:cNvSpPr txBox="1"/>
          <p:nvPr/>
        </p:nvSpPr>
        <p:spPr>
          <a:xfrm>
            <a:off x="2870297" y="1344706"/>
            <a:ext cx="677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(Time difference between log occurrences in same IP, label)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CD985C-221F-4EE2-9203-A0E769F76EF3}"/>
              </a:ext>
            </a:extLst>
          </p:cNvPr>
          <p:cNvSpPr txBox="1"/>
          <p:nvPr/>
        </p:nvSpPr>
        <p:spPr>
          <a:xfrm>
            <a:off x="2946496" y="1616679"/>
            <a:ext cx="677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(Time difference between log occurrences in same IP, label)</a:t>
            </a:r>
            <a:endParaRPr lang="ko-KR" altLang="en-US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C4A8298-F696-4349-9034-5E07182DA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91" y="3110753"/>
            <a:ext cx="2955923" cy="213056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C980A44-B59F-4DF2-92F3-8A4B17136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7332" y="3145821"/>
            <a:ext cx="29622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694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C128FDAA-608F-4BC6-B923-BACDBDFAB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85" y="1082941"/>
            <a:ext cx="10189030" cy="4692117"/>
          </a:xfrm>
          <a:prstGeom prst="rect">
            <a:avLst/>
          </a:prstGeom>
        </p:spPr>
      </p:pic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9FF4A414-D232-4E54-BA76-32AC6DFC5FC4}"/>
              </a:ext>
            </a:extLst>
          </p:cNvPr>
          <p:cNvSpPr/>
          <p:nvPr/>
        </p:nvSpPr>
        <p:spPr>
          <a:xfrm>
            <a:off x="7091083" y="2264710"/>
            <a:ext cx="537882" cy="595032"/>
          </a:xfrm>
          <a:custGeom>
            <a:avLst/>
            <a:gdLst>
              <a:gd name="connsiteX0" fmla="*/ 80682 w 1009650"/>
              <a:gd name="connsiteY0" fmla="*/ 76201 h 866775"/>
              <a:gd name="connsiteX1" fmla="*/ 80682 w 1009650"/>
              <a:gd name="connsiteY1" fmla="*/ 774327 h 866775"/>
              <a:gd name="connsiteX2" fmla="*/ 941294 w 1009650"/>
              <a:gd name="connsiteY2" fmla="*/ 774327 h 866775"/>
              <a:gd name="connsiteX3" fmla="*/ 941294 w 1009650"/>
              <a:gd name="connsiteY3" fmla="*/ 76201 h 866775"/>
              <a:gd name="connsiteX4" fmla="*/ 0 w 1009650"/>
              <a:gd name="connsiteY4" fmla="*/ 0 h 866775"/>
              <a:gd name="connsiteX5" fmla="*/ 1009650 w 1009650"/>
              <a:gd name="connsiteY5" fmla="*/ 0 h 866775"/>
              <a:gd name="connsiteX6" fmla="*/ 1009650 w 1009650"/>
              <a:gd name="connsiteY6" fmla="*/ 866775 h 866775"/>
              <a:gd name="connsiteX7" fmla="*/ 0 w 1009650"/>
              <a:gd name="connsiteY7" fmla="*/ 866775 h 8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650" h="866775">
                <a:moveTo>
                  <a:pt x="80682" y="76201"/>
                </a:moveTo>
                <a:lnTo>
                  <a:pt x="80682" y="774327"/>
                </a:lnTo>
                <a:lnTo>
                  <a:pt x="941294" y="774327"/>
                </a:lnTo>
                <a:lnTo>
                  <a:pt x="941294" y="76201"/>
                </a:lnTo>
                <a:close/>
                <a:moveTo>
                  <a:pt x="0" y="0"/>
                </a:moveTo>
                <a:lnTo>
                  <a:pt x="1009650" y="0"/>
                </a:lnTo>
                <a:lnTo>
                  <a:pt x="1009650" y="866775"/>
                </a:lnTo>
                <a:lnTo>
                  <a:pt x="0" y="866775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C8E3BC2D-25AE-4C9B-8881-7FEE4BF4D5F8}"/>
              </a:ext>
            </a:extLst>
          </p:cNvPr>
          <p:cNvSpPr/>
          <p:nvPr/>
        </p:nvSpPr>
        <p:spPr>
          <a:xfrm>
            <a:off x="7754471" y="3062569"/>
            <a:ext cx="537882" cy="595032"/>
          </a:xfrm>
          <a:custGeom>
            <a:avLst/>
            <a:gdLst>
              <a:gd name="connsiteX0" fmla="*/ 80682 w 1009650"/>
              <a:gd name="connsiteY0" fmla="*/ 76201 h 866775"/>
              <a:gd name="connsiteX1" fmla="*/ 80682 w 1009650"/>
              <a:gd name="connsiteY1" fmla="*/ 774327 h 866775"/>
              <a:gd name="connsiteX2" fmla="*/ 941294 w 1009650"/>
              <a:gd name="connsiteY2" fmla="*/ 774327 h 866775"/>
              <a:gd name="connsiteX3" fmla="*/ 941294 w 1009650"/>
              <a:gd name="connsiteY3" fmla="*/ 76201 h 866775"/>
              <a:gd name="connsiteX4" fmla="*/ 0 w 1009650"/>
              <a:gd name="connsiteY4" fmla="*/ 0 h 866775"/>
              <a:gd name="connsiteX5" fmla="*/ 1009650 w 1009650"/>
              <a:gd name="connsiteY5" fmla="*/ 0 h 866775"/>
              <a:gd name="connsiteX6" fmla="*/ 1009650 w 1009650"/>
              <a:gd name="connsiteY6" fmla="*/ 866775 h 866775"/>
              <a:gd name="connsiteX7" fmla="*/ 0 w 1009650"/>
              <a:gd name="connsiteY7" fmla="*/ 866775 h 8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650" h="866775">
                <a:moveTo>
                  <a:pt x="80682" y="76201"/>
                </a:moveTo>
                <a:lnTo>
                  <a:pt x="80682" y="774327"/>
                </a:lnTo>
                <a:lnTo>
                  <a:pt x="941294" y="774327"/>
                </a:lnTo>
                <a:lnTo>
                  <a:pt x="941294" y="76201"/>
                </a:lnTo>
                <a:close/>
                <a:moveTo>
                  <a:pt x="0" y="0"/>
                </a:moveTo>
                <a:lnTo>
                  <a:pt x="1009650" y="0"/>
                </a:lnTo>
                <a:lnTo>
                  <a:pt x="1009650" y="866775"/>
                </a:lnTo>
                <a:lnTo>
                  <a:pt x="0" y="866775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BB0DB922-E09C-4987-9E67-2D4BCA0E291B}"/>
              </a:ext>
            </a:extLst>
          </p:cNvPr>
          <p:cNvSpPr/>
          <p:nvPr/>
        </p:nvSpPr>
        <p:spPr>
          <a:xfrm>
            <a:off x="8382000" y="3725957"/>
            <a:ext cx="681317" cy="595032"/>
          </a:xfrm>
          <a:custGeom>
            <a:avLst/>
            <a:gdLst>
              <a:gd name="connsiteX0" fmla="*/ 80682 w 1009650"/>
              <a:gd name="connsiteY0" fmla="*/ 76201 h 866775"/>
              <a:gd name="connsiteX1" fmla="*/ 80682 w 1009650"/>
              <a:gd name="connsiteY1" fmla="*/ 774327 h 866775"/>
              <a:gd name="connsiteX2" fmla="*/ 941294 w 1009650"/>
              <a:gd name="connsiteY2" fmla="*/ 774327 h 866775"/>
              <a:gd name="connsiteX3" fmla="*/ 941294 w 1009650"/>
              <a:gd name="connsiteY3" fmla="*/ 76201 h 866775"/>
              <a:gd name="connsiteX4" fmla="*/ 0 w 1009650"/>
              <a:gd name="connsiteY4" fmla="*/ 0 h 866775"/>
              <a:gd name="connsiteX5" fmla="*/ 1009650 w 1009650"/>
              <a:gd name="connsiteY5" fmla="*/ 0 h 866775"/>
              <a:gd name="connsiteX6" fmla="*/ 1009650 w 1009650"/>
              <a:gd name="connsiteY6" fmla="*/ 866775 h 866775"/>
              <a:gd name="connsiteX7" fmla="*/ 0 w 1009650"/>
              <a:gd name="connsiteY7" fmla="*/ 866775 h 8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650" h="866775">
                <a:moveTo>
                  <a:pt x="80682" y="76201"/>
                </a:moveTo>
                <a:lnTo>
                  <a:pt x="80682" y="774327"/>
                </a:lnTo>
                <a:lnTo>
                  <a:pt x="941294" y="774327"/>
                </a:lnTo>
                <a:lnTo>
                  <a:pt x="941294" y="76201"/>
                </a:lnTo>
                <a:close/>
                <a:moveTo>
                  <a:pt x="0" y="0"/>
                </a:moveTo>
                <a:lnTo>
                  <a:pt x="1009650" y="0"/>
                </a:lnTo>
                <a:lnTo>
                  <a:pt x="1009650" y="866775"/>
                </a:lnTo>
                <a:lnTo>
                  <a:pt x="0" y="866775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B36E152B-BD04-4D3E-9A78-0990B42F2A7C}"/>
              </a:ext>
            </a:extLst>
          </p:cNvPr>
          <p:cNvSpPr/>
          <p:nvPr/>
        </p:nvSpPr>
        <p:spPr>
          <a:xfrm>
            <a:off x="9126069" y="4470028"/>
            <a:ext cx="681317" cy="595032"/>
          </a:xfrm>
          <a:custGeom>
            <a:avLst/>
            <a:gdLst>
              <a:gd name="connsiteX0" fmla="*/ 80682 w 1009650"/>
              <a:gd name="connsiteY0" fmla="*/ 76201 h 866775"/>
              <a:gd name="connsiteX1" fmla="*/ 80682 w 1009650"/>
              <a:gd name="connsiteY1" fmla="*/ 774327 h 866775"/>
              <a:gd name="connsiteX2" fmla="*/ 941294 w 1009650"/>
              <a:gd name="connsiteY2" fmla="*/ 774327 h 866775"/>
              <a:gd name="connsiteX3" fmla="*/ 941294 w 1009650"/>
              <a:gd name="connsiteY3" fmla="*/ 76201 h 866775"/>
              <a:gd name="connsiteX4" fmla="*/ 0 w 1009650"/>
              <a:gd name="connsiteY4" fmla="*/ 0 h 866775"/>
              <a:gd name="connsiteX5" fmla="*/ 1009650 w 1009650"/>
              <a:gd name="connsiteY5" fmla="*/ 0 h 866775"/>
              <a:gd name="connsiteX6" fmla="*/ 1009650 w 1009650"/>
              <a:gd name="connsiteY6" fmla="*/ 866775 h 866775"/>
              <a:gd name="connsiteX7" fmla="*/ 0 w 1009650"/>
              <a:gd name="connsiteY7" fmla="*/ 866775 h 8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650" h="866775">
                <a:moveTo>
                  <a:pt x="80682" y="76201"/>
                </a:moveTo>
                <a:lnTo>
                  <a:pt x="80682" y="774327"/>
                </a:lnTo>
                <a:lnTo>
                  <a:pt x="941294" y="774327"/>
                </a:lnTo>
                <a:lnTo>
                  <a:pt x="941294" y="76201"/>
                </a:lnTo>
                <a:close/>
                <a:moveTo>
                  <a:pt x="0" y="0"/>
                </a:moveTo>
                <a:lnTo>
                  <a:pt x="1009650" y="0"/>
                </a:lnTo>
                <a:lnTo>
                  <a:pt x="1009650" y="866775"/>
                </a:lnTo>
                <a:lnTo>
                  <a:pt x="0" y="866775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8F96C43-EE12-4D07-85C2-F1459F2B7EB3}"/>
              </a:ext>
            </a:extLst>
          </p:cNvPr>
          <p:cNvSpPr/>
          <p:nvPr/>
        </p:nvSpPr>
        <p:spPr>
          <a:xfrm>
            <a:off x="4500282" y="1237129"/>
            <a:ext cx="4132730" cy="7171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DCAE36-746C-4202-B4B6-2274BE1A8DB5}"/>
              </a:ext>
            </a:extLst>
          </p:cNvPr>
          <p:cNvSpPr txBox="1"/>
          <p:nvPr/>
        </p:nvSpPr>
        <p:spPr>
          <a:xfrm>
            <a:off x="4253802" y="1479451"/>
            <a:ext cx="7144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</a:rPr>
              <a:t>If window size is 3</a:t>
            </a:r>
            <a:r>
              <a:rPr lang="en-US" altLang="ko-KR" sz="2800" b="1" dirty="0"/>
              <a:t>, </a:t>
            </a:r>
            <a:r>
              <a:rPr lang="en-US" altLang="ko-KR" sz="2800" b="1" dirty="0">
                <a:solidFill>
                  <a:srgbClr val="FF0000"/>
                </a:solidFill>
              </a:rPr>
              <a:t>next log is predicted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761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61D822E-A148-4C43-9AF6-9E74D0632111}"/>
              </a:ext>
            </a:extLst>
          </p:cNvPr>
          <p:cNvSpPr/>
          <p:nvPr/>
        </p:nvSpPr>
        <p:spPr>
          <a:xfrm>
            <a:off x="1344705" y="1891553"/>
            <a:ext cx="1604683" cy="39489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5E461ED-F566-4CE9-89A4-96329FCB2EAC}"/>
              </a:ext>
            </a:extLst>
          </p:cNvPr>
          <p:cNvSpPr/>
          <p:nvPr/>
        </p:nvSpPr>
        <p:spPr>
          <a:xfrm>
            <a:off x="3191434" y="1990165"/>
            <a:ext cx="6087037" cy="5737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0C305C-3813-4AB6-A832-E3600E6958CA}"/>
              </a:ext>
            </a:extLst>
          </p:cNvPr>
          <p:cNvSpPr/>
          <p:nvPr/>
        </p:nvSpPr>
        <p:spPr>
          <a:xfrm>
            <a:off x="3191434" y="3052482"/>
            <a:ext cx="5226426" cy="5737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3B62416-E0FA-4FD8-BE88-58E606A72ECE}"/>
              </a:ext>
            </a:extLst>
          </p:cNvPr>
          <p:cNvSpPr/>
          <p:nvPr/>
        </p:nvSpPr>
        <p:spPr>
          <a:xfrm>
            <a:off x="3191434" y="4114799"/>
            <a:ext cx="4034120" cy="5737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7223BC-3D83-4C39-BC9C-761BE2FAA7D7}"/>
              </a:ext>
            </a:extLst>
          </p:cNvPr>
          <p:cNvSpPr/>
          <p:nvPr/>
        </p:nvSpPr>
        <p:spPr>
          <a:xfrm>
            <a:off x="3191434" y="5177114"/>
            <a:ext cx="5836026" cy="5737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05E3C0-938D-4A6E-BA6C-E11AAF19B6E8}"/>
              </a:ext>
            </a:extLst>
          </p:cNvPr>
          <p:cNvSpPr txBox="1"/>
          <p:nvPr/>
        </p:nvSpPr>
        <p:spPr>
          <a:xfrm>
            <a:off x="1717280" y="1288249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Bot IP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D373D4-0EE7-4DCB-98FA-68AE05103A74}"/>
              </a:ext>
            </a:extLst>
          </p:cNvPr>
          <p:cNvSpPr txBox="1"/>
          <p:nvPr/>
        </p:nvSpPr>
        <p:spPr>
          <a:xfrm>
            <a:off x="3191434" y="1267617"/>
            <a:ext cx="141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Parameters</a:t>
            </a:r>
            <a:endParaRPr lang="ko-KR" altLang="en-US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3F0F7A-82FC-4CD7-BDD9-EA05CC6368B3}"/>
              </a:ext>
            </a:extLst>
          </p:cNvPr>
          <p:cNvSpPr/>
          <p:nvPr/>
        </p:nvSpPr>
        <p:spPr>
          <a:xfrm>
            <a:off x="1470211" y="1990165"/>
            <a:ext cx="1344708" cy="5737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i="0" dirty="0">
                <a:solidFill>
                  <a:schemeClr val="tx1"/>
                </a:solidFill>
                <a:effectLst/>
                <a:latin typeface="+mj-ea"/>
                <a:ea typeface="+mj-ea"/>
                <a:cs typeface="Aldhabi" panose="020B0604020202020204" pitchFamily="2" charset="-78"/>
              </a:rPr>
              <a:t>66.249.34457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  <a:cs typeface="Aldhabi" panose="020B0604020202020204" pitchFamily="2" charset="-78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64C6D49-7752-4F34-A3A3-16BB2CAE7EE8}"/>
              </a:ext>
            </a:extLst>
          </p:cNvPr>
          <p:cNvSpPr/>
          <p:nvPr/>
        </p:nvSpPr>
        <p:spPr>
          <a:xfrm>
            <a:off x="1470211" y="3052481"/>
            <a:ext cx="1344708" cy="5737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i="0" dirty="0">
                <a:solidFill>
                  <a:schemeClr val="tx1"/>
                </a:solidFill>
                <a:effectLst/>
                <a:latin typeface="+mj-lt"/>
              </a:rPr>
              <a:t>202.180.35500</a:t>
            </a:r>
            <a:endParaRPr lang="ko-KR" altLang="en-US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7535A8-2826-4265-8E39-645E12ACE213}"/>
              </a:ext>
            </a:extLst>
          </p:cNvPr>
          <p:cNvSpPr/>
          <p:nvPr/>
        </p:nvSpPr>
        <p:spPr>
          <a:xfrm>
            <a:off x="1470211" y="4114799"/>
            <a:ext cx="1344708" cy="5737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i="0" dirty="0">
                <a:solidFill>
                  <a:schemeClr val="tx1"/>
                </a:solidFill>
                <a:effectLst/>
                <a:latin typeface="+mj-lt"/>
              </a:rPr>
              <a:t>87.202.48402</a:t>
            </a:r>
            <a:endParaRPr lang="ko-KR" altLang="en-US" sz="12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05765DC-0369-4183-A11B-86F6E8A70A98}"/>
              </a:ext>
            </a:extLst>
          </p:cNvPr>
          <p:cNvSpPr/>
          <p:nvPr/>
        </p:nvSpPr>
        <p:spPr>
          <a:xfrm>
            <a:off x="1470211" y="5170392"/>
            <a:ext cx="1344708" cy="5737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123.8473.12342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AE736A-C4BA-4ADE-9C07-B952664AC14B}"/>
              </a:ext>
            </a:extLst>
          </p:cNvPr>
          <p:cNvSpPr txBox="1"/>
          <p:nvPr/>
        </p:nvSpPr>
        <p:spPr>
          <a:xfrm>
            <a:off x="3254189" y="2092371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t1, t2, t3</a:t>
            </a:r>
            <a:endParaRPr lang="ko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059E5C-329F-467A-8AE2-8D01F2A22120}"/>
              </a:ext>
            </a:extLst>
          </p:cNvPr>
          <p:cNvSpPr txBox="1"/>
          <p:nvPr/>
        </p:nvSpPr>
        <p:spPr>
          <a:xfrm>
            <a:off x="3254189" y="315468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t1, t2, t3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7C06C2-AC64-42E6-A938-8EA5E9639FFA}"/>
              </a:ext>
            </a:extLst>
          </p:cNvPr>
          <p:cNvSpPr txBox="1"/>
          <p:nvPr/>
        </p:nvSpPr>
        <p:spPr>
          <a:xfrm>
            <a:off x="3254189" y="421700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t1, t2, t3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1BA04A-B3BD-42F5-BD45-61BC37C6B6DC}"/>
              </a:ext>
            </a:extLst>
          </p:cNvPr>
          <p:cNvSpPr txBox="1"/>
          <p:nvPr/>
        </p:nvSpPr>
        <p:spPr>
          <a:xfrm>
            <a:off x="3254189" y="5279318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t1, t2, t3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ED2244-6D0F-4499-BCD3-137B99533C68}"/>
              </a:ext>
            </a:extLst>
          </p:cNvPr>
          <p:cNvSpPr txBox="1"/>
          <p:nvPr/>
        </p:nvSpPr>
        <p:spPr>
          <a:xfrm>
            <a:off x="7629022" y="2092371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t(n-2),</a:t>
            </a:r>
            <a:r>
              <a:rPr lang="ko-KR" altLang="en-US" b="1" dirty="0"/>
              <a:t> </a:t>
            </a:r>
            <a:r>
              <a:rPr lang="en-US" altLang="ko-KR" b="1" dirty="0"/>
              <a:t>t(n-3)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FAD75D-CCD1-45EA-AD78-5E03AD107256}"/>
              </a:ext>
            </a:extLst>
          </p:cNvPr>
          <p:cNvSpPr txBox="1"/>
          <p:nvPr/>
        </p:nvSpPr>
        <p:spPr>
          <a:xfrm>
            <a:off x="6849152" y="3154685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t(n-2),</a:t>
            </a:r>
            <a:r>
              <a:rPr lang="ko-KR" altLang="en-US" b="1" dirty="0"/>
              <a:t> </a:t>
            </a:r>
            <a:r>
              <a:rPr lang="en-US" altLang="ko-KR" b="1" dirty="0"/>
              <a:t>t(n-3)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97C582-E4B4-449F-8F49-B329C3B75C1E}"/>
              </a:ext>
            </a:extLst>
          </p:cNvPr>
          <p:cNvSpPr txBox="1"/>
          <p:nvPr/>
        </p:nvSpPr>
        <p:spPr>
          <a:xfrm>
            <a:off x="5647878" y="4217002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t(n-2),</a:t>
            </a:r>
            <a:r>
              <a:rPr lang="ko-KR" altLang="en-US" b="1" dirty="0"/>
              <a:t> </a:t>
            </a:r>
            <a:r>
              <a:rPr lang="en-US" altLang="ko-KR" b="1" dirty="0"/>
              <a:t>t(n-3)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83835F-07BA-4ED5-ABA4-2F935DC716B2}"/>
              </a:ext>
            </a:extLst>
          </p:cNvPr>
          <p:cNvSpPr txBox="1"/>
          <p:nvPr/>
        </p:nvSpPr>
        <p:spPr>
          <a:xfrm>
            <a:off x="7449784" y="527931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t(n-2),</a:t>
            </a:r>
            <a:r>
              <a:rPr lang="ko-KR" altLang="en-US" b="1" dirty="0"/>
              <a:t> </a:t>
            </a:r>
            <a:r>
              <a:rPr lang="en-US" altLang="ko-KR" b="1" dirty="0"/>
              <a:t>t(n-3)</a:t>
            </a:r>
          </a:p>
        </p:txBody>
      </p:sp>
      <p:sp>
        <p:nvSpPr>
          <p:cNvPr id="24" name="화살표: 왼쪽/오른쪽 23">
            <a:extLst>
              <a:ext uri="{FF2B5EF4-FFF2-40B4-BE49-F238E27FC236}">
                <a16:creationId xmlns:a16="http://schemas.microsoft.com/office/drawing/2014/main" id="{37C28620-DE59-47E6-BEDE-C1D5F61A06E0}"/>
              </a:ext>
            </a:extLst>
          </p:cNvPr>
          <p:cNvSpPr/>
          <p:nvPr/>
        </p:nvSpPr>
        <p:spPr>
          <a:xfrm>
            <a:off x="3254189" y="1759328"/>
            <a:ext cx="4545105" cy="1263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왼쪽/오른쪽 24">
            <a:extLst>
              <a:ext uri="{FF2B5EF4-FFF2-40B4-BE49-F238E27FC236}">
                <a16:creationId xmlns:a16="http://schemas.microsoft.com/office/drawing/2014/main" id="{7455268C-B935-4912-B367-FE4A180A3F00}"/>
              </a:ext>
            </a:extLst>
          </p:cNvPr>
          <p:cNvSpPr/>
          <p:nvPr/>
        </p:nvSpPr>
        <p:spPr>
          <a:xfrm>
            <a:off x="3272235" y="2823881"/>
            <a:ext cx="3953319" cy="1331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왼쪽/오른쪽 25">
            <a:extLst>
              <a:ext uri="{FF2B5EF4-FFF2-40B4-BE49-F238E27FC236}">
                <a16:creationId xmlns:a16="http://schemas.microsoft.com/office/drawing/2014/main" id="{E68972AA-9B15-4B5A-A9A2-BD2F8C7A5A65}"/>
              </a:ext>
            </a:extLst>
          </p:cNvPr>
          <p:cNvSpPr/>
          <p:nvPr/>
        </p:nvSpPr>
        <p:spPr>
          <a:xfrm>
            <a:off x="7933765" y="1759328"/>
            <a:ext cx="1326779" cy="135352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왼쪽/오른쪽 26">
            <a:extLst>
              <a:ext uri="{FF2B5EF4-FFF2-40B4-BE49-F238E27FC236}">
                <a16:creationId xmlns:a16="http://schemas.microsoft.com/office/drawing/2014/main" id="{6C1117A6-80C7-43ED-A313-6606EE322E9E}"/>
              </a:ext>
            </a:extLst>
          </p:cNvPr>
          <p:cNvSpPr/>
          <p:nvPr/>
        </p:nvSpPr>
        <p:spPr>
          <a:xfrm>
            <a:off x="3272236" y="3881718"/>
            <a:ext cx="3137530" cy="1308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왼쪽/오른쪽 27">
            <a:extLst>
              <a:ext uri="{FF2B5EF4-FFF2-40B4-BE49-F238E27FC236}">
                <a16:creationId xmlns:a16="http://schemas.microsoft.com/office/drawing/2014/main" id="{0B904EEB-4AA4-4BC8-AA26-576D8E26ADBE}"/>
              </a:ext>
            </a:extLst>
          </p:cNvPr>
          <p:cNvSpPr/>
          <p:nvPr/>
        </p:nvSpPr>
        <p:spPr>
          <a:xfrm>
            <a:off x="3254190" y="4910859"/>
            <a:ext cx="4374832" cy="1299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왼쪽/오른쪽 28">
            <a:extLst>
              <a:ext uri="{FF2B5EF4-FFF2-40B4-BE49-F238E27FC236}">
                <a16:creationId xmlns:a16="http://schemas.microsoft.com/office/drawing/2014/main" id="{05FFAF60-CE4D-4A79-A4E9-2CB9162ED097}"/>
              </a:ext>
            </a:extLst>
          </p:cNvPr>
          <p:cNvSpPr/>
          <p:nvPr/>
        </p:nvSpPr>
        <p:spPr>
          <a:xfrm>
            <a:off x="7270375" y="2823880"/>
            <a:ext cx="1156453" cy="133116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왼쪽/오른쪽 29">
            <a:extLst>
              <a:ext uri="{FF2B5EF4-FFF2-40B4-BE49-F238E27FC236}">
                <a16:creationId xmlns:a16="http://schemas.microsoft.com/office/drawing/2014/main" id="{1C8D9136-66F4-4154-89A6-3D91C66C027B}"/>
              </a:ext>
            </a:extLst>
          </p:cNvPr>
          <p:cNvSpPr/>
          <p:nvPr/>
        </p:nvSpPr>
        <p:spPr>
          <a:xfrm>
            <a:off x="6436717" y="3881718"/>
            <a:ext cx="788838" cy="133116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왼쪽/오른쪽 30">
            <a:extLst>
              <a:ext uri="{FF2B5EF4-FFF2-40B4-BE49-F238E27FC236}">
                <a16:creationId xmlns:a16="http://schemas.microsoft.com/office/drawing/2014/main" id="{2AB19E43-5F14-4336-A354-C4A650284C75}"/>
              </a:ext>
            </a:extLst>
          </p:cNvPr>
          <p:cNvSpPr/>
          <p:nvPr/>
        </p:nvSpPr>
        <p:spPr>
          <a:xfrm>
            <a:off x="7655920" y="4930587"/>
            <a:ext cx="1371540" cy="121699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38C372B-CCF8-406A-AA45-2833C9FF310B}"/>
              </a:ext>
            </a:extLst>
          </p:cNvPr>
          <p:cNvSpPr txBox="1"/>
          <p:nvPr/>
        </p:nvSpPr>
        <p:spPr>
          <a:xfrm>
            <a:off x="4808605" y="1470215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0.8 : train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48DD41-76F8-47F9-9543-4914630F0C0C}"/>
              </a:ext>
            </a:extLst>
          </p:cNvPr>
          <p:cNvSpPr txBox="1"/>
          <p:nvPr/>
        </p:nvSpPr>
        <p:spPr>
          <a:xfrm>
            <a:off x="4218074" y="3607538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0.8 : train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402287-B6C3-4F68-9FE6-C05E454E260E}"/>
              </a:ext>
            </a:extLst>
          </p:cNvPr>
          <p:cNvSpPr txBox="1"/>
          <p:nvPr/>
        </p:nvSpPr>
        <p:spPr>
          <a:xfrm>
            <a:off x="4486954" y="2546000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0.8 : train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04706E-2B80-460E-9751-764B124511EF}"/>
              </a:ext>
            </a:extLst>
          </p:cNvPr>
          <p:cNvSpPr txBox="1"/>
          <p:nvPr/>
        </p:nvSpPr>
        <p:spPr>
          <a:xfrm>
            <a:off x="4691068" y="4620412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0.8 : train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96658F-7E07-4CBD-B17D-02DB89FF1B68}"/>
              </a:ext>
            </a:extLst>
          </p:cNvPr>
          <p:cNvSpPr txBox="1"/>
          <p:nvPr/>
        </p:nvSpPr>
        <p:spPr>
          <a:xfrm>
            <a:off x="8024433" y="1444225"/>
            <a:ext cx="1145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0.2 : test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2D29F3C-399C-4F9A-A7C3-E6D23E10ADBC}"/>
              </a:ext>
            </a:extLst>
          </p:cNvPr>
          <p:cNvSpPr txBox="1"/>
          <p:nvPr/>
        </p:nvSpPr>
        <p:spPr>
          <a:xfrm>
            <a:off x="7324163" y="2538273"/>
            <a:ext cx="1145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0.2 : test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59E3E1-2D0C-445B-A52D-1C87DCD6F8FB}"/>
              </a:ext>
            </a:extLst>
          </p:cNvPr>
          <p:cNvSpPr txBox="1"/>
          <p:nvPr/>
        </p:nvSpPr>
        <p:spPr>
          <a:xfrm>
            <a:off x="6318913" y="3612562"/>
            <a:ext cx="1145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0.2 : test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1893B7-49C4-4146-9A1B-EAAFE85EA9D3}"/>
              </a:ext>
            </a:extLst>
          </p:cNvPr>
          <p:cNvSpPr txBox="1"/>
          <p:nvPr/>
        </p:nvSpPr>
        <p:spPr>
          <a:xfrm>
            <a:off x="7736477" y="4587223"/>
            <a:ext cx="1145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0.2 : test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451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2ACFA0-297B-4D6C-82DA-408C289D105F}"/>
              </a:ext>
            </a:extLst>
          </p:cNvPr>
          <p:cNvSpPr txBox="1"/>
          <p:nvPr/>
        </p:nvSpPr>
        <p:spPr>
          <a:xfrm>
            <a:off x="1326775" y="1213009"/>
            <a:ext cx="897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Soft-max result (Parameter – time difference between logs)</a:t>
            </a:r>
            <a:endParaRPr lang="ko-KR" altLang="en-US" sz="2400" b="1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DB2DBA48-6B10-495C-A71B-2A23B6D9B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319683"/>
              </p:ext>
            </p:extLst>
          </p:nvPr>
        </p:nvGraphicFramePr>
        <p:xfrm>
          <a:off x="1326775" y="1974725"/>
          <a:ext cx="9852216" cy="1010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42036">
                  <a:extLst>
                    <a:ext uri="{9D8B030D-6E8A-4147-A177-3AD203B41FA5}">
                      <a16:colId xmlns:a16="http://schemas.microsoft.com/office/drawing/2014/main" val="562315273"/>
                    </a:ext>
                  </a:extLst>
                </a:gridCol>
                <a:gridCol w="1642036">
                  <a:extLst>
                    <a:ext uri="{9D8B030D-6E8A-4147-A177-3AD203B41FA5}">
                      <a16:colId xmlns:a16="http://schemas.microsoft.com/office/drawing/2014/main" val="4001187620"/>
                    </a:ext>
                  </a:extLst>
                </a:gridCol>
                <a:gridCol w="1642036">
                  <a:extLst>
                    <a:ext uri="{9D8B030D-6E8A-4147-A177-3AD203B41FA5}">
                      <a16:colId xmlns:a16="http://schemas.microsoft.com/office/drawing/2014/main" val="2520092193"/>
                    </a:ext>
                  </a:extLst>
                </a:gridCol>
                <a:gridCol w="1642036">
                  <a:extLst>
                    <a:ext uri="{9D8B030D-6E8A-4147-A177-3AD203B41FA5}">
                      <a16:colId xmlns:a16="http://schemas.microsoft.com/office/drawing/2014/main" val="874721568"/>
                    </a:ext>
                  </a:extLst>
                </a:gridCol>
                <a:gridCol w="1642036">
                  <a:extLst>
                    <a:ext uri="{9D8B030D-6E8A-4147-A177-3AD203B41FA5}">
                      <a16:colId xmlns:a16="http://schemas.microsoft.com/office/drawing/2014/main" val="4280203771"/>
                    </a:ext>
                  </a:extLst>
                </a:gridCol>
                <a:gridCol w="1642036">
                  <a:extLst>
                    <a:ext uri="{9D8B030D-6E8A-4147-A177-3AD203B41FA5}">
                      <a16:colId xmlns:a16="http://schemas.microsoft.com/office/drawing/2014/main" val="828678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Class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Class1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Class2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Class3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Class4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class5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0126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Value of Soft-max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0.1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0.16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0.14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0.2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0.4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65337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3F34E71-5B9D-471D-9766-F4B998B190DA}"/>
              </a:ext>
            </a:extLst>
          </p:cNvPr>
          <p:cNvSpPr txBox="1"/>
          <p:nvPr/>
        </p:nvSpPr>
        <p:spPr>
          <a:xfrm>
            <a:off x="717175" y="3326037"/>
            <a:ext cx="28616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For example,</a:t>
            </a:r>
          </a:p>
          <a:p>
            <a:r>
              <a:rPr lang="en-US" altLang="ko-KR" dirty="0"/>
              <a:t>Class1 : (0~9 seconds)</a:t>
            </a:r>
          </a:p>
          <a:p>
            <a:r>
              <a:rPr lang="en-US" altLang="ko-KR" dirty="0"/>
              <a:t>Class2 : (10~19 seconds)</a:t>
            </a:r>
          </a:p>
          <a:p>
            <a:r>
              <a:rPr lang="en-US" altLang="ko-KR" dirty="0"/>
              <a:t>Class3 : (20~29 seconds)</a:t>
            </a:r>
          </a:p>
          <a:p>
            <a:r>
              <a:rPr lang="en-US" altLang="ko-KR" dirty="0"/>
              <a:t>Class4 : (30~39 seconds)</a:t>
            </a:r>
          </a:p>
          <a:p>
            <a:r>
              <a:rPr lang="en-US" altLang="ko-KR" dirty="0"/>
              <a:t>Class5 : (40~49 seconds) 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5DAF3F-EE16-411B-B081-ECCECB6F3B73}"/>
              </a:ext>
            </a:extLst>
          </p:cNvPr>
          <p:cNvSpPr txBox="1"/>
          <p:nvPr/>
        </p:nvSpPr>
        <p:spPr>
          <a:xfrm>
            <a:off x="3773620" y="3326037"/>
            <a:ext cx="671792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If candidate is </a:t>
            </a:r>
            <a:r>
              <a:rPr lang="en-US" altLang="ko-KR" b="1" dirty="0">
                <a:solidFill>
                  <a:srgbClr val="FF0000"/>
                </a:solidFill>
              </a:rPr>
              <a:t>3</a:t>
            </a:r>
            <a:r>
              <a:rPr lang="en-US" altLang="ko-KR" b="1" dirty="0"/>
              <a:t>,</a:t>
            </a:r>
          </a:p>
          <a:p>
            <a:r>
              <a:rPr lang="en-US" altLang="ko-KR" b="1" dirty="0"/>
              <a:t>The top3 value of soft-max classes are candidate</a:t>
            </a:r>
          </a:p>
          <a:p>
            <a:r>
              <a:rPr lang="en-US" altLang="ko-KR" b="1" dirty="0"/>
              <a:t>(class5, class4, class2)</a:t>
            </a:r>
          </a:p>
          <a:p>
            <a:endParaRPr lang="en-US" altLang="ko-KR" b="1" dirty="0"/>
          </a:p>
          <a:p>
            <a:r>
              <a:rPr lang="en-US" altLang="ko-KR" b="1" dirty="0"/>
              <a:t>If next prediction is in candidates, ‘Correct’ += 1</a:t>
            </a:r>
          </a:p>
          <a:p>
            <a:r>
              <a:rPr lang="en-US" altLang="ko-KR" b="1" dirty="0"/>
              <a:t>If next prediction is not in candidates, ‘</a:t>
            </a:r>
            <a:r>
              <a:rPr lang="en-US" altLang="ko-KR" b="1" dirty="0" err="1"/>
              <a:t>Human_count</a:t>
            </a:r>
            <a:r>
              <a:rPr lang="en-US" altLang="ko-KR" b="1" dirty="0"/>
              <a:t>’ += 1</a:t>
            </a:r>
            <a:endParaRPr lang="ko-KR" altLang="en-US" b="1" dirty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6076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8C0CC32-AAF0-4A79-BC0E-F37E52657B85}"/>
              </a:ext>
            </a:extLst>
          </p:cNvPr>
          <p:cNvSpPr/>
          <p:nvPr/>
        </p:nvSpPr>
        <p:spPr>
          <a:xfrm>
            <a:off x="443526" y="1107528"/>
            <a:ext cx="2102450" cy="8528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1.Log Key Anomaly Detection model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267BBE2-1DEA-4BF9-8E7A-8E10B2EF5028}"/>
              </a:ext>
            </a:extLst>
          </p:cNvPr>
          <p:cNvSpPr/>
          <p:nvPr/>
        </p:nvSpPr>
        <p:spPr>
          <a:xfrm>
            <a:off x="443526" y="4180644"/>
            <a:ext cx="2102450" cy="85283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2.Log Parameter Anomaly Detection model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E71DE-7287-4FB6-8E8F-FFF47D18C64B}"/>
              </a:ext>
            </a:extLst>
          </p:cNvPr>
          <p:cNvSpPr txBox="1"/>
          <p:nvPr/>
        </p:nvSpPr>
        <p:spPr>
          <a:xfrm>
            <a:off x="2698374" y="478230"/>
            <a:ext cx="4784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Soft-max result (Key – request)</a:t>
            </a:r>
            <a:endParaRPr lang="ko-KR" altLang="en-US" sz="2400" b="1" dirty="0"/>
          </a:p>
        </p:txBody>
      </p:sp>
      <p:graphicFrame>
        <p:nvGraphicFramePr>
          <p:cNvPr id="8" name="표 3">
            <a:extLst>
              <a:ext uri="{FF2B5EF4-FFF2-40B4-BE49-F238E27FC236}">
                <a16:creationId xmlns:a16="http://schemas.microsoft.com/office/drawing/2014/main" id="{1A68851D-B7CD-41E1-A45F-7F6D4A7E1A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279500"/>
              </p:ext>
            </p:extLst>
          </p:nvPr>
        </p:nvGraphicFramePr>
        <p:xfrm>
          <a:off x="2801920" y="1031023"/>
          <a:ext cx="7691718" cy="1005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81953">
                  <a:extLst>
                    <a:ext uri="{9D8B030D-6E8A-4147-A177-3AD203B41FA5}">
                      <a16:colId xmlns:a16="http://schemas.microsoft.com/office/drawing/2014/main" val="562315273"/>
                    </a:ext>
                  </a:extLst>
                </a:gridCol>
                <a:gridCol w="1281953">
                  <a:extLst>
                    <a:ext uri="{9D8B030D-6E8A-4147-A177-3AD203B41FA5}">
                      <a16:colId xmlns:a16="http://schemas.microsoft.com/office/drawing/2014/main" val="4001187620"/>
                    </a:ext>
                  </a:extLst>
                </a:gridCol>
                <a:gridCol w="1281953">
                  <a:extLst>
                    <a:ext uri="{9D8B030D-6E8A-4147-A177-3AD203B41FA5}">
                      <a16:colId xmlns:a16="http://schemas.microsoft.com/office/drawing/2014/main" val="2520092193"/>
                    </a:ext>
                  </a:extLst>
                </a:gridCol>
                <a:gridCol w="1281953">
                  <a:extLst>
                    <a:ext uri="{9D8B030D-6E8A-4147-A177-3AD203B41FA5}">
                      <a16:colId xmlns:a16="http://schemas.microsoft.com/office/drawing/2014/main" val="874721568"/>
                    </a:ext>
                  </a:extLst>
                </a:gridCol>
                <a:gridCol w="1281953">
                  <a:extLst>
                    <a:ext uri="{9D8B030D-6E8A-4147-A177-3AD203B41FA5}">
                      <a16:colId xmlns:a16="http://schemas.microsoft.com/office/drawing/2014/main" val="4280203771"/>
                    </a:ext>
                  </a:extLst>
                </a:gridCol>
                <a:gridCol w="1281953">
                  <a:extLst>
                    <a:ext uri="{9D8B030D-6E8A-4147-A177-3AD203B41FA5}">
                      <a16:colId xmlns:a16="http://schemas.microsoft.com/office/drawing/2014/main" val="828678813"/>
                    </a:ext>
                  </a:extLst>
                </a:gridCol>
              </a:tblGrid>
              <a:tr h="264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Class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Class1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Class2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Class3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Class4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class5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0126710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Value of Soft-max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0.1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0.16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0.14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0.2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0.4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653377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54A2233-603D-418C-A466-FBD1F46DC869}"/>
              </a:ext>
            </a:extLst>
          </p:cNvPr>
          <p:cNvSpPr txBox="1"/>
          <p:nvPr/>
        </p:nvSpPr>
        <p:spPr>
          <a:xfrm>
            <a:off x="2698374" y="3718979"/>
            <a:ext cx="897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Soft-max result (Parameter – time difference between logs)</a:t>
            </a:r>
            <a:endParaRPr lang="ko-KR" altLang="en-US" sz="2400" b="1" dirty="0"/>
          </a:p>
        </p:txBody>
      </p:sp>
      <p:graphicFrame>
        <p:nvGraphicFramePr>
          <p:cNvPr id="11" name="표 3">
            <a:extLst>
              <a:ext uri="{FF2B5EF4-FFF2-40B4-BE49-F238E27FC236}">
                <a16:creationId xmlns:a16="http://schemas.microsoft.com/office/drawing/2014/main" id="{EA6DF0B8-BC8C-4F21-8111-2752CA91EF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869535"/>
              </p:ext>
            </p:extLst>
          </p:nvPr>
        </p:nvGraphicFramePr>
        <p:xfrm>
          <a:off x="2801920" y="4249352"/>
          <a:ext cx="7691718" cy="1005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81953">
                  <a:extLst>
                    <a:ext uri="{9D8B030D-6E8A-4147-A177-3AD203B41FA5}">
                      <a16:colId xmlns:a16="http://schemas.microsoft.com/office/drawing/2014/main" val="562315273"/>
                    </a:ext>
                  </a:extLst>
                </a:gridCol>
                <a:gridCol w="1281953">
                  <a:extLst>
                    <a:ext uri="{9D8B030D-6E8A-4147-A177-3AD203B41FA5}">
                      <a16:colId xmlns:a16="http://schemas.microsoft.com/office/drawing/2014/main" val="4001187620"/>
                    </a:ext>
                  </a:extLst>
                </a:gridCol>
                <a:gridCol w="1281953">
                  <a:extLst>
                    <a:ext uri="{9D8B030D-6E8A-4147-A177-3AD203B41FA5}">
                      <a16:colId xmlns:a16="http://schemas.microsoft.com/office/drawing/2014/main" val="2520092193"/>
                    </a:ext>
                  </a:extLst>
                </a:gridCol>
                <a:gridCol w="1281953">
                  <a:extLst>
                    <a:ext uri="{9D8B030D-6E8A-4147-A177-3AD203B41FA5}">
                      <a16:colId xmlns:a16="http://schemas.microsoft.com/office/drawing/2014/main" val="874721568"/>
                    </a:ext>
                  </a:extLst>
                </a:gridCol>
                <a:gridCol w="1281953">
                  <a:extLst>
                    <a:ext uri="{9D8B030D-6E8A-4147-A177-3AD203B41FA5}">
                      <a16:colId xmlns:a16="http://schemas.microsoft.com/office/drawing/2014/main" val="4280203771"/>
                    </a:ext>
                  </a:extLst>
                </a:gridCol>
                <a:gridCol w="1281953">
                  <a:extLst>
                    <a:ext uri="{9D8B030D-6E8A-4147-A177-3AD203B41FA5}">
                      <a16:colId xmlns:a16="http://schemas.microsoft.com/office/drawing/2014/main" val="828678813"/>
                    </a:ext>
                  </a:extLst>
                </a:gridCol>
              </a:tblGrid>
              <a:tr h="264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Class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Class1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Class2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Class3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Class4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class5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0126710"/>
                  </a:ext>
                </a:extLst>
              </a:tr>
              <a:tr h="4599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Value of Soft-max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0.1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0.16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0.14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0.2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0.4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6533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8504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6A287AF-CBCF-429B-9673-3F4C4503864A}"/>
              </a:ext>
            </a:extLst>
          </p:cNvPr>
          <p:cNvSpPr/>
          <p:nvPr/>
        </p:nvSpPr>
        <p:spPr>
          <a:xfrm>
            <a:off x="197222" y="781711"/>
            <a:ext cx="1344708" cy="4034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i="0" dirty="0">
                <a:solidFill>
                  <a:schemeClr val="tx1"/>
                </a:solidFill>
                <a:effectLst/>
                <a:latin typeface="+mj-ea"/>
                <a:ea typeface="+mj-ea"/>
                <a:cs typeface="Aldhabi" panose="020B0604020202020204" pitchFamily="2" charset="-78"/>
              </a:rPr>
              <a:t>66.249.34457</a:t>
            </a:r>
            <a:endParaRPr lang="ko-KR" altLang="en-US" sz="1200" b="1" dirty="0">
              <a:solidFill>
                <a:schemeClr val="tx1"/>
              </a:solidFill>
              <a:latin typeface="+mj-ea"/>
              <a:ea typeface="+mj-ea"/>
              <a:cs typeface="Aldhabi" panose="020B0604020202020204" pitchFamily="2" charset="-78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EE2BCED-5E0B-4267-9F5F-BC343056BDE8}"/>
              </a:ext>
            </a:extLst>
          </p:cNvPr>
          <p:cNvSpPr/>
          <p:nvPr/>
        </p:nvSpPr>
        <p:spPr>
          <a:xfrm>
            <a:off x="2520148" y="781711"/>
            <a:ext cx="4625790" cy="4034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34, 27, 1, 3              ….            5, 3, 19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B5C499-324B-4B9C-883E-8CDF58CA7A23}"/>
              </a:ext>
            </a:extLst>
          </p:cNvPr>
          <p:cNvSpPr/>
          <p:nvPr/>
        </p:nvSpPr>
        <p:spPr>
          <a:xfrm>
            <a:off x="2520148" y="1306590"/>
            <a:ext cx="4625790" cy="4034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t1, t2, t3, t4,             ….          t5, t6, t7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205A1D-5A2C-4393-9C64-710B921890D8}"/>
              </a:ext>
            </a:extLst>
          </p:cNvPr>
          <p:cNvSpPr txBox="1"/>
          <p:nvPr/>
        </p:nvSpPr>
        <p:spPr>
          <a:xfrm>
            <a:off x="1751347" y="781710"/>
            <a:ext cx="559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key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E602F0-E420-4615-888D-E6A75314F8A8}"/>
              </a:ext>
            </a:extLst>
          </p:cNvPr>
          <p:cNvSpPr txBox="1"/>
          <p:nvPr/>
        </p:nvSpPr>
        <p:spPr>
          <a:xfrm>
            <a:off x="1051727" y="1306590"/>
            <a:ext cx="1312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parameter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28FA2-77BD-4001-A31A-9877C5A6D536}"/>
              </a:ext>
            </a:extLst>
          </p:cNvPr>
          <p:cNvSpPr txBox="1"/>
          <p:nvPr/>
        </p:nvSpPr>
        <p:spPr>
          <a:xfrm>
            <a:off x="197222" y="148840"/>
            <a:ext cx="3832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Windows size = 3, candidate = 3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1675FEB2-C443-492E-A4C8-925271293818}"/>
              </a:ext>
            </a:extLst>
          </p:cNvPr>
          <p:cNvSpPr/>
          <p:nvPr/>
        </p:nvSpPr>
        <p:spPr>
          <a:xfrm>
            <a:off x="3603813" y="781710"/>
            <a:ext cx="349622" cy="403412"/>
          </a:xfrm>
          <a:custGeom>
            <a:avLst/>
            <a:gdLst>
              <a:gd name="connsiteX0" fmla="*/ 80682 w 1009650"/>
              <a:gd name="connsiteY0" fmla="*/ 76201 h 866775"/>
              <a:gd name="connsiteX1" fmla="*/ 80682 w 1009650"/>
              <a:gd name="connsiteY1" fmla="*/ 774327 h 866775"/>
              <a:gd name="connsiteX2" fmla="*/ 941294 w 1009650"/>
              <a:gd name="connsiteY2" fmla="*/ 774327 h 866775"/>
              <a:gd name="connsiteX3" fmla="*/ 941294 w 1009650"/>
              <a:gd name="connsiteY3" fmla="*/ 76201 h 866775"/>
              <a:gd name="connsiteX4" fmla="*/ 0 w 1009650"/>
              <a:gd name="connsiteY4" fmla="*/ 0 h 866775"/>
              <a:gd name="connsiteX5" fmla="*/ 1009650 w 1009650"/>
              <a:gd name="connsiteY5" fmla="*/ 0 h 866775"/>
              <a:gd name="connsiteX6" fmla="*/ 1009650 w 1009650"/>
              <a:gd name="connsiteY6" fmla="*/ 866775 h 866775"/>
              <a:gd name="connsiteX7" fmla="*/ 0 w 1009650"/>
              <a:gd name="connsiteY7" fmla="*/ 866775 h 8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650" h="866775">
                <a:moveTo>
                  <a:pt x="80682" y="76201"/>
                </a:moveTo>
                <a:lnTo>
                  <a:pt x="80682" y="774327"/>
                </a:lnTo>
                <a:lnTo>
                  <a:pt x="941294" y="774327"/>
                </a:lnTo>
                <a:lnTo>
                  <a:pt x="941294" y="76201"/>
                </a:lnTo>
                <a:close/>
                <a:moveTo>
                  <a:pt x="0" y="0"/>
                </a:moveTo>
                <a:lnTo>
                  <a:pt x="1009650" y="0"/>
                </a:lnTo>
                <a:lnTo>
                  <a:pt x="1009650" y="866775"/>
                </a:lnTo>
                <a:lnTo>
                  <a:pt x="0" y="866775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C3FD8132-819B-4005-88A5-8A90C5979166}"/>
              </a:ext>
            </a:extLst>
          </p:cNvPr>
          <p:cNvSpPr/>
          <p:nvPr/>
        </p:nvSpPr>
        <p:spPr>
          <a:xfrm>
            <a:off x="3616922" y="1306590"/>
            <a:ext cx="349622" cy="403412"/>
          </a:xfrm>
          <a:custGeom>
            <a:avLst/>
            <a:gdLst>
              <a:gd name="connsiteX0" fmla="*/ 80682 w 1009650"/>
              <a:gd name="connsiteY0" fmla="*/ 76201 h 866775"/>
              <a:gd name="connsiteX1" fmla="*/ 80682 w 1009650"/>
              <a:gd name="connsiteY1" fmla="*/ 774327 h 866775"/>
              <a:gd name="connsiteX2" fmla="*/ 941294 w 1009650"/>
              <a:gd name="connsiteY2" fmla="*/ 774327 h 866775"/>
              <a:gd name="connsiteX3" fmla="*/ 941294 w 1009650"/>
              <a:gd name="connsiteY3" fmla="*/ 76201 h 866775"/>
              <a:gd name="connsiteX4" fmla="*/ 0 w 1009650"/>
              <a:gd name="connsiteY4" fmla="*/ 0 h 866775"/>
              <a:gd name="connsiteX5" fmla="*/ 1009650 w 1009650"/>
              <a:gd name="connsiteY5" fmla="*/ 0 h 866775"/>
              <a:gd name="connsiteX6" fmla="*/ 1009650 w 1009650"/>
              <a:gd name="connsiteY6" fmla="*/ 866775 h 866775"/>
              <a:gd name="connsiteX7" fmla="*/ 0 w 1009650"/>
              <a:gd name="connsiteY7" fmla="*/ 866775 h 8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650" h="866775">
                <a:moveTo>
                  <a:pt x="80682" y="76201"/>
                </a:moveTo>
                <a:lnTo>
                  <a:pt x="80682" y="774327"/>
                </a:lnTo>
                <a:lnTo>
                  <a:pt x="941294" y="774327"/>
                </a:lnTo>
                <a:lnTo>
                  <a:pt x="941294" y="76201"/>
                </a:lnTo>
                <a:close/>
                <a:moveTo>
                  <a:pt x="0" y="0"/>
                </a:moveTo>
                <a:lnTo>
                  <a:pt x="1009650" y="0"/>
                </a:lnTo>
                <a:lnTo>
                  <a:pt x="1009650" y="866775"/>
                </a:lnTo>
                <a:lnTo>
                  <a:pt x="0" y="866775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4C4FDF38-77FE-4D0D-8205-BBE7AEBEED4B}"/>
              </a:ext>
            </a:extLst>
          </p:cNvPr>
          <p:cNvSpPr/>
          <p:nvPr/>
        </p:nvSpPr>
        <p:spPr>
          <a:xfrm>
            <a:off x="2537548" y="781710"/>
            <a:ext cx="1079374" cy="403412"/>
          </a:xfrm>
          <a:custGeom>
            <a:avLst/>
            <a:gdLst>
              <a:gd name="connsiteX0" fmla="*/ 80682 w 1009650"/>
              <a:gd name="connsiteY0" fmla="*/ 76201 h 866775"/>
              <a:gd name="connsiteX1" fmla="*/ 80682 w 1009650"/>
              <a:gd name="connsiteY1" fmla="*/ 774327 h 866775"/>
              <a:gd name="connsiteX2" fmla="*/ 941294 w 1009650"/>
              <a:gd name="connsiteY2" fmla="*/ 774327 h 866775"/>
              <a:gd name="connsiteX3" fmla="*/ 941294 w 1009650"/>
              <a:gd name="connsiteY3" fmla="*/ 76201 h 866775"/>
              <a:gd name="connsiteX4" fmla="*/ 0 w 1009650"/>
              <a:gd name="connsiteY4" fmla="*/ 0 h 866775"/>
              <a:gd name="connsiteX5" fmla="*/ 1009650 w 1009650"/>
              <a:gd name="connsiteY5" fmla="*/ 0 h 866775"/>
              <a:gd name="connsiteX6" fmla="*/ 1009650 w 1009650"/>
              <a:gd name="connsiteY6" fmla="*/ 866775 h 866775"/>
              <a:gd name="connsiteX7" fmla="*/ 0 w 1009650"/>
              <a:gd name="connsiteY7" fmla="*/ 866775 h 8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650" h="866775">
                <a:moveTo>
                  <a:pt x="80682" y="76201"/>
                </a:moveTo>
                <a:lnTo>
                  <a:pt x="80682" y="774327"/>
                </a:lnTo>
                <a:lnTo>
                  <a:pt x="941294" y="774327"/>
                </a:lnTo>
                <a:lnTo>
                  <a:pt x="941294" y="76201"/>
                </a:lnTo>
                <a:close/>
                <a:moveTo>
                  <a:pt x="0" y="0"/>
                </a:moveTo>
                <a:lnTo>
                  <a:pt x="1009650" y="0"/>
                </a:lnTo>
                <a:lnTo>
                  <a:pt x="1009650" y="866775"/>
                </a:lnTo>
                <a:lnTo>
                  <a:pt x="0" y="866775"/>
                </a:lnTo>
                <a:close/>
              </a:path>
            </a:pathLst>
          </a:cu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872DD6B9-FB07-4E1B-8B9E-59B86E17DDC9}"/>
              </a:ext>
            </a:extLst>
          </p:cNvPr>
          <p:cNvSpPr/>
          <p:nvPr/>
        </p:nvSpPr>
        <p:spPr>
          <a:xfrm>
            <a:off x="2537548" y="1322740"/>
            <a:ext cx="1079374" cy="403412"/>
          </a:xfrm>
          <a:custGeom>
            <a:avLst/>
            <a:gdLst>
              <a:gd name="connsiteX0" fmla="*/ 80682 w 1009650"/>
              <a:gd name="connsiteY0" fmla="*/ 76201 h 866775"/>
              <a:gd name="connsiteX1" fmla="*/ 80682 w 1009650"/>
              <a:gd name="connsiteY1" fmla="*/ 774327 h 866775"/>
              <a:gd name="connsiteX2" fmla="*/ 941294 w 1009650"/>
              <a:gd name="connsiteY2" fmla="*/ 774327 h 866775"/>
              <a:gd name="connsiteX3" fmla="*/ 941294 w 1009650"/>
              <a:gd name="connsiteY3" fmla="*/ 76201 h 866775"/>
              <a:gd name="connsiteX4" fmla="*/ 0 w 1009650"/>
              <a:gd name="connsiteY4" fmla="*/ 0 h 866775"/>
              <a:gd name="connsiteX5" fmla="*/ 1009650 w 1009650"/>
              <a:gd name="connsiteY5" fmla="*/ 0 h 866775"/>
              <a:gd name="connsiteX6" fmla="*/ 1009650 w 1009650"/>
              <a:gd name="connsiteY6" fmla="*/ 866775 h 866775"/>
              <a:gd name="connsiteX7" fmla="*/ 0 w 1009650"/>
              <a:gd name="connsiteY7" fmla="*/ 866775 h 8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650" h="866775">
                <a:moveTo>
                  <a:pt x="80682" y="76201"/>
                </a:moveTo>
                <a:lnTo>
                  <a:pt x="80682" y="774327"/>
                </a:lnTo>
                <a:lnTo>
                  <a:pt x="941294" y="774327"/>
                </a:lnTo>
                <a:lnTo>
                  <a:pt x="941294" y="76201"/>
                </a:lnTo>
                <a:close/>
                <a:moveTo>
                  <a:pt x="0" y="0"/>
                </a:moveTo>
                <a:lnTo>
                  <a:pt x="1009650" y="0"/>
                </a:lnTo>
                <a:lnTo>
                  <a:pt x="1009650" y="866775"/>
                </a:lnTo>
                <a:lnTo>
                  <a:pt x="0" y="866775"/>
                </a:lnTo>
                <a:close/>
              </a:path>
            </a:pathLst>
          </a:cu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34912C-F4D5-4481-98BD-A2819A735B90}"/>
              </a:ext>
            </a:extLst>
          </p:cNvPr>
          <p:cNvSpPr txBox="1"/>
          <p:nvPr/>
        </p:nvSpPr>
        <p:spPr>
          <a:xfrm>
            <a:off x="2793343" y="488560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input</a:t>
            </a:r>
            <a:endParaRPr lang="ko-KR" altLang="en-US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778183-DBC7-4E3A-B0C9-4D40D62AFF90}"/>
              </a:ext>
            </a:extLst>
          </p:cNvPr>
          <p:cNvSpPr txBox="1"/>
          <p:nvPr/>
        </p:nvSpPr>
        <p:spPr>
          <a:xfrm>
            <a:off x="3489624" y="488561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output</a:t>
            </a:r>
            <a:endParaRPr lang="ko-KR" altLang="en-US" sz="1200" b="1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B72BDC0-32BA-48C0-8DA0-0E0FF6079196}"/>
              </a:ext>
            </a:extLst>
          </p:cNvPr>
          <p:cNvSpPr/>
          <p:nvPr/>
        </p:nvSpPr>
        <p:spPr>
          <a:xfrm>
            <a:off x="426088" y="2422347"/>
            <a:ext cx="385483" cy="4034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70175E9-1A44-421F-83CA-3AE19F723338}"/>
              </a:ext>
            </a:extLst>
          </p:cNvPr>
          <p:cNvSpPr/>
          <p:nvPr/>
        </p:nvSpPr>
        <p:spPr>
          <a:xfrm>
            <a:off x="426088" y="4814045"/>
            <a:ext cx="385483" cy="4034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2BFF6A-C649-478D-BE76-EFE49DCD760A}"/>
              </a:ext>
            </a:extLst>
          </p:cNvPr>
          <p:cNvSpPr txBox="1"/>
          <p:nvPr/>
        </p:nvSpPr>
        <p:spPr>
          <a:xfrm>
            <a:off x="883288" y="2444759"/>
            <a:ext cx="10282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With </a:t>
            </a:r>
            <a:r>
              <a:rPr lang="en-US" altLang="ko-KR" b="1" dirty="0" err="1"/>
              <a:t>softmax</a:t>
            </a:r>
            <a:r>
              <a:rPr lang="en-US" altLang="ko-KR" b="1" dirty="0"/>
              <a:t> result and candidate number, access whether it is bot or human</a:t>
            </a:r>
            <a:endParaRPr lang="ko-KR" altLang="en-US" b="1" dirty="0"/>
          </a:p>
        </p:txBody>
      </p:sp>
      <p:graphicFrame>
        <p:nvGraphicFramePr>
          <p:cNvPr id="21" name="표 3">
            <a:extLst>
              <a:ext uri="{FF2B5EF4-FFF2-40B4-BE49-F238E27FC236}">
                <a16:creationId xmlns:a16="http://schemas.microsoft.com/office/drawing/2014/main" id="{F2892836-3ECD-4654-8C99-86083E88F5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867458"/>
              </p:ext>
            </p:extLst>
          </p:nvPr>
        </p:nvGraphicFramePr>
        <p:xfrm>
          <a:off x="1000896" y="2911685"/>
          <a:ext cx="7569366" cy="670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1561">
                  <a:extLst>
                    <a:ext uri="{9D8B030D-6E8A-4147-A177-3AD203B41FA5}">
                      <a16:colId xmlns:a16="http://schemas.microsoft.com/office/drawing/2014/main" val="562315273"/>
                    </a:ext>
                  </a:extLst>
                </a:gridCol>
                <a:gridCol w="1261561">
                  <a:extLst>
                    <a:ext uri="{9D8B030D-6E8A-4147-A177-3AD203B41FA5}">
                      <a16:colId xmlns:a16="http://schemas.microsoft.com/office/drawing/2014/main" val="4001187620"/>
                    </a:ext>
                  </a:extLst>
                </a:gridCol>
                <a:gridCol w="1261561">
                  <a:extLst>
                    <a:ext uri="{9D8B030D-6E8A-4147-A177-3AD203B41FA5}">
                      <a16:colId xmlns:a16="http://schemas.microsoft.com/office/drawing/2014/main" val="2520092193"/>
                    </a:ext>
                  </a:extLst>
                </a:gridCol>
                <a:gridCol w="1261561">
                  <a:extLst>
                    <a:ext uri="{9D8B030D-6E8A-4147-A177-3AD203B41FA5}">
                      <a16:colId xmlns:a16="http://schemas.microsoft.com/office/drawing/2014/main" val="874721568"/>
                    </a:ext>
                  </a:extLst>
                </a:gridCol>
                <a:gridCol w="1261561">
                  <a:extLst>
                    <a:ext uri="{9D8B030D-6E8A-4147-A177-3AD203B41FA5}">
                      <a16:colId xmlns:a16="http://schemas.microsoft.com/office/drawing/2014/main" val="4280203771"/>
                    </a:ext>
                  </a:extLst>
                </a:gridCol>
                <a:gridCol w="1261561">
                  <a:extLst>
                    <a:ext uri="{9D8B030D-6E8A-4147-A177-3AD203B41FA5}">
                      <a16:colId xmlns:a16="http://schemas.microsoft.com/office/drawing/2014/main" val="828678813"/>
                    </a:ext>
                  </a:extLst>
                </a:gridCol>
              </a:tblGrid>
              <a:tr h="214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Class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Class1(34)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Class2(27)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Class3(27)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Class4(3)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0126710"/>
                  </a:ext>
                </a:extLst>
              </a:tr>
              <a:tr h="2162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Value of Soft-max</a:t>
                      </a:r>
                      <a:endParaRPr lang="ko-KR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0.1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0.16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0.14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0.2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6533772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C08C246B-202C-4E91-AC78-57932D362193}"/>
              </a:ext>
            </a:extLst>
          </p:cNvPr>
          <p:cNvSpPr txBox="1"/>
          <p:nvPr/>
        </p:nvSpPr>
        <p:spPr>
          <a:xfrm>
            <a:off x="869576" y="2134252"/>
            <a:ext cx="3977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Class = unique number of request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3D78DF-B508-4948-B082-9078739BE200}"/>
              </a:ext>
            </a:extLst>
          </p:cNvPr>
          <p:cNvSpPr txBox="1"/>
          <p:nvPr/>
        </p:nvSpPr>
        <p:spPr>
          <a:xfrm>
            <a:off x="940271" y="4560547"/>
            <a:ext cx="4273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Class = 30(300 seconds/ 10 seconds)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graphicFrame>
        <p:nvGraphicFramePr>
          <p:cNvPr id="24" name="표 3">
            <a:extLst>
              <a:ext uri="{FF2B5EF4-FFF2-40B4-BE49-F238E27FC236}">
                <a16:creationId xmlns:a16="http://schemas.microsoft.com/office/drawing/2014/main" id="{E428F2DC-CC47-4304-9167-98A74400D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829181"/>
              </p:ext>
            </p:extLst>
          </p:nvPr>
        </p:nvGraphicFramePr>
        <p:xfrm>
          <a:off x="1000896" y="5381589"/>
          <a:ext cx="7569366" cy="7392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1561">
                  <a:extLst>
                    <a:ext uri="{9D8B030D-6E8A-4147-A177-3AD203B41FA5}">
                      <a16:colId xmlns:a16="http://schemas.microsoft.com/office/drawing/2014/main" val="562315273"/>
                    </a:ext>
                  </a:extLst>
                </a:gridCol>
                <a:gridCol w="1261561">
                  <a:extLst>
                    <a:ext uri="{9D8B030D-6E8A-4147-A177-3AD203B41FA5}">
                      <a16:colId xmlns:a16="http://schemas.microsoft.com/office/drawing/2014/main" val="4001187620"/>
                    </a:ext>
                  </a:extLst>
                </a:gridCol>
                <a:gridCol w="1261561">
                  <a:extLst>
                    <a:ext uri="{9D8B030D-6E8A-4147-A177-3AD203B41FA5}">
                      <a16:colId xmlns:a16="http://schemas.microsoft.com/office/drawing/2014/main" val="2520092193"/>
                    </a:ext>
                  </a:extLst>
                </a:gridCol>
                <a:gridCol w="1261561">
                  <a:extLst>
                    <a:ext uri="{9D8B030D-6E8A-4147-A177-3AD203B41FA5}">
                      <a16:colId xmlns:a16="http://schemas.microsoft.com/office/drawing/2014/main" val="874721568"/>
                    </a:ext>
                  </a:extLst>
                </a:gridCol>
                <a:gridCol w="1261561">
                  <a:extLst>
                    <a:ext uri="{9D8B030D-6E8A-4147-A177-3AD203B41FA5}">
                      <a16:colId xmlns:a16="http://schemas.microsoft.com/office/drawing/2014/main" val="4280203771"/>
                    </a:ext>
                  </a:extLst>
                </a:gridCol>
                <a:gridCol w="1261561">
                  <a:extLst>
                    <a:ext uri="{9D8B030D-6E8A-4147-A177-3AD203B41FA5}">
                      <a16:colId xmlns:a16="http://schemas.microsoft.com/office/drawing/2014/main" val="828678813"/>
                    </a:ext>
                  </a:extLst>
                </a:gridCol>
              </a:tblGrid>
              <a:tr h="2970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Class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Class1(0-9)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Class2(10-19)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Class3(20-29)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Class4(21-30)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0126710"/>
                  </a:ext>
                </a:extLst>
              </a:tr>
              <a:tr h="373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Value of Soft-max</a:t>
                      </a:r>
                      <a:endParaRPr lang="ko-KR" altLang="en-US" sz="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0.1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0.16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0.14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0.2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6533772"/>
                  </a:ext>
                </a:extLst>
              </a:tr>
            </a:tbl>
          </a:graphicData>
        </a:graphic>
      </p:graphicFrame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A59631F3-8FF4-4875-ACA5-9520A5BF4A7A}"/>
              </a:ext>
            </a:extLst>
          </p:cNvPr>
          <p:cNvSpPr/>
          <p:nvPr/>
        </p:nvSpPr>
        <p:spPr>
          <a:xfrm>
            <a:off x="546847" y="2960990"/>
            <a:ext cx="134470" cy="1803750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EAAE7E61-21D6-4424-AEDA-EFADBD2F2C4A}"/>
              </a:ext>
            </a:extLst>
          </p:cNvPr>
          <p:cNvSpPr/>
          <p:nvPr/>
        </p:nvSpPr>
        <p:spPr>
          <a:xfrm rot="16200000">
            <a:off x="9171373" y="2792916"/>
            <a:ext cx="123629" cy="95118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6CF160-C986-43C6-851D-DC5203FD592C}"/>
              </a:ext>
            </a:extLst>
          </p:cNvPr>
          <p:cNvSpPr txBox="1"/>
          <p:nvPr/>
        </p:nvSpPr>
        <p:spPr>
          <a:xfrm>
            <a:off x="723417" y="3889061"/>
            <a:ext cx="2755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If output class is in candidate class</a:t>
            </a:r>
          </a:p>
          <a:p>
            <a:r>
              <a:rPr lang="en-US" altLang="ko-KR" sz="1200" b="1" dirty="0"/>
              <a:t>(recheck whether it is bot or not)</a:t>
            </a:r>
            <a:endParaRPr lang="ko-KR" altLang="en-US" sz="12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8D51E0-05A5-4F4A-9EE8-E9E18D3060F6}"/>
              </a:ext>
            </a:extLst>
          </p:cNvPr>
          <p:cNvSpPr txBox="1"/>
          <p:nvPr/>
        </p:nvSpPr>
        <p:spPr>
          <a:xfrm>
            <a:off x="7877252" y="3658494"/>
            <a:ext cx="3086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If output class is not in candidate class</a:t>
            </a:r>
          </a:p>
          <a:p>
            <a:r>
              <a:rPr lang="en-US" altLang="ko-KR" sz="1200" b="1" dirty="0"/>
              <a:t>(It is human)</a:t>
            </a:r>
            <a:endParaRPr lang="ko-KR" altLang="en-US" sz="12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FBE523-F85F-469D-93F2-1FAFCB268F35}"/>
              </a:ext>
            </a:extLst>
          </p:cNvPr>
          <p:cNvSpPr txBox="1"/>
          <p:nvPr/>
        </p:nvSpPr>
        <p:spPr>
          <a:xfrm>
            <a:off x="9863405" y="3083841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Human_count</a:t>
            </a:r>
            <a:r>
              <a:rPr lang="en-US" altLang="ko-KR" b="1" dirty="0">
                <a:solidFill>
                  <a:srgbClr val="FF0000"/>
                </a:solidFill>
              </a:rPr>
              <a:t> += 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E08853FD-A2E1-429F-8914-4DCDC83A13DB}"/>
              </a:ext>
            </a:extLst>
          </p:cNvPr>
          <p:cNvSpPr/>
          <p:nvPr/>
        </p:nvSpPr>
        <p:spPr>
          <a:xfrm rot="16200000">
            <a:off x="9164072" y="5339928"/>
            <a:ext cx="123629" cy="95118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BED65D-418B-4CE6-9CE0-6A49A281709F}"/>
              </a:ext>
            </a:extLst>
          </p:cNvPr>
          <p:cNvSpPr txBox="1"/>
          <p:nvPr/>
        </p:nvSpPr>
        <p:spPr>
          <a:xfrm>
            <a:off x="7869951" y="6205506"/>
            <a:ext cx="3086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If output class is not in candidate class</a:t>
            </a:r>
          </a:p>
          <a:p>
            <a:r>
              <a:rPr lang="en-US" altLang="ko-KR" sz="1200" b="1" dirty="0"/>
              <a:t>(It is human)</a:t>
            </a:r>
            <a:endParaRPr lang="ko-KR" altLang="en-US" sz="12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672676A-0DEB-4040-9EA3-95DC50624420}"/>
              </a:ext>
            </a:extLst>
          </p:cNvPr>
          <p:cNvSpPr txBox="1"/>
          <p:nvPr/>
        </p:nvSpPr>
        <p:spPr>
          <a:xfrm>
            <a:off x="9856104" y="5630853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Human_count</a:t>
            </a:r>
            <a:r>
              <a:rPr lang="en-US" altLang="ko-KR" b="1" dirty="0">
                <a:solidFill>
                  <a:srgbClr val="FF0000"/>
                </a:solidFill>
              </a:rPr>
              <a:t> += 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2EEB11CD-F76D-4340-8334-0CFA98680D95}"/>
              </a:ext>
            </a:extLst>
          </p:cNvPr>
          <p:cNvSpPr/>
          <p:nvPr/>
        </p:nvSpPr>
        <p:spPr>
          <a:xfrm>
            <a:off x="552267" y="5381589"/>
            <a:ext cx="123629" cy="95118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020B0E5-F9AD-42DD-B064-317F6F3BE56D}"/>
              </a:ext>
            </a:extLst>
          </p:cNvPr>
          <p:cNvSpPr txBox="1"/>
          <p:nvPr/>
        </p:nvSpPr>
        <p:spPr>
          <a:xfrm>
            <a:off x="734446" y="6120878"/>
            <a:ext cx="3490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If output class is in candidate class (it is bot)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2EFBA21-DC16-4DD0-8956-4739F00C4867}"/>
              </a:ext>
            </a:extLst>
          </p:cNvPr>
          <p:cNvSpPr txBox="1"/>
          <p:nvPr/>
        </p:nvSpPr>
        <p:spPr>
          <a:xfrm>
            <a:off x="457447" y="6404267"/>
            <a:ext cx="1613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Correct += 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4423E8F-EE3E-4DA7-9BA2-3FD55C2DA1C5}"/>
              </a:ext>
            </a:extLst>
          </p:cNvPr>
          <p:cNvSpPr txBox="1"/>
          <p:nvPr/>
        </p:nvSpPr>
        <p:spPr>
          <a:xfrm>
            <a:off x="940271" y="4856860"/>
            <a:ext cx="10282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With </a:t>
            </a:r>
            <a:r>
              <a:rPr lang="en-US" altLang="ko-KR" b="1" dirty="0" err="1"/>
              <a:t>softmax</a:t>
            </a:r>
            <a:r>
              <a:rPr lang="en-US" altLang="ko-KR" b="1" dirty="0"/>
              <a:t> result and candidate number, access whether it is bot or human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2311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550</Words>
  <Application>Microsoft Office PowerPoint</Application>
  <PresentationFormat>와이드스크린</PresentationFormat>
  <Paragraphs>173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용훈</dc:creator>
  <cp:lastModifiedBy>이 용훈</cp:lastModifiedBy>
  <cp:revision>2</cp:revision>
  <dcterms:created xsi:type="dcterms:W3CDTF">2021-12-13T11:21:46Z</dcterms:created>
  <dcterms:modified xsi:type="dcterms:W3CDTF">2021-12-13T14:24:33Z</dcterms:modified>
</cp:coreProperties>
</file>