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handoutMasterIdLst>
    <p:handoutMasterId r:id="rId20"/>
  </p:handoutMasterIdLst>
  <p:sldIdLst>
    <p:sldId id="256" r:id="rId2"/>
    <p:sldId id="319" r:id="rId3"/>
    <p:sldId id="353" r:id="rId4"/>
    <p:sldId id="385" r:id="rId5"/>
    <p:sldId id="386" r:id="rId6"/>
    <p:sldId id="388" r:id="rId7"/>
    <p:sldId id="389" r:id="rId8"/>
    <p:sldId id="390" r:id="rId9"/>
    <p:sldId id="387" r:id="rId10"/>
    <p:sldId id="391" r:id="rId11"/>
    <p:sldId id="392" r:id="rId12"/>
    <p:sldId id="396" r:id="rId13"/>
    <p:sldId id="397" r:id="rId14"/>
    <p:sldId id="394" r:id="rId15"/>
    <p:sldId id="395" r:id="rId16"/>
    <p:sldId id="398" r:id="rId17"/>
    <p:sldId id="399" r:id="rId18"/>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793F0C-4CAE-45E1-BDDE-FD79D8FE7DAF}">
  <a:tblStyle styleId="{CC793F0C-4CAE-45E1-BDDE-FD79D8FE7D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87190" autoAdjust="0"/>
  </p:normalViewPr>
  <p:slideViewPr>
    <p:cSldViewPr snapToGrid="0">
      <p:cViewPr varScale="1">
        <p:scale>
          <a:sx n="109" d="100"/>
          <a:sy n="109" d="100"/>
        </p:scale>
        <p:origin x="859" y="82"/>
      </p:cViewPr>
      <p:guideLst/>
    </p:cSldViewPr>
  </p:slideViewPr>
  <p:outlineViewPr>
    <p:cViewPr>
      <p:scale>
        <a:sx n="33" d="100"/>
        <a:sy n="33" d="100"/>
      </p:scale>
      <p:origin x="0" y="-661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D8ABF5-CD6A-2772-607B-CC5CF9DA0E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7D3A20DC-2588-A72E-ED15-DBCC43D95B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0EB70-6424-490F-A842-4CACE6815507}" type="datetimeFigureOut">
              <a:rPr lang="en-SG" smtClean="0"/>
              <a:t>14/2/2023</a:t>
            </a:fld>
            <a:endParaRPr lang="en-SG"/>
          </a:p>
        </p:txBody>
      </p:sp>
      <p:sp>
        <p:nvSpPr>
          <p:cNvPr id="4" name="Footer Placeholder 3">
            <a:extLst>
              <a:ext uri="{FF2B5EF4-FFF2-40B4-BE49-F238E27FC236}">
                <a16:creationId xmlns:a16="http://schemas.microsoft.com/office/drawing/2014/main" id="{8DE186DE-4FE1-C102-FAC3-339660972F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2F87F498-DE7C-76D2-371D-81D8BE7520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CDD22-5F61-4CFB-BA62-931AAD30181B}" type="slidenum">
              <a:rPr lang="en-SG" smtClean="0"/>
              <a:t>‹#›</a:t>
            </a:fld>
            <a:endParaRPr lang="en-SG"/>
          </a:p>
        </p:txBody>
      </p:sp>
    </p:spTree>
    <p:extLst>
      <p:ext uri="{BB962C8B-B14F-4D97-AF65-F5344CB8AC3E}">
        <p14:creationId xmlns:p14="http://schemas.microsoft.com/office/powerpoint/2010/main" val="2278124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 used validity testing to test the allowed range of values of values of the previous  to be inputted</a:t>
            </a:r>
          </a:p>
          <a:p>
            <a:pPr marL="171450" lvl="0" indent="-171450" algn="l" rtl="0">
              <a:spcBef>
                <a:spcPts val="0"/>
              </a:spcBef>
              <a:spcAft>
                <a:spcPts val="0"/>
              </a:spcAft>
              <a:buFontTx/>
              <a:buChar char="-"/>
            </a:pPr>
            <a:r>
              <a:rPr lang="en-US" dirty="0"/>
              <a:t>The test cases on the right shows the correct values  which are expected pass cases, with all the values within the acceptable range </a:t>
            </a:r>
          </a:p>
        </p:txBody>
      </p:sp>
    </p:spTree>
    <p:extLst>
      <p:ext uri="{BB962C8B-B14F-4D97-AF65-F5344CB8AC3E}">
        <p14:creationId xmlns:p14="http://schemas.microsoft.com/office/powerpoint/2010/main" val="311844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Expected fail cases where these variables given by user, is larger than the maximum allowed value,</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394246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Expected fail cases where these variables given by user, is larger than the maximum allowed value,</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914774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Expected fail cases where these variables given by user, is larger than the maximum allowed value,</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65818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 used an expected fail test  to test the codes that perform user validation when the user tries to signup but input  wrong invalid emails with the wrong format, or   the password that is less than 6 characters long,</a:t>
            </a:r>
          </a:p>
          <a:p>
            <a:pPr marL="171450" lvl="0" indent="-171450" algn="l" rtl="0">
              <a:spcBef>
                <a:spcPts val="0"/>
              </a:spcBef>
              <a:spcAft>
                <a:spcPts val="0"/>
              </a:spcAft>
              <a:buFontTx/>
              <a:buChar char="-"/>
            </a:pPr>
            <a:r>
              <a:rPr lang="en-US" dirty="0"/>
              <a:t>These invalid emails or passwords are rejected</a:t>
            </a:r>
          </a:p>
        </p:txBody>
      </p:sp>
    </p:spTree>
    <p:extLst>
      <p:ext uri="{BB962C8B-B14F-4D97-AF65-F5344CB8AC3E}">
        <p14:creationId xmlns:p14="http://schemas.microsoft.com/office/powerpoint/2010/main" val="59936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dirty="0">
                <a:solidFill>
                  <a:schemeClr val="tx1"/>
                </a:solidFill>
                <a:latin typeface="Consolas" panose="020B0609020204030204" pitchFamily="49" charset="0"/>
              </a:rPr>
              <a:t>It is Important for model to output the same predicted premium price, every time the same inputs are given</a:t>
            </a:r>
          </a:p>
          <a:p>
            <a:r>
              <a:rPr lang="en-US" sz="1100" dirty="0">
                <a:solidFill>
                  <a:schemeClr val="tx1"/>
                </a:solidFill>
                <a:latin typeface="Consolas" panose="020B0609020204030204" pitchFamily="49" charset="0"/>
              </a:rPr>
              <a:t>Test if model returns the same result every time same set of inputs are given</a:t>
            </a:r>
          </a:p>
          <a:p>
            <a:r>
              <a:rPr lang="en-US" sz="1100" dirty="0">
                <a:solidFill>
                  <a:schemeClr val="tx1"/>
                </a:solidFill>
                <a:latin typeface="Consolas" panose="020B0609020204030204" pitchFamily="49" charset="0"/>
              </a:rPr>
              <a:t>I test this by getting the predictions ten times in a loop and use assert to test whether  each time the predictions inputs are the same</a:t>
            </a:r>
            <a:endParaRPr lang="en-US" dirty="0"/>
          </a:p>
        </p:txBody>
      </p:sp>
    </p:spTree>
    <p:extLst>
      <p:ext uri="{BB962C8B-B14F-4D97-AF65-F5344CB8AC3E}">
        <p14:creationId xmlns:p14="http://schemas.microsoft.com/office/powerpoint/2010/main" val="4204480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54345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269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13982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361264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393958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01405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789364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64256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PCA generates new features that are orthogonal to each other , and not correlated with each other</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59936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383927" y="1150452"/>
            <a:ext cx="7607314"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rgbClr val="4A8CFF"/>
                </a:solidFill>
              </a:rPr>
              <a:t>Image Classification Web Application</a:t>
            </a:r>
            <a:endParaRPr dirty="0">
              <a:solidFill>
                <a:srgbClr val="4A8CFF"/>
              </a:solidFill>
            </a:endParaRPr>
          </a:p>
        </p:txBody>
      </p:sp>
      <p:sp>
        <p:nvSpPr>
          <p:cNvPr id="186" name="Google Shape;186;p30"/>
          <p:cNvSpPr txBox="1">
            <a:spLocks noGrp="1"/>
          </p:cNvSpPr>
          <p:nvPr>
            <p:ph type="subTitle" idx="1"/>
          </p:nvPr>
        </p:nvSpPr>
        <p:spPr>
          <a:xfrm>
            <a:off x="2897944" y="3261775"/>
            <a:ext cx="5516607"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By: Yee Hang</a:t>
            </a:r>
          </a:p>
          <a:p>
            <a:pPr marL="0" lvl="0" indent="0" algn="r" rtl="0">
              <a:spcBef>
                <a:spcPts val="0"/>
              </a:spcBef>
              <a:spcAft>
                <a:spcPts val="0"/>
              </a:spcAft>
              <a:buNone/>
            </a:pPr>
            <a:r>
              <a:rPr lang="en-US" dirty="0"/>
              <a:t>Objective : User should learn about Convolutional Neural Networks by interacting with the UI </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04379"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Validity Testing</a:t>
            </a:r>
            <a:endParaRPr dirty="0"/>
          </a:p>
        </p:txBody>
      </p:sp>
      <p:sp>
        <p:nvSpPr>
          <p:cNvPr id="192" name="Google Shape;192;p31"/>
          <p:cNvSpPr txBox="1">
            <a:spLocks noGrp="1"/>
          </p:cNvSpPr>
          <p:nvPr>
            <p:ph type="body" idx="1"/>
          </p:nvPr>
        </p:nvSpPr>
        <p:spPr>
          <a:xfrm>
            <a:off x="156139" y="554939"/>
            <a:ext cx="3621001" cy="2325013"/>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To test the validity of the inputs and ensure only string ‘</a:t>
            </a:r>
            <a:r>
              <a:rPr lang="en-US" sz="2000" dirty="0" err="1">
                <a:solidFill>
                  <a:schemeClr val="tx1"/>
                </a:solidFill>
                <a:latin typeface="Consolas" panose="020B0609020204030204" pitchFamily="49" charset="0"/>
              </a:rPr>
              <a:t>vgg</a:t>
            </a:r>
            <a:r>
              <a:rPr lang="en-US" sz="2000" dirty="0">
                <a:solidFill>
                  <a:schemeClr val="tx1"/>
                </a:solidFill>
                <a:latin typeface="Consolas" panose="020B0609020204030204" pitchFamily="49" charset="0"/>
              </a:rPr>
              <a:t>’ and ‘</a:t>
            </a:r>
            <a:r>
              <a:rPr lang="en-US" sz="2000" dirty="0" err="1">
                <a:solidFill>
                  <a:schemeClr val="tx1"/>
                </a:solidFill>
                <a:latin typeface="Consolas" panose="020B0609020204030204" pitchFamily="49" charset="0"/>
              </a:rPr>
              <a:t>wideresnet</a:t>
            </a:r>
            <a:r>
              <a:rPr lang="en-US" sz="2000" dirty="0">
                <a:solidFill>
                  <a:schemeClr val="tx1"/>
                </a:solidFill>
                <a:latin typeface="Consolas" panose="020B0609020204030204" pitchFamily="49" charset="0"/>
              </a:rPr>
              <a:t>’ inserted into the model column of database</a:t>
            </a:r>
          </a:p>
          <a:p>
            <a:r>
              <a:rPr lang="en-US" sz="2000" dirty="0">
                <a:solidFill>
                  <a:schemeClr val="tx1"/>
                </a:solidFill>
                <a:latin typeface="Consolas" panose="020B0609020204030204" pitchFamily="49" charset="0"/>
              </a:rPr>
              <a:t>Ensure no values less than 0 or larger than 99 inserted for predicted class as there are 100 classes in dataset.</a:t>
            </a:r>
          </a:p>
          <a:p>
            <a:endParaRPr lang="en-US" sz="2000" dirty="0">
              <a:solidFill>
                <a:schemeClr val="tx1"/>
              </a:solidFill>
              <a:latin typeface="Consolas" panose="020B0609020204030204" pitchFamily="49" charset="0"/>
            </a:endParaRPr>
          </a:p>
          <a:p>
            <a:endParaRPr lang="en-US" sz="2000" dirty="0">
              <a:solidFill>
                <a:schemeClr val="tx1"/>
              </a:solidFill>
              <a:latin typeface="Consolas" panose="020B0609020204030204" pitchFamily="49" charset="0"/>
            </a:endParaRPr>
          </a:p>
        </p:txBody>
      </p:sp>
      <p:sp>
        <p:nvSpPr>
          <p:cNvPr id="4" name="TextBox 3">
            <a:extLst>
              <a:ext uri="{FF2B5EF4-FFF2-40B4-BE49-F238E27FC236}">
                <a16:creationId xmlns:a16="http://schemas.microsoft.com/office/drawing/2014/main" id="{0AF80032-14F1-2E69-5A23-E1AEB73159D0}"/>
              </a:ext>
            </a:extLst>
          </p:cNvPr>
          <p:cNvSpPr txBox="1"/>
          <p:nvPr/>
        </p:nvSpPr>
        <p:spPr>
          <a:xfrm>
            <a:off x="5229526" y="1633868"/>
            <a:ext cx="2983579" cy="523220"/>
          </a:xfrm>
          <a:prstGeom prst="rect">
            <a:avLst/>
          </a:prstGeom>
          <a:noFill/>
        </p:spPr>
        <p:txBody>
          <a:bodyPr wrap="square" rtlCol="0">
            <a:spAutoFit/>
          </a:bodyPr>
          <a:lstStyle/>
          <a:p>
            <a:r>
              <a:rPr lang="en-US" dirty="0"/>
              <a:t>Check the range of the data before data inserted into database</a:t>
            </a:r>
            <a:endParaRPr lang="en-SG" dirty="0"/>
          </a:p>
        </p:txBody>
      </p:sp>
      <p:sp>
        <p:nvSpPr>
          <p:cNvPr id="2" name="TextBox 1">
            <a:extLst>
              <a:ext uri="{FF2B5EF4-FFF2-40B4-BE49-F238E27FC236}">
                <a16:creationId xmlns:a16="http://schemas.microsoft.com/office/drawing/2014/main" id="{1F590082-7640-C4D7-FE49-33E13A9B0721}"/>
              </a:ext>
            </a:extLst>
          </p:cNvPr>
          <p:cNvSpPr txBox="1"/>
          <p:nvPr/>
        </p:nvSpPr>
        <p:spPr>
          <a:xfrm>
            <a:off x="4508371" y="4472419"/>
            <a:ext cx="3793674" cy="307777"/>
          </a:xfrm>
          <a:prstGeom prst="rect">
            <a:avLst/>
          </a:prstGeom>
          <a:noFill/>
        </p:spPr>
        <p:txBody>
          <a:bodyPr wrap="square" rtlCol="0">
            <a:spAutoFit/>
          </a:bodyPr>
          <a:lstStyle/>
          <a:p>
            <a:r>
              <a:rPr lang="en-US" dirty="0"/>
              <a:t>Expected Pass Cases, all values are valid </a:t>
            </a:r>
            <a:endParaRPr lang="en-SG" dirty="0"/>
          </a:p>
        </p:txBody>
      </p:sp>
      <p:pic>
        <p:nvPicPr>
          <p:cNvPr id="6" name="Picture 5">
            <a:extLst>
              <a:ext uri="{FF2B5EF4-FFF2-40B4-BE49-F238E27FC236}">
                <a16:creationId xmlns:a16="http://schemas.microsoft.com/office/drawing/2014/main" id="{3785439D-A45F-41BF-78BE-07D7171BD3AE}"/>
              </a:ext>
            </a:extLst>
          </p:cNvPr>
          <p:cNvPicPr>
            <a:picLocks noChangeAspect="1"/>
          </p:cNvPicPr>
          <p:nvPr/>
        </p:nvPicPr>
        <p:blipFill>
          <a:blip r:embed="rId3"/>
          <a:stretch>
            <a:fillRect/>
          </a:stretch>
        </p:blipFill>
        <p:spPr>
          <a:xfrm>
            <a:off x="4207273" y="671081"/>
            <a:ext cx="4740812" cy="962787"/>
          </a:xfrm>
          <a:prstGeom prst="rect">
            <a:avLst/>
          </a:prstGeom>
        </p:spPr>
      </p:pic>
      <p:pic>
        <p:nvPicPr>
          <p:cNvPr id="10" name="Picture 9">
            <a:extLst>
              <a:ext uri="{FF2B5EF4-FFF2-40B4-BE49-F238E27FC236}">
                <a16:creationId xmlns:a16="http://schemas.microsoft.com/office/drawing/2014/main" id="{BF0E2DBD-84F3-A026-7029-0ACC4F58C496}"/>
              </a:ext>
            </a:extLst>
          </p:cNvPr>
          <p:cNvPicPr>
            <a:picLocks noChangeAspect="1"/>
          </p:cNvPicPr>
          <p:nvPr/>
        </p:nvPicPr>
        <p:blipFill>
          <a:blip r:embed="rId4"/>
          <a:stretch>
            <a:fillRect/>
          </a:stretch>
        </p:blipFill>
        <p:spPr>
          <a:xfrm>
            <a:off x="3908881" y="2862190"/>
            <a:ext cx="2496327" cy="1087009"/>
          </a:xfrm>
          <a:prstGeom prst="rect">
            <a:avLst/>
          </a:prstGeom>
        </p:spPr>
      </p:pic>
      <p:pic>
        <p:nvPicPr>
          <p:cNvPr id="14" name="Picture 13">
            <a:extLst>
              <a:ext uri="{FF2B5EF4-FFF2-40B4-BE49-F238E27FC236}">
                <a16:creationId xmlns:a16="http://schemas.microsoft.com/office/drawing/2014/main" id="{75D5DAC9-DB0B-9AFE-021C-F8AA9F8DA22F}"/>
              </a:ext>
            </a:extLst>
          </p:cNvPr>
          <p:cNvPicPr>
            <a:picLocks noChangeAspect="1"/>
          </p:cNvPicPr>
          <p:nvPr/>
        </p:nvPicPr>
        <p:blipFill>
          <a:blip r:embed="rId5"/>
          <a:stretch>
            <a:fillRect/>
          </a:stretch>
        </p:blipFill>
        <p:spPr>
          <a:xfrm>
            <a:off x="6611126" y="2816839"/>
            <a:ext cx="2568163" cy="1188823"/>
          </a:xfrm>
          <a:prstGeom prst="rect">
            <a:avLst/>
          </a:prstGeom>
        </p:spPr>
      </p:pic>
    </p:spTree>
    <p:extLst>
      <p:ext uri="{BB962C8B-B14F-4D97-AF65-F5344CB8AC3E}">
        <p14:creationId xmlns:p14="http://schemas.microsoft.com/office/powerpoint/2010/main" val="91767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58506"/>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Expected Failure  Testing – invalid data</a:t>
            </a:r>
            <a:endParaRPr dirty="0"/>
          </a:p>
        </p:txBody>
      </p:sp>
      <p:sp>
        <p:nvSpPr>
          <p:cNvPr id="192" name="Google Shape;192;p31"/>
          <p:cNvSpPr txBox="1">
            <a:spLocks noGrp="1"/>
          </p:cNvSpPr>
          <p:nvPr>
            <p:ph type="body" idx="1"/>
          </p:nvPr>
        </p:nvSpPr>
        <p:spPr>
          <a:xfrm>
            <a:off x="198390" y="1100502"/>
            <a:ext cx="2786070" cy="2325013"/>
          </a:xfrm>
          <a:prstGeom prst="rect">
            <a:avLst/>
          </a:prstGeom>
        </p:spPr>
        <p:txBody>
          <a:bodyPr spcFirstLastPara="1" wrap="square" lIns="91425" tIns="91425" rIns="91425" bIns="91425" anchor="t" anchorCtr="0">
            <a:noAutofit/>
          </a:bodyPr>
          <a:lstStyle/>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Expected fail cases</a:t>
            </a:r>
          </a:p>
          <a:p>
            <a:r>
              <a:rPr lang="en-US" sz="2000" dirty="0">
                <a:solidFill>
                  <a:schemeClr val="tx1"/>
                </a:solidFill>
                <a:latin typeface="Consolas" panose="020B0609020204030204" pitchFamily="49" charset="0"/>
              </a:rPr>
              <a:t>Where the model name is invalid or the classes inserted are invalid</a:t>
            </a:r>
          </a:p>
        </p:txBody>
      </p:sp>
      <p:pic>
        <p:nvPicPr>
          <p:cNvPr id="14" name="Picture 13">
            <a:extLst>
              <a:ext uri="{FF2B5EF4-FFF2-40B4-BE49-F238E27FC236}">
                <a16:creationId xmlns:a16="http://schemas.microsoft.com/office/drawing/2014/main" id="{26224636-7EDB-1112-5FB0-0082D408FABE}"/>
              </a:ext>
            </a:extLst>
          </p:cNvPr>
          <p:cNvPicPr>
            <a:picLocks noChangeAspect="1"/>
          </p:cNvPicPr>
          <p:nvPr/>
        </p:nvPicPr>
        <p:blipFill>
          <a:blip r:embed="rId3"/>
          <a:stretch>
            <a:fillRect/>
          </a:stretch>
        </p:blipFill>
        <p:spPr>
          <a:xfrm>
            <a:off x="4049682" y="491080"/>
            <a:ext cx="4079941" cy="376379"/>
          </a:xfrm>
          <a:prstGeom prst="rect">
            <a:avLst/>
          </a:prstGeom>
        </p:spPr>
      </p:pic>
      <p:pic>
        <p:nvPicPr>
          <p:cNvPr id="3" name="Picture 2">
            <a:extLst>
              <a:ext uri="{FF2B5EF4-FFF2-40B4-BE49-F238E27FC236}">
                <a16:creationId xmlns:a16="http://schemas.microsoft.com/office/drawing/2014/main" id="{0B378BFF-3C6F-011D-179F-232F6A73FB35}"/>
              </a:ext>
            </a:extLst>
          </p:cNvPr>
          <p:cNvPicPr>
            <a:picLocks noChangeAspect="1"/>
          </p:cNvPicPr>
          <p:nvPr/>
        </p:nvPicPr>
        <p:blipFill>
          <a:blip r:embed="rId4"/>
          <a:stretch>
            <a:fillRect/>
          </a:stretch>
        </p:blipFill>
        <p:spPr>
          <a:xfrm>
            <a:off x="3741021" y="1357532"/>
            <a:ext cx="4444873" cy="3113820"/>
          </a:xfrm>
          <a:prstGeom prst="rect">
            <a:avLst/>
          </a:prstGeom>
        </p:spPr>
      </p:pic>
    </p:spTree>
    <p:extLst>
      <p:ext uri="{BB962C8B-B14F-4D97-AF65-F5344CB8AC3E}">
        <p14:creationId xmlns:p14="http://schemas.microsoft.com/office/powerpoint/2010/main" val="217832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58506"/>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validity testing- insert data and retrieving the data </a:t>
            </a:r>
            <a:endParaRPr dirty="0"/>
          </a:p>
        </p:txBody>
      </p:sp>
      <p:sp>
        <p:nvSpPr>
          <p:cNvPr id="192" name="Google Shape;192;p31"/>
          <p:cNvSpPr txBox="1">
            <a:spLocks noGrp="1"/>
          </p:cNvSpPr>
          <p:nvPr>
            <p:ph type="body" idx="1"/>
          </p:nvPr>
        </p:nvSpPr>
        <p:spPr>
          <a:xfrm>
            <a:off x="289830" y="924656"/>
            <a:ext cx="2786070" cy="2325013"/>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Insert a prediction into database and retrieving the results back (expected pass)</a:t>
            </a:r>
          </a:p>
          <a:p>
            <a:r>
              <a:rPr lang="en-US" sz="2000" dirty="0">
                <a:solidFill>
                  <a:schemeClr val="tx1"/>
                </a:solidFill>
                <a:latin typeface="Consolas" panose="020B0609020204030204" pitchFamily="49" charset="0"/>
              </a:rPr>
              <a:t>Not inserting anything in database and attempt to retrieve results back (expected fail) </a:t>
            </a:r>
          </a:p>
          <a:p>
            <a:endParaRPr lang="en-US" sz="2000" dirty="0">
              <a:solidFill>
                <a:schemeClr val="tx1"/>
              </a:solidFill>
              <a:latin typeface="Consolas" panose="020B0609020204030204" pitchFamily="49" charset="0"/>
            </a:endParaRPr>
          </a:p>
          <a:p>
            <a:endParaRPr lang="en-US" sz="2000" dirty="0">
              <a:solidFill>
                <a:schemeClr val="tx1"/>
              </a:solidFill>
              <a:latin typeface="Consolas" panose="020B0609020204030204" pitchFamily="49" charset="0"/>
            </a:endParaRPr>
          </a:p>
        </p:txBody>
      </p:sp>
      <p:pic>
        <p:nvPicPr>
          <p:cNvPr id="4" name="Picture 3">
            <a:extLst>
              <a:ext uri="{FF2B5EF4-FFF2-40B4-BE49-F238E27FC236}">
                <a16:creationId xmlns:a16="http://schemas.microsoft.com/office/drawing/2014/main" id="{A25A2CC6-4A0C-3169-4848-DC41A203F905}"/>
              </a:ext>
            </a:extLst>
          </p:cNvPr>
          <p:cNvPicPr>
            <a:picLocks noChangeAspect="1"/>
          </p:cNvPicPr>
          <p:nvPr/>
        </p:nvPicPr>
        <p:blipFill>
          <a:blip r:embed="rId3"/>
          <a:stretch>
            <a:fillRect/>
          </a:stretch>
        </p:blipFill>
        <p:spPr>
          <a:xfrm>
            <a:off x="4049682" y="994068"/>
            <a:ext cx="4125832" cy="3319635"/>
          </a:xfrm>
          <a:prstGeom prst="rect">
            <a:avLst/>
          </a:prstGeom>
        </p:spPr>
      </p:pic>
      <p:sp>
        <p:nvSpPr>
          <p:cNvPr id="5" name="TextBox 4">
            <a:extLst>
              <a:ext uri="{FF2B5EF4-FFF2-40B4-BE49-F238E27FC236}">
                <a16:creationId xmlns:a16="http://schemas.microsoft.com/office/drawing/2014/main" id="{03C9D43B-3BF2-9BE4-3A1E-79E3212D64B4}"/>
              </a:ext>
            </a:extLst>
          </p:cNvPr>
          <p:cNvSpPr txBox="1"/>
          <p:nvPr/>
        </p:nvSpPr>
        <p:spPr>
          <a:xfrm>
            <a:off x="3981157" y="4306669"/>
            <a:ext cx="3742006" cy="738664"/>
          </a:xfrm>
          <a:prstGeom prst="rect">
            <a:avLst/>
          </a:prstGeom>
          <a:noFill/>
        </p:spPr>
        <p:txBody>
          <a:bodyPr wrap="square" rtlCol="0">
            <a:spAutoFit/>
          </a:bodyPr>
          <a:lstStyle/>
          <a:p>
            <a:r>
              <a:rPr lang="en-US" dirty="0"/>
              <a:t>When </a:t>
            </a:r>
            <a:r>
              <a:rPr lang="en-US" dirty="0" err="1"/>
              <a:t>create_pred</a:t>
            </a:r>
            <a:r>
              <a:rPr lang="en-US" dirty="0"/>
              <a:t> is True, data is inserted, </a:t>
            </a:r>
          </a:p>
          <a:p>
            <a:r>
              <a:rPr lang="en-US" dirty="0"/>
              <a:t>When </a:t>
            </a:r>
            <a:r>
              <a:rPr lang="en-US" dirty="0" err="1"/>
              <a:t>create_pred</a:t>
            </a:r>
            <a:r>
              <a:rPr lang="en-US" dirty="0"/>
              <a:t> is False, data is not inserted before retrieving </a:t>
            </a:r>
            <a:endParaRPr lang="en-SG" dirty="0"/>
          </a:p>
        </p:txBody>
      </p:sp>
    </p:spTree>
    <p:extLst>
      <p:ext uri="{BB962C8B-B14F-4D97-AF65-F5344CB8AC3E}">
        <p14:creationId xmlns:p14="http://schemas.microsoft.com/office/powerpoint/2010/main" val="198461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58506"/>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validity testing – inserting data and deleting the data </a:t>
            </a:r>
            <a:endParaRPr dirty="0"/>
          </a:p>
        </p:txBody>
      </p:sp>
      <p:sp>
        <p:nvSpPr>
          <p:cNvPr id="192" name="Google Shape;192;p31"/>
          <p:cNvSpPr txBox="1">
            <a:spLocks noGrp="1"/>
          </p:cNvSpPr>
          <p:nvPr>
            <p:ph type="body" idx="1"/>
          </p:nvPr>
        </p:nvSpPr>
        <p:spPr>
          <a:xfrm>
            <a:off x="106950" y="966860"/>
            <a:ext cx="2786070" cy="2325013"/>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Insert a prediction into database and deleting the row data (expected pass)</a:t>
            </a:r>
          </a:p>
          <a:p>
            <a:r>
              <a:rPr lang="en-US" sz="2000" dirty="0">
                <a:solidFill>
                  <a:schemeClr val="tx1"/>
                </a:solidFill>
                <a:latin typeface="Consolas" panose="020B0609020204030204" pitchFamily="49" charset="0"/>
              </a:rPr>
              <a:t>Not inserting anything in database and attempt to delete the data (expected fail) </a:t>
            </a:r>
          </a:p>
          <a:p>
            <a:endParaRPr lang="en-US" sz="2000" dirty="0">
              <a:solidFill>
                <a:schemeClr val="tx1"/>
              </a:solidFill>
              <a:latin typeface="Consolas" panose="020B0609020204030204" pitchFamily="49" charset="0"/>
            </a:endParaRPr>
          </a:p>
          <a:p>
            <a:endParaRPr lang="en-US" sz="2000" dirty="0">
              <a:solidFill>
                <a:schemeClr val="tx1"/>
              </a:solidFill>
              <a:latin typeface="Consolas" panose="020B0609020204030204" pitchFamily="49" charset="0"/>
            </a:endParaRPr>
          </a:p>
        </p:txBody>
      </p:sp>
      <p:pic>
        <p:nvPicPr>
          <p:cNvPr id="14" name="Picture 13">
            <a:extLst>
              <a:ext uri="{FF2B5EF4-FFF2-40B4-BE49-F238E27FC236}">
                <a16:creationId xmlns:a16="http://schemas.microsoft.com/office/drawing/2014/main" id="{26224636-7EDB-1112-5FB0-0082D408FABE}"/>
              </a:ext>
            </a:extLst>
          </p:cNvPr>
          <p:cNvPicPr>
            <a:picLocks noChangeAspect="1"/>
          </p:cNvPicPr>
          <p:nvPr/>
        </p:nvPicPr>
        <p:blipFill>
          <a:blip r:embed="rId3"/>
          <a:stretch>
            <a:fillRect/>
          </a:stretch>
        </p:blipFill>
        <p:spPr>
          <a:xfrm>
            <a:off x="4682728" y="514194"/>
            <a:ext cx="4079941" cy="376379"/>
          </a:xfrm>
          <a:prstGeom prst="rect">
            <a:avLst/>
          </a:prstGeom>
        </p:spPr>
      </p:pic>
      <p:sp>
        <p:nvSpPr>
          <p:cNvPr id="5" name="TextBox 4">
            <a:extLst>
              <a:ext uri="{FF2B5EF4-FFF2-40B4-BE49-F238E27FC236}">
                <a16:creationId xmlns:a16="http://schemas.microsoft.com/office/drawing/2014/main" id="{03C9D43B-3BF2-9BE4-3A1E-79E3212D64B4}"/>
              </a:ext>
            </a:extLst>
          </p:cNvPr>
          <p:cNvSpPr txBox="1"/>
          <p:nvPr/>
        </p:nvSpPr>
        <p:spPr>
          <a:xfrm>
            <a:off x="3981157" y="4306669"/>
            <a:ext cx="3742006" cy="738664"/>
          </a:xfrm>
          <a:prstGeom prst="rect">
            <a:avLst/>
          </a:prstGeom>
          <a:noFill/>
        </p:spPr>
        <p:txBody>
          <a:bodyPr wrap="square" rtlCol="0">
            <a:spAutoFit/>
          </a:bodyPr>
          <a:lstStyle/>
          <a:p>
            <a:r>
              <a:rPr lang="en-US" dirty="0"/>
              <a:t>When </a:t>
            </a:r>
            <a:r>
              <a:rPr lang="en-US" dirty="0" err="1"/>
              <a:t>create_pred</a:t>
            </a:r>
            <a:r>
              <a:rPr lang="en-US" dirty="0"/>
              <a:t> is True, data is inserted, </a:t>
            </a:r>
          </a:p>
          <a:p>
            <a:r>
              <a:rPr lang="en-US" dirty="0"/>
              <a:t>When </a:t>
            </a:r>
            <a:r>
              <a:rPr lang="en-US" dirty="0" err="1"/>
              <a:t>create_pred</a:t>
            </a:r>
            <a:r>
              <a:rPr lang="en-US" dirty="0"/>
              <a:t> is False, data is not inserted before retrieving </a:t>
            </a:r>
            <a:endParaRPr lang="en-SG" dirty="0"/>
          </a:p>
        </p:txBody>
      </p:sp>
      <p:pic>
        <p:nvPicPr>
          <p:cNvPr id="3" name="Picture 2">
            <a:extLst>
              <a:ext uri="{FF2B5EF4-FFF2-40B4-BE49-F238E27FC236}">
                <a16:creationId xmlns:a16="http://schemas.microsoft.com/office/drawing/2014/main" id="{71A0A286-6201-D446-AD87-14EA1E1BD3D5}"/>
              </a:ext>
            </a:extLst>
          </p:cNvPr>
          <p:cNvPicPr>
            <a:picLocks noChangeAspect="1"/>
          </p:cNvPicPr>
          <p:nvPr/>
        </p:nvPicPr>
        <p:blipFill>
          <a:blip r:embed="rId4"/>
          <a:stretch>
            <a:fillRect/>
          </a:stretch>
        </p:blipFill>
        <p:spPr>
          <a:xfrm>
            <a:off x="3962797" y="1129207"/>
            <a:ext cx="4830829" cy="3177461"/>
          </a:xfrm>
          <a:prstGeom prst="rect">
            <a:avLst/>
          </a:prstGeom>
        </p:spPr>
      </p:pic>
    </p:spTree>
    <p:extLst>
      <p:ext uri="{BB962C8B-B14F-4D97-AF65-F5344CB8AC3E}">
        <p14:creationId xmlns:p14="http://schemas.microsoft.com/office/powerpoint/2010/main" val="3993701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86687"/>
            <a:ext cx="924878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User Validation - Expected fail test</a:t>
            </a:r>
            <a:endParaRPr dirty="0"/>
          </a:p>
        </p:txBody>
      </p:sp>
      <p:sp>
        <p:nvSpPr>
          <p:cNvPr id="192" name="Google Shape;192;p31"/>
          <p:cNvSpPr txBox="1">
            <a:spLocks noGrp="1"/>
          </p:cNvSpPr>
          <p:nvPr>
            <p:ph type="body" idx="1"/>
          </p:nvPr>
        </p:nvSpPr>
        <p:spPr>
          <a:xfrm>
            <a:off x="59924" y="3583354"/>
            <a:ext cx="8244353" cy="2325013"/>
          </a:xfrm>
          <a:prstGeom prst="rect">
            <a:avLst/>
          </a:prstGeom>
        </p:spPr>
        <p:txBody>
          <a:bodyPr spcFirstLastPara="1" wrap="square" lIns="91425" tIns="91425" rIns="91425" bIns="91425" anchor="t" anchorCtr="0">
            <a:noAutofit/>
          </a:bodyPr>
          <a:lstStyle/>
          <a:p>
            <a:r>
              <a:rPr lang="en-US" sz="1800" dirty="0">
                <a:solidFill>
                  <a:schemeClr val="tx1"/>
                </a:solidFill>
                <a:latin typeface="Consolas" panose="020B0609020204030204" pitchFamily="49" charset="0"/>
              </a:rPr>
              <a:t>test inserting into database invalid email format when users sign up for new account</a:t>
            </a:r>
          </a:p>
          <a:p>
            <a:r>
              <a:rPr lang="en-US" sz="1800" dirty="0">
                <a:solidFill>
                  <a:schemeClr val="tx1"/>
                </a:solidFill>
                <a:latin typeface="Consolas" panose="020B0609020204030204" pitchFamily="49" charset="0"/>
              </a:rPr>
              <a:t>Either invalid email or invalid password should be rejected</a:t>
            </a:r>
          </a:p>
        </p:txBody>
      </p:sp>
      <p:pic>
        <p:nvPicPr>
          <p:cNvPr id="7" name="Picture 6">
            <a:extLst>
              <a:ext uri="{FF2B5EF4-FFF2-40B4-BE49-F238E27FC236}">
                <a16:creationId xmlns:a16="http://schemas.microsoft.com/office/drawing/2014/main" id="{C025A403-9EEE-6E9B-2E38-BFB7C18743C2}"/>
              </a:ext>
            </a:extLst>
          </p:cNvPr>
          <p:cNvPicPr>
            <a:picLocks noChangeAspect="1"/>
          </p:cNvPicPr>
          <p:nvPr/>
        </p:nvPicPr>
        <p:blipFill>
          <a:blip r:embed="rId3"/>
          <a:stretch>
            <a:fillRect/>
          </a:stretch>
        </p:blipFill>
        <p:spPr>
          <a:xfrm>
            <a:off x="268008" y="856296"/>
            <a:ext cx="5918500" cy="1047813"/>
          </a:xfrm>
          <a:prstGeom prst="rect">
            <a:avLst/>
          </a:prstGeom>
        </p:spPr>
      </p:pic>
      <p:sp>
        <p:nvSpPr>
          <p:cNvPr id="8" name="TextBox 7">
            <a:extLst>
              <a:ext uri="{FF2B5EF4-FFF2-40B4-BE49-F238E27FC236}">
                <a16:creationId xmlns:a16="http://schemas.microsoft.com/office/drawing/2014/main" id="{ACB8A2C7-5627-298B-FFBB-878EA655B3F5}"/>
              </a:ext>
            </a:extLst>
          </p:cNvPr>
          <p:cNvSpPr txBox="1"/>
          <p:nvPr/>
        </p:nvSpPr>
        <p:spPr>
          <a:xfrm>
            <a:off x="268008" y="1962135"/>
            <a:ext cx="5518908" cy="307777"/>
          </a:xfrm>
          <a:prstGeom prst="rect">
            <a:avLst/>
          </a:prstGeom>
          <a:noFill/>
        </p:spPr>
        <p:txBody>
          <a:bodyPr wrap="square" rtlCol="0">
            <a:spAutoFit/>
          </a:bodyPr>
          <a:lstStyle/>
          <a:p>
            <a:r>
              <a:rPr lang="en-US" dirty="0"/>
              <a:t>Application checks for the correct  username and password format </a:t>
            </a:r>
            <a:endParaRPr lang="en-SG" dirty="0"/>
          </a:p>
        </p:txBody>
      </p:sp>
      <p:pic>
        <p:nvPicPr>
          <p:cNvPr id="12" name="Picture 11">
            <a:extLst>
              <a:ext uri="{FF2B5EF4-FFF2-40B4-BE49-F238E27FC236}">
                <a16:creationId xmlns:a16="http://schemas.microsoft.com/office/drawing/2014/main" id="{A2DE5AA5-F2CE-3B4B-26BD-B42C5758678C}"/>
              </a:ext>
            </a:extLst>
          </p:cNvPr>
          <p:cNvPicPr>
            <a:picLocks noChangeAspect="1"/>
          </p:cNvPicPr>
          <p:nvPr/>
        </p:nvPicPr>
        <p:blipFill>
          <a:blip r:embed="rId4"/>
          <a:stretch>
            <a:fillRect/>
          </a:stretch>
        </p:blipFill>
        <p:spPr>
          <a:xfrm>
            <a:off x="268008" y="2297928"/>
            <a:ext cx="7262489" cy="1257409"/>
          </a:xfrm>
          <a:prstGeom prst="rect">
            <a:avLst/>
          </a:prstGeom>
        </p:spPr>
      </p:pic>
    </p:spTree>
    <p:extLst>
      <p:ext uri="{BB962C8B-B14F-4D97-AF65-F5344CB8AC3E}">
        <p14:creationId xmlns:p14="http://schemas.microsoft.com/office/powerpoint/2010/main" val="285351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85128" y="-54612"/>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Consistency Testing</a:t>
            </a:r>
            <a:endParaRPr dirty="0"/>
          </a:p>
        </p:txBody>
      </p:sp>
      <p:sp>
        <p:nvSpPr>
          <p:cNvPr id="192" name="Google Shape;192;p31"/>
          <p:cNvSpPr txBox="1">
            <a:spLocks noGrp="1"/>
          </p:cNvSpPr>
          <p:nvPr>
            <p:ph type="body" idx="1"/>
          </p:nvPr>
        </p:nvSpPr>
        <p:spPr>
          <a:xfrm>
            <a:off x="180220" y="2381210"/>
            <a:ext cx="4593115" cy="2325013"/>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Important for model to output the same predicted class, every time the same inputs are given</a:t>
            </a:r>
          </a:p>
          <a:p>
            <a:r>
              <a:rPr lang="en-US" sz="2000" dirty="0">
                <a:solidFill>
                  <a:schemeClr val="tx1"/>
                </a:solidFill>
                <a:latin typeface="Consolas" panose="020B0609020204030204" pitchFamily="49" charset="0"/>
              </a:rPr>
              <a:t>Test if the model is consistent on different image types (</a:t>
            </a:r>
            <a:r>
              <a:rPr lang="en-US" sz="2000" dirty="0" err="1">
                <a:solidFill>
                  <a:schemeClr val="tx1"/>
                </a:solidFill>
                <a:latin typeface="Consolas" panose="020B0609020204030204" pitchFamily="49" charset="0"/>
              </a:rPr>
              <a:t>png</a:t>
            </a:r>
            <a:r>
              <a:rPr lang="en-US" sz="2000" dirty="0">
                <a:solidFill>
                  <a:schemeClr val="tx1"/>
                </a:solidFill>
                <a:latin typeface="Consolas" panose="020B0609020204030204" pitchFamily="49" charset="0"/>
              </a:rPr>
              <a:t> , jpg and </a:t>
            </a:r>
            <a:r>
              <a:rPr lang="en-US" sz="2000" dirty="0" err="1">
                <a:solidFill>
                  <a:schemeClr val="tx1"/>
                </a:solidFill>
                <a:latin typeface="Consolas" panose="020B0609020204030204" pitchFamily="49" charset="0"/>
              </a:rPr>
              <a:t>webm</a:t>
            </a:r>
            <a:r>
              <a:rPr lang="en-US" sz="2000" dirty="0">
                <a:solidFill>
                  <a:schemeClr val="tx1"/>
                </a:solidFill>
                <a:latin typeface="Consolas" panose="020B0609020204030204" pitchFamily="49" charset="0"/>
              </a:rPr>
              <a:t>) and for both models</a:t>
            </a:r>
          </a:p>
        </p:txBody>
      </p:sp>
      <p:pic>
        <p:nvPicPr>
          <p:cNvPr id="2" name="Picture 1">
            <a:extLst>
              <a:ext uri="{FF2B5EF4-FFF2-40B4-BE49-F238E27FC236}">
                <a16:creationId xmlns:a16="http://schemas.microsoft.com/office/drawing/2014/main" id="{C0D014EB-DCD3-BD7F-E216-6F934FC65CB6}"/>
              </a:ext>
            </a:extLst>
          </p:cNvPr>
          <p:cNvPicPr>
            <a:picLocks noChangeAspect="1"/>
          </p:cNvPicPr>
          <p:nvPr/>
        </p:nvPicPr>
        <p:blipFill>
          <a:blip r:embed="rId3"/>
          <a:stretch>
            <a:fillRect/>
          </a:stretch>
        </p:blipFill>
        <p:spPr>
          <a:xfrm>
            <a:off x="264488" y="518088"/>
            <a:ext cx="7292972" cy="1409822"/>
          </a:xfrm>
          <a:prstGeom prst="rect">
            <a:avLst/>
          </a:prstGeom>
        </p:spPr>
      </p:pic>
      <p:pic>
        <p:nvPicPr>
          <p:cNvPr id="4" name="Picture 3">
            <a:extLst>
              <a:ext uri="{FF2B5EF4-FFF2-40B4-BE49-F238E27FC236}">
                <a16:creationId xmlns:a16="http://schemas.microsoft.com/office/drawing/2014/main" id="{6F690BC6-AA51-AB99-B1EF-F60297CA70A2}"/>
              </a:ext>
            </a:extLst>
          </p:cNvPr>
          <p:cNvPicPr>
            <a:picLocks noChangeAspect="1"/>
          </p:cNvPicPr>
          <p:nvPr/>
        </p:nvPicPr>
        <p:blipFill>
          <a:blip r:embed="rId4"/>
          <a:stretch>
            <a:fillRect/>
          </a:stretch>
        </p:blipFill>
        <p:spPr>
          <a:xfrm>
            <a:off x="4734649" y="1885189"/>
            <a:ext cx="2307088" cy="1650944"/>
          </a:xfrm>
          <a:prstGeom prst="rect">
            <a:avLst/>
          </a:prstGeom>
        </p:spPr>
      </p:pic>
      <p:pic>
        <p:nvPicPr>
          <p:cNvPr id="6" name="Picture 5">
            <a:extLst>
              <a:ext uri="{FF2B5EF4-FFF2-40B4-BE49-F238E27FC236}">
                <a16:creationId xmlns:a16="http://schemas.microsoft.com/office/drawing/2014/main" id="{DB661716-A7FD-B943-9E85-02A7C5F625BA}"/>
              </a:ext>
            </a:extLst>
          </p:cNvPr>
          <p:cNvPicPr>
            <a:picLocks noChangeAspect="1"/>
          </p:cNvPicPr>
          <p:nvPr/>
        </p:nvPicPr>
        <p:blipFill>
          <a:blip r:embed="rId5"/>
          <a:stretch>
            <a:fillRect/>
          </a:stretch>
        </p:blipFill>
        <p:spPr>
          <a:xfrm>
            <a:off x="7041737" y="1916082"/>
            <a:ext cx="2140949" cy="1589158"/>
          </a:xfrm>
          <a:prstGeom prst="rect">
            <a:avLst/>
          </a:prstGeom>
        </p:spPr>
      </p:pic>
      <p:pic>
        <p:nvPicPr>
          <p:cNvPr id="8" name="Picture 7">
            <a:extLst>
              <a:ext uri="{FF2B5EF4-FFF2-40B4-BE49-F238E27FC236}">
                <a16:creationId xmlns:a16="http://schemas.microsoft.com/office/drawing/2014/main" id="{0038649E-6563-961C-07D7-01BA72085A81}"/>
              </a:ext>
            </a:extLst>
          </p:cNvPr>
          <p:cNvPicPr>
            <a:picLocks noChangeAspect="1"/>
          </p:cNvPicPr>
          <p:nvPr/>
        </p:nvPicPr>
        <p:blipFill>
          <a:blip r:embed="rId6"/>
          <a:stretch>
            <a:fillRect/>
          </a:stretch>
        </p:blipFill>
        <p:spPr>
          <a:xfrm>
            <a:off x="4754008" y="3536133"/>
            <a:ext cx="2287729" cy="1429831"/>
          </a:xfrm>
          <a:prstGeom prst="rect">
            <a:avLst/>
          </a:prstGeom>
        </p:spPr>
      </p:pic>
    </p:spTree>
    <p:extLst>
      <p:ext uri="{BB962C8B-B14F-4D97-AF65-F5344CB8AC3E}">
        <p14:creationId xmlns:p14="http://schemas.microsoft.com/office/powerpoint/2010/main" val="1480647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80221" y="124928"/>
            <a:ext cx="93676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Deployment  - CI/CD</a:t>
            </a:r>
            <a:endParaRPr dirty="0"/>
          </a:p>
        </p:txBody>
      </p:sp>
      <p:sp>
        <p:nvSpPr>
          <p:cNvPr id="192" name="Google Shape;192;p31"/>
          <p:cNvSpPr txBox="1">
            <a:spLocks noGrp="1"/>
          </p:cNvSpPr>
          <p:nvPr>
            <p:ph type="body" idx="1"/>
          </p:nvPr>
        </p:nvSpPr>
        <p:spPr>
          <a:xfrm>
            <a:off x="64193" y="736153"/>
            <a:ext cx="5977881" cy="1958614"/>
          </a:xfrm>
          <a:prstGeom prst="rect">
            <a:avLst/>
          </a:prstGeom>
        </p:spPr>
        <p:txBody>
          <a:bodyPr spcFirstLastPara="1" wrap="square" lIns="91425" tIns="91425" rIns="91425" bIns="91425" anchor="t" anchorCtr="0">
            <a:noAutofit/>
          </a:bodyPr>
          <a:lstStyle/>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Feature branches are merged with main quickly.</a:t>
            </a:r>
          </a:p>
          <a:p>
            <a:r>
              <a:rPr lang="en-US" sz="1600" dirty="0">
                <a:solidFill>
                  <a:schemeClr val="tx1"/>
                </a:solidFill>
                <a:latin typeface="Consolas" panose="020B0609020204030204" pitchFamily="49" charset="0"/>
              </a:rPr>
              <a:t>Get all the versions of all package/module/library  by  doing pip freeze &gt; requirements.txt </a:t>
            </a:r>
          </a:p>
          <a:p>
            <a:r>
              <a:rPr lang="en-US" sz="1600" dirty="0">
                <a:solidFill>
                  <a:schemeClr val="tx1"/>
                </a:solidFill>
                <a:latin typeface="Consolas" panose="020B0609020204030204" pitchFamily="49" charset="0"/>
              </a:rPr>
              <a:t>All </a:t>
            </a:r>
            <a:r>
              <a:rPr lang="en-US" sz="1600" dirty="0" err="1">
                <a:solidFill>
                  <a:schemeClr val="tx1"/>
                </a:solidFill>
                <a:latin typeface="Consolas" panose="020B0609020204030204" pitchFamily="49" charset="0"/>
              </a:rPr>
              <a:t>pytest</a:t>
            </a:r>
            <a:r>
              <a:rPr lang="en-US" sz="1600" dirty="0">
                <a:solidFill>
                  <a:schemeClr val="tx1"/>
                </a:solidFill>
                <a:latin typeface="Consolas" panose="020B0609020204030204" pitchFamily="49" charset="0"/>
              </a:rPr>
              <a:t> unit tests are run before each deployment ‘</a:t>
            </a:r>
            <a:r>
              <a:rPr lang="en-US" sz="1600" dirty="0" err="1">
                <a:solidFill>
                  <a:schemeClr val="tx1"/>
                </a:solidFill>
                <a:latin typeface="Consolas" panose="020B0609020204030204" pitchFamily="49" charset="0"/>
              </a:rPr>
              <a:t>pytest</a:t>
            </a:r>
            <a:r>
              <a:rPr lang="en-US" sz="1600" dirty="0">
                <a:solidFill>
                  <a:schemeClr val="tx1"/>
                </a:solidFill>
                <a:latin typeface="Consolas" panose="020B0609020204030204" pitchFamily="49" charset="0"/>
              </a:rPr>
              <a:t> –v’ , if there are failing cases, don’t push and fix the bugs first.</a:t>
            </a:r>
          </a:p>
          <a:p>
            <a:r>
              <a:rPr lang="en-US" sz="1600" dirty="0">
                <a:solidFill>
                  <a:schemeClr val="tx1"/>
                </a:solidFill>
                <a:latin typeface="Consolas" panose="020B0609020204030204" pitchFamily="49" charset="0"/>
              </a:rPr>
              <a:t>To Prepare the docker file, used for  build the image by installing all dependencies in requirement.txt , exposing the port 5000 and the </a:t>
            </a:r>
            <a:r>
              <a:rPr lang="en-US" sz="1600" dirty="0" err="1">
                <a:solidFill>
                  <a:schemeClr val="tx1"/>
                </a:solidFill>
                <a:latin typeface="Consolas" panose="020B0609020204030204" pitchFamily="49" charset="0"/>
              </a:rPr>
              <a:t>gunicorn</a:t>
            </a:r>
            <a:r>
              <a:rPr lang="en-US" sz="1600" dirty="0">
                <a:solidFill>
                  <a:schemeClr val="tx1"/>
                </a:solidFill>
                <a:latin typeface="Consolas" panose="020B0609020204030204" pitchFamily="49" charset="0"/>
              </a:rPr>
              <a:t> server listens on that port.</a:t>
            </a:r>
          </a:p>
          <a:p>
            <a:r>
              <a:rPr lang="en-US" sz="1600" dirty="0">
                <a:solidFill>
                  <a:schemeClr val="tx1"/>
                </a:solidFill>
                <a:latin typeface="Consolas" panose="020B0609020204030204" pitchFamily="49" charset="0"/>
              </a:rPr>
              <a:t>Committing and pushing to the main branch will cause render to automatically deploy.</a:t>
            </a:r>
            <a:br>
              <a:rPr lang="en-US" sz="1600" dirty="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p:txBody>
      </p:sp>
      <p:pic>
        <p:nvPicPr>
          <p:cNvPr id="7" name="Picture 6" descr="Icon&#10;&#10;Description automatically generated">
            <a:extLst>
              <a:ext uri="{FF2B5EF4-FFF2-40B4-BE49-F238E27FC236}">
                <a16:creationId xmlns:a16="http://schemas.microsoft.com/office/drawing/2014/main" id="{676E8456-DFE4-0D06-070D-EB93B047524B}"/>
              </a:ext>
            </a:extLst>
          </p:cNvPr>
          <p:cNvPicPr>
            <a:picLocks noChangeAspect="1"/>
          </p:cNvPicPr>
          <p:nvPr/>
        </p:nvPicPr>
        <p:blipFill>
          <a:blip r:embed="rId3"/>
          <a:stretch>
            <a:fillRect/>
          </a:stretch>
        </p:blipFill>
        <p:spPr>
          <a:xfrm>
            <a:off x="6400800" y="736153"/>
            <a:ext cx="1651270" cy="1651270"/>
          </a:xfrm>
          <a:prstGeom prst="rect">
            <a:avLst/>
          </a:prstGeom>
        </p:spPr>
      </p:pic>
      <p:pic>
        <p:nvPicPr>
          <p:cNvPr id="9" name="Picture 8">
            <a:extLst>
              <a:ext uri="{FF2B5EF4-FFF2-40B4-BE49-F238E27FC236}">
                <a16:creationId xmlns:a16="http://schemas.microsoft.com/office/drawing/2014/main" id="{2909815E-4F41-B9BB-C84C-31DBF2CBF293}"/>
              </a:ext>
            </a:extLst>
          </p:cNvPr>
          <p:cNvPicPr>
            <a:picLocks noChangeAspect="1"/>
          </p:cNvPicPr>
          <p:nvPr/>
        </p:nvPicPr>
        <p:blipFill>
          <a:blip r:embed="rId4"/>
          <a:stretch>
            <a:fillRect/>
          </a:stretch>
        </p:blipFill>
        <p:spPr>
          <a:xfrm>
            <a:off x="6105812" y="3128625"/>
            <a:ext cx="3038188" cy="1261736"/>
          </a:xfrm>
          <a:prstGeom prst="rect">
            <a:avLst/>
          </a:prstGeom>
        </p:spPr>
      </p:pic>
    </p:spTree>
    <p:extLst>
      <p:ext uri="{BB962C8B-B14F-4D97-AF65-F5344CB8AC3E}">
        <p14:creationId xmlns:p14="http://schemas.microsoft.com/office/powerpoint/2010/main" val="152223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9CCB-48ED-47D2-2E77-06D77F3450FB}"/>
              </a:ext>
            </a:extLst>
          </p:cNvPr>
          <p:cNvSpPr>
            <a:spLocks noGrp="1"/>
          </p:cNvSpPr>
          <p:nvPr>
            <p:ph type="ctrTitle"/>
          </p:nvPr>
        </p:nvSpPr>
        <p:spPr/>
        <p:txBody>
          <a:bodyPr/>
          <a:lstStyle/>
          <a:p>
            <a:r>
              <a:rPr lang="en-US" dirty="0"/>
              <a:t>Thank You</a:t>
            </a:r>
            <a:endParaRPr lang="en-SG" dirty="0"/>
          </a:p>
        </p:txBody>
      </p:sp>
    </p:spTree>
    <p:extLst>
      <p:ext uri="{BB962C8B-B14F-4D97-AF65-F5344CB8AC3E}">
        <p14:creationId xmlns:p14="http://schemas.microsoft.com/office/powerpoint/2010/main" val="355853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40218"/>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Info</a:t>
            </a:r>
            <a:endParaRPr dirty="0"/>
          </a:p>
        </p:txBody>
      </p:sp>
      <p:sp>
        <p:nvSpPr>
          <p:cNvPr id="192" name="Google Shape;192;p31"/>
          <p:cNvSpPr txBox="1">
            <a:spLocks noGrp="1"/>
          </p:cNvSpPr>
          <p:nvPr>
            <p:ph type="body" idx="1"/>
          </p:nvPr>
        </p:nvSpPr>
        <p:spPr>
          <a:xfrm>
            <a:off x="-106176" y="519850"/>
            <a:ext cx="4241548" cy="1582116"/>
          </a:xfrm>
          <a:prstGeom prst="rect">
            <a:avLst/>
          </a:prstGeom>
        </p:spPr>
        <p:txBody>
          <a:bodyPr spcFirstLastPara="1" wrap="square" lIns="91425" tIns="91425" rIns="91425" bIns="91425" anchor="t" anchorCtr="0">
            <a:noAutofit/>
          </a:bodyPr>
          <a:lstStyle/>
          <a:p>
            <a:pPr marL="139700" indent="0">
              <a:buNone/>
            </a:pPr>
            <a:r>
              <a:rPr lang="en-US" sz="2000" b="1" dirty="0">
                <a:solidFill>
                  <a:schemeClr val="tx1"/>
                </a:solidFill>
                <a:effectLst/>
                <a:latin typeface="Consolas" panose="020B0609020204030204" pitchFamily="49" charset="0"/>
              </a:rPr>
              <a:t>Modified VGG:</a:t>
            </a:r>
            <a:endParaRPr lang="en-US" sz="2000" b="0" dirty="0">
              <a:solidFill>
                <a:schemeClr val="tx1"/>
              </a:solidFill>
              <a:effectLst/>
              <a:latin typeface="Consolas" panose="020B0609020204030204" pitchFamily="49" charset="0"/>
            </a:endParaRPr>
          </a:p>
          <a:p>
            <a:endParaRPr lang="en-US" sz="1600" b="0" dirty="0">
              <a:solidFill>
                <a:schemeClr val="tx1"/>
              </a:solidFill>
              <a:effectLst/>
              <a:latin typeface="Consolas" panose="020B0609020204030204" pitchFamily="49" charset="0"/>
            </a:endParaRPr>
          </a:p>
          <a:p>
            <a:r>
              <a:rPr lang="en-US" sz="1600" dirty="0">
                <a:solidFill>
                  <a:schemeClr val="tx1"/>
                </a:solidFill>
                <a:latin typeface="Consolas" panose="020B0609020204030204" pitchFamily="49" charset="0"/>
              </a:rPr>
              <a:t>A scaled down version of VGG with only 8 Convolutional layers with max pooling and dropout in between them, so that inference is faster, especially when hosted in cloud.</a:t>
            </a:r>
          </a:p>
          <a:p>
            <a:endParaRPr lang="en-US" sz="1600" dirty="0">
              <a:solidFill>
                <a:schemeClr val="tx1"/>
              </a:solidFill>
              <a:latin typeface="Consolas" panose="020B0609020204030204" pitchFamily="49" charset="0"/>
            </a:endParaRPr>
          </a:p>
        </p:txBody>
      </p:sp>
      <p:sp>
        <p:nvSpPr>
          <p:cNvPr id="7" name="TextBox 6">
            <a:extLst>
              <a:ext uri="{FF2B5EF4-FFF2-40B4-BE49-F238E27FC236}">
                <a16:creationId xmlns:a16="http://schemas.microsoft.com/office/drawing/2014/main" id="{18C89E35-EAE9-381F-6D40-16F4D3B9D2DA}"/>
              </a:ext>
            </a:extLst>
          </p:cNvPr>
          <p:cNvSpPr txBox="1"/>
          <p:nvPr/>
        </p:nvSpPr>
        <p:spPr>
          <a:xfrm>
            <a:off x="1593668" y="4697399"/>
            <a:ext cx="3962400" cy="307777"/>
          </a:xfrm>
          <a:prstGeom prst="rect">
            <a:avLst/>
          </a:prstGeom>
          <a:noFill/>
        </p:spPr>
        <p:txBody>
          <a:bodyPr wrap="square" rtlCol="0">
            <a:spAutoFit/>
          </a:bodyPr>
          <a:lstStyle/>
          <a:p>
            <a:r>
              <a:rPr lang="en-US" dirty="0"/>
              <a:t>VGG</a:t>
            </a:r>
            <a:endParaRPr lang="en-SG" dirty="0"/>
          </a:p>
        </p:txBody>
      </p:sp>
      <p:pic>
        <p:nvPicPr>
          <p:cNvPr id="3" name="Picture 2" descr="A picture containing diagram&#10;&#10;Description automatically generated">
            <a:extLst>
              <a:ext uri="{FF2B5EF4-FFF2-40B4-BE49-F238E27FC236}">
                <a16:creationId xmlns:a16="http://schemas.microsoft.com/office/drawing/2014/main" id="{F0B26BDE-65F4-7CAF-C150-9A830D11DA3D}"/>
              </a:ext>
            </a:extLst>
          </p:cNvPr>
          <p:cNvPicPr>
            <a:picLocks noChangeAspect="1"/>
          </p:cNvPicPr>
          <p:nvPr/>
        </p:nvPicPr>
        <p:blipFill>
          <a:blip r:embed="rId3"/>
          <a:stretch>
            <a:fillRect/>
          </a:stretch>
        </p:blipFill>
        <p:spPr>
          <a:xfrm>
            <a:off x="601485" y="2883496"/>
            <a:ext cx="2882568" cy="1834549"/>
          </a:xfrm>
          <a:prstGeom prst="rect">
            <a:avLst/>
          </a:prstGeom>
        </p:spPr>
      </p:pic>
      <p:sp>
        <p:nvSpPr>
          <p:cNvPr id="5" name="Google Shape;192;p31">
            <a:extLst>
              <a:ext uri="{FF2B5EF4-FFF2-40B4-BE49-F238E27FC236}">
                <a16:creationId xmlns:a16="http://schemas.microsoft.com/office/drawing/2014/main" id="{7C2D97A9-A326-6BF9-0C84-81CE5FAD8F28}"/>
              </a:ext>
            </a:extLst>
          </p:cNvPr>
          <p:cNvSpPr txBox="1">
            <a:spLocks/>
          </p:cNvSpPr>
          <p:nvPr/>
        </p:nvSpPr>
        <p:spPr>
          <a:xfrm>
            <a:off x="4029997" y="455548"/>
            <a:ext cx="4241548" cy="1582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39700" indent="0">
              <a:buFont typeface="Barlow"/>
              <a:buNone/>
            </a:pPr>
            <a:r>
              <a:rPr lang="en-US" sz="2000" b="1" dirty="0">
                <a:solidFill>
                  <a:schemeClr val="tx1"/>
                </a:solidFill>
                <a:latin typeface="Consolas" panose="020B0609020204030204" pitchFamily="49" charset="0"/>
              </a:rPr>
              <a:t>Wide </a:t>
            </a:r>
            <a:r>
              <a:rPr lang="en-US" sz="2000" b="1" dirty="0" err="1">
                <a:solidFill>
                  <a:schemeClr val="tx1"/>
                </a:solidFill>
                <a:latin typeface="Consolas" panose="020B0609020204030204" pitchFamily="49" charset="0"/>
              </a:rPr>
              <a:t>ResNet</a:t>
            </a:r>
            <a:r>
              <a:rPr lang="en-US" sz="2000" b="1"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Contains skip connection in Wide </a:t>
            </a:r>
            <a:r>
              <a:rPr lang="en-US" sz="1600" dirty="0" err="1">
                <a:solidFill>
                  <a:schemeClr val="tx1"/>
                </a:solidFill>
                <a:latin typeface="Consolas" panose="020B0609020204030204" pitchFamily="49" charset="0"/>
              </a:rPr>
              <a:t>ResNet</a:t>
            </a:r>
            <a:r>
              <a:rPr lang="en-US" sz="1600" dirty="0">
                <a:solidFill>
                  <a:schemeClr val="tx1"/>
                </a:solidFill>
                <a:latin typeface="Consolas" panose="020B0609020204030204" pitchFamily="49" charset="0"/>
              </a:rPr>
              <a:t> blocks with larger architecture</a:t>
            </a:r>
          </a:p>
          <a:p>
            <a:r>
              <a:rPr lang="en-US" sz="1600" dirty="0">
                <a:solidFill>
                  <a:schemeClr val="tx1"/>
                </a:solidFill>
                <a:latin typeface="Consolas" panose="020B0609020204030204" pitchFamily="49" charset="0"/>
              </a:rPr>
              <a:t>Contains 28 convolution </a:t>
            </a:r>
            <a:r>
              <a:rPr lang="en-US" sz="1600" dirty="0" err="1">
                <a:solidFill>
                  <a:schemeClr val="tx1"/>
                </a:solidFill>
                <a:latin typeface="Consolas" panose="020B0609020204030204" pitchFamily="49" charset="0"/>
              </a:rPr>
              <a:t>layers,and</a:t>
            </a:r>
            <a:r>
              <a:rPr lang="en-US" sz="1600" dirty="0">
                <a:solidFill>
                  <a:schemeClr val="tx1"/>
                </a:solidFill>
                <a:latin typeface="Consolas" panose="020B0609020204030204" pitchFamily="49" charset="0"/>
              </a:rPr>
              <a:t> 10 times number of filters as default </a:t>
            </a:r>
            <a:r>
              <a:rPr lang="en-US" sz="1600" dirty="0" err="1">
                <a:solidFill>
                  <a:schemeClr val="tx1"/>
                </a:solidFill>
                <a:latin typeface="Consolas" panose="020B0609020204030204" pitchFamily="49" charset="0"/>
              </a:rPr>
              <a:t>ResNet</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Generally more accurate but slower inference times</a:t>
            </a:r>
          </a:p>
        </p:txBody>
      </p:sp>
      <p:pic>
        <p:nvPicPr>
          <p:cNvPr id="9" name="Picture 8" descr="Diagram&#10;&#10;Description automatically generated">
            <a:extLst>
              <a:ext uri="{FF2B5EF4-FFF2-40B4-BE49-F238E27FC236}">
                <a16:creationId xmlns:a16="http://schemas.microsoft.com/office/drawing/2014/main" id="{DCD89AB6-DAA3-755B-6D7F-96B0C61BF998}"/>
              </a:ext>
            </a:extLst>
          </p:cNvPr>
          <p:cNvPicPr>
            <a:picLocks noChangeAspect="1"/>
          </p:cNvPicPr>
          <p:nvPr/>
        </p:nvPicPr>
        <p:blipFill>
          <a:blip r:embed="rId4"/>
          <a:stretch>
            <a:fillRect/>
          </a:stretch>
        </p:blipFill>
        <p:spPr>
          <a:xfrm>
            <a:off x="4876455" y="2883496"/>
            <a:ext cx="3641262" cy="1487096"/>
          </a:xfrm>
          <a:prstGeom prst="rect">
            <a:avLst/>
          </a:prstGeom>
        </p:spPr>
      </p:pic>
      <p:sp>
        <p:nvSpPr>
          <p:cNvPr id="10" name="TextBox 9">
            <a:extLst>
              <a:ext uri="{FF2B5EF4-FFF2-40B4-BE49-F238E27FC236}">
                <a16:creationId xmlns:a16="http://schemas.microsoft.com/office/drawing/2014/main" id="{6B118E9C-3ED8-7798-1A86-323E402E31F4}"/>
              </a:ext>
            </a:extLst>
          </p:cNvPr>
          <p:cNvSpPr txBox="1"/>
          <p:nvPr/>
        </p:nvSpPr>
        <p:spPr>
          <a:xfrm>
            <a:off x="6150771" y="4543510"/>
            <a:ext cx="3962400" cy="307777"/>
          </a:xfrm>
          <a:prstGeom prst="rect">
            <a:avLst/>
          </a:prstGeom>
          <a:noFill/>
        </p:spPr>
        <p:txBody>
          <a:bodyPr wrap="square" rtlCol="0">
            <a:spAutoFit/>
          </a:bodyPr>
          <a:lstStyle/>
          <a:p>
            <a:r>
              <a:rPr lang="en-US" dirty="0"/>
              <a:t>Wide </a:t>
            </a:r>
            <a:r>
              <a:rPr lang="en-US" dirty="0" err="1"/>
              <a:t>ResNet</a:t>
            </a:r>
            <a:endParaRPr lang="en-SG" dirty="0"/>
          </a:p>
        </p:txBody>
      </p:sp>
    </p:spTree>
    <p:extLst>
      <p:ext uri="{BB962C8B-B14F-4D97-AF65-F5344CB8AC3E}">
        <p14:creationId xmlns:p14="http://schemas.microsoft.com/office/powerpoint/2010/main" val="119731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Front end - Homepage</a:t>
            </a:r>
            <a:endParaRPr dirty="0"/>
          </a:p>
        </p:txBody>
      </p:sp>
      <p:sp>
        <p:nvSpPr>
          <p:cNvPr id="192" name="Google Shape;192;p31"/>
          <p:cNvSpPr txBox="1">
            <a:spLocks noGrp="1"/>
          </p:cNvSpPr>
          <p:nvPr>
            <p:ph type="body" idx="1"/>
          </p:nvPr>
        </p:nvSpPr>
        <p:spPr>
          <a:xfrm>
            <a:off x="129887" y="1349365"/>
            <a:ext cx="4098164" cy="1958614"/>
          </a:xfrm>
          <a:prstGeom prst="rect">
            <a:avLst/>
          </a:prstGeom>
        </p:spPr>
        <p:txBody>
          <a:bodyPr spcFirstLastPara="1" wrap="square" lIns="91425" tIns="91425" rIns="91425" bIns="91425" anchor="t" anchorCtr="0">
            <a:noAutofit/>
          </a:bodyPr>
          <a:lstStyle/>
          <a:p>
            <a:r>
              <a:rPr lang="en-US" sz="2000" b="0" dirty="0">
                <a:solidFill>
                  <a:schemeClr val="tx1"/>
                </a:solidFill>
                <a:effectLst/>
                <a:latin typeface="Consolas" panose="020B0609020204030204" pitchFamily="49" charset="0"/>
              </a:rPr>
              <a:t>Give the users some background into image classification with </a:t>
            </a:r>
            <a:r>
              <a:rPr lang="en-US" sz="2000" dirty="0">
                <a:solidFill>
                  <a:schemeClr val="tx1"/>
                </a:solidFill>
                <a:latin typeface="Consolas" panose="020B0609020204030204" pitchFamily="49" charset="0"/>
              </a:rPr>
              <a:t>convolutional </a:t>
            </a:r>
            <a:r>
              <a:rPr lang="en-US" sz="2000" b="0" dirty="0">
                <a:solidFill>
                  <a:schemeClr val="tx1"/>
                </a:solidFill>
                <a:effectLst/>
                <a:latin typeface="Consolas" panose="020B0609020204030204" pitchFamily="49" charset="0"/>
              </a:rPr>
              <a:t>neural networks</a:t>
            </a:r>
          </a:p>
          <a:p>
            <a:r>
              <a:rPr lang="en-US" sz="2000" b="0" dirty="0">
                <a:solidFill>
                  <a:schemeClr val="tx1"/>
                </a:solidFill>
                <a:effectLst/>
                <a:latin typeface="Consolas" panose="020B0609020204030204" pitchFamily="49" charset="0"/>
              </a:rPr>
              <a:t>This page explains how the networks </a:t>
            </a:r>
            <a:r>
              <a:rPr lang="en-US" sz="2000" dirty="0">
                <a:solidFill>
                  <a:schemeClr val="tx1"/>
                </a:solidFill>
                <a:latin typeface="Consolas" panose="020B0609020204030204" pitchFamily="49" charset="0"/>
              </a:rPr>
              <a:t>work and how they produce a classification </a:t>
            </a:r>
            <a:endParaRPr lang="en-US" sz="2000" b="0" dirty="0">
              <a:solidFill>
                <a:schemeClr val="tx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5754FD58-DCDB-3A7F-06B4-00FD0C2F1EB6}"/>
              </a:ext>
            </a:extLst>
          </p:cNvPr>
          <p:cNvPicPr>
            <a:picLocks noChangeAspect="1"/>
          </p:cNvPicPr>
          <p:nvPr/>
        </p:nvPicPr>
        <p:blipFill>
          <a:blip r:embed="rId3"/>
          <a:stretch>
            <a:fillRect/>
          </a:stretch>
        </p:blipFill>
        <p:spPr>
          <a:xfrm>
            <a:off x="4572000" y="966463"/>
            <a:ext cx="4098165" cy="1734603"/>
          </a:xfrm>
          <a:prstGeom prst="rect">
            <a:avLst/>
          </a:prstGeom>
        </p:spPr>
      </p:pic>
      <p:pic>
        <p:nvPicPr>
          <p:cNvPr id="7" name="Picture 6">
            <a:extLst>
              <a:ext uri="{FF2B5EF4-FFF2-40B4-BE49-F238E27FC236}">
                <a16:creationId xmlns:a16="http://schemas.microsoft.com/office/drawing/2014/main" id="{8EAB649D-07D6-A8E6-9FC8-4573CF913571}"/>
              </a:ext>
            </a:extLst>
          </p:cNvPr>
          <p:cNvPicPr>
            <a:picLocks noChangeAspect="1"/>
          </p:cNvPicPr>
          <p:nvPr/>
        </p:nvPicPr>
        <p:blipFill>
          <a:blip r:embed="rId4"/>
          <a:stretch>
            <a:fillRect/>
          </a:stretch>
        </p:blipFill>
        <p:spPr>
          <a:xfrm>
            <a:off x="5082401" y="3017520"/>
            <a:ext cx="2467767" cy="2125980"/>
          </a:xfrm>
          <a:prstGeom prst="rect">
            <a:avLst/>
          </a:prstGeom>
        </p:spPr>
      </p:pic>
    </p:spTree>
    <p:extLst>
      <p:ext uri="{BB962C8B-B14F-4D97-AF65-F5344CB8AC3E}">
        <p14:creationId xmlns:p14="http://schemas.microsoft.com/office/powerpoint/2010/main" val="123605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Prediction Page</a:t>
            </a:r>
            <a:endParaRPr dirty="0"/>
          </a:p>
        </p:txBody>
      </p:sp>
      <p:sp>
        <p:nvSpPr>
          <p:cNvPr id="192" name="Google Shape;192;p31"/>
          <p:cNvSpPr txBox="1">
            <a:spLocks noGrp="1"/>
          </p:cNvSpPr>
          <p:nvPr>
            <p:ph type="body" idx="1"/>
          </p:nvPr>
        </p:nvSpPr>
        <p:spPr>
          <a:xfrm>
            <a:off x="129887" y="1349365"/>
            <a:ext cx="4098164" cy="1958614"/>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Allow user to upload a photo and display the photo to the user as html canvas </a:t>
            </a:r>
            <a:endParaRPr lang="en-US" sz="2000" b="0" dirty="0">
              <a:solidFill>
                <a:schemeClr val="tx1"/>
              </a:solidFill>
              <a:effectLst/>
              <a:latin typeface="Consolas" panose="020B0609020204030204" pitchFamily="49" charset="0"/>
            </a:endParaRPr>
          </a:p>
          <a:p>
            <a:r>
              <a:rPr lang="en-US" sz="2000" dirty="0">
                <a:solidFill>
                  <a:schemeClr val="tx1"/>
                </a:solidFill>
                <a:latin typeface="Consolas" panose="020B0609020204030204" pitchFamily="49" charset="0"/>
              </a:rPr>
              <a:t>Allow user to corrupt the picture by adding black lines to obstruct  the picture and compare the results of predictions  with and without augmentation</a:t>
            </a:r>
          </a:p>
        </p:txBody>
      </p:sp>
      <p:pic>
        <p:nvPicPr>
          <p:cNvPr id="3" name="Picture 2">
            <a:extLst>
              <a:ext uri="{FF2B5EF4-FFF2-40B4-BE49-F238E27FC236}">
                <a16:creationId xmlns:a16="http://schemas.microsoft.com/office/drawing/2014/main" id="{DFED9995-458E-8443-628F-19BC96A8740B}"/>
              </a:ext>
            </a:extLst>
          </p:cNvPr>
          <p:cNvPicPr>
            <a:picLocks noChangeAspect="1"/>
          </p:cNvPicPr>
          <p:nvPr/>
        </p:nvPicPr>
        <p:blipFill>
          <a:blip r:embed="rId3"/>
          <a:stretch>
            <a:fillRect/>
          </a:stretch>
        </p:blipFill>
        <p:spPr>
          <a:xfrm>
            <a:off x="4572001" y="839710"/>
            <a:ext cx="3605594" cy="2118388"/>
          </a:xfrm>
          <a:prstGeom prst="rect">
            <a:avLst/>
          </a:prstGeom>
        </p:spPr>
      </p:pic>
      <p:pic>
        <p:nvPicPr>
          <p:cNvPr id="7" name="Picture 6">
            <a:extLst>
              <a:ext uri="{FF2B5EF4-FFF2-40B4-BE49-F238E27FC236}">
                <a16:creationId xmlns:a16="http://schemas.microsoft.com/office/drawing/2014/main" id="{CC12C37D-93BE-C820-BF89-18DF1D07C2DF}"/>
              </a:ext>
            </a:extLst>
          </p:cNvPr>
          <p:cNvPicPr>
            <a:picLocks noChangeAspect="1"/>
          </p:cNvPicPr>
          <p:nvPr/>
        </p:nvPicPr>
        <p:blipFill>
          <a:blip r:embed="rId4"/>
          <a:stretch>
            <a:fillRect/>
          </a:stretch>
        </p:blipFill>
        <p:spPr>
          <a:xfrm>
            <a:off x="5738070" y="3104348"/>
            <a:ext cx="2096339" cy="1552662"/>
          </a:xfrm>
          <a:prstGeom prst="rect">
            <a:avLst/>
          </a:prstGeom>
        </p:spPr>
      </p:pic>
      <p:sp>
        <p:nvSpPr>
          <p:cNvPr id="8" name="TextBox 7">
            <a:extLst>
              <a:ext uri="{FF2B5EF4-FFF2-40B4-BE49-F238E27FC236}">
                <a16:creationId xmlns:a16="http://schemas.microsoft.com/office/drawing/2014/main" id="{2C25F182-496D-2666-3311-8F1E834B4657}"/>
              </a:ext>
            </a:extLst>
          </p:cNvPr>
          <p:cNvSpPr txBox="1"/>
          <p:nvPr/>
        </p:nvSpPr>
        <p:spPr>
          <a:xfrm>
            <a:off x="5946397" y="4568713"/>
            <a:ext cx="3962400" cy="307777"/>
          </a:xfrm>
          <a:prstGeom prst="rect">
            <a:avLst/>
          </a:prstGeom>
          <a:noFill/>
        </p:spPr>
        <p:txBody>
          <a:bodyPr wrap="square" rtlCol="0">
            <a:spAutoFit/>
          </a:bodyPr>
          <a:lstStyle/>
          <a:p>
            <a:r>
              <a:rPr lang="en-US" dirty="0"/>
              <a:t>Augmenting Pictures</a:t>
            </a:r>
            <a:endParaRPr lang="en-SG" dirty="0"/>
          </a:p>
        </p:txBody>
      </p:sp>
    </p:spTree>
    <p:extLst>
      <p:ext uri="{BB962C8B-B14F-4D97-AF65-F5344CB8AC3E}">
        <p14:creationId xmlns:p14="http://schemas.microsoft.com/office/powerpoint/2010/main" val="161876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24231" y="-24624"/>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Prediction Results  Page</a:t>
            </a:r>
            <a:endParaRPr dirty="0"/>
          </a:p>
        </p:txBody>
      </p:sp>
      <p:sp>
        <p:nvSpPr>
          <p:cNvPr id="192" name="Google Shape;192;p31"/>
          <p:cNvSpPr txBox="1">
            <a:spLocks noGrp="1"/>
          </p:cNvSpPr>
          <p:nvPr>
            <p:ph type="body" idx="1"/>
          </p:nvPr>
        </p:nvSpPr>
        <p:spPr>
          <a:xfrm>
            <a:off x="180221" y="903529"/>
            <a:ext cx="4098164" cy="1958614"/>
          </a:xfrm>
          <a:prstGeom prst="rect">
            <a:avLst/>
          </a:prstGeom>
        </p:spPr>
        <p:txBody>
          <a:bodyPr spcFirstLastPara="1" wrap="square" lIns="91425" tIns="91425" rIns="91425" bIns="91425" anchor="t" anchorCtr="0">
            <a:noAutofit/>
          </a:bodyPr>
          <a:lstStyle/>
          <a:p>
            <a:r>
              <a:rPr lang="en-US" sz="1600" dirty="0">
                <a:solidFill>
                  <a:schemeClr val="tx1"/>
                </a:solidFill>
                <a:latin typeface="Consolas" panose="020B0609020204030204" pitchFamily="49" charset="0"/>
              </a:rPr>
              <a:t>The prediction results will appear below the page, once result returned from server</a:t>
            </a:r>
          </a:p>
          <a:p>
            <a:r>
              <a:rPr lang="en-US" sz="1600" dirty="0">
                <a:solidFill>
                  <a:schemeClr val="tx1"/>
                </a:solidFill>
                <a:latin typeface="Consolas" panose="020B0609020204030204" pitchFamily="49" charset="0"/>
              </a:rPr>
              <a:t>Prediction probabilities of the top 5 most probable classes are also returned , so the user know how “confident” the model is about the classification</a:t>
            </a:r>
          </a:p>
          <a:p>
            <a:r>
              <a:rPr lang="en-US" sz="1600" dirty="0">
                <a:solidFill>
                  <a:schemeClr val="tx1"/>
                </a:solidFill>
                <a:latin typeface="Consolas" panose="020B0609020204030204" pitchFamily="49" charset="0"/>
              </a:rPr>
              <a:t>Prediction of an image with corruption makes the model less confident about its predictions</a:t>
            </a:r>
          </a:p>
          <a:p>
            <a:r>
              <a:rPr lang="en-US" sz="1600" dirty="0">
                <a:solidFill>
                  <a:schemeClr val="tx1"/>
                </a:solidFill>
                <a:latin typeface="Consolas" panose="020B0609020204030204" pitchFamily="49" charset="0"/>
              </a:rPr>
              <a:t>Non corrupted data is 90% confident and gives correct prediction, the corrupted data gives 30% and the wrong class (bridge)</a:t>
            </a:r>
          </a:p>
          <a:p>
            <a:endParaRPr lang="en-US" sz="1600" dirty="0">
              <a:solidFill>
                <a:schemeClr val="tx1"/>
              </a:solidFill>
              <a:latin typeface="Consolas" panose="020B0609020204030204" pitchFamily="49" charset="0"/>
            </a:endParaRPr>
          </a:p>
        </p:txBody>
      </p:sp>
      <p:sp>
        <p:nvSpPr>
          <p:cNvPr id="7" name="TextBox 6">
            <a:extLst>
              <a:ext uri="{FF2B5EF4-FFF2-40B4-BE49-F238E27FC236}">
                <a16:creationId xmlns:a16="http://schemas.microsoft.com/office/drawing/2014/main" id="{CDC7741C-86CE-0ECB-1407-F2C44BDC61C7}"/>
              </a:ext>
            </a:extLst>
          </p:cNvPr>
          <p:cNvSpPr txBox="1"/>
          <p:nvPr/>
        </p:nvSpPr>
        <p:spPr>
          <a:xfrm>
            <a:off x="5181600" y="2572947"/>
            <a:ext cx="3962400" cy="307777"/>
          </a:xfrm>
          <a:prstGeom prst="rect">
            <a:avLst/>
          </a:prstGeom>
          <a:noFill/>
        </p:spPr>
        <p:txBody>
          <a:bodyPr wrap="square" rtlCol="0">
            <a:spAutoFit/>
          </a:bodyPr>
          <a:lstStyle/>
          <a:p>
            <a:r>
              <a:rPr lang="en-US" dirty="0"/>
              <a:t>Prediction without augmentation</a:t>
            </a:r>
            <a:endParaRPr lang="en-SG" dirty="0"/>
          </a:p>
        </p:txBody>
      </p:sp>
      <p:sp>
        <p:nvSpPr>
          <p:cNvPr id="10" name="TextBox 9">
            <a:extLst>
              <a:ext uri="{FF2B5EF4-FFF2-40B4-BE49-F238E27FC236}">
                <a16:creationId xmlns:a16="http://schemas.microsoft.com/office/drawing/2014/main" id="{385E1456-2BD4-5EB9-D8A4-CFE7C589649B}"/>
              </a:ext>
            </a:extLst>
          </p:cNvPr>
          <p:cNvSpPr txBox="1"/>
          <p:nvPr/>
        </p:nvSpPr>
        <p:spPr>
          <a:xfrm>
            <a:off x="5052130" y="4722601"/>
            <a:ext cx="3962400" cy="307777"/>
          </a:xfrm>
          <a:prstGeom prst="rect">
            <a:avLst/>
          </a:prstGeom>
          <a:noFill/>
        </p:spPr>
        <p:txBody>
          <a:bodyPr wrap="square" rtlCol="0">
            <a:spAutoFit/>
          </a:bodyPr>
          <a:lstStyle/>
          <a:p>
            <a:r>
              <a:rPr lang="en-US" dirty="0"/>
              <a:t>Prediction with augmentation</a:t>
            </a:r>
            <a:endParaRPr lang="en-SG" dirty="0"/>
          </a:p>
        </p:txBody>
      </p:sp>
      <p:pic>
        <p:nvPicPr>
          <p:cNvPr id="3" name="Picture 2">
            <a:extLst>
              <a:ext uri="{FF2B5EF4-FFF2-40B4-BE49-F238E27FC236}">
                <a16:creationId xmlns:a16="http://schemas.microsoft.com/office/drawing/2014/main" id="{417F8C4A-BABF-0C07-C24F-22E8EF67369C}"/>
              </a:ext>
            </a:extLst>
          </p:cNvPr>
          <p:cNvPicPr>
            <a:picLocks noChangeAspect="1"/>
          </p:cNvPicPr>
          <p:nvPr/>
        </p:nvPicPr>
        <p:blipFill>
          <a:blip r:embed="rId3"/>
          <a:stretch>
            <a:fillRect/>
          </a:stretch>
        </p:blipFill>
        <p:spPr>
          <a:xfrm>
            <a:off x="5052130" y="2904808"/>
            <a:ext cx="2394732" cy="1839110"/>
          </a:xfrm>
          <a:prstGeom prst="rect">
            <a:avLst/>
          </a:prstGeom>
        </p:spPr>
      </p:pic>
      <p:pic>
        <p:nvPicPr>
          <p:cNvPr id="5" name="Picture 4">
            <a:extLst>
              <a:ext uri="{FF2B5EF4-FFF2-40B4-BE49-F238E27FC236}">
                <a16:creationId xmlns:a16="http://schemas.microsoft.com/office/drawing/2014/main" id="{AD4F92E2-7FCA-CF19-9417-F74B083B088C}"/>
              </a:ext>
            </a:extLst>
          </p:cNvPr>
          <p:cNvPicPr>
            <a:picLocks noChangeAspect="1"/>
          </p:cNvPicPr>
          <p:nvPr/>
        </p:nvPicPr>
        <p:blipFill>
          <a:blip r:embed="rId4"/>
          <a:stretch>
            <a:fillRect/>
          </a:stretch>
        </p:blipFill>
        <p:spPr>
          <a:xfrm>
            <a:off x="4987633" y="492064"/>
            <a:ext cx="2770699" cy="2083617"/>
          </a:xfrm>
          <a:prstGeom prst="rect">
            <a:avLst/>
          </a:prstGeom>
        </p:spPr>
      </p:pic>
    </p:spTree>
    <p:extLst>
      <p:ext uri="{BB962C8B-B14F-4D97-AF65-F5344CB8AC3E}">
        <p14:creationId xmlns:p14="http://schemas.microsoft.com/office/powerpoint/2010/main" val="296275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80221" y="124928"/>
            <a:ext cx="93676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Prediction Image </a:t>
            </a:r>
            <a:r>
              <a:rPr lang="en-US" dirty="0" err="1"/>
              <a:t>downsampling</a:t>
            </a:r>
            <a:endParaRPr dirty="0"/>
          </a:p>
        </p:txBody>
      </p:sp>
      <p:sp>
        <p:nvSpPr>
          <p:cNvPr id="192" name="Google Shape;192;p31"/>
          <p:cNvSpPr txBox="1">
            <a:spLocks noGrp="1"/>
          </p:cNvSpPr>
          <p:nvPr>
            <p:ph type="body" idx="1"/>
          </p:nvPr>
        </p:nvSpPr>
        <p:spPr>
          <a:xfrm>
            <a:off x="64195" y="768221"/>
            <a:ext cx="4098164" cy="1958614"/>
          </a:xfrm>
          <a:prstGeom prst="rect">
            <a:avLst/>
          </a:prstGeom>
        </p:spPr>
        <p:txBody>
          <a:bodyPr spcFirstLastPara="1" wrap="square" lIns="91425" tIns="91425" rIns="91425" bIns="91425" anchor="t" anchorCtr="0">
            <a:noAutofit/>
          </a:bodyPr>
          <a:lstStyle/>
          <a:p>
            <a:r>
              <a:rPr lang="en-US" sz="1400" dirty="0">
                <a:solidFill>
                  <a:schemeClr val="tx1"/>
                </a:solidFill>
                <a:latin typeface="Consolas" panose="020B0609020204030204" pitchFamily="49" charset="0"/>
              </a:rPr>
              <a:t>In the front end, Images with width larger than 1500 pixels or height larger then 1000 pixels, is rescaled to 1500 pixel width or 1000 pixel height, (To decrease image size and speed up post request to server) </a:t>
            </a:r>
          </a:p>
          <a:p>
            <a:r>
              <a:rPr lang="en-US" sz="1400" dirty="0">
                <a:solidFill>
                  <a:schemeClr val="tx1"/>
                </a:solidFill>
                <a:latin typeface="Consolas" panose="020B0609020204030204" pitchFamily="49" charset="0"/>
              </a:rPr>
              <a:t>Algorithm retains aspect ratio and prevent distorting</a:t>
            </a:r>
          </a:p>
          <a:p>
            <a:r>
              <a:rPr lang="en-US" sz="1400" dirty="0">
                <a:solidFill>
                  <a:schemeClr val="tx1"/>
                </a:solidFill>
                <a:latin typeface="Consolas" panose="020B0609020204030204" pitchFamily="49" charset="0"/>
              </a:rPr>
              <a:t>Compress the image with image quality argument of ‘</a:t>
            </a:r>
            <a:r>
              <a:rPr lang="en-US" sz="1400" dirty="0" err="1">
                <a:solidFill>
                  <a:schemeClr val="tx1"/>
                </a:solidFill>
                <a:latin typeface="Consolas" panose="020B0609020204030204" pitchFamily="49" charset="0"/>
              </a:rPr>
              <a:t>canvas.toDataURL</a:t>
            </a:r>
            <a:r>
              <a:rPr lang="en-US" sz="1400" dirty="0">
                <a:solidFill>
                  <a:schemeClr val="tx1"/>
                </a:solidFill>
                <a:latin typeface="Consolas" panose="020B0609020204030204" pitchFamily="49" charset="0"/>
              </a:rPr>
              <a:t>’ with 0.6</a:t>
            </a:r>
          </a:p>
          <a:p>
            <a:r>
              <a:rPr lang="en-US" sz="1600" dirty="0">
                <a:solidFill>
                  <a:schemeClr val="tx1"/>
                </a:solidFill>
                <a:latin typeface="Consolas" panose="020B0609020204030204" pitchFamily="49" charset="0"/>
              </a:rPr>
              <a:t>Image is not resized directly to 32 x 32 as the resizing algorithm depends on the browser and might lead to inconsistent predictions on different browsers</a:t>
            </a:r>
            <a:br>
              <a:rPr lang="en-US" sz="1600" dirty="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p:txBody>
      </p:sp>
      <p:pic>
        <p:nvPicPr>
          <p:cNvPr id="3" name="Picture 2">
            <a:extLst>
              <a:ext uri="{FF2B5EF4-FFF2-40B4-BE49-F238E27FC236}">
                <a16:creationId xmlns:a16="http://schemas.microsoft.com/office/drawing/2014/main" id="{EAD490D8-9CA9-0AA3-C37E-E93C75146153}"/>
              </a:ext>
            </a:extLst>
          </p:cNvPr>
          <p:cNvPicPr>
            <a:picLocks noChangeAspect="1"/>
          </p:cNvPicPr>
          <p:nvPr/>
        </p:nvPicPr>
        <p:blipFill>
          <a:blip r:embed="rId3"/>
          <a:stretch>
            <a:fillRect/>
          </a:stretch>
        </p:blipFill>
        <p:spPr>
          <a:xfrm>
            <a:off x="4864070" y="634613"/>
            <a:ext cx="3795089" cy="3391194"/>
          </a:xfrm>
          <a:prstGeom prst="rect">
            <a:avLst/>
          </a:prstGeom>
        </p:spPr>
      </p:pic>
      <p:sp>
        <p:nvSpPr>
          <p:cNvPr id="4" name="TextBox 3">
            <a:extLst>
              <a:ext uri="{FF2B5EF4-FFF2-40B4-BE49-F238E27FC236}">
                <a16:creationId xmlns:a16="http://schemas.microsoft.com/office/drawing/2014/main" id="{F15D2F70-AF77-DDFB-504B-2AA342554180}"/>
              </a:ext>
            </a:extLst>
          </p:cNvPr>
          <p:cNvSpPr txBox="1"/>
          <p:nvPr/>
        </p:nvSpPr>
        <p:spPr>
          <a:xfrm>
            <a:off x="4780414" y="4025807"/>
            <a:ext cx="3962400" cy="307777"/>
          </a:xfrm>
          <a:prstGeom prst="rect">
            <a:avLst/>
          </a:prstGeom>
          <a:noFill/>
        </p:spPr>
        <p:txBody>
          <a:bodyPr wrap="square" rtlCol="0">
            <a:spAutoFit/>
          </a:bodyPr>
          <a:lstStyle/>
          <a:p>
            <a:r>
              <a:rPr lang="en-US" dirty="0"/>
              <a:t>Decrease the dimension of image in </a:t>
            </a:r>
            <a:r>
              <a:rPr lang="en-US" dirty="0" err="1"/>
              <a:t>Javascript</a:t>
            </a:r>
            <a:endParaRPr lang="en-SG" dirty="0"/>
          </a:p>
        </p:txBody>
      </p:sp>
      <p:pic>
        <p:nvPicPr>
          <p:cNvPr id="8" name="Picture 7">
            <a:extLst>
              <a:ext uri="{FF2B5EF4-FFF2-40B4-BE49-F238E27FC236}">
                <a16:creationId xmlns:a16="http://schemas.microsoft.com/office/drawing/2014/main" id="{1A9D23AE-33AC-F4A8-BEB1-0B249466DA73}"/>
              </a:ext>
            </a:extLst>
          </p:cNvPr>
          <p:cNvPicPr>
            <a:picLocks noChangeAspect="1"/>
          </p:cNvPicPr>
          <p:nvPr/>
        </p:nvPicPr>
        <p:blipFill>
          <a:blip r:embed="rId4"/>
          <a:stretch>
            <a:fillRect/>
          </a:stretch>
        </p:blipFill>
        <p:spPr>
          <a:xfrm>
            <a:off x="4864070" y="4356431"/>
            <a:ext cx="3513124" cy="419136"/>
          </a:xfrm>
          <a:prstGeom prst="rect">
            <a:avLst/>
          </a:prstGeom>
        </p:spPr>
      </p:pic>
      <p:sp>
        <p:nvSpPr>
          <p:cNvPr id="11" name="TextBox 10">
            <a:extLst>
              <a:ext uri="{FF2B5EF4-FFF2-40B4-BE49-F238E27FC236}">
                <a16:creationId xmlns:a16="http://schemas.microsoft.com/office/drawing/2014/main" id="{98C7F1F5-1954-1166-BAB6-FE0FDF1AE51C}"/>
              </a:ext>
            </a:extLst>
          </p:cNvPr>
          <p:cNvSpPr txBox="1"/>
          <p:nvPr/>
        </p:nvSpPr>
        <p:spPr>
          <a:xfrm>
            <a:off x="4864070" y="4698711"/>
            <a:ext cx="3962400" cy="523220"/>
          </a:xfrm>
          <a:prstGeom prst="rect">
            <a:avLst/>
          </a:prstGeom>
          <a:noFill/>
        </p:spPr>
        <p:txBody>
          <a:bodyPr wrap="square" rtlCol="0">
            <a:spAutoFit/>
          </a:bodyPr>
          <a:lstStyle/>
          <a:p>
            <a:r>
              <a:rPr lang="en-US" dirty="0"/>
              <a:t>Compress the image with image quality argument of </a:t>
            </a:r>
            <a:endParaRPr lang="en-SG" dirty="0"/>
          </a:p>
        </p:txBody>
      </p:sp>
    </p:spTree>
    <p:extLst>
      <p:ext uri="{BB962C8B-B14F-4D97-AF65-F5344CB8AC3E}">
        <p14:creationId xmlns:p14="http://schemas.microsoft.com/office/powerpoint/2010/main" val="211854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80221" y="124928"/>
            <a:ext cx="93676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Prediction Image </a:t>
            </a:r>
            <a:r>
              <a:rPr lang="en-US" dirty="0" err="1"/>
              <a:t>downsampling</a:t>
            </a:r>
            <a:endParaRPr dirty="0"/>
          </a:p>
        </p:txBody>
      </p:sp>
      <p:sp>
        <p:nvSpPr>
          <p:cNvPr id="192" name="Google Shape;192;p31"/>
          <p:cNvSpPr txBox="1">
            <a:spLocks noGrp="1"/>
          </p:cNvSpPr>
          <p:nvPr>
            <p:ph type="body" idx="1"/>
          </p:nvPr>
        </p:nvSpPr>
        <p:spPr>
          <a:xfrm>
            <a:off x="64195" y="768221"/>
            <a:ext cx="4098164" cy="1958614"/>
          </a:xfrm>
          <a:prstGeom prst="rect">
            <a:avLst/>
          </a:prstGeom>
        </p:spPr>
        <p:txBody>
          <a:bodyPr spcFirstLastPara="1" wrap="square" lIns="91425" tIns="91425" rIns="91425" bIns="91425" anchor="t" anchorCtr="0">
            <a:noAutofit/>
          </a:bodyPr>
          <a:lstStyle/>
          <a:p>
            <a:r>
              <a:rPr lang="en-US" sz="1600" dirty="0">
                <a:solidFill>
                  <a:schemeClr val="tx1"/>
                </a:solidFill>
                <a:latin typeface="Consolas" panose="020B0609020204030204" pitchFamily="49" charset="0"/>
              </a:rPr>
              <a:t>The image are </a:t>
            </a:r>
            <a:r>
              <a:rPr lang="en-US" sz="1600" dirty="0" err="1">
                <a:solidFill>
                  <a:schemeClr val="tx1"/>
                </a:solidFill>
                <a:latin typeface="Consolas" panose="020B0609020204030204" pitchFamily="49" charset="0"/>
              </a:rPr>
              <a:t>downsampled</a:t>
            </a:r>
            <a:r>
              <a:rPr lang="en-US" sz="1600" dirty="0">
                <a:solidFill>
                  <a:schemeClr val="tx1"/>
                </a:solidFill>
                <a:latin typeface="Consolas" panose="020B0609020204030204" pitchFamily="49" charset="0"/>
              </a:rPr>
              <a:t> to 32x32 size using the resize method of </a:t>
            </a:r>
            <a:r>
              <a:rPr lang="en-US" sz="1600" dirty="0" err="1">
                <a:solidFill>
                  <a:schemeClr val="tx1"/>
                </a:solidFill>
                <a:latin typeface="Consolas" panose="020B0609020204030204" pitchFamily="49" charset="0"/>
              </a:rPr>
              <a:t>PIL.Image</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It is then sharped using the </a:t>
            </a:r>
            <a:r>
              <a:rPr lang="en-US" sz="1600" dirty="0" err="1">
                <a:solidFill>
                  <a:schemeClr val="tx1"/>
                </a:solidFill>
                <a:latin typeface="Consolas" panose="020B0609020204030204" pitchFamily="49" charset="0"/>
              </a:rPr>
              <a:t>ImageEnhance.Sharpness</a:t>
            </a:r>
            <a:r>
              <a:rPr lang="en-US" sz="1600" dirty="0">
                <a:solidFill>
                  <a:schemeClr val="tx1"/>
                </a:solidFill>
                <a:latin typeface="Consolas" panose="020B0609020204030204" pitchFamily="49" charset="0"/>
              </a:rPr>
              <a:t> function</a:t>
            </a:r>
          </a:p>
          <a:p>
            <a:r>
              <a:rPr lang="en-US" sz="1600" dirty="0">
                <a:solidFill>
                  <a:schemeClr val="tx1"/>
                </a:solidFill>
                <a:latin typeface="Consolas" panose="020B0609020204030204" pitchFamily="49" charset="0"/>
              </a:rPr>
              <a:t>Image is HTTP POSTED to the </a:t>
            </a:r>
            <a:r>
              <a:rPr lang="en-US" sz="1600" dirty="0" err="1">
                <a:solidFill>
                  <a:schemeClr val="tx1"/>
                </a:solidFill>
                <a:latin typeface="Consolas" panose="020B0609020204030204" pitchFamily="49" charset="0"/>
              </a:rPr>
              <a:t>tensorflow</a:t>
            </a:r>
            <a:r>
              <a:rPr lang="en-US" sz="1600" dirty="0">
                <a:solidFill>
                  <a:schemeClr val="tx1"/>
                </a:solidFill>
                <a:latin typeface="Consolas" panose="020B0609020204030204" pitchFamily="49" charset="0"/>
              </a:rPr>
              <a:t> serving for classification</a:t>
            </a:r>
            <a:br>
              <a:rPr lang="en-US" sz="1600" dirty="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a:p>
            <a:endParaRPr lang="en-US" sz="1600" dirty="0">
              <a:solidFill>
                <a:schemeClr val="tx1"/>
              </a:solidFill>
              <a:latin typeface="Consolas" panose="020B0609020204030204" pitchFamily="49" charset="0"/>
            </a:endParaRPr>
          </a:p>
        </p:txBody>
      </p:sp>
      <p:sp>
        <p:nvSpPr>
          <p:cNvPr id="4" name="TextBox 3">
            <a:extLst>
              <a:ext uri="{FF2B5EF4-FFF2-40B4-BE49-F238E27FC236}">
                <a16:creationId xmlns:a16="http://schemas.microsoft.com/office/drawing/2014/main" id="{F15D2F70-AF77-DDFB-504B-2AA342554180}"/>
              </a:ext>
            </a:extLst>
          </p:cNvPr>
          <p:cNvSpPr txBox="1"/>
          <p:nvPr/>
        </p:nvSpPr>
        <p:spPr>
          <a:xfrm>
            <a:off x="4981643" y="1715460"/>
            <a:ext cx="3962400" cy="523220"/>
          </a:xfrm>
          <a:prstGeom prst="rect">
            <a:avLst/>
          </a:prstGeom>
          <a:noFill/>
        </p:spPr>
        <p:txBody>
          <a:bodyPr wrap="square" rtlCol="0">
            <a:spAutoFit/>
          </a:bodyPr>
          <a:lstStyle/>
          <a:p>
            <a:r>
              <a:rPr lang="en-US" dirty="0"/>
              <a:t>Image is read in and sharpened, using </a:t>
            </a:r>
            <a:r>
              <a:rPr lang="en-US" dirty="0" err="1"/>
              <a:t>Pil.ImageEnchance.Sharpness</a:t>
            </a:r>
            <a:endParaRPr lang="en-US" dirty="0"/>
          </a:p>
        </p:txBody>
      </p:sp>
      <p:pic>
        <p:nvPicPr>
          <p:cNvPr id="5" name="Picture 4">
            <a:extLst>
              <a:ext uri="{FF2B5EF4-FFF2-40B4-BE49-F238E27FC236}">
                <a16:creationId xmlns:a16="http://schemas.microsoft.com/office/drawing/2014/main" id="{E26DF9B3-FAAE-3625-514E-3D65448C35BE}"/>
              </a:ext>
            </a:extLst>
          </p:cNvPr>
          <p:cNvPicPr>
            <a:picLocks noChangeAspect="1"/>
          </p:cNvPicPr>
          <p:nvPr/>
        </p:nvPicPr>
        <p:blipFill>
          <a:blip r:embed="rId3"/>
          <a:stretch>
            <a:fillRect/>
          </a:stretch>
        </p:blipFill>
        <p:spPr>
          <a:xfrm>
            <a:off x="3973611" y="1062755"/>
            <a:ext cx="5037257" cy="358171"/>
          </a:xfrm>
          <a:prstGeom prst="rect">
            <a:avLst/>
          </a:prstGeom>
        </p:spPr>
      </p:pic>
    </p:spTree>
    <p:extLst>
      <p:ext uri="{BB962C8B-B14F-4D97-AF65-F5344CB8AC3E}">
        <p14:creationId xmlns:p14="http://schemas.microsoft.com/office/powerpoint/2010/main" val="155353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Prediction History Page</a:t>
            </a:r>
            <a:endParaRPr dirty="0"/>
          </a:p>
        </p:txBody>
      </p:sp>
      <p:sp>
        <p:nvSpPr>
          <p:cNvPr id="192" name="Google Shape;192;p31"/>
          <p:cNvSpPr txBox="1">
            <a:spLocks noGrp="1"/>
          </p:cNvSpPr>
          <p:nvPr>
            <p:ph type="body" idx="1"/>
          </p:nvPr>
        </p:nvSpPr>
        <p:spPr>
          <a:xfrm>
            <a:off x="129887" y="1349365"/>
            <a:ext cx="4098164" cy="1958614"/>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Provide the image, model used, the predicted class and the date and time the prediction is done on</a:t>
            </a:r>
          </a:p>
          <a:p>
            <a:r>
              <a:rPr lang="en-US" sz="2000" dirty="0">
                <a:solidFill>
                  <a:schemeClr val="tx1"/>
                </a:solidFill>
                <a:latin typeface="Consolas" panose="020B0609020204030204" pitchFamily="49" charset="0"/>
              </a:rPr>
              <a:t>Pagination added for easier navigation, prevent excessive scrolling</a:t>
            </a:r>
          </a:p>
          <a:p>
            <a:r>
              <a:rPr lang="en-US" sz="2000" dirty="0">
                <a:solidFill>
                  <a:schemeClr val="tx1"/>
                </a:solidFill>
                <a:latin typeface="Consolas" panose="020B0609020204030204" pitchFamily="49" charset="0"/>
              </a:rPr>
              <a:t>Option to filter by start date ,end date and by model</a:t>
            </a:r>
          </a:p>
        </p:txBody>
      </p:sp>
      <p:pic>
        <p:nvPicPr>
          <p:cNvPr id="4" name="Picture 3">
            <a:extLst>
              <a:ext uri="{FF2B5EF4-FFF2-40B4-BE49-F238E27FC236}">
                <a16:creationId xmlns:a16="http://schemas.microsoft.com/office/drawing/2014/main" id="{273049D2-8EB6-32C3-1118-EC23F6DDA5AD}"/>
              </a:ext>
            </a:extLst>
          </p:cNvPr>
          <p:cNvPicPr>
            <a:picLocks noChangeAspect="1"/>
          </p:cNvPicPr>
          <p:nvPr/>
        </p:nvPicPr>
        <p:blipFill>
          <a:blip r:embed="rId3"/>
          <a:stretch>
            <a:fillRect/>
          </a:stretch>
        </p:blipFill>
        <p:spPr>
          <a:xfrm>
            <a:off x="4789883" y="1069144"/>
            <a:ext cx="3534031" cy="3687494"/>
          </a:xfrm>
          <a:prstGeom prst="rect">
            <a:avLst/>
          </a:prstGeom>
        </p:spPr>
      </p:pic>
    </p:spTree>
    <p:extLst>
      <p:ext uri="{BB962C8B-B14F-4D97-AF65-F5344CB8AC3E}">
        <p14:creationId xmlns:p14="http://schemas.microsoft.com/office/powerpoint/2010/main" val="58952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Testing</a:t>
            </a:r>
            <a:endParaRPr dirty="0"/>
          </a:p>
        </p:txBody>
      </p:sp>
      <p:sp>
        <p:nvSpPr>
          <p:cNvPr id="192" name="Google Shape;192;p31"/>
          <p:cNvSpPr txBox="1">
            <a:spLocks noGrp="1"/>
          </p:cNvSpPr>
          <p:nvPr>
            <p:ph type="body" idx="1"/>
          </p:nvPr>
        </p:nvSpPr>
        <p:spPr>
          <a:xfrm>
            <a:off x="129886" y="1349364"/>
            <a:ext cx="8479542" cy="2325013"/>
          </a:xfrm>
          <a:prstGeom prst="rect">
            <a:avLst/>
          </a:prstGeom>
        </p:spPr>
        <p:txBody>
          <a:bodyPr spcFirstLastPara="1" wrap="square" lIns="91425" tIns="91425" rIns="91425" bIns="91425" anchor="t" anchorCtr="0">
            <a:noAutofit/>
          </a:bodyPr>
          <a:lstStyle/>
          <a:p>
            <a:r>
              <a:rPr lang="en-US" sz="2000" dirty="0">
                <a:solidFill>
                  <a:schemeClr val="tx1"/>
                </a:solidFill>
                <a:latin typeface="Consolas" panose="020B0609020204030204" pitchFamily="49" charset="0"/>
              </a:rPr>
              <a:t>Expected fail test, test inserting invalid input</a:t>
            </a:r>
          </a:p>
          <a:p>
            <a:r>
              <a:rPr lang="en-US" sz="2000" dirty="0">
                <a:solidFill>
                  <a:schemeClr val="tx1"/>
                </a:solidFill>
                <a:latin typeface="Consolas" panose="020B0609020204030204" pitchFamily="49" charset="0"/>
              </a:rPr>
              <a:t>Consistency testing, whether model return same result every time same images given</a:t>
            </a:r>
          </a:p>
          <a:p>
            <a:r>
              <a:rPr lang="en-US" sz="2000" dirty="0">
                <a:solidFill>
                  <a:schemeClr val="tx1"/>
                </a:solidFill>
                <a:latin typeface="Consolas" panose="020B0609020204030204" pitchFamily="49" charset="0"/>
              </a:rPr>
              <a:t>Validity testing – test validity of data</a:t>
            </a:r>
          </a:p>
          <a:p>
            <a:r>
              <a:rPr lang="en-US" sz="2000" dirty="0">
                <a:solidFill>
                  <a:schemeClr val="tx1"/>
                </a:solidFill>
                <a:latin typeface="Consolas" panose="020B0609020204030204" pitchFamily="49" charset="0"/>
              </a:rPr>
              <a:t>Range  testing, different ranges of inputs are given</a:t>
            </a:r>
          </a:p>
          <a:p>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35271927"/>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19607</TotalTime>
  <Words>1274</Words>
  <Application>Microsoft Office PowerPoint</Application>
  <PresentationFormat>On-screen Show (16:9)</PresentationFormat>
  <Paragraphs>100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Consolas</vt:lpstr>
      <vt:lpstr>Montserrat</vt:lpstr>
      <vt:lpstr>Barlow</vt:lpstr>
      <vt:lpstr>Arial</vt:lpstr>
      <vt:lpstr>Management Consulting Toolkit by Slidesgo</vt:lpstr>
      <vt:lpstr>Image Classification Web Application</vt:lpstr>
      <vt:lpstr>Model Info</vt:lpstr>
      <vt:lpstr>Application – Front end - Homepage</vt:lpstr>
      <vt:lpstr>Application – Prediction Page</vt:lpstr>
      <vt:lpstr>Application – Prediction Results  Page</vt:lpstr>
      <vt:lpstr>Application – Prediction Image downsampling</vt:lpstr>
      <vt:lpstr>Application – Prediction Image downsampling</vt:lpstr>
      <vt:lpstr>Application – Prediction History Page</vt:lpstr>
      <vt:lpstr>Application – Testing</vt:lpstr>
      <vt:lpstr>Application – Validity Testing</vt:lpstr>
      <vt:lpstr>Application – Expected Failure  Testing – invalid data</vt:lpstr>
      <vt:lpstr>Application – validity testing- insert data and retrieving the data </vt:lpstr>
      <vt:lpstr>Application – validity testing – inserting data and deleting the data </vt:lpstr>
      <vt:lpstr>Application – User Validation - Expected fail test</vt:lpstr>
      <vt:lpstr>Application – Consistency Testing</vt:lpstr>
      <vt:lpstr>Application – Deployment  - CI/CD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Housing   Analysis</dc:title>
  <dc:creator>Yee Hang</dc:creator>
  <cp:lastModifiedBy>YEE HANG</cp:lastModifiedBy>
  <cp:revision>84</cp:revision>
  <dcterms:modified xsi:type="dcterms:W3CDTF">2023-02-14T15:01:44Z</dcterms:modified>
</cp:coreProperties>
</file>