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handoutMasterIdLst>
    <p:handoutMasterId r:id="rId25"/>
  </p:handoutMasterIdLst>
  <p:sldIdLst>
    <p:sldId id="256" r:id="rId2"/>
    <p:sldId id="319" r:id="rId3"/>
    <p:sldId id="338" r:id="rId4"/>
    <p:sldId id="339" r:id="rId5"/>
    <p:sldId id="373" r:id="rId6"/>
    <p:sldId id="352" r:id="rId7"/>
    <p:sldId id="353" r:id="rId8"/>
    <p:sldId id="374" r:id="rId9"/>
    <p:sldId id="335" r:id="rId10"/>
    <p:sldId id="375" r:id="rId11"/>
    <p:sldId id="361" r:id="rId12"/>
    <p:sldId id="362" r:id="rId13"/>
    <p:sldId id="363" r:id="rId14"/>
    <p:sldId id="376" r:id="rId15"/>
    <p:sldId id="364" r:id="rId16"/>
    <p:sldId id="377" r:id="rId17"/>
    <p:sldId id="372" r:id="rId18"/>
    <p:sldId id="378" r:id="rId19"/>
    <p:sldId id="366" r:id="rId20"/>
    <p:sldId id="367" r:id="rId21"/>
    <p:sldId id="337" r:id="rId22"/>
    <p:sldId id="354" r:id="rId23"/>
  </p:sldIdLst>
  <p:sldSz cx="9144000" cy="5143500" type="screen16x9"/>
  <p:notesSz cx="6858000" cy="9144000"/>
  <p:embeddedFontLst>
    <p:embeddedFont>
      <p:font typeface="Barlow" panose="00000500000000000000" pitchFamily="2"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793F0C-4CAE-45E1-BDDE-FD79D8FE7DAF}">
  <a:tblStyle styleId="{CC793F0C-4CAE-45E1-BDDE-FD79D8FE7D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791" autoAdjust="0"/>
  </p:normalViewPr>
  <p:slideViewPr>
    <p:cSldViewPr snapToGrid="0">
      <p:cViewPr varScale="1">
        <p:scale>
          <a:sx n="64" d="100"/>
          <a:sy n="64" d="100"/>
        </p:scale>
        <p:origin x="86" y="509"/>
      </p:cViewPr>
      <p:guideLst/>
    </p:cSldViewPr>
  </p:slideViewPr>
  <p:outlineViewPr>
    <p:cViewPr>
      <p:scale>
        <a:sx n="33" d="100"/>
        <a:sy n="33" d="100"/>
      </p:scale>
      <p:origin x="0" y="-661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D8ABF5-CD6A-2772-607B-CC5CF9DA0E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D3A20DC-2588-A72E-ED15-DBCC43D95B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0EB70-6424-490F-A842-4CACE6815507}" type="datetimeFigureOut">
              <a:rPr lang="en-SG" smtClean="0"/>
              <a:t>25/11/2022</a:t>
            </a:fld>
            <a:endParaRPr lang="en-SG"/>
          </a:p>
        </p:txBody>
      </p:sp>
      <p:sp>
        <p:nvSpPr>
          <p:cNvPr id="4" name="Footer Placeholder 3">
            <a:extLst>
              <a:ext uri="{FF2B5EF4-FFF2-40B4-BE49-F238E27FC236}">
                <a16:creationId xmlns:a16="http://schemas.microsoft.com/office/drawing/2014/main" id="{8DE186DE-4FE1-C102-FAC3-339660972F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2F87F498-DE7C-76D2-371D-81D8BE7520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CDD22-5F61-4CFB-BA62-931AAD30181B}" type="slidenum">
              <a:rPr lang="en-SG" smtClean="0"/>
              <a:t>‹#›</a:t>
            </a:fld>
            <a:endParaRPr lang="en-SG"/>
          </a:p>
        </p:txBody>
      </p:sp>
    </p:spTree>
    <p:extLst>
      <p:ext uri="{BB962C8B-B14F-4D97-AF65-F5344CB8AC3E}">
        <p14:creationId xmlns:p14="http://schemas.microsoft.com/office/powerpoint/2010/main" val="2278124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Pca</a:t>
            </a:r>
            <a:r>
              <a:rPr lang="en-US" dirty="0"/>
              <a:t> is also able to remove the noise in the data, by excluding the principle components that capture very little variance. 4</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tx1"/>
                </a:solidFill>
              </a:rPr>
              <a:t>There are presence of outliers for torque and rotation speed , but these are  mostly </a:t>
            </a:r>
            <a:r>
              <a:rPr lang="en-US" sz="1100" dirty="0" err="1">
                <a:solidFill>
                  <a:schemeClr val="tx1"/>
                </a:solidFill>
              </a:rPr>
              <a:t>faultly</a:t>
            </a:r>
            <a:r>
              <a:rPr lang="en-US" sz="1100" dirty="0">
                <a:solidFill>
                  <a:schemeClr val="tx1"/>
                </a:solidFill>
              </a:rPr>
              <a:t> machines, which make sense, as machines that are spinning too fast will probably break down.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tx1"/>
              </a:solidFill>
            </a:endParaRPr>
          </a:p>
        </p:txBody>
      </p:sp>
    </p:spTree>
    <p:extLst>
      <p:ext uri="{BB962C8B-B14F-4D97-AF65-F5344CB8AC3E}">
        <p14:creationId xmlns:p14="http://schemas.microsoft.com/office/powerpoint/2010/main" val="234669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a:t>
            </a:r>
            <a:r>
              <a:rPr lang="en-US" dirty="0" err="1"/>
              <a:t>pca</a:t>
            </a:r>
            <a:r>
              <a:rPr lang="en-US" dirty="0"/>
              <a:t> can be performed, scaling need to be </a:t>
            </a:r>
            <a:r>
              <a:rPr lang="en-US"/>
              <a:t>done on the </a:t>
            </a:r>
            <a:endParaRPr dirty="0"/>
          </a:p>
        </p:txBody>
      </p:sp>
    </p:spTree>
    <p:extLst>
      <p:ext uri="{BB962C8B-B14F-4D97-AF65-F5344CB8AC3E}">
        <p14:creationId xmlns:p14="http://schemas.microsoft.com/office/powerpoint/2010/main" val="110742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34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48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879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Power is probably useful for differentiating between faulty and normal  machines, as power is energy used by the machine in each second. </a:t>
            </a:r>
          </a:p>
          <a:p>
            <a:pPr marL="0" lvl="0" indent="0" algn="l" rtl="0">
              <a:spcBef>
                <a:spcPts val="0"/>
              </a:spcBef>
              <a:spcAft>
                <a:spcPts val="0"/>
              </a:spcAft>
              <a:buNone/>
            </a:pPr>
            <a:r>
              <a:rPr lang="en-US" dirty="0"/>
              <a:t>Too much energy being used is probably an indication that the machine is faulty.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3 features have </a:t>
            </a:r>
            <a:r>
              <a:rPr lang="en-US" dirty="0" err="1"/>
              <a:t>phik</a:t>
            </a:r>
            <a:r>
              <a:rPr lang="en-US" dirty="0"/>
              <a:t> correlation of 37 , 20 and 56  against machine , the correlation looks to exist between these variables and the machine status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now be moving on into modelling which consist of choosing a model and improving on it </a:t>
            </a:r>
          </a:p>
          <a:p>
            <a:pPr marL="0" lvl="0" indent="0" algn="l" rtl="0">
              <a:spcBef>
                <a:spcPts val="0"/>
              </a:spcBef>
              <a:spcAft>
                <a:spcPts val="0"/>
              </a:spcAft>
              <a:buNone/>
            </a:pPr>
            <a:r>
              <a:rPr lang="en-US" dirty="0"/>
              <a:t>However we need to choose a metric to use </a:t>
            </a:r>
          </a:p>
        </p:txBody>
      </p:sp>
    </p:spTree>
    <p:extLst>
      <p:ext uri="{BB962C8B-B14F-4D97-AF65-F5344CB8AC3E}">
        <p14:creationId xmlns:p14="http://schemas.microsoft.com/office/powerpoint/2010/main" val="216650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Power is probably useful for differentiating between faulty and normal  machines, as power is energy used by the machine in each second. </a:t>
            </a:r>
          </a:p>
          <a:p>
            <a:pPr marL="0" lvl="0" indent="0" algn="l" rtl="0">
              <a:spcBef>
                <a:spcPts val="0"/>
              </a:spcBef>
              <a:spcAft>
                <a:spcPts val="0"/>
              </a:spcAft>
              <a:buNone/>
            </a:pPr>
            <a:r>
              <a:rPr lang="en-US" dirty="0"/>
              <a:t>Too much energy being used is probably an indication that the machine is faulty.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3 features have </a:t>
            </a:r>
            <a:r>
              <a:rPr lang="en-US" dirty="0" err="1"/>
              <a:t>phik</a:t>
            </a:r>
            <a:r>
              <a:rPr lang="en-US" dirty="0"/>
              <a:t> correlation of 37 , 20 and 56  against machine , the correlation looks to exist between these variables and the machine status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now be moving on into modelling which consist of choosing a model and improving on it </a:t>
            </a:r>
          </a:p>
          <a:p>
            <a:pPr marL="0" lvl="0" indent="0" algn="l" rtl="0">
              <a:spcBef>
                <a:spcPts val="0"/>
              </a:spcBef>
              <a:spcAft>
                <a:spcPts val="0"/>
              </a:spcAft>
              <a:buNone/>
            </a:pPr>
            <a:r>
              <a:rPr lang="en-US" dirty="0"/>
              <a:t>However we need to choose a metric to use </a:t>
            </a:r>
          </a:p>
        </p:txBody>
      </p:sp>
    </p:spTree>
    <p:extLst>
      <p:ext uri="{BB962C8B-B14F-4D97-AF65-F5344CB8AC3E}">
        <p14:creationId xmlns:p14="http://schemas.microsoft.com/office/powerpoint/2010/main" val="569219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4669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8791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92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69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94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56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305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402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541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13982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370621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Pca</a:t>
            </a:r>
            <a:r>
              <a:rPr lang="en-US" dirty="0"/>
              <a:t> is also able to remove the noise in the data, by excluding the principle components that capture very little variance. 4</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tx1"/>
                </a:solidFill>
              </a:rPr>
              <a:t>There are presence of outliers for torque and rotation speed , but these are  mostly </a:t>
            </a:r>
            <a:r>
              <a:rPr lang="en-US" sz="1100" dirty="0" err="1">
                <a:solidFill>
                  <a:schemeClr val="tx1"/>
                </a:solidFill>
              </a:rPr>
              <a:t>faultly</a:t>
            </a:r>
            <a:r>
              <a:rPr lang="en-US" sz="1100" dirty="0">
                <a:solidFill>
                  <a:schemeClr val="tx1"/>
                </a:solidFill>
              </a:rPr>
              <a:t> machines, which make sense, as machines that are spinning too fast will probably break down.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tx1"/>
              </a:solidFill>
            </a:endParaRPr>
          </a:p>
        </p:txBody>
      </p:sp>
    </p:spTree>
    <p:extLst>
      <p:ext uri="{BB962C8B-B14F-4D97-AF65-F5344CB8AC3E}">
        <p14:creationId xmlns:p14="http://schemas.microsoft.com/office/powerpoint/2010/main" val="103052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796698" y="1209175"/>
            <a:ext cx="7607314"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4A8CFF"/>
                </a:solidFill>
              </a:rPr>
              <a:t>CIFAR100 IMAGE CLASSIFICATION</a:t>
            </a:r>
            <a:endParaRPr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By: Yee Hang</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46088" y="-15238"/>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 20 – CNN Dense Net </a:t>
            </a:r>
            <a:endParaRPr dirty="0"/>
          </a:p>
        </p:txBody>
      </p:sp>
      <p:sp>
        <p:nvSpPr>
          <p:cNvPr id="192" name="Google Shape;192;p31"/>
          <p:cNvSpPr txBox="1">
            <a:spLocks noGrp="1"/>
          </p:cNvSpPr>
          <p:nvPr>
            <p:ph type="body" idx="1"/>
          </p:nvPr>
        </p:nvSpPr>
        <p:spPr>
          <a:xfrm>
            <a:off x="146088" y="689733"/>
            <a:ext cx="9144000" cy="3565973"/>
          </a:xfrm>
          <a:prstGeom prst="rect">
            <a:avLst/>
          </a:prstGeom>
        </p:spPr>
        <p:txBody>
          <a:bodyPr spcFirstLastPara="1" wrap="square" lIns="91425" tIns="91425" rIns="91425" bIns="91425" anchor="t" anchorCtr="0">
            <a:noAutofit/>
          </a:bodyPr>
          <a:lstStyle/>
          <a:p>
            <a:pPr marL="152400" indent="0">
              <a:spcBef>
                <a:spcPts val="1000"/>
              </a:spcBef>
              <a:buSzPts val="1200"/>
              <a:buNone/>
            </a:pPr>
            <a:r>
              <a:rPr lang="en-US" sz="1800" dirty="0" err="1">
                <a:solidFill>
                  <a:schemeClr val="tx1"/>
                </a:solidFill>
              </a:rPr>
              <a:t>ReduceLROnPlateau</a:t>
            </a:r>
            <a:endParaRPr lang="en-US" sz="1800" dirty="0">
              <a:solidFill>
                <a:schemeClr val="tx1"/>
              </a:solidFill>
            </a:endParaRPr>
          </a:p>
          <a:p>
            <a:pPr marL="152400" indent="0">
              <a:spcBef>
                <a:spcPts val="1000"/>
              </a:spcBef>
              <a:buSzPts val="1200"/>
              <a:buNone/>
            </a:pPr>
            <a:r>
              <a:rPr lang="en-US" sz="1400" dirty="0">
                <a:solidFill>
                  <a:schemeClr val="tx1"/>
                </a:solidFill>
              </a:rPr>
              <a:t>The loss and accuracy will stagnant when the training reaches an minimum point and the loss function will hover around the same value, using </a:t>
            </a:r>
            <a:r>
              <a:rPr lang="en-US" sz="1400" dirty="0" err="1">
                <a:solidFill>
                  <a:schemeClr val="tx1"/>
                </a:solidFill>
              </a:rPr>
              <a:t>ReduceLROnPlateau,to</a:t>
            </a:r>
            <a:r>
              <a:rPr lang="en-US" sz="1400" dirty="0">
                <a:solidFill>
                  <a:schemeClr val="tx1"/>
                </a:solidFill>
              </a:rPr>
              <a:t> decrease the learning rate will cause the loss function to be fine tuned more.</a:t>
            </a:r>
          </a:p>
          <a:p>
            <a:pPr marL="152400" indent="0">
              <a:spcBef>
                <a:spcPts val="1000"/>
              </a:spcBef>
              <a:buSzPts val="1200"/>
              <a:buNone/>
            </a:pPr>
            <a:r>
              <a:rPr lang="en-US" sz="1400" dirty="0">
                <a:solidFill>
                  <a:schemeClr val="tx1"/>
                </a:solidFill>
              </a:rPr>
              <a:t>I decided to use a patience of 4 epochs and monitor the </a:t>
            </a:r>
            <a:r>
              <a:rPr lang="en-US" sz="1400" dirty="0" err="1">
                <a:solidFill>
                  <a:schemeClr val="tx1"/>
                </a:solidFill>
              </a:rPr>
              <a:t>val_categorical_accuracy</a:t>
            </a:r>
            <a:endParaRPr lang="en-US" sz="1400" dirty="0">
              <a:solidFill>
                <a:schemeClr val="tx1"/>
              </a:solidFill>
            </a:endParaRPr>
          </a:p>
          <a:p>
            <a:pPr marL="152400" indent="0">
              <a:spcBef>
                <a:spcPts val="1000"/>
              </a:spcBef>
              <a:buSzPts val="1200"/>
              <a:buNone/>
            </a:pPr>
            <a:r>
              <a:rPr lang="en-US" sz="2000" dirty="0" err="1">
                <a:solidFill>
                  <a:schemeClr val="tx1"/>
                </a:solidFill>
              </a:rPr>
              <a:t>Batchsize</a:t>
            </a:r>
            <a:endParaRPr lang="en-US" sz="1400" dirty="0">
              <a:solidFill>
                <a:schemeClr val="tx1"/>
              </a:solidFill>
            </a:endParaRPr>
          </a:p>
          <a:p>
            <a:pPr marL="152400" indent="0">
              <a:spcBef>
                <a:spcPts val="1000"/>
              </a:spcBef>
              <a:buSzPts val="1200"/>
              <a:buNone/>
            </a:pPr>
            <a:r>
              <a:rPr lang="en-US" sz="1400" dirty="0">
                <a:solidFill>
                  <a:schemeClr val="tx1"/>
                </a:solidFill>
              </a:rPr>
              <a:t>    I decrease the </a:t>
            </a:r>
            <a:r>
              <a:rPr lang="en-US" sz="1400" dirty="0" err="1">
                <a:solidFill>
                  <a:schemeClr val="tx1"/>
                </a:solidFill>
              </a:rPr>
              <a:t>batchsize</a:t>
            </a:r>
            <a:r>
              <a:rPr lang="en-US" sz="1400" dirty="0">
                <a:solidFill>
                  <a:schemeClr val="tx1"/>
                </a:solidFill>
              </a:rPr>
              <a:t> from normal value of 128 to 64 as the Dense Net is more memory intensive</a:t>
            </a:r>
          </a:p>
          <a:p>
            <a:pPr marL="139700" indent="0">
              <a:buNone/>
            </a:pPr>
            <a:r>
              <a:rPr lang="en-US" sz="1800" dirty="0" err="1">
                <a:solidFill>
                  <a:schemeClr val="tx1"/>
                </a:solidFill>
              </a:rPr>
              <a:t>Cutmix</a:t>
            </a:r>
            <a:r>
              <a:rPr lang="en-US" sz="1800" dirty="0">
                <a:solidFill>
                  <a:schemeClr val="tx1"/>
                </a:solidFill>
              </a:rPr>
              <a:t> Augmentation</a:t>
            </a:r>
          </a:p>
          <a:p>
            <a:pPr>
              <a:buFont typeface="Arial" panose="020B0604020202020204" pitchFamily="34" charset="0"/>
              <a:buChar char="•"/>
            </a:pPr>
            <a:r>
              <a:rPr lang="en-US" sz="1800" dirty="0" err="1">
                <a:solidFill>
                  <a:schemeClr val="tx1"/>
                </a:solidFill>
              </a:rPr>
              <a:t>Cutmix</a:t>
            </a:r>
            <a:r>
              <a:rPr lang="en-US" sz="1800" dirty="0">
                <a:solidFill>
                  <a:schemeClr val="tx1"/>
                </a:solidFill>
              </a:rPr>
              <a:t> Augmentation randomly overlays images on one another and by a certain </a:t>
            </a:r>
            <a:r>
              <a:rPr lang="en-US" sz="1800" dirty="0" err="1">
                <a:solidFill>
                  <a:schemeClr val="tx1"/>
                </a:solidFill>
              </a:rPr>
              <a:t>proprotion</a:t>
            </a:r>
            <a:r>
              <a:rPr lang="en-US" sz="1800" dirty="0">
                <a:solidFill>
                  <a:schemeClr val="tx1"/>
                </a:solidFill>
              </a:rPr>
              <a:t> and the one hot encoded labels are also mixed</a:t>
            </a:r>
          </a:p>
          <a:p>
            <a:pPr>
              <a:buFont typeface="Arial" panose="020B0604020202020204" pitchFamily="34" charset="0"/>
              <a:buChar char="•"/>
            </a:pPr>
            <a:r>
              <a:rPr lang="en-US" sz="1800" dirty="0">
                <a:solidFill>
                  <a:schemeClr val="tx1"/>
                </a:solidFill>
              </a:rPr>
              <a:t>For </a:t>
            </a:r>
            <a:r>
              <a:rPr lang="en-US" sz="1800" dirty="0" err="1">
                <a:solidFill>
                  <a:schemeClr val="tx1"/>
                </a:solidFill>
              </a:rPr>
              <a:t>e.g</a:t>
            </a:r>
            <a:r>
              <a:rPr lang="en-US" sz="1800" dirty="0">
                <a:solidFill>
                  <a:schemeClr val="tx1"/>
                </a:solidFill>
              </a:rPr>
              <a:t>, if image1 from class 1 is overlayed on image 2 from class 2 , the one hot encoded label for that image might be [ 0.2, 0.8] where 20% of the original image is covered by another image</a:t>
            </a:r>
          </a:p>
          <a:p>
            <a:pPr marL="152400" indent="0">
              <a:spcBef>
                <a:spcPts val="1000"/>
              </a:spcBef>
              <a:buSzPts val="1200"/>
              <a:buNone/>
            </a:pPr>
            <a:endParaRPr lang="en-US" dirty="0">
              <a:solidFill>
                <a:schemeClr val="tx1"/>
              </a:solidFill>
            </a:endParaRPr>
          </a:p>
          <a:p>
            <a:pPr marL="152400" indent="0">
              <a:spcBef>
                <a:spcPts val="1000"/>
              </a:spcBef>
              <a:buSzPts val="1200"/>
              <a:buNone/>
            </a:pPr>
            <a:endParaRPr lang="en-US" sz="1400" dirty="0">
              <a:solidFill>
                <a:schemeClr val="tx1"/>
              </a:solidFill>
            </a:endParaRPr>
          </a:p>
        </p:txBody>
      </p:sp>
    </p:spTree>
    <p:extLst>
      <p:ext uri="{BB962C8B-B14F-4D97-AF65-F5344CB8AC3E}">
        <p14:creationId xmlns:p14="http://schemas.microsoft.com/office/powerpoint/2010/main" val="34237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 20 – Dense Net</a:t>
            </a:r>
            <a:endParaRPr dirty="0"/>
          </a:p>
        </p:txBody>
      </p:sp>
      <p:sp>
        <p:nvSpPr>
          <p:cNvPr id="192" name="Google Shape;192;p31"/>
          <p:cNvSpPr txBox="1">
            <a:spLocks noGrp="1"/>
          </p:cNvSpPr>
          <p:nvPr>
            <p:ph type="body" idx="1"/>
          </p:nvPr>
        </p:nvSpPr>
        <p:spPr>
          <a:xfrm>
            <a:off x="0" y="839710"/>
            <a:ext cx="3645568"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First </a:t>
            </a:r>
            <a:r>
              <a:rPr lang="en-US" dirty="0" err="1"/>
              <a:t>pleateau</a:t>
            </a:r>
            <a:r>
              <a:rPr lang="en-US" dirty="0"/>
              <a:t> around 20 epochs, causing the learning rate to be decreased </a:t>
            </a:r>
          </a:p>
          <a:p>
            <a:pPr>
              <a:buFont typeface="Arial" panose="020B0604020202020204" pitchFamily="34" charset="0"/>
              <a:buChar char="•"/>
            </a:pPr>
            <a:r>
              <a:rPr lang="en-US" dirty="0"/>
              <a:t>The model </a:t>
            </a:r>
            <a:r>
              <a:rPr lang="en-US" dirty="0" err="1"/>
              <a:t>pleateauing</a:t>
            </a:r>
            <a:r>
              <a:rPr lang="en-US" dirty="0"/>
              <a:t> at such an early number of epochs is concerning</a:t>
            </a:r>
          </a:p>
          <a:p>
            <a:pPr>
              <a:buFont typeface="Arial" panose="020B0604020202020204" pitchFamily="34" charset="0"/>
              <a:buChar char="•"/>
            </a:pPr>
            <a:r>
              <a:rPr lang="en-US" dirty="0"/>
              <a:t>The dense net reaches 60% accuracy around epoch 55 after the learning rate was being decreased 3 times</a:t>
            </a:r>
          </a:p>
          <a:p>
            <a:pPr>
              <a:buFont typeface="Arial" panose="020B0604020202020204" pitchFamily="34" charset="0"/>
              <a:buChar char="•"/>
            </a:pPr>
            <a:r>
              <a:rPr lang="en-US" dirty="0"/>
              <a:t>As the Learning Rate is being decreased many times, the loss and accuracy does not increase anymore </a:t>
            </a:r>
          </a:p>
          <a:p>
            <a:r>
              <a:rPr lang="en-US" dirty="0"/>
              <a:t>Additional point:</a:t>
            </a:r>
          </a:p>
          <a:p>
            <a:pPr>
              <a:buFont typeface="Arial" panose="020B0604020202020204" pitchFamily="34" charset="0"/>
              <a:buChar char="•"/>
            </a:pPr>
            <a:r>
              <a:rPr lang="en-US" dirty="0"/>
              <a:t>The dense net is very memory and computationally expensive to train with</a:t>
            </a:r>
          </a:p>
          <a:p>
            <a:r>
              <a:rPr lang="en-US" dirty="0"/>
              <a:t>Hence, considering the lower-than-expected validation score after so many epochs, I have decided to move on to try other models like the Wide Res Net </a:t>
            </a:r>
          </a:p>
        </p:txBody>
      </p:sp>
      <p:pic>
        <p:nvPicPr>
          <p:cNvPr id="7" name="Picture 6" descr="Chart&#10;&#10;Description automatically generated with medium confidence">
            <a:extLst>
              <a:ext uri="{FF2B5EF4-FFF2-40B4-BE49-F238E27FC236}">
                <a16:creationId xmlns:a16="http://schemas.microsoft.com/office/drawing/2014/main" id="{E6D78874-8E32-DE49-9216-C0E608C72FDF}"/>
              </a:ext>
            </a:extLst>
          </p:cNvPr>
          <p:cNvPicPr>
            <a:picLocks noChangeAspect="1"/>
          </p:cNvPicPr>
          <p:nvPr/>
        </p:nvPicPr>
        <p:blipFill>
          <a:blip r:embed="rId3"/>
          <a:stretch>
            <a:fillRect/>
          </a:stretch>
        </p:blipFill>
        <p:spPr>
          <a:xfrm>
            <a:off x="3913576" y="1065584"/>
            <a:ext cx="3792266" cy="2209477"/>
          </a:xfrm>
          <a:prstGeom prst="rect">
            <a:avLst/>
          </a:prstGeom>
        </p:spPr>
      </p:pic>
    </p:spTree>
    <p:extLst>
      <p:ext uri="{BB962C8B-B14F-4D97-AF65-F5344CB8AC3E}">
        <p14:creationId xmlns:p14="http://schemas.microsoft.com/office/powerpoint/2010/main" val="386970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933928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 20 – Wide Res Net with Cosine Annealing</a:t>
            </a:r>
            <a:endParaRPr dirty="0"/>
          </a:p>
        </p:txBody>
      </p:sp>
      <p:sp>
        <p:nvSpPr>
          <p:cNvPr id="192" name="Google Shape;192;p31"/>
          <p:cNvSpPr txBox="1">
            <a:spLocks noGrp="1"/>
          </p:cNvSpPr>
          <p:nvPr>
            <p:ph type="body" idx="1"/>
          </p:nvPr>
        </p:nvSpPr>
        <p:spPr>
          <a:xfrm>
            <a:off x="426504" y="839710"/>
            <a:ext cx="7291137" cy="1116608"/>
          </a:xfrm>
          <a:prstGeom prst="rect">
            <a:avLst/>
          </a:prstGeom>
        </p:spPr>
        <p:txBody>
          <a:bodyPr spcFirstLastPara="1" wrap="square" lIns="91425" tIns="91425" rIns="91425" bIns="91425" anchor="t" anchorCtr="0">
            <a:noAutofit/>
          </a:bodyPr>
          <a:lstStyle/>
          <a:p>
            <a:r>
              <a:rPr lang="en-US" sz="1600" b="1" dirty="0"/>
              <a:t>Cosine Annealing with warm restarts</a:t>
            </a:r>
          </a:p>
          <a:p>
            <a:pPr>
              <a:buFont typeface="Arial" panose="020B0604020202020204" pitchFamily="34" charset="0"/>
              <a:buChar char="•"/>
            </a:pPr>
            <a:r>
              <a:rPr lang="en-US" sz="1600" dirty="0"/>
              <a:t>It is a learning rate scheduler that explores the solution space effectively</a:t>
            </a:r>
          </a:p>
          <a:p>
            <a:pPr>
              <a:buFont typeface="Arial" panose="020B0604020202020204" pitchFamily="34" charset="0"/>
              <a:buChar char="•"/>
            </a:pPr>
            <a:r>
              <a:rPr lang="en-US" sz="1600" dirty="0"/>
              <a:t>The learning rate starts higher and the learning rate decreases to 0 and increases rapidly to the highest learning rate again </a:t>
            </a:r>
          </a:p>
          <a:p>
            <a:r>
              <a:rPr lang="en-US" sz="1600" b="1" dirty="0"/>
              <a:t>Cosine Annealing</a:t>
            </a:r>
          </a:p>
          <a:p>
            <a:pPr>
              <a:buFont typeface="Arial" panose="020B0604020202020204" pitchFamily="34" charset="0"/>
              <a:buChar char="•"/>
            </a:pPr>
            <a:r>
              <a:rPr lang="en-US" sz="1600" dirty="0"/>
              <a:t>it is a learning rate scheduler that uses cosine function to decrease the learning rate throughout training which allows for more fine tuning</a:t>
            </a:r>
          </a:p>
          <a:p>
            <a:r>
              <a:rPr lang="en-US" sz="1600" b="1" dirty="0"/>
              <a:t>Warm Restarts</a:t>
            </a:r>
          </a:p>
          <a:p>
            <a:pPr>
              <a:buFont typeface="Arial" panose="020B0604020202020204" pitchFamily="34" charset="0"/>
              <a:buChar char="•"/>
            </a:pPr>
            <a:r>
              <a:rPr lang="en-US" sz="1600" dirty="0"/>
              <a:t>Neural network / </a:t>
            </a:r>
            <a:r>
              <a:rPr lang="en-US" sz="1600" dirty="0" err="1"/>
              <a:t>cnn</a:t>
            </a:r>
            <a:r>
              <a:rPr lang="en-US" sz="1600" dirty="0"/>
              <a:t> loss function is non convex, and a lot of local minimum exist </a:t>
            </a:r>
          </a:p>
          <a:p>
            <a:pPr>
              <a:buFont typeface="Arial" panose="020B0604020202020204" pitchFamily="34" charset="0"/>
              <a:buChar char="•"/>
            </a:pPr>
            <a:r>
              <a:rPr lang="en-US" sz="1600" dirty="0"/>
              <a:t>Hence there is a need to find a better local minimum</a:t>
            </a:r>
          </a:p>
          <a:p>
            <a:pPr>
              <a:buFont typeface="Arial" panose="020B0604020202020204" pitchFamily="34" charset="0"/>
              <a:buChar char="•"/>
            </a:pPr>
            <a:r>
              <a:rPr lang="en-US" sz="1600" dirty="0"/>
              <a:t>It is going to reset the learning rate back to </a:t>
            </a:r>
            <a:r>
              <a:rPr lang="en-US" sz="1600" dirty="0" err="1"/>
              <a:t>max_lr</a:t>
            </a:r>
            <a:r>
              <a:rPr lang="en-US" sz="1600" dirty="0"/>
              <a:t> at the end of each cycle to escape the local minimum and find a better local minimum that is more stable </a:t>
            </a:r>
          </a:p>
        </p:txBody>
      </p:sp>
    </p:spTree>
    <p:extLst>
      <p:ext uri="{BB962C8B-B14F-4D97-AF65-F5344CB8AC3E}">
        <p14:creationId xmlns:p14="http://schemas.microsoft.com/office/powerpoint/2010/main" val="362734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Wide Res Net</a:t>
            </a:r>
            <a:endParaRPr dirty="0"/>
          </a:p>
        </p:txBody>
      </p:sp>
      <p:sp>
        <p:nvSpPr>
          <p:cNvPr id="192" name="Google Shape;192;p31"/>
          <p:cNvSpPr txBox="1">
            <a:spLocks noGrp="1"/>
          </p:cNvSpPr>
          <p:nvPr>
            <p:ph type="body" idx="1"/>
          </p:nvPr>
        </p:nvSpPr>
        <p:spPr>
          <a:xfrm>
            <a:off x="0" y="3389964"/>
            <a:ext cx="8839200" cy="1116608"/>
          </a:xfrm>
          <a:prstGeom prst="rect">
            <a:avLst/>
          </a:prstGeom>
        </p:spPr>
        <p:txBody>
          <a:bodyPr spcFirstLastPara="1" wrap="square" lIns="91425" tIns="91425" rIns="91425" bIns="91425" anchor="t" anchorCtr="0">
            <a:noAutofit/>
          </a:bodyPr>
          <a:lstStyle/>
          <a:p>
            <a:pPr marL="139700" indent="0">
              <a:buNone/>
            </a:pPr>
            <a:r>
              <a:rPr lang="en-US" sz="2000" b="0" dirty="0">
                <a:solidFill>
                  <a:schemeClr val="tx1"/>
                </a:solidFill>
                <a:effectLst/>
                <a:latin typeface="Courier New" panose="02070309020205020404" pitchFamily="49" charset="0"/>
              </a:rPr>
              <a:t> Model is overfitting after 30 epochs with higher train accuracy than validation accuracy</a:t>
            </a:r>
          </a:p>
        </p:txBody>
      </p:sp>
      <p:pic>
        <p:nvPicPr>
          <p:cNvPr id="9" name="Picture 8" descr="Chart, line chart&#10;&#10;Description automatically generated">
            <a:extLst>
              <a:ext uri="{FF2B5EF4-FFF2-40B4-BE49-F238E27FC236}">
                <a16:creationId xmlns:a16="http://schemas.microsoft.com/office/drawing/2014/main" id="{6F3D9FBB-9A20-7FA2-4A44-ECFBD37CAC95}"/>
              </a:ext>
            </a:extLst>
          </p:cNvPr>
          <p:cNvPicPr>
            <a:picLocks noChangeAspect="1"/>
          </p:cNvPicPr>
          <p:nvPr/>
        </p:nvPicPr>
        <p:blipFill>
          <a:blip r:embed="rId3"/>
          <a:stretch>
            <a:fillRect/>
          </a:stretch>
        </p:blipFill>
        <p:spPr>
          <a:xfrm>
            <a:off x="3087190" y="267010"/>
            <a:ext cx="5752010" cy="3351276"/>
          </a:xfrm>
          <a:prstGeom prst="rect">
            <a:avLst/>
          </a:prstGeom>
        </p:spPr>
      </p:pic>
    </p:spTree>
    <p:extLst>
      <p:ext uri="{BB962C8B-B14F-4D97-AF65-F5344CB8AC3E}">
        <p14:creationId xmlns:p14="http://schemas.microsoft.com/office/powerpoint/2010/main" val="224705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70471" y="64228"/>
            <a:ext cx="9156409" cy="572700"/>
          </a:xfrm>
          <a:prstGeom prst="rect">
            <a:avLst/>
          </a:prstGeom>
        </p:spPr>
        <p:txBody>
          <a:bodyPr spcFirstLastPara="1" wrap="square" lIns="91425" tIns="91425" rIns="91425" bIns="91425" anchor="t" anchorCtr="0">
            <a:noAutofit/>
          </a:bodyPr>
          <a:lstStyle/>
          <a:p>
            <a:r>
              <a:rPr lang="en-US" sz="2400" b="0" dirty="0">
                <a:solidFill>
                  <a:schemeClr val="tx1"/>
                </a:solidFill>
                <a:effectLst/>
                <a:latin typeface="Courier New" panose="02070309020205020404" pitchFamily="49" charset="0"/>
              </a:rPr>
              <a:t>Wide </a:t>
            </a:r>
            <a:r>
              <a:rPr lang="en-US" sz="2400" b="0" dirty="0" err="1">
                <a:solidFill>
                  <a:schemeClr val="tx1"/>
                </a:solidFill>
                <a:effectLst/>
                <a:latin typeface="Courier New" panose="02070309020205020404" pitchFamily="49" charset="0"/>
              </a:rPr>
              <a:t>ResNet</a:t>
            </a:r>
            <a:r>
              <a:rPr lang="en-US" sz="2400" b="0" dirty="0">
                <a:solidFill>
                  <a:schemeClr val="tx1"/>
                </a:solidFill>
                <a:effectLst/>
                <a:latin typeface="Courier New" panose="02070309020205020404" pitchFamily="49" charset="0"/>
              </a:rPr>
              <a:t> with width of 28 and widening factor of 10 and  [Double Fully Connected Competitive Inner Imaging Block1x1]</a:t>
            </a:r>
          </a:p>
        </p:txBody>
      </p:sp>
      <p:sp>
        <p:nvSpPr>
          <p:cNvPr id="192" name="Google Shape;192;p31"/>
          <p:cNvSpPr txBox="1">
            <a:spLocks noGrp="1"/>
          </p:cNvSpPr>
          <p:nvPr>
            <p:ph type="body" idx="1"/>
          </p:nvPr>
        </p:nvSpPr>
        <p:spPr>
          <a:xfrm>
            <a:off x="-182880" y="3711503"/>
            <a:ext cx="9156409" cy="1116608"/>
          </a:xfrm>
          <a:prstGeom prst="rect">
            <a:avLst/>
          </a:prstGeom>
        </p:spPr>
        <p:txBody>
          <a:bodyPr spcFirstLastPara="1" wrap="square" lIns="91425" tIns="91425" rIns="91425" bIns="91425" anchor="t" anchorCtr="0">
            <a:noAutofit/>
          </a:bodyPr>
          <a:lstStyle/>
          <a:p>
            <a:pPr eaLnBrk="0" hangingPunct="0"/>
            <a:r>
              <a:rPr lang="en-US" sz="1600" b="0" dirty="0">
                <a:solidFill>
                  <a:schemeClr val="tx1"/>
                </a:solidFill>
                <a:effectLst/>
                <a:latin typeface="Courier New" panose="02070309020205020404" pitchFamily="49" charset="0"/>
              </a:rPr>
              <a:t>Initially overfits a bit from 30 epoch to 50 epoch but the validation accuracy 'catches up' to the training accuracy</a:t>
            </a:r>
          </a:p>
          <a:p>
            <a:pPr eaLnBrk="0" hangingPunct="0"/>
            <a:r>
              <a:rPr lang="en-US" sz="1600" b="0" dirty="0">
                <a:solidFill>
                  <a:schemeClr val="tx1"/>
                </a:solidFill>
                <a:effectLst/>
                <a:latin typeface="Courier New" panose="02070309020205020404" pitchFamily="49" charset="0"/>
              </a:rPr>
              <a:t>Achieved 81% validation accuracy with the new competitive inner imaging block and increasing the Wide </a:t>
            </a:r>
            <a:r>
              <a:rPr lang="en-US" sz="1600" b="0" dirty="0" err="1">
                <a:solidFill>
                  <a:schemeClr val="tx1"/>
                </a:solidFill>
                <a:effectLst/>
                <a:latin typeface="Courier New" panose="02070309020205020404" pitchFamily="49" charset="0"/>
              </a:rPr>
              <a:t>ResNet</a:t>
            </a:r>
            <a:r>
              <a:rPr lang="en-US" sz="1600" b="0" dirty="0">
                <a:solidFill>
                  <a:schemeClr val="tx1"/>
                </a:solidFill>
                <a:effectLst/>
                <a:latin typeface="Courier New" panose="02070309020205020404" pitchFamily="49" charset="0"/>
              </a:rPr>
              <a:t> to depth of 28 and width of 10 </a:t>
            </a:r>
          </a:p>
          <a:p>
            <a:pPr marL="139700" indent="0" eaLnBrk="0" hangingPunct="0">
              <a:buNone/>
            </a:pPr>
            <a:br>
              <a:rPr lang="en-US" sz="1600" b="0" dirty="0">
                <a:solidFill>
                  <a:schemeClr val="tx1"/>
                </a:solidFill>
                <a:effectLst/>
                <a:latin typeface="Courier New" panose="02070309020205020404" pitchFamily="49" charset="0"/>
              </a:rPr>
            </a:br>
            <a:br>
              <a:rPr lang="en-US" sz="1600" b="0" dirty="0">
                <a:solidFill>
                  <a:schemeClr val="tx1"/>
                </a:solidFill>
                <a:effectLst/>
                <a:latin typeface="Courier New" panose="02070309020205020404" pitchFamily="49" charset="0"/>
              </a:rPr>
            </a:br>
            <a:br>
              <a:rPr lang="en-US" sz="1600" b="0" dirty="0">
                <a:solidFill>
                  <a:schemeClr val="tx1"/>
                </a:solidFill>
                <a:effectLst/>
                <a:latin typeface="Courier New" panose="02070309020205020404" pitchFamily="49" charset="0"/>
              </a:rPr>
            </a:br>
            <a:endParaRPr lang="en-US" sz="1600" b="0" dirty="0">
              <a:solidFill>
                <a:schemeClr val="tx1"/>
              </a:solidFill>
              <a:effectLst/>
              <a:latin typeface="Courier New" panose="02070309020205020404" pitchFamily="49" charset="0"/>
            </a:endParaRPr>
          </a:p>
        </p:txBody>
      </p:sp>
      <p:pic>
        <p:nvPicPr>
          <p:cNvPr id="3" name="Picture 2" descr="Histogram&#10;&#10;Description automatically generated">
            <a:extLst>
              <a:ext uri="{FF2B5EF4-FFF2-40B4-BE49-F238E27FC236}">
                <a16:creationId xmlns:a16="http://schemas.microsoft.com/office/drawing/2014/main" id="{075443D4-DBF8-FE9D-A2A6-169EEAF82BAF}"/>
              </a:ext>
            </a:extLst>
          </p:cNvPr>
          <p:cNvPicPr>
            <a:picLocks noChangeAspect="1"/>
          </p:cNvPicPr>
          <p:nvPr/>
        </p:nvPicPr>
        <p:blipFill>
          <a:blip r:embed="rId3"/>
          <a:stretch>
            <a:fillRect/>
          </a:stretch>
        </p:blipFill>
        <p:spPr>
          <a:xfrm>
            <a:off x="3949336" y="1232259"/>
            <a:ext cx="4255285" cy="2479244"/>
          </a:xfrm>
          <a:prstGeom prst="rect">
            <a:avLst/>
          </a:prstGeom>
        </p:spPr>
      </p:pic>
    </p:spTree>
    <p:extLst>
      <p:ext uri="{BB962C8B-B14F-4D97-AF65-F5344CB8AC3E}">
        <p14:creationId xmlns:p14="http://schemas.microsoft.com/office/powerpoint/2010/main" val="403323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Hyperband parameter tuning</a:t>
            </a:r>
            <a:endParaRPr dirty="0"/>
          </a:p>
        </p:txBody>
      </p:sp>
      <p:sp>
        <p:nvSpPr>
          <p:cNvPr id="192" name="Google Shape;192;p31"/>
          <p:cNvSpPr txBox="1">
            <a:spLocks noGrp="1"/>
          </p:cNvSpPr>
          <p:nvPr>
            <p:ph type="body" idx="1"/>
          </p:nvPr>
        </p:nvSpPr>
        <p:spPr>
          <a:xfrm>
            <a:off x="0" y="953099"/>
            <a:ext cx="8138160"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dirty="0"/>
              <a:t>    Batch size</a:t>
            </a:r>
          </a:p>
          <a:p>
            <a:pPr>
              <a:buFont typeface="Arial" panose="020B0604020202020204" pitchFamily="34" charset="0"/>
              <a:buChar char="•"/>
            </a:pPr>
            <a:endParaRPr lang="en-US" sz="2000" dirty="0"/>
          </a:p>
          <a:p>
            <a:pPr>
              <a:buFont typeface="Arial" panose="020B0604020202020204" pitchFamily="34" charset="0"/>
              <a:buChar char="•"/>
            </a:pPr>
            <a:r>
              <a:rPr lang="en-US" sz="2000" dirty="0"/>
              <a:t>        To increase the batch size for better stability during training</a:t>
            </a:r>
          </a:p>
          <a:p>
            <a:pPr>
              <a:buFont typeface="Arial" panose="020B0604020202020204" pitchFamily="34" charset="0"/>
              <a:buChar char="•"/>
            </a:pPr>
            <a:endParaRPr lang="en-US" sz="2000" dirty="0"/>
          </a:p>
          <a:p>
            <a:pPr>
              <a:buFont typeface="Arial" panose="020B0604020202020204" pitchFamily="34" charset="0"/>
              <a:buChar char="•"/>
            </a:pPr>
            <a:r>
              <a:rPr lang="en-US" sz="2000" dirty="0"/>
              <a:t>    Regularization Parameter (L2)</a:t>
            </a:r>
          </a:p>
          <a:p>
            <a:pPr>
              <a:buFont typeface="Arial" panose="020B0604020202020204" pitchFamily="34" charset="0"/>
              <a:buChar char="•"/>
            </a:pPr>
            <a:endParaRPr lang="en-US" sz="2000" dirty="0"/>
          </a:p>
          <a:p>
            <a:pPr>
              <a:buFont typeface="Arial" panose="020B0604020202020204" pitchFamily="34" charset="0"/>
              <a:buChar char="•"/>
            </a:pPr>
            <a:r>
              <a:rPr lang="en-US" sz="2000" dirty="0"/>
              <a:t>        Test values 0.0005 , 0.005, 0.05</a:t>
            </a:r>
          </a:p>
          <a:p>
            <a:pPr>
              <a:buFont typeface="Arial" panose="020B0604020202020204" pitchFamily="34" charset="0"/>
              <a:buChar char="•"/>
            </a:pPr>
            <a:endParaRPr lang="en-US" sz="2000" dirty="0"/>
          </a:p>
          <a:p>
            <a:pPr>
              <a:buFont typeface="Arial" panose="020B0604020202020204" pitchFamily="34" charset="0"/>
              <a:buChar char="•"/>
            </a:pPr>
            <a:r>
              <a:rPr lang="en-US" sz="2000" dirty="0"/>
              <a:t>   Test Optimizers</a:t>
            </a:r>
          </a:p>
          <a:p>
            <a:pPr>
              <a:buFont typeface="Arial" panose="020B0604020202020204" pitchFamily="34" charset="0"/>
              <a:buChar char="•"/>
            </a:pPr>
            <a:endParaRPr lang="en-US" sz="2000" dirty="0"/>
          </a:p>
          <a:p>
            <a:pPr>
              <a:buFont typeface="Arial" panose="020B0604020202020204" pitchFamily="34" charset="0"/>
              <a:buChar char="•"/>
            </a:pPr>
            <a:r>
              <a:rPr lang="en-US" sz="2000" dirty="0"/>
              <a:t>        SGD , ADAM</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5807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Hyperband parameter tuning</a:t>
            </a:r>
            <a:endParaRPr dirty="0"/>
          </a:p>
        </p:txBody>
      </p:sp>
      <p:sp>
        <p:nvSpPr>
          <p:cNvPr id="3" name="Text Placeholder 2">
            <a:extLst>
              <a:ext uri="{FF2B5EF4-FFF2-40B4-BE49-F238E27FC236}">
                <a16:creationId xmlns:a16="http://schemas.microsoft.com/office/drawing/2014/main" id="{77F7C1E6-C4D6-34BE-44DB-FA9E3291D565}"/>
              </a:ext>
            </a:extLst>
          </p:cNvPr>
          <p:cNvSpPr>
            <a:spLocks noGrp="1"/>
          </p:cNvSpPr>
          <p:nvPr>
            <p:ph type="body" idx="1"/>
          </p:nvPr>
        </p:nvSpPr>
        <p:spPr/>
        <p:txBody>
          <a:bodyPr/>
          <a:lstStyle/>
          <a:p>
            <a:r>
              <a:rPr lang="en-US" b="0" dirty="0">
                <a:solidFill>
                  <a:schemeClr val="tx1"/>
                </a:solidFill>
                <a:effectLst/>
                <a:latin typeface="Courier New" panose="02070309020205020404" pitchFamily="49" charset="0"/>
              </a:rPr>
              <a:t>The hyperparameters are the same as the original parameters, showing that the original parameters are decent</a:t>
            </a:r>
          </a:p>
          <a:p>
            <a:endParaRPr lang="en-SG" dirty="0"/>
          </a:p>
        </p:txBody>
      </p:sp>
      <p:pic>
        <p:nvPicPr>
          <p:cNvPr id="5" name="Picture 4">
            <a:extLst>
              <a:ext uri="{FF2B5EF4-FFF2-40B4-BE49-F238E27FC236}">
                <a16:creationId xmlns:a16="http://schemas.microsoft.com/office/drawing/2014/main" id="{A4E28061-A746-B106-0807-DB770944BAA1}"/>
              </a:ext>
            </a:extLst>
          </p:cNvPr>
          <p:cNvPicPr>
            <a:picLocks noChangeAspect="1"/>
          </p:cNvPicPr>
          <p:nvPr/>
        </p:nvPicPr>
        <p:blipFill>
          <a:blip r:embed="rId3"/>
          <a:stretch>
            <a:fillRect/>
          </a:stretch>
        </p:blipFill>
        <p:spPr>
          <a:xfrm>
            <a:off x="4031546" y="2125432"/>
            <a:ext cx="4701947" cy="2751058"/>
          </a:xfrm>
          <a:prstGeom prst="rect">
            <a:avLst/>
          </a:prstGeom>
        </p:spPr>
      </p:pic>
      <p:sp>
        <p:nvSpPr>
          <p:cNvPr id="6" name="TextBox 5">
            <a:extLst>
              <a:ext uri="{FF2B5EF4-FFF2-40B4-BE49-F238E27FC236}">
                <a16:creationId xmlns:a16="http://schemas.microsoft.com/office/drawing/2014/main" id="{B6DD7230-0E5C-CB84-272E-73D9966C7A3E}"/>
              </a:ext>
            </a:extLst>
          </p:cNvPr>
          <p:cNvSpPr txBox="1"/>
          <p:nvPr/>
        </p:nvSpPr>
        <p:spPr>
          <a:xfrm>
            <a:off x="142717" y="2403308"/>
            <a:ext cx="2830738" cy="1384995"/>
          </a:xfrm>
          <a:prstGeom prst="rect">
            <a:avLst/>
          </a:prstGeom>
          <a:noFill/>
        </p:spPr>
        <p:txBody>
          <a:bodyPr wrap="square" rtlCol="0">
            <a:spAutoFit/>
          </a:bodyPr>
          <a:lstStyle/>
          <a:p>
            <a:r>
              <a:rPr lang="en-US" b="0" dirty="0">
                <a:solidFill>
                  <a:schemeClr val="tx1"/>
                </a:solidFill>
                <a:effectLst/>
                <a:latin typeface="Courier New" panose="02070309020205020404" pitchFamily="49" charset="0"/>
              </a:rPr>
              <a:t>The hyperparameters are the same as the original parameters, showing that the original parameters are decent</a:t>
            </a:r>
          </a:p>
          <a:p>
            <a:endParaRPr lang="en-SG" dirty="0"/>
          </a:p>
        </p:txBody>
      </p:sp>
    </p:spTree>
    <p:extLst>
      <p:ext uri="{BB962C8B-B14F-4D97-AF65-F5344CB8AC3E}">
        <p14:creationId xmlns:p14="http://schemas.microsoft.com/office/powerpoint/2010/main" val="312587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Evaluation on test set</a:t>
            </a:r>
            <a:endParaRPr dirty="0"/>
          </a:p>
        </p:txBody>
      </p:sp>
      <p:sp>
        <p:nvSpPr>
          <p:cNvPr id="192" name="Google Shape;192;p31"/>
          <p:cNvSpPr txBox="1">
            <a:spLocks noGrp="1"/>
          </p:cNvSpPr>
          <p:nvPr>
            <p:ph type="body" idx="1"/>
          </p:nvPr>
        </p:nvSpPr>
        <p:spPr>
          <a:xfrm>
            <a:off x="0" y="1246714"/>
            <a:ext cx="4181856"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3200" b="0" dirty="0">
                <a:solidFill>
                  <a:schemeClr val="tx1"/>
                </a:solidFill>
                <a:effectLst/>
                <a:latin typeface="Courier New" panose="02070309020205020404" pitchFamily="49" charset="0"/>
              </a:rPr>
              <a:t>Achieved 80%  accuracy on the train set</a:t>
            </a:r>
          </a:p>
          <a:p>
            <a:pPr>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679CFB4B-8D5D-C4D3-A03A-87F8A6DA5380}"/>
              </a:ext>
            </a:extLst>
          </p:cNvPr>
          <p:cNvPicPr>
            <a:picLocks noChangeAspect="1"/>
          </p:cNvPicPr>
          <p:nvPr/>
        </p:nvPicPr>
        <p:blipFill>
          <a:blip r:embed="rId3"/>
          <a:stretch>
            <a:fillRect/>
          </a:stretch>
        </p:blipFill>
        <p:spPr>
          <a:xfrm>
            <a:off x="4398316" y="951551"/>
            <a:ext cx="4938188" cy="4313294"/>
          </a:xfrm>
          <a:prstGeom prst="rect">
            <a:avLst/>
          </a:prstGeom>
        </p:spPr>
      </p:pic>
    </p:spTree>
    <p:extLst>
      <p:ext uri="{BB962C8B-B14F-4D97-AF65-F5344CB8AC3E}">
        <p14:creationId xmlns:p14="http://schemas.microsoft.com/office/powerpoint/2010/main" val="406659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7" y="267010"/>
            <a:ext cx="90684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Evaluation on test set- Error analysis</a:t>
            </a:r>
            <a:endParaRPr dirty="0"/>
          </a:p>
        </p:txBody>
      </p:sp>
      <p:sp>
        <p:nvSpPr>
          <p:cNvPr id="192" name="Google Shape;192;p31"/>
          <p:cNvSpPr txBox="1">
            <a:spLocks noGrp="1"/>
          </p:cNvSpPr>
          <p:nvPr>
            <p:ph type="body" idx="1"/>
          </p:nvPr>
        </p:nvSpPr>
        <p:spPr>
          <a:xfrm>
            <a:off x="0" y="1246714"/>
            <a:ext cx="4181856" cy="11166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4D118554-7FF2-50F8-CFAF-52F6A103770C}"/>
              </a:ext>
            </a:extLst>
          </p:cNvPr>
          <p:cNvPicPr>
            <a:picLocks noChangeAspect="1"/>
          </p:cNvPicPr>
          <p:nvPr/>
        </p:nvPicPr>
        <p:blipFill>
          <a:blip r:embed="rId3"/>
          <a:stretch>
            <a:fillRect/>
          </a:stretch>
        </p:blipFill>
        <p:spPr>
          <a:xfrm>
            <a:off x="2066544" y="794339"/>
            <a:ext cx="4653807" cy="4332315"/>
          </a:xfrm>
          <a:prstGeom prst="rect">
            <a:avLst/>
          </a:prstGeom>
        </p:spPr>
      </p:pic>
    </p:spTree>
    <p:extLst>
      <p:ext uri="{BB962C8B-B14F-4D97-AF65-F5344CB8AC3E}">
        <p14:creationId xmlns:p14="http://schemas.microsoft.com/office/powerpoint/2010/main" val="1317833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25239-B49C-5B7B-F0EE-471C755D9469}"/>
              </a:ext>
            </a:extLst>
          </p:cNvPr>
          <p:cNvSpPr>
            <a:spLocks noGrp="1"/>
          </p:cNvSpPr>
          <p:nvPr>
            <p:ph type="body" idx="1"/>
          </p:nvPr>
        </p:nvSpPr>
        <p:spPr>
          <a:xfrm>
            <a:off x="713225" y="1152474"/>
            <a:ext cx="3495360" cy="3888449"/>
          </a:xfrm>
        </p:spPr>
        <p:txBody>
          <a:bodyPr/>
          <a:lstStyle/>
          <a:p>
            <a:r>
              <a:rPr lang="en-US" b="1" dirty="0">
                <a:solidFill>
                  <a:schemeClr val="tx1"/>
                </a:solidFill>
                <a:effectLst/>
                <a:latin typeface="Consolas" panose="020B0609020204030204" pitchFamily="49" charset="0"/>
              </a:rPr>
              <a:t>Decided to try Wide </a:t>
            </a:r>
            <a:r>
              <a:rPr lang="en-US" b="1" dirty="0" err="1">
                <a:solidFill>
                  <a:schemeClr val="tx1"/>
                </a:solidFill>
                <a:effectLst/>
                <a:latin typeface="Consolas" panose="020B0609020204030204" pitchFamily="49" charset="0"/>
              </a:rPr>
              <a:t>ResNet</a:t>
            </a:r>
            <a:r>
              <a:rPr lang="en-US" b="1" dirty="0">
                <a:solidFill>
                  <a:schemeClr val="tx1"/>
                </a:solidFill>
                <a:effectLst/>
                <a:latin typeface="Consolas" panose="020B0609020204030204" pitchFamily="49" charset="0"/>
              </a:rPr>
              <a:t> 28-10 With </a:t>
            </a:r>
            <a:r>
              <a:rPr lang="en-US" b="1" dirty="0" err="1">
                <a:solidFill>
                  <a:schemeClr val="tx1"/>
                </a:solidFill>
                <a:effectLst/>
                <a:latin typeface="Consolas" panose="020B0609020204030204" pitchFamily="49" charset="0"/>
              </a:rPr>
              <a:t>CutMix</a:t>
            </a:r>
            <a:r>
              <a:rPr lang="en-US" b="1" dirty="0">
                <a:solidFill>
                  <a:schemeClr val="tx1"/>
                </a:solidFill>
                <a:effectLst/>
                <a:latin typeface="Consolas" panose="020B0609020204030204" pitchFamily="49" charset="0"/>
              </a:rPr>
              <a:t> Augmentation and  Double Fully Connected Competitive Inner Imaging Block due to the good results of wide </a:t>
            </a:r>
            <a:r>
              <a:rPr lang="en-US" b="1" dirty="0" err="1">
                <a:solidFill>
                  <a:schemeClr val="tx1"/>
                </a:solidFill>
                <a:effectLst/>
                <a:latin typeface="Consolas" panose="020B0609020204030204" pitchFamily="49" charset="0"/>
              </a:rPr>
              <a:t>resnet</a:t>
            </a:r>
            <a:r>
              <a:rPr lang="en-US" b="1" dirty="0">
                <a:solidFill>
                  <a:schemeClr val="tx1"/>
                </a:solidFill>
                <a:effectLst/>
                <a:latin typeface="Consolas" panose="020B0609020204030204" pitchFamily="49" charset="0"/>
              </a:rPr>
              <a:t> on the 20 classes task</a:t>
            </a:r>
          </a:p>
          <a:p>
            <a:r>
              <a:rPr lang="en-US" sz="1000" b="0" dirty="0">
                <a:solidFill>
                  <a:schemeClr val="tx1"/>
                </a:solidFill>
                <a:effectLst/>
                <a:latin typeface="Consolas" panose="020B0609020204030204" pitchFamily="49" charset="0"/>
              </a:rPr>
              <a:t>Performs decently at a peak of 76% validation score</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The model does not overfit for the first 3 cycles, but overfits for the fourth cycle. </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First and second cycle : the validation accuracy  is higher than the train accuracy</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Third cycle </a:t>
            </a:r>
            <a:r>
              <a:rPr lang="en-US" sz="1000" b="0" dirty="0" err="1">
                <a:solidFill>
                  <a:schemeClr val="tx1"/>
                </a:solidFill>
                <a:effectLst/>
                <a:latin typeface="Consolas" panose="020B0609020204030204" pitchFamily="49" charset="0"/>
              </a:rPr>
              <a:t>Cycle</a:t>
            </a:r>
            <a:r>
              <a:rPr lang="en-US" sz="1000" b="0" dirty="0">
                <a:solidFill>
                  <a:schemeClr val="tx1"/>
                </a:solidFill>
                <a:effectLst/>
                <a:latin typeface="Consolas" panose="020B0609020204030204" pitchFamily="49" charset="0"/>
              </a:rPr>
              <a:t> : the train accuracy is higher than the validation accuracy </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To decrease the number of epochs to 70, where validation accuracy  is highest, and 70 epochs the point before overfitting occurs</a:t>
            </a:r>
          </a:p>
          <a:p>
            <a:endParaRPr lang="en-US" b="0" dirty="0">
              <a:solidFill>
                <a:srgbClr val="D4D4D4"/>
              </a:solidFill>
              <a:effectLst/>
              <a:latin typeface="Consolas" panose="020B0609020204030204" pitchFamily="49" charset="0"/>
            </a:endParaRPr>
          </a:p>
        </p:txBody>
      </p:sp>
      <p:sp>
        <p:nvSpPr>
          <p:cNvPr id="3" name="Title 2">
            <a:extLst>
              <a:ext uri="{FF2B5EF4-FFF2-40B4-BE49-F238E27FC236}">
                <a16:creationId xmlns:a16="http://schemas.microsoft.com/office/drawing/2014/main" id="{6CF8A812-4CA8-940D-616D-29B281895F7B}"/>
              </a:ext>
            </a:extLst>
          </p:cNvPr>
          <p:cNvSpPr>
            <a:spLocks noGrp="1"/>
          </p:cNvSpPr>
          <p:nvPr>
            <p:ph type="title"/>
          </p:nvPr>
        </p:nvSpPr>
        <p:spPr/>
        <p:txBody>
          <a:bodyPr/>
          <a:lstStyle/>
          <a:p>
            <a:r>
              <a:rPr lang="en-US" dirty="0"/>
              <a:t>100 Classes Task – WIDE RESNET 28-10</a:t>
            </a:r>
            <a:endParaRPr lang="en-SG" dirty="0"/>
          </a:p>
        </p:txBody>
      </p:sp>
      <p:pic>
        <p:nvPicPr>
          <p:cNvPr id="6" name="Picture 5">
            <a:extLst>
              <a:ext uri="{FF2B5EF4-FFF2-40B4-BE49-F238E27FC236}">
                <a16:creationId xmlns:a16="http://schemas.microsoft.com/office/drawing/2014/main" id="{C3A2729A-74B1-A07D-14EA-C4E67045CB97}"/>
              </a:ext>
            </a:extLst>
          </p:cNvPr>
          <p:cNvPicPr>
            <a:picLocks noChangeAspect="1"/>
          </p:cNvPicPr>
          <p:nvPr/>
        </p:nvPicPr>
        <p:blipFill>
          <a:blip r:embed="rId2"/>
          <a:stretch>
            <a:fillRect/>
          </a:stretch>
        </p:blipFill>
        <p:spPr>
          <a:xfrm>
            <a:off x="4208585" y="1611736"/>
            <a:ext cx="4616368" cy="2672634"/>
          </a:xfrm>
          <a:prstGeom prst="rect">
            <a:avLst/>
          </a:prstGeom>
        </p:spPr>
      </p:pic>
    </p:spTree>
    <p:extLst>
      <p:ext uri="{BB962C8B-B14F-4D97-AF65-F5344CB8AC3E}">
        <p14:creationId xmlns:p14="http://schemas.microsoft.com/office/powerpoint/2010/main" val="319791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40218"/>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Info, Looking at the images</a:t>
            </a:r>
            <a:endParaRPr dirty="0"/>
          </a:p>
        </p:txBody>
      </p:sp>
      <p:sp>
        <p:nvSpPr>
          <p:cNvPr id="192" name="Google Shape;192;p31"/>
          <p:cNvSpPr txBox="1">
            <a:spLocks noGrp="1"/>
          </p:cNvSpPr>
          <p:nvPr>
            <p:ph type="body" idx="1"/>
          </p:nvPr>
        </p:nvSpPr>
        <p:spPr>
          <a:xfrm>
            <a:off x="-223622" y="989634"/>
            <a:ext cx="4241548" cy="1582116"/>
          </a:xfrm>
          <a:prstGeom prst="rect">
            <a:avLst/>
          </a:prstGeom>
        </p:spPr>
        <p:txBody>
          <a:bodyPr spcFirstLastPara="1" wrap="square" lIns="91425" tIns="91425" rIns="91425" bIns="91425" anchor="t" anchorCtr="0">
            <a:noAutofit/>
          </a:bodyPr>
          <a:lstStyle/>
          <a:p>
            <a:r>
              <a:rPr lang="en-US" b="0" dirty="0">
                <a:solidFill>
                  <a:schemeClr val="tx1"/>
                </a:solidFill>
                <a:effectLst/>
                <a:latin typeface="Consolas" panose="020B0609020204030204" pitchFamily="49" charset="0"/>
              </a:rPr>
              <a:t>- This is a dataset of 50000 training images and 10,000 test images </a:t>
            </a:r>
          </a:p>
          <a:p>
            <a:r>
              <a:rPr lang="en-US" b="0" dirty="0">
                <a:solidFill>
                  <a:schemeClr val="tx1"/>
                </a:solidFill>
                <a:effectLst/>
                <a:latin typeface="Consolas" panose="020B0609020204030204" pitchFamily="49" charset="0"/>
              </a:rPr>
              <a:t>- Each image is 32x32x3 (</a:t>
            </a:r>
            <a:r>
              <a:rPr lang="en-US" b="0" dirty="0" err="1">
                <a:solidFill>
                  <a:schemeClr val="tx1"/>
                </a:solidFill>
                <a:effectLst/>
                <a:latin typeface="Consolas" panose="020B0609020204030204" pitchFamily="49" charset="0"/>
              </a:rPr>
              <a:t>LxWxH</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Exists in both 100 classes and 20 classes of normal  day objects such as apple, bed, bicycle </a:t>
            </a:r>
            <a:r>
              <a:rPr lang="en-US" b="0" dirty="0" err="1">
                <a:solidFill>
                  <a:schemeClr val="tx1"/>
                </a:solidFill>
                <a:effectLst/>
                <a:latin typeface="Consolas" panose="020B0609020204030204" pitchFamily="49" charset="0"/>
              </a:rPr>
              <a:t>etc</a:t>
            </a:r>
            <a:endParaRPr lang="en-US" b="0" dirty="0">
              <a:solidFill>
                <a:schemeClr val="tx1"/>
              </a:solidFill>
              <a:effectLst/>
              <a:latin typeface="Consolas" panose="020B0609020204030204" pitchFamily="49" charset="0"/>
            </a:endParaRPr>
          </a:p>
          <a:p>
            <a:endParaRPr lang="en-US" dirty="0">
              <a:solidFill>
                <a:schemeClr val="tx1"/>
              </a:solidFill>
              <a:latin typeface="Consolas" panose="020B0609020204030204" pitchFamily="49" charset="0"/>
            </a:endParaRPr>
          </a:p>
          <a:p>
            <a:endParaRPr lang="en-US" b="0" dirty="0">
              <a:solidFill>
                <a:schemeClr val="tx1"/>
              </a:solidFill>
              <a:effectLst/>
              <a:latin typeface="Consolas" panose="020B0609020204030204" pitchFamily="49" charset="0"/>
            </a:endParaRPr>
          </a:p>
          <a:p>
            <a:r>
              <a:rPr lang="en-US" sz="1600" b="1" dirty="0">
                <a:solidFill>
                  <a:srgbClr val="569CD6"/>
                </a:solidFill>
                <a:effectLst/>
                <a:latin typeface="Consolas" panose="020B0609020204030204" pitchFamily="49" charset="0"/>
              </a:rPr>
              <a:t>####  Problem : Image resolution</a:t>
            </a:r>
            <a:endParaRPr lang="en-US" sz="1600" b="0" dirty="0">
              <a:solidFill>
                <a:srgbClr val="D4D4D4"/>
              </a:solidFill>
              <a:effectLst/>
              <a:latin typeface="Consolas" panose="020B0609020204030204" pitchFamily="49" charset="0"/>
            </a:endParaRPr>
          </a:p>
          <a:p>
            <a:r>
              <a:rPr lang="en-US" b="0" dirty="0">
                <a:solidFill>
                  <a:schemeClr val="tx1"/>
                </a:solidFill>
                <a:effectLst/>
                <a:latin typeface="Consolas" panose="020B0609020204030204" pitchFamily="49" charset="0"/>
              </a:rPr>
              <a:t>- The image resolution is very blurry, which will impede the model predictive performance </a:t>
            </a:r>
          </a:p>
          <a:p>
            <a:r>
              <a:rPr lang="en-US" b="0" dirty="0">
                <a:solidFill>
                  <a:schemeClr val="tx1"/>
                </a:solidFill>
                <a:effectLst/>
                <a:latin typeface="Consolas" panose="020B0609020204030204" pitchFamily="49" charset="0"/>
              </a:rPr>
              <a:t>- For Example, I cant tell what is in some of the images, for example, the beaver in the picture</a:t>
            </a:r>
          </a:p>
          <a:p>
            <a:pPr marL="139700" indent="0">
              <a:buNone/>
            </a:pPr>
            <a:endParaRPr lang="en-US" b="0" dirty="0">
              <a:solidFill>
                <a:srgbClr val="D4D4D4"/>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pPr marL="152400" lvl="0" indent="0" algn="l" rtl="0">
              <a:spcBef>
                <a:spcPts val="1000"/>
              </a:spcBef>
              <a:spcAft>
                <a:spcPts val="0"/>
              </a:spcAft>
              <a:buSzPts val="1200"/>
              <a:buNone/>
            </a:pPr>
            <a:endParaRPr lang="en-US" dirty="0">
              <a:solidFill>
                <a:schemeClr val="tx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pic>
        <p:nvPicPr>
          <p:cNvPr id="5" name="Picture 4">
            <a:extLst>
              <a:ext uri="{FF2B5EF4-FFF2-40B4-BE49-F238E27FC236}">
                <a16:creationId xmlns:a16="http://schemas.microsoft.com/office/drawing/2014/main" id="{DF0741FE-33A2-81DB-0211-E7ECA3BC1174}"/>
              </a:ext>
            </a:extLst>
          </p:cNvPr>
          <p:cNvPicPr>
            <a:picLocks noChangeAspect="1"/>
          </p:cNvPicPr>
          <p:nvPr/>
        </p:nvPicPr>
        <p:blipFill>
          <a:blip r:embed="rId3"/>
          <a:stretch>
            <a:fillRect/>
          </a:stretch>
        </p:blipFill>
        <p:spPr>
          <a:xfrm>
            <a:off x="4793285" y="758784"/>
            <a:ext cx="4082707" cy="4149469"/>
          </a:xfrm>
          <a:prstGeom prst="rect">
            <a:avLst/>
          </a:prstGeom>
        </p:spPr>
      </p:pic>
    </p:spTree>
    <p:extLst>
      <p:ext uri="{BB962C8B-B14F-4D97-AF65-F5344CB8AC3E}">
        <p14:creationId xmlns:p14="http://schemas.microsoft.com/office/powerpoint/2010/main" val="119731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25239-B49C-5B7B-F0EE-471C755D9469}"/>
              </a:ext>
            </a:extLst>
          </p:cNvPr>
          <p:cNvSpPr>
            <a:spLocks noGrp="1"/>
          </p:cNvSpPr>
          <p:nvPr>
            <p:ph type="body" idx="1"/>
          </p:nvPr>
        </p:nvSpPr>
        <p:spPr>
          <a:xfrm>
            <a:off x="385375" y="2815227"/>
            <a:ext cx="3495360" cy="3888449"/>
          </a:xfrm>
        </p:spPr>
        <p:txBody>
          <a:bodyPr/>
          <a:lstStyle/>
          <a:p>
            <a:r>
              <a:rPr lang="en-US" b="0" dirty="0">
                <a:solidFill>
                  <a:schemeClr val="tx1"/>
                </a:solidFill>
                <a:effectLst/>
                <a:latin typeface="Consolas" panose="020B0609020204030204" pitchFamily="49" charset="0"/>
              </a:rPr>
              <a:t>- Achieved 77.7% validation accuracy score</a:t>
            </a:r>
          </a:p>
          <a:p>
            <a:r>
              <a:rPr lang="en-US" b="0" dirty="0">
                <a:solidFill>
                  <a:schemeClr val="tx1"/>
                </a:solidFill>
                <a:effectLst/>
                <a:latin typeface="Consolas" panose="020B0609020204030204" pitchFamily="49" charset="0"/>
              </a:rPr>
              <a:t>- For the third cycle From epoch 30 to 50 Model initially overfits </a:t>
            </a:r>
          </a:p>
          <a:p>
            <a:r>
              <a:rPr lang="en-US" b="0" dirty="0">
                <a:solidFill>
                  <a:schemeClr val="tx1"/>
                </a:solidFill>
                <a:effectLst/>
                <a:latin typeface="Consolas" panose="020B0609020204030204" pitchFamily="49" charset="0"/>
              </a:rPr>
              <a:t>- Epoch 50 to 70, the validation score 'catches up' to the training score</a:t>
            </a:r>
          </a:p>
        </p:txBody>
      </p:sp>
      <p:sp>
        <p:nvSpPr>
          <p:cNvPr id="3" name="Title 2">
            <a:extLst>
              <a:ext uri="{FF2B5EF4-FFF2-40B4-BE49-F238E27FC236}">
                <a16:creationId xmlns:a16="http://schemas.microsoft.com/office/drawing/2014/main" id="{6CF8A812-4CA8-940D-616D-29B281895F7B}"/>
              </a:ext>
            </a:extLst>
          </p:cNvPr>
          <p:cNvSpPr>
            <a:spLocks noGrp="1"/>
          </p:cNvSpPr>
          <p:nvPr>
            <p:ph type="title"/>
          </p:nvPr>
        </p:nvSpPr>
        <p:spPr/>
        <p:txBody>
          <a:bodyPr/>
          <a:lstStyle/>
          <a:p>
            <a:r>
              <a:rPr lang="en-US" b="1" dirty="0">
                <a:solidFill>
                  <a:schemeClr val="tx1"/>
                </a:solidFill>
                <a:effectLst/>
                <a:latin typeface="Consolas" panose="020B0609020204030204" pitchFamily="49" charset="0"/>
              </a:rPr>
              <a:t>Competitive_Inner_Imaging_SE_Block_1x1</a:t>
            </a:r>
            <a:endParaRPr lang="en-SG" dirty="0"/>
          </a:p>
        </p:txBody>
      </p:sp>
      <p:sp>
        <p:nvSpPr>
          <p:cNvPr id="5" name="TextBox 4">
            <a:extLst>
              <a:ext uri="{FF2B5EF4-FFF2-40B4-BE49-F238E27FC236}">
                <a16:creationId xmlns:a16="http://schemas.microsoft.com/office/drawing/2014/main" id="{6DAD4F24-52F9-58BF-7DFE-EEB9308CF71F}"/>
              </a:ext>
            </a:extLst>
          </p:cNvPr>
          <p:cNvSpPr txBox="1"/>
          <p:nvPr/>
        </p:nvSpPr>
        <p:spPr>
          <a:xfrm>
            <a:off x="802704" y="1246431"/>
            <a:ext cx="4572000" cy="954107"/>
          </a:xfrm>
          <a:prstGeom prst="rect">
            <a:avLst/>
          </a:prstGeom>
          <a:noFill/>
        </p:spPr>
        <p:txBody>
          <a:bodyPr wrap="square">
            <a:spAutoFit/>
          </a:bodyPr>
          <a:lstStyle/>
          <a:p>
            <a:r>
              <a:rPr lang="en-US" b="1" dirty="0">
                <a:solidFill>
                  <a:schemeClr val="tx1"/>
                </a:solidFill>
                <a:effectLst/>
                <a:latin typeface="Consolas" panose="020B0609020204030204" pitchFamily="49" charset="0"/>
              </a:rPr>
              <a:t>Change the competitive inner imaging to Competitive_Inner_Imaging_SE_Block_1x1 , which is an alternative block in the same  paper</a:t>
            </a:r>
            <a:endParaRPr lang="en-US" b="0" dirty="0">
              <a:solidFill>
                <a:schemeClr val="tx1"/>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5EED7FDF-C39A-65C9-38ED-7C3531C156AE}"/>
              </a:ext>
            </a:extLst>
          </p:cNvPr>
          <p:cNvPicPr>
            <a:picLocks noChangeAspect="1"/>
          </p:cNvPicPr>
          <p:nvPr/>
        </p:nvPicPr>
        <p:blipFill>
          <a:blip r:embed="rId2"/>
          <a:stretch>
            <a:fillRect/>
          </a:stretch>
        </p:blipFill>
        <p:spPr>
          <a:xfrm>
            <a:off x="4935417" y="1623548"/>
            <a:ext cx="3823208" cy="2273521"/>
          </a:xfrm>
          <a:prstGeom prst="rect">
            <a:avLst/>
          </a:prstGeom>
        </p:spPr>
      </p:pic>
    </p:spTree>
    <p:extLst>
      <p:ext uri="{BB962C8B-B14F-4D97-AF65-F5344CB8AC3E}">
        <p14:creationId xmlns:p14="http://schemas.microsoft.com/office/powerpoint/2010/main" val="346011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evaluation on test set</a:t>
            </a:r>
            <a:endParaRPr dirty="0"/>
          </a:p>
        </p:txBody>
      </p:sp>
      <p:sp>
        <p:nvSpPr>
          <p:cNvPr id="2" name="Text Placeholder 1">
            <a:extLst>
              <a:ext uri="{FF2B5EF4-FFF2-40B4-BE49-F238E27FC236}">
                <a16:creationId xmlns:a16="http://schemas.microsoft.com/office/drawing/2014/main" id="{08AB26E0-0C03-9C8E-373F-11829A250385}"/>
              </a:ext>
            </a:extLst>
          </p:cNvPr>
          <p:cNvSpPr>
            <a:spLocks noGrp="1"/>
          </p:cNvSpPr>
          <p:nvPr>
            <p:ph type="body" idx="1"/>
          </p:nvPr>
        </p:nvSpPr>
        <p:spPr>
          <a:xfrm>
            <a:off x="713225" y="1152475"/>
            <a:ext cx="4160881" cy="3416400"/>
          </a:xfrm>
        </p:spPr>
        <p:txBody>
          <a:bodyPr/>
          <a:lstStyle/>
          <a:p>
            <a:r>
              <a:rPr lang="en-US" b="0" dirty="0">
                <a:solidFill>
                  <a:schemeClr val="tx1"/>
                </a:solidFill>
                <a:effectLst/>
                <a:latin typeface="Consolas" panose="020B0609020204030204" pitchFamily="49" charset="0"/>
              </a:rPr>
              <a:t>Achieved 77% accuracy, which is surprising to me as the number of classes is a lot more than the task with 20 classes</a:t>
            </a:r>
          </a:p>
          <a:p>
            <a:endParaRPr lang="en-SG" dirty="0"/>
          </a:p>
        </p:txBody>
      </p:sp>
      <p:pic>
        <p:nvPicPr>
          <p:cNvPr id="4" name="Picture 3">
            <a:extLst>
              <a:ext uri="{FF2B5EF4-FFF2-40B4-BE49-F238E27FC236}">
                <a16:creationId xmlns:a16="http://schemas.microsoft.com/office/drawing/2014/main" id="{B69E0C6D-F165-72C1-BE27-0E17FB6B897B}"/>
              </a:ext>
            </a:extLst>
          </p:cNvPr>
          <p:cNvPicPr>
            <a:picLocks noChangeAspect="1"/>
          </p:cNvPicPr>
          <p:nvPr/>
        </p:nvPicPr>
        <p:blipFill>
          <a:blip r:embed="rId3"/>
          <a:stretch>
            <a:fillRect/>
          </a:stretch>
        </p:blipFill>
        <p:spPr>
          <a:xfrm>
            <a:off x="4983119" y="1152475"/>
            <a:ext cx="4160881" cy="3391194"/>
          </a:xfrm>
          <a:prstGeom prst="rect">
            <a:avLst/>
          </a:prstGeom>
        </p:spPr>
      </p:pic>
    </p:spTree>
    <p:extLst>
      <p:ext uri="{BB962C8B-B14F-4D97-AF65-F5344CB8AC3E}">
        <p14:creationId xmlns:p14="http://schemas.microsoft.com/office/powerpoint/2010/main" val="192229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6139"/>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Error analysis – 100 classes</a:t>
            </a:r>
            <a:endParaRPr dirty="0"/>
          </a:p>
        </p:txBody>
      </p:sp>
      <p:sp>
        <p:nvSpPr>
          <p:cNvPr id="2" name="Text Placeholder 1">
            <a:extLst>
              <a:ext uri="{FF2B5EF4-FFF2-40B4-BE49-F238E27FC236}">
                <a16:creationId xmlns:a16="http://schemas.microsoft.com/office/drawing/2014/main" id="{02A644A8-985A-ACF3-924A-B09DB39D86B6}"/>
              </a:ext>
            </a:extLst>
          </p:cNvPr>
          <p:cNvSpPr>
            <a:spLocks noGrp="1"/>
          </p:cNvSpPr>
          <p:nvPr>
            <p:ph type="body" idx="1"/>
          </p:nvPr>
        </p:nvSpPr>
        <p:spPr/>
        <p:txBody>
          <a:bodyPr/>
          <a:lstStyle/>
          <a:p>
            <a:endParaRPr lang="en-SG"/>
          </a:p>
        </p:txBody>
      </p:sp>
      <p:pic>
        <p:nvPicPr>
          <p:cNvPr id="5" name="Picture 4">
            <a:extLst>
              <a:ext uri="{FF2B5EF4-FFF2-40B4-BE49-F238E27FC236}">
                <a16:creationId xmlns:a16="http://schemas.microsoft.com/office/drawing/2014/main" id="{702FD746-8534-42B0-526F-0B906394447A}"/>
              </a:ext>
            </a:extLst>
          </p:cNvPr>
          <p:cNvPicPr>
            <a:picLocks noChangeAspect="1"/>
          </p:cNvPicPr>
          <p:nvPr/>
        </p:nvPicPr>
        <p:blipFill>
          <a:blip r:embed="rId3"/>
          <a:stretch>
            <a:fillRect/>
          </a:stretch>
        </p:blipFill>
        <p:spPr>
          <a:xfrm>
            <a:off x="2405872" y="1152475"/>
            <a:ext cx="4043054" cy="3914622"/>
          </a:xfrm>
          <a:prstGeom prst="rect">
            <a:avLst/>
          </a:prstGeom>
        </p:spPr>
      </p:pic>
    </p:spTree>
    <p:extLst>
      <p:ext uri="{BB962C8B-B14F-4D97-AF65-F5344CB8AC3E}">
        <p14:creationId xmlns:p14="http://schemas.microsoft.com/office/powerpoint/2010/main" val="302071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Randomly sample 25 images</a:t>
            </a:r>
            <a:endParaRPr dirty="0"/>
          </a:p>
        </p:txBody>
      </p:sp>
      <p:sp>
        <p:nvSpPr>
          <p:cNvPr id="192" name="Google Shape;192;p31"/>
          <p:cNvSpPr txBox="1">
            <a:spLocks noGrp="1"/>
          </p:cNvSpPr>
          <p:nvPr>
            <p:ph type="body" idx="1"/>
          </p:nvPr>
        </p:nvSpPr>
        <p:spPr>
          <a:xfrm>
            <a:off x="-497018" y="867972"/>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sp>
        <p:nvSpPr>
          <p:cNvPr id="18" name="Google Shape;192;p31">
            <a:extLst>
              <a:ext uri="{FF2B5EF4-FFF2-40B4-BE49-F238E27FC236}">
                <a16:creationId xmlns:a16="http://schemas.microsoft.com/office/drawing/2014/main" id="{69D772C7-9C07-044A-B93A-79F21883118C}"/>
              </a:ext>
            </a:extLst>
          </p:cNvPr>
          <p:cNvSpPr txBox="1">
            <a:spLocks/>
          </p:cNvSpPr>
          <p:nvPr/>
        </p:nvSpPr>
        <p:spPr>
          <a:xfrm>
            <a:off x="316057" y="972080"/>
            <a:ext cx="2474648" cy="3390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52400" indent="0">
              <a:spcBef>
                <a:spcPts val="1000"/>
              </a:spcBef>
              <a:buSzPts val="1200"/>
              <a:buNone/>
            </a:pPr>
            <a:r>
              <a:rPr lang="en-US" b="0" dirty="0">
                <a:solidFill>
                  <a:schemeClr val="tx1"/>
                </a:solidFill>
                <a:effectLst/>
                <a:latin typeface="Consolas" panose="020B0609020204030204" pitchFamily="49" charset="0"/>
              </a:rPr>
              <a:t>- From the above, I cant see the rabbit in these 25 photos, further </a:t>
            </a:r>
            <a:r>
              <a:rPr lang="en-US" b="0" dirty="0" err="1">
                <a:solidFill>
                  <a:schemeClr val="tx1"/>
                </a:solidFill>
                <a:effectLst/>
                <a:latin typeface="Consolas" panose="020B0609020204030204" pitchFamily="49" charset="0"/>
              </a:rPr>
              <a:t>emphasising</a:t>
            </a:r>
            <a:r>
              <a:rPr lang="en-US" b="0" dirty="0">
                <a:solidFill>
                  <a:schemeClr val="tx1"/>
                </a:solidFill>
                <a:effectLst/>
                <a:latin typeface="Consolas" panose="020B0609020204030204" pitchFamily="49" charset="0"/>
              </a:rPr>
              <a:t> the low quality of the photos</a:t>
            </a:r>
          </a:p>
          <a:p>
            <a:pPr marL="152400" indent="0">
              <a:spcBef>
                <a:spcPts val="1000"/>
              </a:spcBef>
              <a:buSzPts val="1200"/>
              <a:buNone/>
            </a:pPr>
            <a:endParaRPr lang="en-US" dirty="0">
              <a:solidFill>
                <a:schemeClr val="dk1"/>
              </a:solidFill>
            </a:endParaRPr>
          </a:p>
        </p:txBody>
      </p:sp>
      <p:pic>
        <p:nvPicPr>
          <p:cNvPr id="3" name="Picture 2">
            <a:extLst>
              <a:ext uri="{FF2B5EF4-FFF2-40B4-BE49-F238E27FC236}">
                <a16:creationId xmlns:a16="http://schemas.microsoft.com/office/drawing/2014/main" id="{1CE58FB4-290B-6FD8-DB1C-5DE60FD948DE}"/>
              </a:ext>
            </a:extLst>
          </p:cNvPr>
          <p:cNvPicPr>
            <a:picLocks noChangeAspect="1"/>
          </p:cNvPicPr>
          <p:nvPr/>
        </p:nvPicPr>
        <p:blipFill>
          <a:blip r:embed="rId3"/>
          <a:stretch>
            <a:fillRect/>
          </a:stretch>
        </p:blipFill>
        <p:spPr>
          <a:xfrm>
            <a:off x="3998975" y="1397692"/>
            <a:ext cx="4085345" cy="2721855"/>
          </a:xfrm>
          <a:prstGeom prst="rect">
            <a:avLst/>
          </a:prstGeom>
        </p:spPr>
      </p:pic>
    </p:spTree>
    <p:extLst>
      <p:ext uri="{BB962C8B-B14F-4D97-AF65-F5344CB8AC3E}">
        <p14:creationId xmlns:p14="http://schemas.microsoft.com/office/powerpoint/2010/main" val="264269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for class imbalance – 100 classes</a:t>
            </a:r>
            <a:endParaRPr dirty="0"/>
          </a:p>
        </p:txBody>
      </p:sp>
      <p:sp>
        <p:nvSpPr>
          <p:cNvPr id="4" name="Text Placeholder 3">
            <a:extLst>
              <a:ext uri="{FF2B5EF4-FFF2-40B4-BE49-F238E27FC236}">
                <a16:creationId xmlns:a16="http://schemas.microsoft.com/office/drawing/2014/main" id="{777E3515-BCCA-3392-A3E6-4A1189B2DDDE}"/>
              </a:ext>
            </a:extLst>
          </p:cNvPr>
          <p:cNvSpPr>
            <a:spLocks noGrp="1"/>
          </p:cNvSpPr>
          <p:nvPr>
            <p:ph type="body" idx="1"/>
          </p:nvPr>
        </p:nvSpPr>
        <p:spPr>
          <a:xfrm>
            <a:off x="713225" y="1152475"/>
            <a:ext cx="3765149" cy="3416400"/>
          </a:xfrm>
        </p:spPr>
        <p:txBody>
          <a:bodyPr/>
          <a:lstStyle/>
          <a:p>
            <a:r>
              <a:rPr lang="en-US" sz="1600" b="0" dirty="0">
                <a:solidFill>
                  <a:schemeClr val="tx1"/>
                </a:solidFill>
                <a:effectLst/>
                <a:latin typeface="Consolas" panose="020B0609020204030204" pitchFamily="49" charset="0"/>
              </a:rPr>
              <a:t> Lack of data</a:t>
            </a:r>
          </a:p>
          <a:p>
            <a:r>
              <a:rPr lang="en-US" b="0" dirty="0">
                <a:solidFill>
                  <a:schemeClr val="tx1"/>
                </a:solidFill>
                <a:effectLst/>
                <a:latin typeface="Consolas" panose="020B0609020204030204" pitchFamily="49" charset="0"/>
              </a:rPr>
              <a:t>- The 100 classes task has only 500 images per class, making the data prone to overfitting</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Class balance/imbalance</a:t>
            </a:r>
          </a:p>
          <a:p>
            <a:r>
              <a:rPr lang="en-US" b="0" dirty="0">
                <a:solidFill>
                  <a:schemeClr val="tx1"/>
                </a:solidFill>
                <a:effectLst/>
                <a:latin typeface="Consolas" panose="020B0609020204030204" pitchFamily="49" charset="0"/>
              </a:rPr>
              <a:t>- No Class imbalance, making accuracy as main metric to be used</a:t>
            </a:r>
          </a:p>
          <a:p>
            <a:endParaRPr lang="en-SG" dirty="0">
              <a:solidFill>
                <a:schemeClr val="tx1"/>
              </a:solidFill>
            </a:endParaRPr>
          </a:p>
        </p:txBody>
      </p:sp>
      <p:pic>
        <p:nvPicPr>
          <p:cNvPr id="6" name="Picture 5">
            <a:extLst>
              <a:ext uri="{FF2B5EF4-FFF2-40B4-BE49-F238E27FC236}">
                <a16:creationId xmlns:a16="http://schemas.microsoft.com/office/drawing/2014/main" id="{E98CCF6D-5F10-ED52-D3EC-B0B2F31DC9AF}"/>
              </a:ext>
            </a:extLst>
          </p:cNvPr>
          <p:cNvPicPr>
            <a:picLocks noChangeAspect="1"/>
          </p:cNvPicPr>
          <p:nvPr/>
        </p:nvPicPr>
        <p:blipFill>
          <a:blip r:embed="rId3"/>
          <a:stretch>
            <a:fillRect/>
          </a:stretch>
        </p:blipFill>
        <p:spPr>
          <a:xfrm>
            <a:off x="4665576" y="960805"/>
            <a:ext cx="3765149" cy="3608070"/>
          </a:xfrm>
          <a:prstGeom prst="rect">
            <a:avLst/>
          </a:prstGeom>
        </p:spPr>
      </p:pic>
    </p:spTree>
    <p:extLst>
      <p:ext uri="{BB962C8B-B14F-4D97-AF65-F5344CB8AC3E}">
        <p14:creationId xmlns:p14="http://schemas.microsoft.com/office/powerpoint/2010/main" val="336549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for class imbalance – 20 classes</a:t>
            </a:r>
            <a:endParaRPr dirty="0"/>
          </a:p>
        </p:txBody>
      </p:sp>
      <p:sp>
        <p:nvSpPr>
          <p:cNvPr id="4" name="Text Placeholder 3">
            <a:extLst>
              <a:ext uri="{FF2B5EF4-FFF2-40B4-BE49-F238E27FC236}">
                <a16:creationId xmlns:a16="http://schemas.microsoft.com/office/drawing/2014/main" id="{777E3515-BCCA-3392-A3E6-4A1189B2DDDE}"/>
              </a:ext>
            </a:extLst>
          </p:cNvPr>
          <p:cNvSpPr>
            <a:spLocks noGrp="1"/>
          </p:cNvSpPr>
          <p:nvPr>
            <p:ph type="body" idx="1"/>
          </p:nvPr>
        </p:nvSpPr>
        <p:spPr>
          <a:xfrm>
            <a:off x="713225" y="1152475"/>
            <a:ext cx="3765149" cy="3416400"/>
          </a:xfrm>
        </p:spPr>
        <p:txBody>
          <a:bodyPr/>
          <a:lstStyle/>
          <a:p>
            <a:r>
              <a:rPr lang="en-US" sz="1600" b="0" dirty="0">
                <a:solidFill>
                  <a:schemeClr val="tx1"/>
                </a:solidFill>
                <a:effectLst/>
                <a:latin typeface="Consolas" panose="020B0609020204030204" pitchFamily="49" charset="0"/>
              </a:rPr>
              <a:t>- No Class imbalance for 20 classes making accuracy the main metric for modelling</a:t>
            </a:r>
          </a:p>
          <a:p>
            <a:r>
              <a:rPr lang="en-US" sz="1600" b="0" dirty="0">
                <a:solidFill>
                  <a:schemeClr val="tx1"/>
                </a:solidFill>
                <a:effectLst/>
                <a:latin typeface="Consolas" panose="020B0609020204030204" pitchFamily="49" charset="0"/>
              </a:rPr>
              <a:t>- The 20 classes task has 2500 images per class making it easier than the 100 classes task. </a:t>
            </a:r>
          </a:p>
          <a:p>
            <a:endParaRPr lang="en-US" sz="1600" b="0" dirty="0">
              <a:solidFill>
                <a:schemeClr val="tx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BBDBF9A3-CFF5-6161-048D-70C827ACE7FE}"/>
              </a:ext>
            </a:extLst>
          </p:cNvPr>
          <p:cNvPicPr>
            <a:picLocks noChangeAspect="1"/>
          </p:cNvPicPr>
          <p:nvPr/>
        </p:nvPicPr>
        <p:blipFill>
          <a:blip r:embed="rId3"/>
          <a:stretch>
            <a:fillRect/>
          </a:stretch>
        </p:blipFill>
        <p:spPr>
          <a:xfrm>
            <a:off x="4942113" y="863550"/>
            <a:ext cx="3779542" cy="3416400"/>
          </a:xfrm>
          <a:prstGeom prst="rect">
            <a:avLst/>
          </a:prstGeom>
        </p:spPr>
      </p:pic>
    </p:spTree>
    <p:extLst>
      <p:ext uri="{BB962C8B-B14F-4D97-AF65-F5344CB8AC3E}">
        <p14:creationId xmlns:p14="http://schemas.microsoft.com/office/powerpoint/2010/main" val="97080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479031" y="900412"/>
            <a:ext cx="7872489" cy="397607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400" dirty="0">
                <a:solidFill>
                  <a:schemeClr val="tx1"/>
                </a:solidFill>
              </a:rPr>
              <a:t>Modelling - Data Preprocessing</a:t>
            </a:r>
          </a:p>
          <a:p>
            <a:pPr>
              <a:buFont typeface="Arial" panose="020B0604020202020204" pitchFamily="34" charset="0"/>
              <a:buChar char="•"/>
            </a:pPr>
            <a:r>
              <a:rPr lang="en-US" sz="1800" dirty="0">
                <a:solidFill>
                  <a:schemeClr val="tx1"/>
                </a:solidFill>
              </a:rPr>
              <a:t>&gt; Divide the pixel values by 255</a:t>
            </a:r>
          </a:p>
          <a:p>
            <a:pPr>
              <a:buFont typeface="Arial" panose="020B0604020202020204" pitchFamily="34" charset="0"/>
              <a:buChar char="•"/>
            </a:pPr>
            <a:r>
              <a:rPr lang="en-US" sz="1800" dirty="0">
                <a:solidFill>
                  <a:schemeClr val="tx1"/>
                </a:solidFill>
              </a:rPr>
              <a:t>- leads to faster computation when values are in range of 0 to 1 instead of 0 to 255</a:t>
            </a:r>
          </a:p>
          <a:p>
            <a:pPr>
              <a:buFont typeface="Arial" panose="020B0604020202020204" pitchFamily="34" charset="0"/>
              <a:buChar char="•"/>
            </a:pPr>
            <a:endParaRPr lang="en-US" sz="1800" dirty="0">
              <a:solidFill>
                <a:schemeClr val="tx1"/>
              </a:solidFill>
            </a:endParaRP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r>
              <a:rPr lang="en-US" sz="2400" dirty="0">
                <a:solidFill>
                  <a:schemeClr val="tx1"/>
                </a:solidFill>
              </a:rPr>
              <a:t>Modelling - </a:t>
            </a:r>
            <a:r>
              <a:rPr lang="en-US" sz="2400" dirty="0" err="1">
                <a:solidFill>
                  <a:schemeClr val="tx1"/>
                </a:solidFill>
              </a:rPr>
              <a:t>spliting</a:t>
            </a:r>
            <a:r>
              <a:rPr lang="en-US" sz="2400" dirty="0">
                <a:solidFill>
                  <a:schemeClr val="tx1"/>
                </a:solidFill>
              </a:rPr>
              <a:t> the data </a:t>
            </a:r>
          </a:p>
          <a:p>
            <a:pPr>
              <a:buFont typeface="Arial" panose="020B0604020202020204" pitchFamily="34" charset="0"/>
              <a:buChar char="•"/>
            </a:pPr>
            <a:r>
              <a:rPr lang="en-US" sz="1800" dirty="0">
                <a:solidFill>
                  <a:schemeClr val="tx1"/>
                </a:solidFill>
              </a:rPr>
              <a:t>Split the training data into train and validation with </a:t>
            </a:r>
            <a:r>
              <a:rPr lang="en-US" sz="1800" dirty="0" err="1">
                <a:solidFill>
                  <a:schemeClr val="tx1"/>
                </a:solidFill>
              </a:rPr>
              <a:t>sklearn's</a:t>
            </a:r>
            <a:r>
              <a:rPr lang="en-US" sz="1800" dirty="0">
                <a:solidFill>
                  <a:schemeClr val="tx1"/>
                </a:solidFill>
              </a:rPr>
              <a:t> `</a:t>
            </a:r>
            <a:r>
              <a:rPr lang="en-US" sz="1800" dirty="0" err="1">
                <a:solidFill>
                  <a:schemeClr val="tx1"/>
                </a:solidFill>
              </a:rPr>
              <a:t>train_test_split</a:t>
            </a:r>
            <a:r>
              <a:rPr lang="en-US" sz="1800" dirty="0">
                <a:solidFill>
                  <a:schemeClr val="tx1"/>
                </a:solidFill>
              </a:rPr>
              <a:t>` with a split size of 0.2 to ensure that validation set is large enough.</a:t>
            </a:r>
          </a:p>
          <a:p>
            <a:pPr>
              <a:buFont typeface="Arial" panose="020B0604020202020204" pitchFamily="34" charset="0"/>
              <a:buChar char="•"/>
            </a:pPr>
            <a:r>
              <a:rPr lang="en-US" sz="1800" dirty="0">
                <a:solidFill>
                  <a:schemeClr val="tx1"/>
                </a:solidFill>
              </a:rPr>
              <a:t>Validation set used to evaluate if model generalize to unseen data</a:t>
            </a:r>
          </a:p>
        </p:txBody>
      </p:sp>
    </p:spTree>
    <p:extLst>
      <p:ext uri="{BB962C8B-B14F-4D97-AF65-F5344CB8AC3E}">
        <p14:creationId xmlns:p14="http://schemas.microsoft.com/office/powerpoint/2010/main" val="35219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CIFAR-20 BASELINE</a:t>
            </a:r>
            <a:endParaRPr dirty="0"/>
          </a:p>
        </p:txBody>
      </p:sp>
      <p:sp>
        <p:nvSpPr>
          <p:cNvPr id="192" name="Google Shape;192;p31"/>
          <p:cNvSpPr txBox="1">
            <a:spLocks noGrp="1"/>
          </p:cNvSpPr>
          <p:nvPr>
            <p:ph type="body" idx="1"/>
          </p:nvPr>
        </p:nvSpPr>
        <p:spPr>
          <a:xfrm>
            <a:off x="129887" y="1349365"/>
            <a:ext cx="3368546" cy="19586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US" sz="1400" dirty="0">
                <a:solidFill>
                  <a:schemeClr val="dk1"/>
                </a:solidFill>
              </a:rPr>
              <a:t>Use a Multilayer  perceptron baseline to classify images</a:t>
            </a:r>
          </a:p>
          <a:p>
            <a:pPr marL="152400" lvl="0" indent="0" algn="l" rtl="0">
              <a:spcBef>
                <a:spcPts val="1000"/>
              </a:spcBef>
              <a:spcAft>
                <a:spcPts val="0"/>
              </a:spcAft>
              <a:buSzPts val="1200"/>
              <a:buNone/>
            </a:pPr>
            <a:endParaRPr lang="en-US" sz="1050" dirty="0">
              <a:solidFill>
                <a:schemeClr val="dk1"/>
              </a:solidFill>
            </a:endParaRPr>
          </a:p>
          <a:p>
            <a:pPr marL="152400" lvl="0" indent="0" algn="l" rtl="0">
              <a:spcBef>
                <a:spcPts val="1000"/>
              </a:spcBef>
              <a:spcAft>
                <a:spcPts val="0"/>
              </a:spcAft>
              <a:buSzPts val="1200"/>
              <a:buNone/>
            </a:pPr>
            <a:r>
              <a:rPr lang="en-US" sz="1400" dirty="0">
                <a:solidFill>
                  <a:schemeClr val="tx1"/>
                </a:solidFill>
              </a:rPr>
              <a:t>Underfitting as accuracy is low at 45% after 35 epochs</a:t>
            </a:r>
            <a:endParaRPr lang="en-US" sz="1050" dirty="0">
              <a:solidFill>
                <a:schemeClr val="tx1"/>
              </a:solidFill>
            </a:endParaRPr>
          </a:p>
        </p:txBody>
      </p:sp>
      <p:pic>
        <p:nvPicPr>
          <p:cNvPr id="3" name="Picture 2">
            <a:extLst>
              <a:ext uri="{FF2B5EF4-FFF2-40B4-BE49-F238E27FC236}">
                <a16:creationId xmlns:a16="http://schemas.microsoft.com/office/drawing/2014/main" id="{E8A1CA65-85C8-023A-AA93-DB337E06E2A5}"/>
              </a:ext>
            </a:extLst>
          </p:cNvPr>
          <p:cNvPicPr>
            <a:picLocks noChangeAspect="1"/>
          </p:cNvPicPr>
          <p:nvPr/>
        </p:nvPicPr>
        <p:blipFill>
          <a:blip r:embed="rId3"/>
          <a:stretch>
            <a:fillRect/>
          </a:stretch>
        </p:blipFill>
        <p:spPr>
          <a:xfrm>
            <a:off x="5904438" y="58556"/>
            <a:ext cx="3109675" cy="195861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08E3CDAC-ECBF-2863-23D8-E730A8673B2F}"/>
              </a:ext>
            </a:extLst>
          </p:cNvPr>
          <p:cNvPicPr>
            <a:picLocks noChangeAspect="1"/>
          </p:cNvPicPr>
          <p:nvPr/>
        </p:nvPicPr>
        <p:blipFill>
          <a:blip r:embed="rId4"/>
          <a:stretch>
            <a:fillRect/>
          </a:stretch>
        </p:blipFill>
        <p:spPr>
          <a:xfrm>
            <a:off x="4296100" y="2328672"/>
            <a:ext cx="4718013" cy="2731481"/>
          </a:xfrm>
          <a:prstGeom prst="rect">
            <a:avLst/>
          </a:prstGeom>
        </p:spPr>
      </p:pic>
    </p:spTree>
    <p:extLst>
      <p:ext uri="{BB962C8B-B14F-4D97-AF65-F5344CB8AC3E}">
        <p14:creationId xmlns:p14="http://schemas.microsoft.com/office/powerpoint/2010/main" val="123605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CIFAR-20 BASELINE</a:t>
            </a:r>
            <a:endParaRPr dirty="0"/>
          </a:p>
        </p:txBody>
      </p:sp>
      <p:sp>
        <p:nvSpPr>
          <p:cNvPr id="192" name="Google Shape;192;p31"/>
          <p:cNvSpPr txBox="1">
            <a:spLocks noGrp="1"/>
          </p:cNvSpPr>
          <p:nvPr>
            <p:ph type="body" idx="1"/>
          </p:nvPr>
        </p:nvSpPr>
        <p:spPr>
          <a:xfrm>
            <a:off x="129886" y="1349365"/>
            <a:ext cx="4222658" cy="19586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US" sz="1400" dirty="0">
                <a:solidFill>
                  <a:schemeClr val="dk1"/>
                </a:solidFill>
              </a:rPr>
              <a:t>Use a Multilayer  perceptron baseline to classify images</a:t>
            </a:r>
          </a:p>
          <a:p>
            <a:pPr marL="152400" lvl="0" indent="0" algn="l" rtl="0">
              <a:spcBef>
                <a:spcPts val="1000"/>
              </a:spcBef>
              <a:spcAft>
                <a:spcPts val="0"/>
              </a:spcAft>
              <a:buSzPts val="1200"/>
              <a:buNone/>
            </a:pPr>
            <a:endParaRPr lang="en-US" sz="1050" dirty="0">
              <a:solidFill>
                <a:schemeClr val="dk1"/>
              </a:solidFill>
            </a:endParaRPr>
          </a:p>
          <a:p>
            <a:pPr marL="152400" lvl="0" indent="0" algn="l" rtl="0">
              <a:spcBef>
                <a:spcPts val="1000"/>
              </a:spcBef>
              <a:spcAft>
                <a:spcPts val="0"/>
              </a:spcAft>
              <a:buSzPts val="1200"/>
              <a:buNone/>
            </a:pPr>
            <a:r>
              <a:rPr lang="en-US" sz="1400" dirty="0">
                <a:solidFill>
                  <a:schemeClr val="tx1"/>
                </a:solidFill>
              </a:rPr>
              <a:t>Underfitting as accuracy is low at 45% after 35 epochs</a:t>
            </a:r>
          </a:p>
          <a:p>
            <a:pPr marL="139700" indent="0">
              <a:buNone/>
            </a:pPr>
            <a:endParaRPr lang="en-US" sz="1400" dirty="0">
              <a:solidFill>
                <a:schemeClr val="tx1"/>
              </a:solidFill>
            </a:endParaRPr>
          </a:p>
          <a:p>
            <a:pPr marL="139700" indent="0">
              <a:buNone/>
            </a:pPr>
            <a:r>
              <a:rPr lang="en-US" sz="1400" dirty="0">
                <a:solidFill>
                  <a:schemeClr val="tx1"/>
                </a:solidFill>
              </a:rPr>
              <a:t>Also Overfitting as validation loss increases after 20 epochs while the training loss remains the same</a:t>
            </a:r>
            <a:br>
              <a:rPr lang="en-US" sz="2000" b="0" dirty="0">
                <a:solidFill>
                  <a:srgbClr val="D4D4D4"/>
                </a:solidFill>
                <a:effectLst/>
                <a:latin typeface="Courier New" panose="02070309020205020404" pitchFamily="49" charset="0"/>
              </a:rPr>
            </a:br>
            <a:endParaRPr lang="en-US" sz="2000" b="0" dirty="0">
              <a:solidFill>
                <a:srgbClr val="D4D4D4"/>
              </a:solidFill>
              <a:effectLst/>
              <a:latin typeface="Courier New" panose="02070309020205020404" pitchFamily="49" charset="0"/>
            </a:endParaRPr>
          </a:p>
          <a:p>
            <a:pPr marL="152400" lvl="0" indent="0" algn="l" rtl="0">
              <a:spcBef>
                <a:spcPts val="1000"/>
              </a:spcBef>
              <a:spcAft>
                <a:spcPts val="0"/>
              </a:spcAft>
              <a:buSzPts val="1200"/>
              <a:buNone/>
            </a:pPr>
            <a:endParaRPr lang="en-US" sz="1400" dirty="0">
              <a:solidFill>
                <a:schemeClr val="tx1"/>
              </a:solidFill>
            </a:endParaRPr>
          </a:p>
          <a:p>
            <a:pPr marL="152400" lvl="0" indent="0" algn="l" rtl="0">
              <a:spcBef>
                <a:spcPts val="1000"/>
              </a:spcBef>
              <a:spcAft>
                <a:spcPts val="0"/>
              </a:spcAft>
              <a:buSzPts val="1200"/>
              <a:buNone/>
            </a:pPr>
            <a:endParaRPr lang="en-US" sz="1050" dirty="0">
              <a:solidFill>
                <a:schemeClr val="tx1"/>
              </a:solidFill>
            </a:endParaRPr>
          </a:p>
        </p:txBody>
      </p:sp>
      <p:pic>
        <p:nvPicPr>
          <p:cNvPr id="3" name="Picture 2">
            <a:extLst>
              <a:ext uri="{FF2B5EF4-FFF2-40B4-BE49-F238E27FC236}">
                <a16:creationId xmlns:a16="http://schemas.microsoft.com/office/drawing/2014/main" id="{E8A1CA65-85C8-023A-AA93-DB337E06E2A5}"/>
              </a:ext>
            </a:extLst>
          </p:cNvPr>
          <p:cNvPicPr>
            <a:picLocks noChangeAspect="1"/>
          </p:cNvPicPr>
          <p:nvPr/>
        </p:nvPicPr>
        <p:blipFill>
          <a:blip r:embed="rId3"/>
          <a:stretch>
            <a:fillRect/>
          </a:stretch>
        </p:blipFill>
        <p:spPr>
          <a:xfrm>
            <a:off x="5904438" y="58556"/>
            <a:ext cx="3109675" cy="195861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08E3CDAC-ECBF-2863-23D8-E730A8673B2F}"/>
              </a:ext>
            </a:extLst>
          </p:cNvPr>
          <p:cNvPicPr>
            <a:picLocks noChangeAspect="1"/>
          </p:cNvPicPr>
          <p:nvPr/>
        </p:nvPicPr>
        <p:blipFill>
          <a:blip r:embed="rId4"/>
          <a:stretch>
            <a:fillRect/>
          </a:stretch>
        </p:blipFill>
        <p:spPr>
          <a:xfrm>
            <a:off x="4206240" y="2276648"/>
            <a:ext cx="4807873" cy="2783505"/>
          </a:xfrm>
          <a:prstGeom prst="rect">
            <a:avLst/>
          </a:prstGeom>
        </p:spPr>
      </p:pic>
    </p:spTree>
    <p:extLst>
      <p:ext uri="{BB962C8B-B14F-4D97-AF65-F5344CB8AC3E}">
        <p14:creationId xmlns:p14="http://schemas.microsoft.com/office/powerpoint/2010/main" val="171765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46088" y="-15238"/>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CIFAR 20 – CNN Dense Net </a:t>
            </a:r>
            <a:endParaRPr dirty="0"/>
          </a:p>
        </p:txBody>
      </p:sp>
      <p:sp>
        <p:nvSpPr>
          <p:cNvPr id="192" name="Google Shape;192;p31"/>
          <p:cNvSpPr txBox="1">
            <a:spLocks noGrp="1"/>
          </p:cNvSpPr>
          <p:nvPr>
            <p:ph type="body" idx="1"/>
          </p:nvPr>
        </p:nvSpPr>
        <p:spPr>
          <a:xfrm>
            <a:off x="0" y="2396613"/>
            <a:ext cx="9144000" cy="356597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dirty="0">
                <a:solidFill>
                  <a:schemeClr val="tx1"/>
                </a:solidFill>
              </a:rPr>
              <a:t>The connections are similar to the </a:t>
            </a:r>
            <a:r>
              <a:rPr lang="en-US" sz="1600" dirty="0" err="1">
                <a:solidFill>
                  <a:schemeClr val="tx1"/>
                </a:solidFill>
              </a:rPr>
              <a:t>resnet</a:t>
            </a:r>
            <a:r>
              <a:rPr lang="en-US" sz="1600" dirty="0">
                <a:solidFill>
                  <a:schemeClr val="tx1"/>
                </a:solidFill>
              </a:rPr>
              <a:t>, except the </a:t>
            </a:r>
            <a:r>
              <a:rPr lang="en-US" sz="1600" dirty="0" err="1">
                <a:solidFill>
                  <a:schemeClr val="tx1"/>
                </a:solidFill>
              </a:rPr>
              <a:t>resnet</a:t>
            </a:r>
            <a:r>
              <a:rPr lang="en-US" sz="1600" dirty="0">
                <a:solidFill>
                  <a:schemeClr val="tx1"/>
                </a:solidFill>
              </a:rPr>
              <a:t> uses addition operation and the dense net uses concatenation </a:t>
            </a:r>
          </a:p>
          <a:p>
            <a:pPr>
              <a:buFont typeface="Arial" panose="020B0604020202020204" pitchFamily="34" charset="0"/>
              <a:buChar char="•"/>
            </a:pPr>
            <a:r>
              <a:rPr lang="en-US" sz="1600" dirty="0">
                <a:solidFill>
                  <a:schemeClr val="tx1"/>
                </a:solidFill>
              </a:rPr>
              <a:t>Dense net paper authors suggested that the addition operator might 'impede the information flow in the network' </a:t>
            </a:r>
          </a:p>
          <a:p>
            <a:pPr>
              <a:buFont typeface="Arial" panose="020B0604020202020204" pitchFamily="34" charset="0"/>
              <a:buChar char="•"/>
            </a:pPr>
            <a:r>
              <a:rPr lang="en-US" sz="1600" dirty="0">
                <a:solidFill>
                  <a:schemeClr val="tx1"/>
                </a:solidFill>
              </a:rPr>
              <a:t>The architecture also includes transition blocks with max pooling layers to decrease the dimensions of the image by half</a:t>
            </a:r>
          </a:p>
          <a:p>
            <a:pPr>
              <a:buFont typeface="Arial" panose="020B0604020202020204" pitchFamily="34" charset="0"/>
              <a:buChar char="•"/>
            </a:pPr>
            <a:r>
              <a:rPr lang="en-US" sz="1600" dirty="0">
                <a:solidFill>
                  <a:schemeClr val="tx1"/>
                </a:solidFill>
              </a:rPr>
              <a:t>Bottleneck blocks (extra 1x1 convolution) with compression value of 0.5 to reduce the number of feature maps by half in each transition layer, Dense net with bottleneck blocks and compression are "Dense Net BC"</a:t>
            </a:r>
          </a:p>
          <a:p>
            <a:pPr>
              <a:buFont typeface="Arial" panose="020B0604020202020204" pitchFamily="34" charset="0"/>
              <a:buChar char="•"/>
            </a:pPr>
            <a:r>
              <a:rPr lang="en-US" sz="1600" dirty="0">
                <a:solidFill>
                  <a:schemeClr val="tx1"/>
                </a:solidFill>
              </a:rPr>
              <a:t>I choose the smallest Dense Net BC with depth of 100 and increasing factor of 12 as Dense Nets are memory intensive </a:t>
            </a:r>
          </a:p>
          <a:p>
            <a:pPr>
              <a:buFont typeface="Arial" panose="020B0604020202020204" pitchFamily="34" charset="0"/>
              <a:buChar char="•"/>
            </a:pPr>
            <a:endParaRPr lang="en-US" sz="1100" dirty="0">
              <a:solidFill>
                <a:schemeClr val="tx1"/>
              </a:solidFill>
            </a:endParaRPr>
          </a:p>
        </p:txBody>
      </p:sp>
      <p:pic>
        <p:nvPicPr>
          <p:cNvPr id="4" name="Picture 3" descr="Diagram&#10;&#10;Description automatically generated">
            <a:extLst>
              <a:ext uri="{FF2B5EF4-FFF2-40B4-BE49-F238E27FC236}">
                <a16:creationId xmlns:a16="http://schemas.microsoft.com/office/drawing/2014/main" id="{52D2FAAD-4027-40D1-A384-CB9EA54B4D13}"/>
              </a:ext>
            </a:extLst>
          </p:cNvPr>
          <p:cNvPicPr>
            <a:picLocks noChangeAspect="1"/>
          </p:cNvPicPr>
          <p:nvPr/>
        </p:nvPicPr>
        <p:blipFill>
          <a:blip r:embed="rId3"/>
          <a:stretch>
            <a:fillRect/>
          </a:stretch>
        </p:blipFill>
        <p:spPr>
          <a:xfrm>
            <a:off x="255600" y="643784"/>
            <a:ext cx="7510488" cy="1666507"/>
          </a:xfrm>
          <a:prstGeom prst="rect">
            <a:avLst/>
          </a:prstGeom>
        </p:spPr>
      </p:pic>
    </p:spTree>
    <p:extLst>
      <p:ext uri="{BB962C8B-B14F-4D97-AF65-F5344CB8AC3E}">
        <p14:creationId xmlns:p14="http://schemas.microsoft.com/office/powerpoint/2010/main" val="3284668436"/>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17813</TotalTime>
  <Words>1635</Words>
  <Application>Microsoft Office PowerPoint</Application>
  <PresentationFormat>On-screen Show (16:9)</PresentationFormat>
  <Paragraphs>138</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Consolas</vt:lpstr>
      <vt:lpstr>Arial</vt:lpstr>
      <vt:lpstr>Montserrat</vt:lpstr>
      <vt:lpstr>Barlow</vt:lpstr>
      <vt:lpstr>Courier New</vt:lpstr>
      <vt:lpstr>Management Consulting Toolkit by Slidesgo</vt:lpstr>
      <vt:lpstr>CIFAR100 IMAGE CLASSIFICATION</vt:lpstr>
      <vt:lpstr>Dataset Info, Looking at the images</vt:lpstr>
      <vt:lpstr>Randomly sample 25 images</vt:lpstr>
      <vt:lpstr>Check for class imbalance – 100 classes</vt:lpstr>
      <vt:lpstr>Check for class imbalance – 20 classes</vt:lpstr>
      <vt:lpstr>EDA</vt:lpstr>
      <vt:lpstr>CIFAR-20 BASELINE</vt:lpstr>
      <vt:lpstr>CIFAR-20 BASELINE</vt:lpstr>
      <vt:lpstr>CIFAR 20 – CNN Dense Net </vt:lpstr>
      <vt:lpstr>CIFAR 20 – CNN Dense Net </vt:lpstr>
      <vt:lpstr>CIFAR 20 – Dense Net</vt:lpstr>
      <vt:lpstr>CIFAR 20 – Wide Res Net with Cosine Annealing</vt:lpstr>
      <vt:lpstr>Wide Res Net</vt:lpstr>
      <vt:lpstr>Wide ResNet with width of 28 and widening factor of 10 and  [Double Fully Connected Competitive Inner Imaging Block1x1]</vt:lpstr>
      <vt:lpstr>Hyperband parameter tuning</vt:lpstr>
      <vt:lpstr>Hyperband parameter tuning</vt:lpstr>
      <vt:lpstr>Evaluation on test set</vt:lpstr>
      <vt:lpstr>Evaluation on test set- Error analysis</vt:lpstr>
      <vt:lpstr>100 Classes Task – WIDE RESNET 28-10</vt:lpstr>
      <vt:lpstr>Competitive_Inner_Imaging_SE_Block_1x1</vt:lpstr>
      <vt:lpstr>Model evaluation on test set</vt:lpstr>
      <vt:lpstr>Error analysis – 100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Housing   Analysis</dc:title>
  <dc:creator>Yee Hang</dc:creator>
  <cp:lastModifiedBy>YEE HANG</cp:lastModifiedBy>
  <cp:revision>74</cp:revision>
  <dcterms:modified xsi:type="dcterms:W3CDTF">2022-11-25T14:13:08Z</dcterms:modified>
</cp:coreProperties>
</file>