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sldIdLst>
    <p:sldId id="256" r:id="rId2"/>
    <p:sldId id="259" r:id="rId3"/>
    <p:sldId id="319" r:id="rId4"/>
    <p:sldId id="338" r:id="rId5"/>
    <p:sldId id="339" r:id="rId6"/>
    <p:sldId id="352" r:id="rId7"/>
    <p:sldId id="353" r:id="rId8"/>
    <p:sldId id="335" r:id="rId9"/>
    <p:sldId id="361" r:id="rId10"/>
    <p:sldId id="362" r:id="rId11"/>
    <p:sldId id="363" r:id="rId12"/>
    <p:sldId id="364" r:id="rId13"/>
    <p:sldId id="365" r:id="rId14"/>
    <p:sldId id="366" r:id="rId15"/>
    <p:sldId id="367" r:id="rId16"/>
    <p:sldId id="337" r:id="rId17"/>
    <p:sldId id="354" r:id="rId18"/>
    <p:sldId id="355" r:id="rId19"/>
    <p:sldId id="356" r:id="rId20"/>
    <p:sldId id="368" r:id="rId21"/>
    <p:sldId id="369" r:id="rId22"/>
    <p:sldId id="370" r:id="rId23"/>
    <p:sldId id="371" r:id="rId24"/>
  </p:sldIdLst>
  <p:sldSz cx="9144000" cy="5143500" type="screen16x9"/>
  <p:notesSz cx="6858000" cy="9144000"/>
  <p:embeddedFontLst>
    <p:embeddedFont>
      <p:font typeface="Barlow" panose="00000500000000000000" pitchFamily="2"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793F0C-4CAE-45E1-BDDE-FD79D8FE7DAF}">
  <a:tblStyle styleId="{CC793F0C-4CAE-45E1-BDDE-FD79D8FE7D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26" autoAdjust="0"/>
  </p:normalViewPr>
  <p:slideViewPr>
    <p:cSldViewPr snapToGrid="0">
      <p:cViewPr varScale="1">
        <p:scale>
          <a:sx n="109" d="100"/>
          <a:sy n="109" d="100"/>
        </p:scale>
        <p:origin x="69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34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484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650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1644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92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94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978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0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903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420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374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040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69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56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305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541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982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052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742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byjus.com/physics/relation-between-torque-and-spee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www.automation.com/en-us/articles/june-2021/world-largest-manufacturers-lose-almost-1-trill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796698" y="1209175"/>
            <a:ext cx="7607314"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4A8CFF"/>
                </a:solidFill>
              </a:rPr>
              <a:t>Predicting Machine Failure</a:t>
            </a:r>
            <a:endParaRPr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By: Yee Hang</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  - PCA to minimize multicollinearity</a:t>
            </a:r>
            <a:endParaRPr dirty="0"/>
          </a:p>
        </p:txBody>
      </p:sp>
      <p:sp>
        <p:nvSpPr>
          <p:cNvPr id="192" name="Google Shape;192;p31"/>
          <p:cNvSpPr txBox="1">
            <a:spLocks noGrp="1"/>
          </p:cNvSpPr>
          <p:nvPr>
            <p:ph type="body" idx="1"/>
          </p:nvPr>
        </p:nvSpPr>
        <p:spPr>
          <a:xfrm>
            <a:off x="268008" y="3500935"/>
            <a:ext cx="7291137"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dirty="0"/>
              <a:t>We keep the first PC of each PCA as the second </a:t>
            </a:r>
            <a:r>
              <a:rPr lang="en-US" sz="2000" dirty="0" err="1"/>
              <a:t>componenet</a:t>
            </a:r>
            <a:r>
              <a:rPr lang="en-US" sz="2000" dirty="0"/>
              <a:t> only captures 5 or 6% of the total variance, hence the second components are most likely noise that likely to cause overfitting</a:t>
            </a:r>
            <a:endParaRPr lang="en-US" sz="1400" dirty="0">
              <a:solidFill>
                <a:schemeClr val="tx1"/>
              </a:solidFill>
            </a:endParaRPr>
          </a:p>
        </p:txBody>
      </p:sp>
      <p:pic>
        <p:nvPicPr>
          <p:cNvPr id="3" name="Picture 2">
            <a:extLst>
              <a:ext uri="{FF2B5EF4-FFF2-40B4-BE49-F238E27FC236}">
                <a16:creationId xmlns:a16="http://schemas.microsoft.com/office/drawing/2014/main" id="{F97E62A0-BE87-84D1-8E4B-0985A830B297}"/>
              </a:ext>
            </a:extLst>
          </p:cNvPr>
          <p:cNvPicPr>
            <a:picLocks noChangeAspect="1"/>
          </p:cNvPicPr>
          <p:nvPr/>
        </p:nvPicPr>
        <p:blipFill>
          <a:blip r:embed="rId3"/>
          <a:stretch>
            <a:fillRect/>
          </a:stretch>
        </p:blipFill>
        <p:spPr>
          <a:xfrm>
            <a:off x="972350" y="1237599"/>
            <a:ext cx="4648603" cy="2263336"/>
          </a:xfrm>
          <a:prstGeom prst="rect">
            <a:avLst/>
          </a:prstGeom>
        </p:spPr>
      </p:pic>
    </p:spTree>
    <p:extLst>
      <p:ext uri="{BB962C8B-B14F-4D97-AF65-F5344CB8AC3E}">
        <p14:creationId xmlns:p14="http://schemas.microsoft.com/office/powerpoint/2010/main" val="362734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Further EDA  - </a:t>
            </a:r>
            <a:endParaRPr dirty="0"/>
          </a:p>
        </p:txBody>
      </p:sp>
      <p:sp>
        <p:nvSpPr>
          <p:cNvPr id="192" name="Google Shape;192;p31"/>
          <p:cNvSpPr txBox="1">
            <a:spLocks noGrp="1"/>
          </p:cNvSpPr>
          <p:nvPr>
            <p:ph type="body" idx="1"/>
          </p:nvPr>
        </p:nvSpPr>
        <p:spPr>
          <a:xfrm>
            <a:off x="-134328" y="3500935"/>
            <a:ext cx="7291137"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tx1"/>
                </a:solidFill>
              </a:rPr>
              <a:t>Yellow – Working Blue - faulty</a:t>
            </a:r>
          </a:p>
          <a:p>
            <a:pPr>
              <a:buFont typeface="Arial" panose="020B0604020202020204" pitchFamily="34" charset="0"/>
              <a:buChar char="•"/>
            </a:pPr>
            <a:r>
              <a:rPr lang="en-US" sz="1400" dirty="0">
                <a:solidFill>
                  <a:schemeClr val="tx1"/>
                </a:solidFill>
              </a:rPr>
              <a:t>The 2 principle components and the tool wear feature is plotted on 3d scatter plot</a:t>
            </a:r>
          </a:p>
          <a:p>
            <a:pPr>
              <a:buFont typeface="Arial" panose="020B0604020202020204" pitchFamily="34" charset="0"/>
              <a:buChar char="•"/>
            </a:pPr>
            <a:r>
              <a:rPr lang="en-US" sz="1400" dirty="0">
                <a:solidFill>
                  <a:schemeClr val="tx1"/>
                </a:solidFill>
              </a:rPr>
              <a:t>On the left side the positive data points (faulty) are somewhat separated from the negative ones. However, a lot of positive points are still overlapping with the negative points  points on the right</a:t>
            </a:r>
          </a:p>
        </p:txBody>
      </p:sp>
      <p:pic>
        <p:nvPicPr>
          <p:cNvPr id="6" name="Picture 5" descr="Chart, scatter chart&#10;&#10;Description automatically generated">
            <a:extLst>
              <a:ext uri="{FF2B5EF4-FFF2-40B4-BE49-F238E27FC236}">
                <a16:creationId xmlns:a16="http://schemas.microsoft.com/office/drawing/2014/main" id="{7AFFA335-3FBB-5E24-6CAC-0D0327F1C24C}"/>
              </a:ext>
            </a:extLst>
          </p:cNvPr>
          <p:cNvPicPr>
            <a:picLocks noChangeAspect="1"/>
          </p:cNvPicPr>
          <p:nvPr/>
        </p:nvPicPr>
        <p:blipFill>
          <a:blip r:embed="rId3"/>
          <a:stretch>
            <a:fillRect/>
          </a:stretch>
        </p:blipFill>
        <p:spPr>
          <a:xfrm>
            <a:off x="645355" y="963638"/>
            <a:ext cx="3329673" cy="1875716"/>
          </a:xfrm>
          <a:prstGeom prst="rect">
            <a:avLst/>
          </a:prstGeom>
        </p:spPr>
      </p:pic>
      <p:pic>
        <p:nvPicPr>
          <p:cNvPr id="8" name="Picture 7">
            <a:extLst>
              <a:ext uri="{FF2B5EF4-FFF2-40B4-BE49-F238E27FC236}">
                <a16:creationId xmlns:a16="http://schemas.microsoft.com/office/drawing/2014/main" id="{4EF230FB-9F82-4299-02C7-426AF6B8879B}"/>
              </a:ext>
            </a:extLst>
          </p:cNvPr>
          <p:cNvPicPr>
            <a:picLocks noChangeAspect="1"/>
          </p:cNvPicPr>
          <p:nvPr/>
        </p:nvPicPr>
        <p:blipFill>
          <a:blip r:embed="rId4"/>
          <a:stretch>
            <a:fillRect/>
          </a:stretch>
        </p:blipFill>
        <p:spPr>
          <a:xfrm>
            <a:off x="4861424" y="553360"/>
            <a:ext cx="2815016" cy="2457641"/>
          </a:xfrm>
          <a:prstGeom prst="rect">
            <a:avLst/>
          </a:prstGeom>
        </p:spPr>
      </p:pic>
    </p:spTree>
    <p:extLst>
      <p:ext uri="{BB962C8B-B14F-4D97-AF65-F5344CB8AC3E}">
        <p14:creationId xmlns:p14="http://schemas.microsoft.com/office/powerpoint/2010/main" val="224705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192" name="Google Shape;192;p31"/>
          <p:cNvSpPr txBox="1">
            <a:spLocks noGrp="1"/>
          </p:cNvSpPr>
          <p:nvPr>
            <p:ph type="body" idx="1"/>
          </p:nvPr>
        </p:nvSpPr>
        <p:spPr>
          <a:xfrm>
            <a:off x="0" y="953099"/>
            <a:ext cx="3926041"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dirty="0"/>
              <a:t>Feature Engineering creates new features from existing features </a:t>
            </a:r>
          </a:p>
          <a:p>
            <a:pPr>
              <a:buFont typeface="Arial" panose="020B0604020202020204" pitchFamily="34" charset="0"/>
              <a:buChar char="•"/>
            </a:pPr>
            <a:r>
              <a:rPr lang="en-US" sz="2000" dirty="0"/>
              <a:t>It provides more information to the model, thus making it 'easier' to predict machine status</a:t>
            </a:r>
          </a:p>
          <a:p>
            <a:pPr>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F01BF951-DB34-D9B3-89CF-28B58C263D13}"/>
              </a:ext>
            </a:extLst>
          </p:cNvPr>
          <p:cNvPicPr>
            <a:picLocks noChangeAspect="1"/>
          </p:cNvPicPr>
          <p:nvPr/>
        </p:nvPicPr>
        <p:blipFill rotWithShape="1">
          <a:blip r:embed="rId3"/>
          <a:srcRect t="9941"/>
          <a:stretch/>
        </p:blipFill>
        <p:spPr>
          <a:xfrm>
            <a:off x="4519672" y="394729"/>
            <a:ext cx="2751058" cy="789255"/>
          </a:xfrm>
          <a:prstGeom prst="rect">
            <a:avLst/>
          </a:prstGeom>
        </p:spPr>
      </p:pic>
      <p:sp>
        <p:nvSpPr>
          <p:cNvPr id="4" name="TextBox 3">
            <a:extLst>
              <a:ext uri="{FF2B5EF4-FFF2-40B4-BE49-F238E27FC236}">
                <a16:creationId xmlns:a16="http://schemas.microsoft.com/office/drawing/2014/main" id="{374C2471-179B-A7E2-6CAD-C694411FACC3}"/>
              </a:ext>
            </a:extLst>
          </p:cNvPr>
          <p:cNvSpPr txBox="1"/>
          <p:nvPr/>
        </p:nvSpPr>
        <p:spPr>
          <a:xfrm>
            <a:off x="4519672" y="1342615"/>
            <a:ext cx="3584446" cy="523220"/>
          </a:xfrm>
          <a:prstGeom prst="rect">
            <a:avLst/>
          </a:prstGeom>
          <a:noFill/>
        </p:spPr>
        <p:txBody>
          <a:bodyPr wrap="square" rtlCol="0">
            <a:spAutoFit/>
          </a:bodyPr>
          <a:lstStyle/>
          <a:p>
            <a:r>
              <a:rPr lang="en-US" dirty="0"/>
              <a:t>From: </a:t>
            </a:r>
            <a:r>
              <a:rPr lang="en-US" dirty="0">
                <a:hlinkClick r:id="rId4"/>
              </a:rPr>
              <a:t>https://byjus.com/physics/relation-between-torque-and-speed/</a:t>
            </a:r>
            <a:endParaRPr lang="en-SG" dirty="0"/>
          </a:p>
        </p:txBody>
      </p:sp>
      <p:pic>
        <p:nvPicPr>
          <p:cNvPr id="7" name="Picture 6">
            <a:extLst>
              <a:ext uri="{FF2B5EF4-FFF2-40B4-BE49-F238E27FC236}">
                <a16:creationId xmlns:a16="http://schemas.microsoft.com/office/drawing/2014/main" id="{9BC11062-715A-8B6A-4048-233C4941E7B2}"/>
              </a:ext>
            </a:extLst>
          </p:cNvPr>
          <p:cNvPicPr>
            <a:picLocks noChangeAspect="1"/>
          </p:cNvPicPr>
          <p:nvPr/>
        </p:nvPicPr>
        <p:blipFill>
          <a:blip r:embed="rId5"/>
          <a:stretch>
            <a:fillRect/>
          </a:stretch>
        </p:blipFill>
        <p:spPr>
          <a:xfrm>
            <a:off x="4689909" y="2183096"/>
            <a:ext cx="4511431" cy="388654"/>
          </a:xfrm>
          <a:prstGeom prst="rect">
            <a:avLst/>
          </a:prstGeom>
        </p:spPr>
      </p:pic>
      <p:pic>
        <p:nvPicPr>
          <p:cNvPr id="10" name="Picture 9">
            <a:extLst>
              <a:ext uri="{FF2B5EF4-FFF2-40B4-BE49-F238E27FC236}">
                <a16:creationId xmlns:a16="http://schemas.microsoft.com/office/drawing/2014/main" id="{8AE35A9D-2671-6E86-CA03-1EAB208A6A49}"/>
              </a:ext>
            </a:extLst>
          </p:cNvPr>
          <p:cNvPicPr>
            <a:picLocks noChangeAspect="1"/>
          </p:cNvPicPr>
          <p:nvPr/>
        </p:nvPicPr>
        <p:blipFill>
          <a:blip r:embed="rId6"/>
          <a:stretch>
            <a:fillRect/>
          </a:stretch>
        </p:blipFill>
        <p:spPr>
          <a:xfrm>
            <a:off x="4572000" y="3793234"/>
            <a:ext cx="3177815" cy="441998"/>
          </a:xfrm>
          <a:prstGeom prst="rect">
            <a:avLst/>
          </a:prstGeom>
        </p:spPr>
      </p:pic>
      <p:sp>
        <p:nvSpPr>
          <p:cNvPr id="11" name="TextBox 10">
            <a:extLst>
              <a:ext uri="{FF2B5EF4-FFF2-40B4-BE49-F238E27FC236}">
                <a16:creationId xmlns:a16="http://schemas.microsoft.com/office/drawing/2014/main" id="{2DC3118B-BF72-9595-441B-169D76806C1C}"/>
              </a:ext>
            </a:extLst>
          </p:cNvPr>
          <p:cNvSpPr txBox="1"/>
          <p:nvPr/>
        </p:nvSpPr>
        <p:spPr>
          <a:xfrm>
            <a:off x="4519672" y="2708216"/>
            <a:ext cx="4613517" cy="1169551"/>
          </a:xfrm>
          <a:prstGeom prst="rect">
            <a:avLst/>
          </a:prstGeom>
          <a:noFill/>
        </p:spPr>
        <p:txBody>
          <a:bodyPr wrap="square" rtlCol="0">
            <a:spAutoFit/>
          </a:bodyPr>
          <a:lstStyle/>
          <a:p>
            <a:r>
              <a:rPr lang="en-US" dirty="0"/>
              <a:t>Machines that are overheating are more likely to be breaking, hence a large difference between the process temperature (operating temperature) and ambient temperature (temperature of the machine not operating)</a:t>
            </a:r>
          </a:p>
          <a:p>
            <a:endParaRPr lang="en-SG" dirty="0"/>
          </a:p>
        </p:txBody>
      </p:sp>
      <p:sp>
        <p:nvSpPr>
          <p:cNvPr id="16" name="TextBox 15">
            <a:extLst>
              <a:ext uri="{FF2B5EF4-FFF2-40B4-BE49-F238E27FC236}">
                <a16:creationId xmlns:a16="http://schemas.microsoft.com/office/drawing/2014/main" id="{D2C6B28D-4026-4ACA-8B3D-D64C5641C64A}"/>
              </a:ext>
            </a:extLst>
          </p:cNvPr>
          <p:cNvSpPr txBox="1"/>
          <p:nvPr/>
        </p:nvSpPr>
        <p:spPr>
          <a:xfrm>
            <a:off x="4519671" y="4404836"/>
            <a:ext cx="4613517" cy="738664"/>
          </a:xfrm>
          <a:prstGeom prst="rect">
            <a:avLst/>
          </a:prstGeom>
          <a:noFill/>
        </p:spPr>
        <p:txBody>
          <a:bodyPr wrap="square" rtlCol="0">
            <a:spAutoFit/>
          </a:bodyPr>
          <a:lstStyle/>
          <a:p>
            <a:r>
              <a:rPr lang="en-US" dirty="0"/>
              <a:t>Total number of revolutions machine has gone through also important</a:t>
            </a:r>
          </a:p>
          <a:p>
            <a:endParaRPr lang="en-SG" dirty="0"/>
          </a:p>
        </p:txBody>
      </p:sp>
    </p:spTree>
    <p:extLst>
      <p:ext uri="{BB962C8B-B14F-4D97-AF65-F5344CB8AC3E}">
        <p14:creationId xmlns:p14="http://schemas.microsoft.com/office/powerpoint/2010/main" val="258077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Further EDA  - </a:t>
            </a:r>
            <a:endParaRPr dirty="0"/>
          </a:p>
        </p:txBody>
      </p:sp>
      <p:sp>
        <p:nvSpPr>
          <p:cNvPr id="192" name="Google Shape;192;p31"/>
          <p:cNvSpPr txBox="1">
            <a:spLocks noGrp="1"/>
          </p:cNvSpPr>
          <p:nvPr>
            <p:ph type="body" idx="1"/>
          </p:nvPr>
        </p:nvSpPr>
        <p:spPr>
          <a:xfrm>
            <a:off x="-134328" y="3500935"/>
            <a:ext cx="7291137"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dirty="0"/>
              <a:t>Correlations exist between machine status and the power, temperature different and no of revolution</a:t>
            </a:r>
          </a:p>
          <a:p>
            <a:pPr>
              <a:buFont typeface="Arial" panose="020B0604020202020204" pitchFamily="34" charset="0"/>
              <a:buChar char="•"/>
            </a:pPr>
            <a:r>
              <a:rPr lang="en-US" sz="2000" dirty="0"/>
              <a:t>Hence, they might be useful to the model</a:t>
            </a:r>
          </a:p>
        </p:txBody>
      </p:sp>
      <p:pic>
        <p:nvPicPr>
          <p:cNvPr id="6" name="Picture 5" descr="Chart, scatter chart&#10;&#10;Description automatically generated">
            <a:extLst>
              <a:ext uri="{FF2B5EF4-FFF2-40B4-BE49-F238E27FC236}">
                <a16:creationId xmlns:a16="http://schemas.microsoft.com/office/drawing/2014/main" id="{7AFFA335-3FBB-5E24-6CAC-0D0327F1C24C}"/>
              </a:ext>
            </a:extLst>
          </p:cNvPr>
          <p:cNvPicPr>
            <a:picLocks noChangeAspect="1"/>
          </p:cNvPicPr>
          <p:nvPr/>
        </p:nvPicPr>
        <p:blipFill>
          <a:blip r:embed="rId3"/>
          <a:stretch>
            <a:fillRect/>
          </a:stretch>
        </p:blipFill>
        <p:spPr>
          <a:xfrm>
            <a:off x="645355" y="963638"/>
            <a:ext cx="3329673" cy="1875716"/>
          </a:xfrm>
          <a:prstGeom prst="rect">
            <a:avLst/>
          </a:prstGeom>
        </p:spPr>
      </p:pic>
      <p:pic>
        <p:nvPicPr>
          <p:cNvPr id="8" name="Picture 7">
            <a:extLst>
              <a:ext uri="{FF2B5EF4-FFF2-40B4-BE49-F238E27FC236}">
                <a16:creationId xmlns:a16="http://schemas.microsoft.com/office/drawing/2014/main" id="{4EF230FB-9F82-4299-02C7-426AF6B8879B}"/>
              </a:ext>
            </a:extLst>
          </p:cNvPr>
          <p:cNvPicPr>
            <a:picLocks noChangeAspect="1"/>
          </p:cNvPicPr>
          <p:nvPr/>
        </p:nvPicPr>
        <p:blipFill>
          <a:blip r:embed="rId4"/>
          <a:stretch>
            <a:fillRect/>
          </a:stretch>
        </p:blipFill>
        <p:spPr>
          <a:xfrm>
            <a:off x="4709024" y="525957"/>
            <a:ext cx="2815016" cy="2457641"/>
          </a:xfrm>
          <a:prstGeom prst="rect">
            <a:avLst/>
          </a:prstGeom>
        </p:spPr>
      </p:pic>
    </p:spTree>
    <p:extLst>
      <p:ext uri="{BB962C8B-B14F-4D97-AF65-F5344CB8AC3E}">
        <p14:creationId xmlns:p14="http://schemas.microsoft.com/office/powerpoint/2010/main" val="278773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25239-B49C-5B7B-F0EE-471C755D9469}"/>
              </a:ext>
            </a:extLst>
          </p:cNvPr>
          <p:cNvSpPr>
            <a:spLocks noGrp="1"/>
          </p:cNvSpPr>
          <p:nvPr>
            <p:ph type="body" idx="1"/>
          </p:nvPr>
        </p:nvSpPr>
        <p:spPr>
          <a:xfrm>
            <a:off x="713225" y="1152474"/>
            <a:ext cx="3495360" cy="3888449"/>
          </a:xfrm>
        </p:spPr>
        <p:txBody>
          <a:bodyPr/>
          <a:lstStyle/>
          <a:p>
            <a:r>
              <a:rPr lang="en-US" dirty="0"/>
              <a:t>Lots of money is lost when machines breakdown</a:t>
            </a:r>
          </a:p>
          <a:p>
            <a:r>
              <a:rPr lang="en-US" dirty="0"/>
              <a:t>Hence the model must be sensitive in identifying all faulty machines as faulty</a:t>
            </a:r>
          </a:p>
          <a:p>
            <a:r>
              <a:rPr lang="en-US" dirty="0"/>
              <a:t>It is worse to misclassify faulty machines as working machines than misclassifying working machines as faulty </a:t>
            </a:r>
            <a:r>
              <a:rPr lang="en-SG" dirty="0"/>
              <a:t>, as faulty machines causes great economic damage</a:t>
            </a:r>
          </a:p>
          <a:p>
            <a:r>
              <a:rPr lang="en-SG" dirty="0"/>
              <a:t>Hence, recall scores are more important than precision </a:t>
            </a:r>
          </a:p>
          <a:p>
            <a:r>
              <a:rPr lang="en-SG" dirty="0"/>
              <a:t>The model must also be precise as identifying too many correct machines as faulty would waste money in developing the machine also</a:t>
            </a:r>
          </a:p>
          <a:p>
            <a:r>
              <a:rPr lang="en-SG" dirty="0"/>
              <a:t>Hence f2 score is used to put more weight on recall while not ignoring precision</a:t>
            </a:r>
          </a:p>
          <a:p>
            <a:endParaRPr lang="en-US" dirty="0"/>
          </a:p>
        </p:txBody>
      </p:sp>
      <p:sp>
        <p:nvSpPr>
          <p:cNvPr id="3" name="Title 2">
            <a:extLst>
              <a:ext uri="{FF2B5EF4-FFF2-40B4-BE49-F238E27FC236}">
                <a16:creationId xmlns:a16="http://schemas.microsoft.com/office/drawing/2014/main" id="{6CF8A812-4CA8-940D-616D-29B281895F7B}"/>
              </a:ext>
            </a:extLst>
          </p:cNvPr>
          <p:cNvSpPr>
            <a:spLocks noGrp="1"/>
          </p:cNvSpPr>
          <p:nvPr>
            <p:ph type="title"/>
          </p:nvPr>
        </p:nvSpPr>
        <p:spPr/>
        <p:txBody>
          <a:bodyPr/>
          <a:lstStyle/>
          <a:p>
            <a:r>
              <a:rPr lang="en-US" dirty="0"/>
              <a:t>Metric</a:t>
            </a:r>
            <a:endParaRPr lang="en-SG" dirty="0"/>
          </a:p>
        </p:txBody>
      </p:sp>
      <p:pic>
        <p:nvPicPr>
          <p:cNvPr id="5" name="Picture 4">
            <a:extLst>
              <a:ext uri="{FF2B5EF4-FFF2-40B4-BE49-F238E27FC236}">
                <a16:creationId xmlns:a16="http://schemas.microsoft.com/office/drawing/2014/main" id="{B1B90D5F-55A8-5F54-2776-4057B5448C9A}"/>
              </a:ext>
            </a:extLst>
          </p:cNvPr>
          <p:cNvPicPr>
            <a:picLocks noChangeAspect="1"/>
          </p:cNvPicPr>
          <p:nvPr/>
        </p:nvPicPr>
        <p:blipFill>
          <a:blip r:embed="rId2"/>
          <a:stretch>
            <a:fillRect/>
          </a:stretch>
        </p:blipFill>
        <p:spPr>
          <a:xfrm>
            <a:off x="4572000" y="1574506"/>
            <a:ext cx="4340041" cy="1356263"/>
          </a:xfrm>
          <a:prstGeom prst="rect">
            <a:avLst/>
          </a:prstGeom>
        </p:spPr>
      </p:pic>
    </p:spTree>
    <p:extLst>
      <p:ext uri="{BB962C8B-B14F-4D97-AF65-F5344CB8AC3E}">
        <p14:creationId xmlns:p14="http://schemas.microsoft.com/office/powerpoint/2010/main" val="319791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25239-B49C-5B7B-F0EE-471C755D9469}"/>
              </a:ext>
            </a:extLst>
          </p:cNvPr>
          <p:cNvSpPr>
            <a:spLocks noGrp="1"/>
          </p:cNvSpPr>
          <p:nvPr>
            <p:ph type="body" idx="1"/>
          </p:nvPr>
        </p:nvSpPr>
        <p:spPr>
          <a:xfrm>
            <a:off x="713225" y="1152474"/>
            <a:ext cx="3495360" cy="3888449"/>
          </a:xfrm>
        </p:spPr>
        <p:txBody>
          <a:bodyPr/>
          <a:lstStyle/>
          <a:p>
            <a:endParaRPr lang="en-US" dirty="0"/>
          </a:p>
          <a:p>
            <a:r>
              <a:rPr lang="en-US" dirty="0"/>
              <a:t>    Most Preprocessing such as Ordinal encoding, imputation is placed in the Pipeline to prevent any data leakage</a:t>
            </a:r>
          </a:p>
          <a:p>
            <a:r>
              <a:rPr lang="en-US" dirty="0"/>
              <a:t>    the clean pipeline used for models that are scale invariant and models that not affected by multicollinearity. For </a:t>
            </a:r>
            <a:r>
              <a:rPr lang="en-US" dirty="0" err="1"/>
              <a:t>e.g</a:t>
            </a:r>
            <a:r>
              <a:rPr lang="en-US" dirty="0"/>
              <a:t> </a:t>
            </a:r>
            <a:r>
              <a:rPr lang="en-US" dirty="0" err="1"/>
              <a:t>DecisionTree</a:t>
            </a:r>
            <a:r>
              <a:rPr lang="en-US" dirty="0"/>
              <a:t> and </a:t>
            </a:r>
            <a:r>
              <a:rPr lang="en-US" dirty="0" err="1"/>
              <a:t>RandomForest</a:t>
            </a:r>
            <a:endParaRPr lang="en-US" dirty="0"/>
          </a:p>
          <a:p>
            <a:r>
              <a:rPr lang="en-US" dirty="0"/>
              <a:t>    the </a:t>
            </a:r>
            <a:r>
              <a:rPr lang="en-US" dirty="0" err="1"/>
              <a:t>cleanwithscale</a:t>
            </a:r>
            <a:r>
              <a:rPr lang="en-US" dirty="0"/>
              <a:t> pipeline </a:t>
            </a:r>
            <a:r>
              <a:rPr lang="en-US" dirty="0" err="1"/>
              <a:t>usef</a:t>
            </a:r>
            <a:r>
              <a:rPr lang="en-US" dirty="0"/>
              <a:t> for models that are scale invariant and models that are affected by multicollinearity for </a:t>
            </a:r>
            <a:r>
              <a:rPr lang="en-US" dirty="0" err="1"/>
              <a:t>e.g</a:t>
            </a:r>
            <a:r>
              <a:rPr lang="en-US" dirty="0"/>
              <a:t> </a:t>
            </a:r>
            <a:r>
              <a:rPr lang="en-US" dirty="0" err="1"/>
              <a:t>NeuralNetwork</a:t>
            </a:r>
            <a:r>
              <a:rPr lang="en-US" dirty="0"/>
              <a:t> and KNN</a:t>
            </a:r>
          </a:p>
          <a:p>
            <a:endParaRPr lang="en-US" dirty="0"/>
          </a:p>
          <a:p>
            <a:endParaRPr lang="en-US" dirty="0"/>
          </a:p>
        </p:txBody>
      </p:sp>
      <p:sp>
        <p:nvSpPr>
          <p:cNvPr id="3" name="Title 2">
            <a:extLst>
              <a:ext uri="{FF2B5EF4-FFF2-40B4-BE49-F238E27FC236}">
                <a16:creationId xmlns:a16="http://schemas.microsoft.com/office/drawing/2014/main" id="{6CF8A812-4CA8-940D-616D-29B281895F7B}"/>
              </a:ext>
            </a:extLst>
          </p:cNvPr>
          <p:cNvSpPr>
            <a:spLocks noGrp="1"/>
          </p:cNvSpPr>
          <p:nvPr>
            <p:ph type="title"/>
          </p:nvPr>
        </p:nvSpPr>
        <p:spPr/>
        <p:txBody>
          <a:bodyPr/>
          <a:lstStyle/>
          <a:p>
            <a:r>
              <a:rPr lang="en-US" dirty="0"/>
              <a:t>Pipeline </a:t>
            </a:r>
            <a:endParaRPr lang="en-SG" dirty="0"/>
          </a:p>
        </p:txBody>
      </p:sp>
      <p:pic>
        <p:nvPicPr>
          <p:cNvPr id="7" name="Picture 6">
            <a:extLst>
              <a:ext uri="{FF2B5EF4-FFF2-40B4-BE49-F238E27FC236}">
                <a16:creationId xmlns:a16="http://schemas.microsoft.com/office/drawing/2014/main" id="{0037B9A6-54DD-F7DC-1378-5C8135C36A05}"/>
              </a:ext>
            </a:extLst>
          </p:cNvPr>
          <p:cNvPicPr>
            <a:picLocks noChangeAspect="1"/>
          </p:cNvPicPr>
          <p:nvPr/>
        </p:nvPicPr>
        <p:blipFill>
          <a:blip r:embed="rId2"/>
          <a:stretch>
            <a:fillRect/>
          </a:stretch>
        </p:blipFill>
        <p:spPr>
          <a:xfrm>
            <a:off x="4208585" y="1298946"/>
            <a:ext cx="4626243" cy="2545608"/>
          </a:xfrm>
          <a:prstGeom prst="rect">
            <a:avLst/>
          </a:prstGeom>
        </p:spPr>
      </p:pic>
    </p:spTree>
    <p:extLst>
      <p:ext uri="{BB962C8B-B14F-4D97-AF65-F5344CB8AC3E}">
        <p14:creationId xmlns:p14="http://schemas.microsoft.com/office/powerpoint/2010/main" val="346011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Model Choosing (Non Ensemble)</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5061769" y="585288"/>
            <a:ext cx="3987304"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These models generally suffer from high bias </a:t>
            </a:r>
          </a:p>
          <a:p>
            <a:pPr marL="171450" indent="-171450" eaLnBrk="0" fontAlgn="base" hangingPunct="0">
              <a:spcBef>
                <a:spcPct val="0"/>
              </a:spcBef>
              <a:spcAft>
                <a:spcPct val="0"/>
              </a:spcAft>
              <a:buClrTx/>
              <a:buSzTx/>
            </a:pPr>
            <a:r>
              <a:rPr lang="en-US" altLang="en-US" sz="1050" dirty="0">
                <a:solidFill>
                  <a:schemeClr val="tx1"/>
                </a:solidFill>
                <a:latin typeface="Arial Unicode MS"/>
              </a:rPr>
              <a:t>    </a:t>
            </a:r>
            <a:r>
              <a:rPr lang="en-US" altLang="en-US" sz="1050" dirty="0" err="1">
                <a:solidFill>
                  <a:schemeClr val="tx1"/>
                </a:solidFill>
                <a:latin typeface="Arial Unicode MS"/>
              </a:rPr>
              <a:t>DummyClassifier</a:t>
            </a: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performs very poorly with an f2 score of 0, as it simply predicts all machines to be working, leading to recall of 0 (hence f2 = 0) as none of the faulty machines (true positive) is predicted as positive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171450" indent="-171450" eaLnBrk="0" fontAlgn="base" hangingPunct="0">
              <a:spcBef>
                <a:spcPct val="0"/>
              </a:spcBef>
              <a:spcAft>
                <a:spcPct val="0"/>
              </a:spcAft>
              <a:buClrTx/>
              <a:buSzTx/>
            </a:pPr>
            <a:r>
              <a:rPr lang="en-US" altLang="en-US" sz="1050" dirty="0">
                <a:solidFill>
                  <a:schemeClr val="tx1"/>
                </a:solidFill>
                <a:latin typeface="Arial Unicode MS"/>
              </a:rPr>
              <a:t>    </a:t>
            </a:r>
            <a:r>
              <a:rPr lang="en-US" altLang="en-US" sz="1050" dirty="0" err="1">
                <a:solidFill>
                  <a:schemeClr val="tx1"/>
                </a:solidFill>
                <a:latin typeface="Arial Unicode MS"/>
              </a:rPr>
              <a:t>KNeighbours</a:t>
            </a: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F2 score increases initially but </a:t>
            </a:r>
            <a:r>
              <a:rPr lang="en-US" altLang="en-US" sz="1050" dirty="0" err="1">
                <a:solidFill>
                  <a:schemeClr val="tx1"/>
                </a:solidFill>
                <a:latin typeface="Arial Unicode MS"/>
              </a:rPr>
              <a:t>pleateau</a:t>
            </a:r>
            <a:r>
              <a:rPr lang="en-US" altLang="en-US" sz="1050" dirty="0">
                <a:solidFill>
                  <a:schemeClr val="tx1"/>
                </a:solidFill>
                <a:latin typeface="Arial Unicode MS"/>
              </a:rPr>
              <a:t> out quickly at around 0.5 and 0.6 for cross validation and train set respectively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171450" indent="-171450" eaLnBrk="0" fontAlgn="base" hangingPunct="0">
              <a:spcBef>
                <a:spcPct val="0"/>
              </a:spcBef>
              <a:spcAft>
                <a:spcPct val="0"/>
              </a:spcAft>
              <a:buClrTx/>
              <a:buSzTx/>
            </a:pPr>
            <a:r>
              <a:rPr lang="en-US" altLang="en-US" sz="1050" dirty="0">
                <a:solidFill>
                  <a:schemeClr val="tx1"/>
                </a:solidFill>
                <a:latin typeface="Arial Unicode MS"/>
              </a:rPr>
              <a:t>    Neural Network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Slightly better than </a:t>
            </a:r>
            <a:r>
              <a:rPr lang="en-US" altLang="en-US" sz="1050" dirty="0" err="1">
                <a:solidFill>
                  <a:schemeClr val="tx1"/>
                </a:solidFill>
                <a:latin typeface="Arial Unicode MS"/>
              </a:rPr>
              <a:t>KNeighbours</a:t>
            </a:r>
            <a:r>
              <a:rPr lang="en-US" altLang="en-US" sz="1050" dirty="0">
                <a:solidFill>
                  <a:schemeClr val="tx1"/>
                </a:solidFill>
                <a:latin typeface="Arial Unicode MS"/>
              </a:rPr>
              <a:t> but still underfitting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171450" indent="-171450" eaLnBrk="0" fontAlgn="base" hangingPunct="0">
              <a:spcBef>
                <a:spcPct val="0"/>
              </a:spcBef>
              <a:spcAft>
                <a:spcPct val="0"/>
              </a:spcAft>
              <a:buClrTx/>
              <a:buSzTx/>
            </a:pPr>
            <a:r>
              <a:rPr lang="en-US" altLang="en-US" sz="1050" dirty="0">
                <a:solidFill>
                  <a:schemeClr val="tx1"/>
                </a:solidFill>
                <a:latin typeface="Arial Unicode MS"/>
              </a:rPr>
              <a:t>    SVM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Underfitting with poor final cv score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171450" indent="-171450" eaLnBrk="0" fontAlgn="base" hangingPunct="0">
              <a:spcBef>
                <a:spcPct val="0"/>
              </a:spcBef>
              <a:spcAft>
                <a:spcPct val="0"/>
              </a:spcAft>
              <a:buClrTx/>
              <a:buSzTx/>
            </a:pPr>
            <a:r>
              <a:rPr lang="en-US" altLang="en-US" sz="1050" dirty="0">
                <a:solidFill>
                  <a:schemeClr val="tx1"/>
                </a:solidFill>
                <a:latin typeface="Arial Unicode MS"/>
              </a:rPr>
              <a:t>    </a:t>
            </a:r>
            <a:r>
              <a:rPr lang="en-US" altLang="en-US" sz="1050" dirty="0" err="1">
                <a:solidFill>
                  <a:schemeClr val="tx1"/>
                </a:solidFill>
                <a:latin typeface="Arial Unicode MS"/>
              </a:rPr>
              <a:t>GaussianNB</a:t>
            </a:r>
            <a:endParaRPr lang="en-US" altLang="en-US" sz="1050" dirty="0">
              <a:solidFill>
                <a:schemeClr val="tx1"/>
              </a:solidFill>
              <a:latin typeface="Arial Unicode MS"/>
            </a:endParaRPr>
          </a:p>
          <a:p>
            <a:pPr marL="171450" indent="-171450" eaLnBrk="0" fontAlgn="base" hangingPunct="0">
              <a:spcBef>
                <a:spcPct val="0"/>
              </a:spcBef>
              <a:spcAft>
                <a:spcPct val="0"/>
              </a:spcAft>
              <a:buClrTx/>
              <a:buSzTx/>
            </a:pPr>
            <a:r>
              <a:rPr lang="en-US" altLang="en-US" sz="1050" dirty="0">
                <a:solidFill>
                  <a:schemeClr val="tx1"/>
                </a:solidFill>
                <a:latin typeface="Arial Unicode MS"/>
              </a:rPr>
              <a:t>    </a:t>
            </a:r>
            <a:r>
              <a:rPr lang="en-US" altLang="en-US" sz="1050" dirty="0" err="1">
                <a:solidFill>
                  <a:schemeClr val="tx1"/>
                </a:solidFill>
                <a:latin typeface="Arial Unicode MS"/>
              </a:rPr>
              <a:t>LogisticRegression</a:t>
            </a: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Unicode MS"/>
              </a:rPr>
              <a:t>    consistently low f2 score for both Gaussian NB and Logistic Regression</a:t>
            </a:r>
          </a:p>
        </p:txBody>
      </p:sp>
      <p:pic>
        <p:nvPicPr>
          <p:cNvPr id="4097" name="Picture 1">
            <a:extLst>
              <a:ext uri="{FF2B5EF4-FFF2-40B4-BE49-F238E27FC236}">
                <a16:creationId xmlns:a16="http://schemas.microsoft.com/office/drawing/2014/main" id="{564E8C9C-B4C6-F62B-A719-6C8F79455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8" y="589082"/>
            <a:ext cx="4606026" cy="4554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9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Model Choosing (Ensemble)</a:t>
            </a:r>
            <a:endParaRPr dirty="0"/>
          </a:p>
        </p:txBody>
      </p:sp>
      <p:pic>
        <p:nvPicPr>
          <p:cNvPr id="5121" name="Picture 1">
            <a:extLst>
              <a:ext uri="{FF2B5EF4-FFF2-40B4-BE49-F238E27FC236}">
                <a16:creationId xmlns:a16="http://schemas.microsoft.com/office/drawing/2014/main" id="{AA3FACCF-0D32-B36C-7980-CBA82D4CC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40" y="749148"/>
            <a:ext cx="3986552" cy="39418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25F252E-AFCF-70CB-768D-E1929580D970}"/>
              </a:ext>
            </a:extLst>
          </p:cNvPr>
          <p:cNvSpPr>
            <a:spLocks noGrp="1" noChangeArrowheads="1"/>
          </p:cNvSpPr>
          <p:nvPr>
            <p:ph type="body" idx="1"/>
          </p:nvPr>
        </p:nvSpPr>
        <p:spPr bwMode="auto">
          <a:xfrm>
            <a:off x="4751388" y="1468168"/>
            <a:ext cx="4245073" cy="123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Slightly overfitting models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Unicode MS"/>
              </a:rPr>
              <a:t>Extra Trees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Unicode MS"/>
              </a:rPr>
              <a:t>Bagging</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Unicode MS"/>
              </a:rPr>
              <a:t>Random Forest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Random Forest</a:t>
            </a:r>
            <a:r>
              <a:rPr kumimoji="0" lang="en-US" altLang="en-US" sz="1050" b="0" i="0" u="none" strike="noStrike" cap="none" normalizeH="0" baseline="0" dirty="0">
                <a:ln>
                  <a:noFill/>
                </a:ln>
                <a:solidFill>
                  <a:schemeClr val="tx1"/>
                </a:solidFill>
                <a:effectLst/>
              </a:rPr>
              <a:t> is chosen as it has the highest f2 score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71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Improvement</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91597" y="1048256"/>
            <a:ext cx="35280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Arial Unicode MS"/>
              </a:rPr>
              <a:t>- Attempt to place more weights on the rarer class (positive class/faulty machines ), so that </a:t>
            </a:r>
            <a:r>
              <a:rPr lang="en-US" altLang="en-US" sz="1600" dirty="0" err="1">
                <a:solidFill>
                  <a:schemeClr val="tx1"/>
                </a:solidFill>
                <a:latin typeface="Arial Unicode MS"/>
              </a:rPr>
              <a:t>theres</a:t>
            </a:r>
            <a:r>
              <a:rPr lang="en-US" altLang="en-US" sz="1600" dirty="0">
                <a:solidFill>
                  <a:schemeClr val="tx1"/>
                </a:solidFill>
                <a:latin typeface="Arial Unicode MS"/>
              </a:rPr>
              <a:t> is lower chance of misclassifying faulty machine on  the lower class</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Arial Unicode MS"/>
              </a:rPr>
              <a:t>- Despite Putting more weights on the positive examples (which are more rare) the model did not improve and the model is overfitting even more as the weight placed on the positive class increases</a:t>
            </a:r>
            <a:endParaRPr lang="en-US" altLang="en-US" dirty="0">
              <a:solidFill>
                <a:schemeClr val="tx1"/>
              </a:solidFill>
              <a:latin typeface="Arial Unicode MS"/>
            </a:endParaRPr>
          </a:p>
        </p:txBody>
      </p:sp>
      <p:pic>
        <p:nvPicPr>
          <p:cNvPr id="6145" name="Picture 1">
            <a:extLst>
              <a:ext uri="{FF2B5EF4-FFF2-40B4-BE49-F238E27FC236}">
                <a16:creationId xmlns:a16="http://schemas.microsoft.com/office/drawing/2014/main" id="{ED9F0AF2-84A6-8940-7955-1DDFA583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627" y="1437769"/>
            <a:ext cx="37528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7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improvement  – Validation Curve</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68448" y="1347911"/>
            <a:ext cx="35280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Hyperparameters controls the bias variance trade off</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These are how they affect Random Forest in General</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t>
            </a:r>
            <a:r>
              <a:rPr lang="en-US" altLang="en-US" dirty="0" err="1">
                <a:solidFill>
                  <a:schemeClr val="tx1"/>
                </a:solidFill>
                <a:latin typeface="Arial Unicode MS"/>
              </a:rPr>
              <a:t>max_depth</a:t>
            </a:r>
            <a:r>
              <a:rPr lang="en-US" altLang="en-US" dirty="0">
                <a:solidFill>
                  <a:schemeClr val="tx1"/>
                </a:solidFill>
                <a:latin typeface="Arial Unicode MS"/>
              </a:rPr>
              <a:t> : higher depth leads to more variance and less bias (less underfitting)</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t>
            </a:r>
            <a:r>
              <a:rPr lang="en-US" altLang="en-US" dirty="0" err="1">
                <a:solidFill>
                  <a:schemeClr val="tx1"/>
                </a:solidFill>
                <a:latin typeface="Arial Unicode MS"/>
              </a:rPr>
              <a:t>min_sample_split</a:t>
            </a:r>
            <a:r>
              <a:rPr lang="en-US" altLang="en-US" dirty="0">
                <a:solidFill>
                  <a:schemeClr val="tx1"/>
                </a:solidFill>
                <a:latin typeface="Arial Unicode MS"/>
              </a:rPr>
              <a:t> : Larger minimum number of samples required for a split leads to more bias and less variance (less overfitting)</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t>
            </a:r>
            <a:r>
              <a:rPr lang="en-US" altLang="en-US" dirty="0" err="1">
                <a:solidFill>
                  <a:schemeClr val="tx1"/>
                </a:solidFill>
                <a:latin typeface="Arial Unicode MS"/>
              </a:rPr>
              <a:t>n_estimators</a:t>
            </a:r>
            <a:r>
              <a:rPr lang="en-US" altLang="en-US" dirty="0">
                <a:solidFill>
                  <a:schemeClr val="tx1"/>
                </a:solidFill>
                <a:latin typeface="Arial Unicode MS"/>
              </a:rPr>
              <a:t> : more estimators (decision trees) would average out the errors made by each estimator due to high variance of each individual decision tree, more estimators leads to lower variance higher bias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7169" name="Picture 1">
            <a:extLst>
              <a:ext uri="{FF2B5EF4-FFF2-40B4-BE49-F238E27FC236}">
                <a16:creationId xmlns:a16="http://schemas.microsoft.com/office/drawing/2014/main" id="{549A854D-7B3A-9706-126E-F8CDBA9B2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496" y="849738"/>
            <a:ext cx="5183065" cy="20216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97B74B8-FFFE-D9AF-2F14-F34E3D6AAF31}"/>
              </a:ext>
            </a:extLst>
          </p:cNvPr>
          <p:cNvPicPr>
            <a:picLocks noChangeAspect="1"/>
          </p:cNvPicPr>
          <p:nvPr/>
        </p:nvPicPr>
        <p:blipFill>
          <a:blip r:embed="rId4"/>
          <a:stretch>
            <a:fillRect/>
          </a:stretch>
        </p:blipFill>
        <p:spPr>
          <a:xfrm>
            <a:off x="4379349" y="3364523"/>
            <a:ext cx="4486263" cy="1371833"/>
          </a:xfrm>
          <a:prstGeom prst="rect">
            <a:avLst/>
          </a:prstGeom>
        </p:spPr>
      </p:pic>
    </p:spTree>
    <p:extLst>
      <p:ext uri="{BB962C8B-B14F-4D97-AF65-F5344CB8AC3E}">
        <p14:creationId xmlns:p14="http://schemas.microsoft.com/office/powerpoint/2010/main" val="293656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99935"/>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215" name="Google Shape;215;p33"/>
          <p:cNvSpPr txBox="1">
            <a:spLocks noGrp="1"/>
          </p:cNvSpPr>
          <p:nvPr>
            <p:ph type="body" idx="1"/>
          </p:nvPr>
        </p:nvSpPr>
        <p:spPr>
          <a:xfrm>
            <a:off x="339899" y="855634"/>
            <a:ext cx="6389225" cy="3595863"/>
          </a:xfrm>
          <a:prstGeom prst="rect">
            <a:avLst/>
          </a:prstGeom>
        </p:spPr>
        <p:txBody>
          <a:bodyPr spcFirstLastPara="1" wrap="square" lIns="91425" tIns="91425" rIns="91425" bIns="91425" anchor="t" anchorCtr="0">
            <a:noAutofit/>
          </a:bodyPr>
          <a:lstStyle/>
          <a:p>
            <a:pPr marL="152400" indent="0">
              <a:buNone/>
            </a:pPr>
            <a:r>
              <a:rPr lang="en-US" dirty="0"/>
              <a:t>Objective: To develop a classification model with high sensitivity (recall) to predict whether a machine is in working condition or faulty condition </a:t>
            </a:r>
          </a:p>
          <a:p>
            <a:pPr>
              <a:buFont typeface="Arial" panose="020B0604020202020204" pitchFamily="34" charset="0"/>
              <a:buChar char="•"/>
            </a:pPr>
            <a:r>
              <a:rPr lang="en-US" dirty="0"/>
              <a:t>The average cost of lost revenue and idle staff due to unplanned downtime machine failure is $ 532,000 per hour which is $ 172 million per plant annually. </a:t>
            </a:r>
            <a:r>
              <a:rPr lang="en-US" dirty="0">
                <a:hlinkClick r:id="rId3"/>
              </a:rPr>
              <a:t>https://www.automation.com/en-us/articles/june-2021/world-largest-manufacturers-lose-almost-1-trillion</a:t>
            </a:r>
            <a:endParaRPr lang="en-US" dirty="0"/>
          </a:p>
          <a:p>
            <a:pPr marL="0" lvl="0" indent="0" algn="l" rtl="0">
              <a:spcBef>
                <a:spcPts val="0"/>
              </a:spcBef>
              <a:spcAft>
                <a:spcPts val="0"/>
              </a:spcAft>
              <a:buClr>
                <a:schemeClr val="dk1"/>
              </a:buClr>
              <a:buSzPts val="1100"/>
              <a:buNone/>
            </a:pPr>
            <a:endParaRPr lang="en-US"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improvement  – Hyperparameter Tuning</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68448" y="2548239"/>
            <a:ext cx="35280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New hyperparameters are found which is different from the default values </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3" name="Picture 2">
            <a:extLst>
              <a:ext uri="{FF2B5EF4-FFF2-40B4-BE49-F238E27FC236}">
                <a16:creationId xmlns:a16="http://schemas.microsoft.com/office/drawing/2014/main" id="{02B08F6A-2478-FA7C-0150-89EEEBD51500}"/>
              </a:ext>
            </a:extLst>
          </p:cNvPr>
          <p:cNvPicPr>
            <a:picLocks noChangeAspect="1"/>
          </p:cNvPicPr>
          <p:nvPr/>
        </p:nvPicPr>
        <p:blipFill rotWithShape="1">
          <a:blip r:embed="rId3"/>
          <a:srcRect b="15260"/>
          <a:stretch/>
        </p:blipFill>
        <p:spPr>
          <a:xfrm>
            <a:off x="5024000" y="1242403"/>
            <a:ext cx="3982569" cy="2174905"/>
          </a:xfrm>
          <a:prstGeom prst="rect">
            <a:avLst/>
          </a:prstGeom>
        </p:spPr>
      </p:pic>
      <p:pic>
        <p:nvPicPr>
          <p:cNvPr id="7" name="Picture 6">
            <a:extLst>
              <a:ext uri="{FF2B5EF4-FFF2-40B4-BE49-F238E27FC236}">
                <a16:creationId xmlns:a16="http://schemas.microsoft.com/office/drawing/2014/main" id="{999FCFB0-AB72-D51D-BC71-B9E8941860A6}"/>
              </a:ext>
            </a:extLst>
          </p:cNvPr>
          <p:cNvPicPr>
            <a:picLocks noChangeAspect="1"/>
          </p:cNvPicPr>
          <p:nvPr/>
        </p:nvPicPr>
        <p:blipFill>
          <a:blip r:embed="rId4"/>
          <a:stretch>
            <a:fillRect/>
          </a:stretch>
        </p:blipFill>
        <p:spPr>
          <a:xfrm>
            <a:off x="104325" y="4264512"/>
            <a:ext cx="9144000" cy="326383"/>
          </a:xfrm>
          <a:prstGeom prst="rect">
            <a:avLst/>
          </a:prstGeom>
        </p:spPr>
      </p:pic>
    </p:spTree>
    <p:extLst>
      <p:ext uri="{BB962C8B-B14F-4D97-AF65-F5344CB8AC3E}">
        <p14:creationId xmlns:p14="http://schemas.microsoft.com/office/powerpoint/2010/main" val="277074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improvement  – Threshold moving</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68448" y="978579"/>
            <a:ext cx="35280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The Random Forest output the probability that a machine is faulty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The model then uses the default threshold 0.5</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This threshold control precision recall tradeoff</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t>
            </a:r>
            <a:r>
              <a:rPr lang="en-US" altLang="en-US" dirty="0" err="1">
                <a:solidFill>
                  <a:schemeClr val="tx1"/>
                </a:solidFill>
                <a:latin typeface="Arial Unicode MS"/>
              </a:rPr>
              <a:t>i.e</a:t>
            </a:r>
            <a:r>
              <a:rPr lang="en-US" altLang="en-US" dirty="0">
                <a:solidFill>
                  <a:schemeClr val="tx1"/>
                </a:solidFill>
                <a:latin typeface="Arial Unicode MS"/>
              </a:rPr>
              <a:t> (if the output probability is &gt; 0.5 the machine is  considered faulty and not faulty if output probability &lt; 0.5 ). The default threshold places equal importance on recall and precision )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Threshold &lt; 0.5 mean it is more important to correctly identify that most/all machines that are faulty are predicted as faulty, thus </a:t>
            </a:r>
            <a:r>
              <a:rPr lang="en-US" altLang="en-US" dirty="0" err="1">
                <a:solidFill>
                  <a:schemeClr val="tx1"/>
                </a:solidFill>
                <a:latin typeface="Arial Unicode MS"/>
              </a:rPr>
              <a:t>favouring</a:t>
            </a:r>
            <a:r>
              <a:rPr lang="en-US" altLang="en-US" dirty="0">
                <a:solidFill>
                  <a:schemeClr val="tx1"/>
                </a:solidFill>
                <a:latin typeface="Arial Unicode MS"/>
              </a:rPr>
              <a:t> better f2 score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alter the threshold of the model as lower thresholds (0.1, 0.2 , 0.3 , 0.4 ) below 50 will </a:t>
            </a:r>
            <a:r>
              <a:rPr lang="en-US" altLang="en-US" dirty="0" err="1">
                <a:solidFill>
                  <a:schemeClr val="tx1"/>
                </a:solidFill>
                <a:latin typeface="Arial Unicode MS"/>
              </a:rPr>
              <a:t>favour</a:t>
            </a:r>
            <a:r>
              <a:rPr lang="en-US" altLang="en-US" dirty="0">
                <a:solidFill>
                  <a:schemeClr val="tx1"/>
                </a:solidFill>
                <a:latin typeface="Arial Unicode MS"/>
              </a:rPr>
              <a:t> better f2 score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Lowering the threshold has improved the f2 cross validation scores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Threshold of 0.3 is chosen for its best f2 score</a:t>
            </a:r>
          </a:p>
        </p:txBody>
      </p:sp>
      <p:pic>
        <p:nvPicPr>
          <p:cNvPr id="3" name="Picture 2">
            <a:extLst>
              <a:ext uri="{FF2B5EF4-FFF2-40B4-BE49-F238E27FC236}">
                <a16:creationId xmlns:a16="http://schemas.microsoft.com/office/drawing/2014/main" id="{6A42E305-4EDB-159B-283C-872426EF52E4}"/>
              </a:ext>
            </a:extLst>
          </p:cNvPr>
          <p:cNvPicPr>
            <a:picLocks noChangeAspect="1"/>
          </p:cNvPicPr>
          <p:nvPr/>
        </p:nvPicPr>
        <p:blipFill>
          <a:blip r:embed="rId3"/>
          <a:stretch>
            <a:fillRect/>
          </a:stretch>
        </p:blipFill>
        <p:spPr>
          <a:xfrm>
            <a:off x="4936757" y="1255825"/>
            <a:ext cx="2857748" cy="1615580"/>
          </a:xfrm>
          <a:prstGeom prst="rect">
            <a:avLst/>
          </a:prstGeom>
        </p:spPr>
      </p:pic>
    </p:spTree>
    <p:extLst>
      <p:ext uri="{BB962C8B-B14F-4D97-AF65-F5344CB8AC3E}">
        <p14:creationId xmlns:p14="http://schemas.microsoft.com/office/powerpoint/2010/main" val="499832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Evaluation</a:t>
            </a:r>
            <a:endParaRPr dirty="0"/>
          </a:p>
        </p:txBody>
      </p:sp>
      <p:pic>
        <p:nvPicPr>
          <p:cNvPr id="5" name="Picture 4">
            <a:extLst>
              <a:ext uri="{FF2B5EF4-FFF2-40B4-BE49-F238E27FC236}">
                <a16:creationId xmlns:a16="http://schemas.microsoft.com/office/drawing/2014/main" id="{9CB063AA-324D-A8E3-30C4-24DADE8F4960}"/>
              </a:ext>
            </a:extLst>
          </p:cNvPr>
          <p:cNvPicPr>
            <a:picLocks noChangeAspect="1"/>
          </p:cNvPicPr>
          <p:nvPr/>
        </p:nvPicPr>
        <p:blipFill>
          <a:blip r:embed="rId3"/>
          <a:stretch>
            <a:fillRect/>
          </a:stretch>
        </p:blipFill>
        <p:spPr>
          <a:xfrm>
            <a:off x="3392505" y="467690"/>
            <a:ext cx="2580691" cy="2416685"/>
          </a:xfrm>
          <a:prstGeom prst="rect">
            <a:avLst/>
          </a:prstGeom>
        </p:spPr>
      </p:pic>
      <p:pic>
        <p:nvPicPr>
          <p:cNvPr id="8193" name="Picture 1">
            <a:extLst>
              <a:ext uri="{FF2B5EF4-FFF2-40B4-BE49-F238E27FC236}">
                <a16:creationId xmlns:a16="http://schemas.microsoft.com/office/drawing/2014/main" id="{39D81CB8-D463-9D9D-91D5-72CC96895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959" y="88655"/>
            <a:ext cx="3209982" cy="317475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45C8336-5C54-A4A4-1BBA-F26926CE58CF}"/>
              </a:ext>
            </a:extLst>
          </p:cNvPr>
          <p:cNvSpPr>
            <a:spLocks noGrp="1"/>
          </p:cNvSpPr>
          <p:nvPr>
            <p:ph type="body" idx="1"/>
          </p:nvPr>
        </p:nvSpPr>
        <p:spPr>
          <a:xfrm>
            <a:off x="553136" y="863550"/>
            <a:ext cx="2356573" cy="3416400"/>
          </a:xfrm>
        </p:spPr>
        <p:txBody>
          <a:bodyPr/>
          <a:lstStyle/>
          <a:p>
            <a:pPr>
              <a:buFont typeface="Arial" panose="020B0604020202020204" pitchFamily="34" charset="0"/>
              <a:buChar char="•"/>
            </a:pPr>
            <a:r>
              <a:rPr lang="en-US" dirty="0">
                <a:solidFill>
                  <a:schemeClr val="tx1"/>
                </a:solidFill>
              </a:rPr>
              <a:t>We achieved f2 score of 0.988, recall of 0.992 and precision of 0.971 </a:t>
            </a:r>
          </a:p>
          <a:p>
            <a:pPr>
              <a:buFont typeface="Arial" panose="020B0604020202020204" pitchFamily="34" charset="0"/>
              <a:buChar char="•"/>
            </a:pPr>
            <a:r>
              <a:rPr lang="en-US" dirty="0">
                <a:solidFill>
                  <a:schemeClr val="tx1"/>
                </a:solidFill>
              </a:rPr>
              <a:t>There is 1 machine that is predicted as faulty but predicted as not faulty</a:t>
            </a:r>
          </a:p>
          <a:p>
            <a:pPr>
              <a:buFont typeface="Arial" panose="020B0604020202020204" pitchFamily="34" charset="0"/>
              <a:buChar char="•"/>
            </a:pPr>
            <a:r>
              <a:rPr lang="en-US" dirty="0">
                <a:solidFill>
                  <a:schemeClr val="tx1"/>
                </a:solidFill>
              </a:rPr>
              <a:t>4 Machines that are not faulty that are predicted as faulty</a:t>
            </a:r>
          </a:p>
          <a:p>
            <a:endParaRPr lang="en-SG" dirty="0">
              <a:solidFill>
                <a:schemeClr val="tx1"/>
              </a:solidFill>
            </a:endParaRPr>
          </a:p>
        </p:txBody>
      </p:sp>
    </p:spTree>
    <p:extLst>
      <p:ext uri="{BB962C8B-B14F-4D97-AF65-F5344CB8AC3E}">
        <p14:creationId xmlns:p14="http://schemas.microsoft.com/office/powerpoint/2010/main" val="125558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Importance</a:t>
            </a:r>
            <a:endParaRPr dirty="0"/>
          </a:p>
        </p:txBody>
      </p:sp>
      <p:sp>
        <p:nvSpPr>
          <p:cNvPr id="8" name="Text Placeholder 7">
            <a:extLst>
              <a:ext uri="{FF2B5EF4-FFF2-40B4-BE49-F238E27FC236}">
                <a16:creationId xmlns:a16="http://schemas.microsoft.com/office/drawing/2014/main" id="{245C8336-5C54-A4A4-1BBA-F26926CE58CF}"/>
              </a:ext>
            </a:extLst>
          </p:cNvPr>
          <p:cNvSpPr>
            <a:spLocks noGrp="1"/>
          </p:cNvSpPr>
          <p:nvPr>
            <p:ph type="body" idx="1"/>
          </p:nvPr>
        </p:nvSpPr>
        <p:spPr>
          <a:xfrm>
            <a:off x="128954" y="782903"/>
            <a:ext cx="3531892" cy="3416400"/>
          </a:xfrm>
        </p:spPr>
        <p:txBody>
          <a:bodyPr/>
          <a:lstStyle/>
          <a:p>
            <a:pPr>
              <a:buFont typeface="Arial" panose="020B0604020202020204" pitchFamily="34" charset="0"/>
              <a:buChar char="•"/>
            </a:pPr>
            <a:r>
              <a:rPr lang="en-US" sz="1050" dirty="0">
                <a:solidFill>
                  <a:schemeClr val="tx1"/>
                </a:solidFill>
              </a:rPr>
              <a:t>- The Feature importance's show the most important feature is Power  from feature engineering, taking up 20% of the total importance. Its </a:t>
            </a:r>
            <a:r>
              <a:rPr lang="en-US" sz="1050" dirty="0" err="1">
                <a:solidFill>
                  <a:schemeClr val="tx1"/>
                </a:solidFill>
              </a:rPr>
              <a:t>phik</a:t>
            </a:r>
            <a:r>
              <a:rPr lang="en-US" sz="1050" dirty="0">
                <a:solidFill>
                  <a:schemeClr val="tx1"/>
                </a:solidFill>
              </a:rPr>
              <a:t> correlation with price is  37.59 while that of torque is 0.586 showing the relationships found by the rule based </a:t>
            </a:r>
            <a:r>
              <a:rPr lang="en-US" sz="1050" dirty="0" err="1">
                <a:solidFill>
                  <a:schemeClr val="tx1"/>
                </a:solidFill>
              </a:rPr>
              <a:t>RandomForest</a:t>
            </a:r>
            <a:r>
              <a:rPr lang="en-US" sz="1050" dirty="0">
                <a:solidFill>
                  <a:schemeClr val="tx1"/>
                </a:solidFill>
              </a:rPr>
              <a:t> is nonlinear (</a:t>
            </a:r>
            <a:r>
              <a:rPr lang="en-US" sz="1050" dirty="0" err="1">
                <a:solidFill>
                  <a:schemeClr val="tx1"/>
                </a:solidFill>
              </a:rPr>
              <a:t>phik</a:t>
            </a:r>
            <a:r>
              <a:rPr lang="en-US" sz="1050" dirty="0">
                <a:solidFill>
                  <a:schemeClr val="tx1"/>
                </a:solidFill>
              </a:rPr>
              <a:t> correlation only detects  linear relationships)</a:t>
            </a:r>
          </a:p>
          <a:p>
            <a:pPr>
              <a:buFont typeface="Arial" panose="020B0604020202020204" pitchFamily="34" charset="0"/>
              <a:buChar char="•"/>
            </a:pPr>
            <a:r>
              <a:rPr lang="en-US" sz="1050" dirty="0">
                <a:solidFill>
                  <a:schemeClr val="tx1"/>
                </a:solidFill>
              </a:rPr>
              <a:t>- Temperature difference has importance of 14% while the ambient and process temperature only has importance's of 4.8% and 2.9%, thus showing how feature engineering by creating new features, helps the model in predictions</a:t>
            </a:r>
            <a:endParaRPr lang="en-SG" sz="1050" dirty="0">
              <a:solidFill>
                <a:schemeClr val="tx1"/>
              </a:solidFill>
            </a:endParaRPr>
          </a:p>
        </p:txBody>
      </p:sp>
      <p:pic>
        <p:nvPicPr>
          <p:cNvPr id="3" name="Picture 2">
            <a:extLst>
              <a:ext uri="{FF2B5EF4-FFF2-40B4-BE49-F238E27FC236}">
                <a16:creationId xmlns:a16="http://schemas.microsoft.com/office/drawing/2014/main" id="{08330F9B-5540-514F-C4D1-2E8EF8CEEFC3}"/>
              </a:ext>
            </a:extLst>
          </p:cNvPr>
          <p:cNvPicPr>
            <a:picLocks noChangeAspect="1"/>
          </p:cNvPicPr>
          <p:nvPr/>
        </p:nvPicPr>
        <p:blipFill>
          <a:blip r:embed="rId3"/>
          <a:stretch>
            <a:fillRect/>
          </a:stretch>
        </p:blipFill>
        <p:spPr>
          <a:xfrm>
            <a:off x="4963973" y="219380"/>
            <a:ext cx="2540175" cy="3416401"/>
          </a:xfrm>
          <a:prstGeom prst="rect">
            <a:avLst/>
          </a:prstGeom>
        </p:spPr>
      </p:pic>
      <p:sp>
        <p:nvSpPr>
          <p:cNvPr id="10" name="Google Shape;191;p31">
            <a:extLst>
              <a:ext uri="{FF2B5EF4-FFF2-40B4-BE49-F238E27FC236}">
                <a16:creationId xmlns:a16="http://schemas.microsoft.com/office/drawing/2014/main" id="{8DD5831B-0AE8-2229-B0A0-A7ACC80F39D8}"/>
              </a:ext>
            </a:extLst>
          </p:cNvPr>
          <p:cNvSpPr txBox="1">
            <a:spLocks/>
          </p:cNvSpPr>
          <p:nvPr/>
        </p:nvSpPr>
        <p:spPr>
          <a:xfrm>
            <a:off x="128954" y="3282461"/>
            <a:ext cx="860798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Conclusion</a:t>
            </a:r>
          </a:p>
        </p:txBody>
      </p:sp>
      <p:sp>
        <p:nvSpPr>
          <p:cNvPr id="7" name="TextBox 6">
            <a:extLst>
              <a:ext uri="{FF2B5EF4-FFF2-40B4-BE49-F238E27FC236}">
                <a16:creationId xmlns:a16="http://schemas.microsoft.com/office/drawing/2014/main" id="{505E0FD3-023A-4252-4DAC-E2DC1F797308}"/>
              </a:ext>
            </a:extLst>
          </p:cNvPr>
          <p:cNvSpPr txBox="1"/>
          <p:nvPr/>
        </p:nvSpPr>
        <p:spPr>
          <a:xfrm>
            <a:off x="257910" y="3824730"/>
            <a:ext cx="7479322" cy="1169551"/>
          </a:xfrm>
          <a:prstGeom prst="rect">
            <a:avLst/>
          </a:prstGeom>
          <a:noFill/>
        </p:spPr>
        <p:txBody>
          <a:bodyPr wrap="square" rtlCol="0">
            <a:spAutoFit/>
          </a:bodyPr>
          <a:lstStyle/>
          <a:p>
            <a:r>
              <a:rPr lang="en-US" dirty="0"/>
              <a:t>Through EDA, feature engineering , model choosing and hyperparameter tuning, we have created a model that is sensitive enough to identify all the faulty machine, while also quite precise that quite little machines that are not faulty are identified as faulty. Hence, our model should be able to save some cost for the company by fixing the identified faulty machines before they actually malfunction</a:t>
            </a:r>
            <a:endParaRPr lang="en-SG" dirty="0"/>
          </a:p>
        </p:txBody>
      </p:sp>
    </p:spTree>
    <p:extLst>
      <p:ext uri="{BB962C8B-B14F-4D97-AF65-F5344CB8AC3E}">
        <p14:creationId xmlns:p14="http://schemas.microsoft.com/office/powerpoint/2010/main" val="61219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Info</a:t>
            </a:r>
            <a:endParaRPr dirty="0"/>
          </a:p>
        </p:txBody>
      </p:sp>
      <p:sp>
        <p:nvSpPr>
          <p:cNvPr id="192" name="Google Shape;192;p31"/>
          <p:cNvSpPr txBox="1">
            <a:spLocks noGrp="1"/>
          </p:cNvSpPr>
          <p:nvPr>
            <p:ph type="body" idx="1"/>
          </p:nvPr>
        </p:nvSpPr>
        <p:spPr>
          <a:xfrm>
            <a:off x="-223622" y="989634"/>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r>
              <a:rPr lang="en-US" dirty="0">
                <a:solidFill>
                  <a:schemeClr val="dk1"/>
                </a:solidFill>
              </a:rPr>
              <a:t>There are 20000 records and 6 features and the target variable (PC Price in $)</a:t>
            </a:r>
          </a:p>
          <a:p>
            <a:pPr marL="152400" lvl="0" indent="0" algn="l" rtl="0">
              <a:spcBef>
                <a:spcPts val="1000"/>
              </a:spcBef>
              <a:spcAft>
                <a:spcPts val="0"/>
              </a:spcAft>
              <a:buSzPts val="1200"/>
              <a:buNone/>
            </a:pPr>
            <a:r>
              <a:rPr lang="en-US" dirty="0">
                <a:solidFill>
                  <a:schemeClr val="dk1"/>
                </a:solidFill>
              </a:rPr>
              <a:t>2) Null values exist in Quality , Process Temperature and Rotation speed</a:t>
            </a:r>
          </a:p>
          <a:p>
            <a:pPr marL="152400" lvl="0" indent="0" algn="l" rtl="0">
              <a:spcBef>
                <a:spcPts val="1000"/>
              </a:spcBef>
              <a:spcAft>
                <a:spcPts val="0"/>
              </a:spcAft>
              <a:buSzPts val="1200"/>
              <a:buNone/>
            </a:pPr>
            <a:r>
              <a:rPr lang="en-US" dirty="0">
                <a:solidFill>
                  <a:schemeClr val="dk1"/>
                </a:solidFill>
              </a:rPr>
              <a:t>3)Hence , We will carry out imputation first for easy </a:t>
            </a:r>
            <a:r>
              <a:rPr lang="en-US" dirty="0" err="1">
                <a:solidFill>
                  <a:schemeClr val="dk1"/>
                </a:solidFill>
              </a:rPr>
              <a:t>eda</a:t>
            </a:r>
            <a:r>
              <a:rPr lang="en-US" dirty="0">
                <a:solidFill>
                  <a:schemeClr val="dk1"/>
                </a:solidFill>
              </a:rPr>
              <a:t> and analysis further on</a:t>
            </a:r>
          </a:p>
          <a:p>
            <a:pPr marL="152400" lvl="0" indent="0" algn="l" rtl="0">
              <a:spcBef>
                <a:spcPts val="1000"/>
              </a:spcBef>
              <a:spcAft>
                <a:spcPts val="0"/>
              </a:spcAft>
              <a:buSzPts val="1200"/>
              <a:buNone/>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pic>
        <p:nvPicPr>
          <p:cNvPr id="3" name="Picture 2">
            <a:extLst>
              <a:ext uri="{FF2B5EF4-FFF2-40B4-BE49-F238E27FC236}">
                <a16:creationId xmlns:a16="http://schemas.microsoft.com/office/drawing/2014/main" id="{145F5211-3C97-8A5B-BD60-CA2118D3604D}"/>
              </a:ext>
            </a:extLst>
          </p:cNvPr>
          <p:cNvPicPr>
            <a:picLocks noChangeAspect="1"/>
          </p:cNvPicPr>
          <p:nvPr/>
        </p:nvPicPr>
        <p:blipFill>
          <a:blip r:embed="rId3"/>
          <a:stretch>
            <a:fillRect/>
          </a:stretch>
        </p:blipFill>
        <p:spPr>
          <a:xfrm>
            <a:off x="4166929" y="-841"/>
            <a:ext cx="5243289" cy="2572591"/>
          </a:xfrm>
          <a:prstGeom prst="rect">
            <a:avLst/>
          </a:prstGeom>
        </p:spPr>
      </p:pic>
      <p:pic>
        <p:nvPicPr>
          <p:cNvPr id="6" name="Picture 5">
            <a:extLst>
              <a:ext uri="{FF2B5EF4-FFF2-40B4-BE49-F238E27FC236}">
                <a16:creationId xmlns:a16="http://schemas.microsoft.com/office/drawing/2014/main" id="{CDC4EC90-AC98-8D7E-D57E-C4D4C67566A5}"/>
              </a:ext>
            </a:extLst>
          </p:cNvPr>
          <p:cNvPicPr>
            <a:picLocks noChangeAspect="1"/>
          </p:cNvPicPr>
          <p:nvPr/>
        </p:nvPicPr>
        <p:blipFill>
          <a:blip r:embed="rId4"/>
          <a:stretch>
            <a:fillRect/>
          </a:stretch>
        </p:blipFill>
        <p:spPr>
          <a:xfrm>
            <a:off x="5808982" y="2714795"/>
            <a:ext cx="1687887" cy="2428705"/>
          </a:xfrm>
          <a:prstGeom prst="rect">
            <a:avLst/>
          </a:prstGeom>
        </p:spPr>
      </p:pic>
    </p:spTree>
    <p:extLst>
      <p:ext uri="{BB962C8B-B14F-4D97-AF65-F5344CB8AC3E}">
        <p14:creationId xmlns:p14="http://schemas.microsoft.com/office/powerpoint/2010/main" val="119731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Imputation</a:t>
            </a:r>
            <a:endParaRPr dirty="0"/>
          </a:p>
        </p:txBody>
      </p:sp>
      <p:sp>
        <p:nvSpPr>
          <p:cNvPr id="192" name="Google Shape;192;p31"/>
          <p:cNvSpPr txBox="1">
            <a:spLocks noGrp="1"/>
          </p:cNvSpPr>
          <p:nvPr>
            <p:ph type="body" idx="1"/>
          </p:nvPr>
        </p:nvSpPr>
        <p:spPr>
          <a:xfrm>
            <a:off x="-497018" y="867972"/>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sp>
        <p:nvSpPr>
          <p:cNvPr id="18" name="Google Shape;192;p31">
            <a:extLst>
              <a:ext uri="{FF2B5EF4-FFF2-40B4-BE49-F238E27FC236}">
                <a16:creationId xmlns:a16="http://schemas.microsoft.com/office/drawing/2014/main" id="{69D772C7-9C07-044A-B93A-79F21883118C}"/>
              </a:ext>
            </a:extLst>
          </p:cNvPr>
          <p:cNvSpPr txBox="1">
            <a:spLocks/>
          </p:cNvSpPr>
          <p:nvPr/>
        </p:nvSpPr>
        <p:spPr>
          <a:xfrm>
            <a:off x="316057" y="972080"/>
            <a:ext cx="2474648" cy="3390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323850" indent="-171450">
              <a:spcBef>
                <a:spcPts val="1000"/>
              </a:spcBef>
              <a:buSzPts val="1200"/>
              <a:buFontTx/>
              <a:buChar char="-"/>
            </a:pPr>
            <a:r>
              <a:rPr lang="en-US" dirty="0">
                <a:solidFill>
                  <a:schemeClr val="tx1"/>
                </a:solidFill>
              </a:rPr>
              <a:t>These are the existing distributions of these features with null values. </a:t>
            </a:r>
            <a:br>
              <a:rPr lang="en-US" dirty="0">
                <a:solidFill>
                  <a:schemeClr val="tx1"/>
                </a:solidFill>
              </a:rPr>
            </a:br>
            <a:r>
              <a:rPr lang="en-US" dirty="0">
                <a:solidFill>
                  <a:schemeClr val="tx1"/>
                </a:solidFill>
              </a:rPr>
              <a:t>- Attempt to impute that does not the alter the distribution </a:t>
            </a:r>
            <a:br>
              <a:rPr lang="en-US" dirty="0">
                <a:solidFill>
                  <a:schemeClr val="tx1"/>
                </a:solidFill>
              </a:rPr>
            </a:br>
            <a:r>
              <a:rPr lang="en-US" dirty="0">
                <a:solidFill>
                  <a:schemeClr val="tx1"/>
                </a:solidFill>
              </a:rPr>
              <a:t>Mean/median/mode Imputation will not be accurate as the distributions are not gaussian (positively skewed distribution of rotation speed) </a:t>
            </a:r>
          </a:p>
          <a:p>
            <a:pPr marL="152400" indent="0">
              <a:spcBef>
                <a:spcPts val="1000"/>
              </a:spcBef>
              <a:buSzPts val="1200"/>
              <a:buNone/>
            </a:pPr>
            <a:r>
              <a:rPr lang="en-US" dirty="0">
                <a:solidFill>
                  <a:schemeClr val="tx1"/>
                </a:solidFill>
              </a:rPr>
              <a:t>- Multivariate distribution is better for imputation </a:t>
            </a:r>
          </a:p>
          <a:p>
            <a:pPr marL="323850" indent="-171450">
              <a:spcBef>
                <a:spcPts val="1000"/>
              </a:spcBef>
              <a:buSzPts val="1200"/>
              <a:buFontTx/>
              <a:buChar char="-"/>
            </a:pPr>
            <a:r>
              <a:rPr lang="en-US" dirty="0">
                <a:solidFill>
                  <a:schemeClr val="tx1"/>
                </a:solidFill>
              </a:rPr>
              <a:t>Distribution is unchanged by imputation</a:t>
            </a:r>
          </a:p>
          <a:p>
            <a:pPr marL="152400" indent="0">
              <a:spcBef>
                <a:spcPts val="1000"/>
              </a:spcBef>
              <a:buSzPts val="1200"/>
              <a:buNone/>
            </a:pPr>
            <a:endParaRPr lang="en-US" dirty="0">
              <a:solidFill>
                <a:schemeClr val="dk1"/>
              </a:solidFill>
            </a:endParaRPr>
          </a:p>
        </p:txBody>
      </p:sp>
      <p:pic>
        <p:nvPicPr>
          <p:cNvPr id="1025" name="Picture 1">
            <a:extLst>
              <a:ext uri="{FF2B5EF4-FFF2-40B4-BE49-F238E27FC236}">
                <a16:creationId xmlns:a16="http://schemas.microsoft.com/office/drawing/2014/main" id="{3440AE64-BFC1-F481-E88F-F94ADE16F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646" y="140811"/>
            <a:ext cx="6107346" cy="15626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93BB9DD-9DF5-A0E4-EEE0-A25CB7AAA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235" y="1906614"/>
            <a:ext cx="5947579" cy="1521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C96A49-B107-9B5A-C392-241BEFDCD127}"/>
              </a:ext>
            </a:extLst>
          </p:cNvPr>
          <p:cNvPicPr>
            <a:picLocks noChangeAspect="1"/>
          </p:cNvPicPr>
          <p:nvPr/>
        </p:nvPicPr>
        <p:blipFill>
          <a:blip r:embed="rId5"/>
          <a:stretch>
            <a:fillRect/>
          </a:stretch>
        </p:blipFill>
        <p:spPr>
          <a:xfrm>
            <a:off x="2973983" y="3464695"/>
            <a:ext cx="3004205" cy="1621666"/>
          </a:xfrm>
          <a:prstGeom prst="rect">
            <a:avLst/>
          </a:prstGeom>
        </p:spPr>
      </p:pic>
    </p:spTree>
    <p:extLst>
      <p:ext uri="{BB962C8B-B14F-4D97-AF65-F5344CB8AC3E}">
        <p14:creationId xmlns:p14="http://schemas.microsoft.com/office/powerpoint/2010/main" val="264269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56979" y="2361851"/>
            <a:ext cx="9257957" cy="3390836"/>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Unbalanced classes</a:t>
            </a:r>
          </a:p>
          <a:p>
            <a:pPr>
              <a:buFont typeface="Arial" panose="020B0604020202020204" pitchFamily="34" charset="0"/>
              <a:buChar char="•"/>
            </a:pPr>
            <a:r>
              <a:rPr lang="en-US" dirty="0">
                <a:solidFill>
                  <a:schemeClr val="tx1"/>
                </a:solidFill>
              </a:rPr>
              <a:t>This dataset has unbalanced classes , (a lot of negative examples , very little positive examples) , which means accuracy as scoring metric cannot be used for modelling later (more on metrics below)</a:t>
            </a:r>
          </a:p>
          <a:p>
            <a:pPr>
              <a:buFont typeface="Arial" panose="020B0604020202020204" pitchFamily="34" charset="0"/>
              <a:buChar char="•"/>
            </a:pPr>
            <a:r>
              <a:rPr lang="en-US" dirty="0">
                <a:solidFill>
                  <a:schemeClr val="tx1"/>
                </a:solidFill>
              </a:rPr>
              <a:t>Unbalanced classes should be deal with during modeling later</a:t>
            </a:r>
          </a:p>
          <a:p>
            <a:pPr>
              <a:buFont typeface="Arial" panose="020B0604020202020204" pitchFamily="34" charset="0"/>
              <a:buChar char="•"/>
            </a:pPr>
            <a:endParaRPr lang="en-US" dirty="0">
              <a:solidFill>
                <a:schemeClr val="tx1"/>
              </a:solidFill>
            </a:endParaRPr>
          </a:p>
          <a:p>
            <a:pPr marL="139700" indent="0">
              <a:buNone/>
            </a:pPr>
            <a:r>
              <a:rPr lang="en-US" b="1" dirty="0">
                <a:solidFill>
                  <a:schemeClr val="tx1"/>
                </a:solidFill>
              </a:rPr>
              <a:t>Quality vs Machine Status</a:t>
            </a:r>
          </a:p>
          <a:p>
            <a:pPr>
              <a:buFont typeface="Arial" panose="020B0604020202020204" pitchFamily="34" charset="0"/>
              <a:buChar char="•"/>
            </a:pPr>
            <a:r>
              <a:rPr lang="en-US" dirty="0">
                <a:solidFill>
                  <a:schemeClr val="tx1"/>
                </a:solidFill>
              </a:rPr>
              <a:t>Machines with higher quality have slightly larger percentages of machines that are faulty , which are 2.1% , 2.8% and 3.8% for High , medium and low quality machines respectively ,</a:t>
            </a:r>
          </a:p>
          <a:p>
            <a:pPr>
              <a:buFont typeface="Arial" panose="020B0604020202020204" pitchFamily="34" charset="0"/>
              <a:buChar char="•"/>
            </a:pPr>
            <a:r>
              <a:rPr lang="en-US" dirty="0">
                <a:solidFill>
                  <a:schemeClr val="tx1"/>
                </a:solidFill>
              </a:rPr>
              <a:t>As the percentages are similar, it is difficult to tell whether there is an association between quality and machine status,</a:t>
            </a:r>
          </a:p>
          <a:p>
            <a:pPr>
              <a:buFont typeface="Arial" panose="020B0604020202020204" pitchFamily="34" charset="0"/>
              <a:buChar char="•"/>
            </a:pPr>
            <a:r>
              <a:rPr lang="en-US" dirty="0">
                <a:solidFill>
                  <a:schemeClr val="tx1"/>
                </a:solidFill>
              </a:rPr>
              <a:t>hence, chi square test at significance level of 5% is used to verify whether such relationship exists</a:t>
            </a:r>
          </a:p>
          <a:p>
            <a:pPr marL="139700" indent="0">
              <a:buNone/>
            </a:pPr>
            <a:endParaRPr lang="en-US" dirty="0"/>
          </a:p>
        </p:txBody>
      </p:sp>
      <p:sp>
        <p:nvSpPr>
          <p:cNvPr id="12" name="TextBox 11">
            <a:extLst>
              <a:ext uri="{FF2B5EF4-FFF2-40B4-BE49-F238E27FC236}">
                <a16:creationId xmlns:a16="http://schemas.microsoft.com/office/drawing/2014/main" id="{5C646D89-5763-425F-422F-2DF5C856AE72}"/>
              </a:ext>
            </a:extLst>
          </p:cNvPr>
          <p:cNvSpPr txBox="1"/>
          <p:nvPr/>
        </p:nvSpPr>
        <p:spPr>
          <a:xfrm>
            <a:off x="5329020" y="872772"/>
            <a:ext cx="3204352" cy="307777"/>
          </a:xfrm>
          <a:prstGeom prst="rect">
            <a:avLst/>
          </a:prstGeom>
          <a:noFill/>
        </p:spPr>
        <p:txBody>
          <a:bodyPr wrap="square" rtlCol="0">
            <a:spAutoFit/>
          </a:bodyPr>
          <a:lstStyle/>
          <a:p>
            <a:r>
              <a:rPr lang="en-US" dirty="0" err="1"/>
              <a:t>Phik</a:t>
            </a:r>
            <a:r>
              <a:rPr lang="en-US" dirty="0"/>
              <a:t> Correlations</a:t>
            </a:r>
            <a:endParaRPr lang="en-SG" dirty="0"/>
          </a:p>
        </p:txBody>
      </p:sp>
      <p:pic>
        <p:nvPicPr>
          <p:cNvPr id="2" name="Picture 1">
            <a:extLst>
              <a:ext uri="{FF2B5EF4-FFF2-40B4-BE49-F238E27FC236}">
                <a16:creationId xmlns:a16="http://schemas.microsoft.com/office/drawing/2014/main" id="{E103E131-1D38-5DEF-CC0E-FEF216A47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048" y="267010"/>
            <a:ext cx="5688685" cy="209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9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610628" y="1026660"/>
            <a:ext cx="2867149" cy="1958614"/>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dirty="0">
                <a:solidFill>
                  <a:schemeClr val="tx1"/>
                </a:solidFill>
              </a:rPr>
              <a:t>The </a:t>
            </a:r>
            <a:r>
              <a:rPr lang="en-US" sz="1800" dirty="0" err="1">
                <a:solidFill>
                  <a:schemeClr val="tx1"/>
                </a:solidFill>
              </a:rPr>
              <a:t>pvalue</a:t>
            </a:r>
            <a:r>
              <a:rPr lang="en-US" sz="1800" dirty="0">
                <a:solidFill>
                  <a:schemeClr val="tx1"/>
                </a:solidFill>
              </a:rPr>
              <a:t> which is close to 0 shows there is a association between quality and machine status</a:t>
            </a:r>
          </a:p>
          <a:p>
            <a:pPr>
              <a:buFont typeface="Arial" panose="020B0604020202020204" pitchFamily="34" charset="0"/>
              <a:buChar char="•"/>
            </a:pPr>
            <a:r>
              <a:rPr lang="en-US" sz="1800" dirty="0">
                <a:solidFill>
                  <a:schemeClr val="tx1"/>
                </a:solidFill>
              </a:rPr>
              <a:t>Quality can be used in our model</a:t>
            </a:r>
          </a:p>
        </p:txBody>
      </p:sp>
      <p:sp>
        <p:nvSpPr>
          <p:cNvPr id="12" name="TextBox 11">
            <a:extLst>
              <a:ext uri="{FF2B5EF4-FFF2-40B4-BE49-F238E27FC236}">
                <a16:creationId xmlns:a16="http://schemas.microsoft.com/office/drawing/2014/main" id="{5C646D89-5763-425F-422F-2DF5C856AE72}"/>
              </a:ext>
            </a:extLst>
          </p:cNvPr>
          <p:cNvSpPr txBox="1"/>
          <p:nvPr/>
        </p:nvSpPr>
        <p:spPr>
          <a:xfrm>
            <a:off x="3057552" y="718166"/>
            <a:ext cx="3204352" cy="307777"/>
          </a:xfrm>
          <a:prstGeom prst="rect">
            <a:avLst/>
          </a:prstGeom>
          <a:noFill/>
        </p:spPr>
        <p:txBody>
          <a:bodyPr wrap="square" rtlCol="0">
            <a:spAutoFit/>
          </a:bodyPr>
          <a:lstStyle/>
          <a:p>
            <a:r>
              <a:rPr lang="en-SG" b="1" dirty="0"/>
              <a:t>Chi-Test Test for Association</a:t>
            </a:r>
          </a:p>
        </p:txBody>
      </p:sp>
      <p:pic>
        <p:nvPicPr>
          <p:cNvPr id="4" name="Picture 3">
            <a:extLst>
              <a:ext uri="{FF2B5EF4-FFF2-40B4-BE49-F238E27FC236}">
                <a16:creationId xmlns:a16="http://schemas.microsoft.com/office/drawing/2014/main" id="{D10CF93F-AC90-1125-1A9E-728D3C3D9103}"/>
              </a:ext>
            </a:extLst>
          </p:cNvPr>
          <p:cNvPicPr>
            <a:picLocks noChangeAspect="1"/>
          </p:cNvPicPr>
          <p:nvPr/>
        </p:nvPicPr>
        <p:blipFill>
          <a:blip r:embed="rId3"/>
          <a:stretch>
            <a:fillRect/>
          </a:stretch>
        </p:blipFill>
        <p:spPr>
          <a:xfrm>
            <a:off x="4062643" y="1519953"/>
            <a:ext cx="3207164" cy="1446841"/>
          </a:xfrm>
          <a:prstGeom prst="rect">
            <a:avLst/>
          </a:prstGeom>
        </p:spPr>
      </p:pic>
    </p:spTree>
    <p:extLst>
      <p:ext uri="{BB962C8B-B14F-4D97-AF65-F5344CB8AC3E}">
        <p14:creationId xmlns:p14="http://schemas.microsoft.com/office/powerpoint/2010/main" val="35219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87029" y="762721"/>
            <a:ext cx="3368546" cy="19586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US" sz="800" b="1" dirty="0">
                <a:solidFill>
                  <a:schemeClr val="dk1"/>
                </a:solidFill>
              </a:rPr>
              <a:t>Correlation between Features</a:t>
            </a:r>
          </a:p>
          <a:p>
            <a:pPr marL="323850" indent="-171450">
              <a:spcBef>
                <a:spcPts val="1000"/>
              </a:spcBef>
              <a:buSzPts val="1200"/>
            </a:pPr>
            <a:r>
              <a:rPr lang="en-US" sz="800" dirty="0">
                <a:solidFill>
                  <a:schemeClr val="dk1"/>
                </a:solidFill>
              </a:rPr>
              <a:t>Most features are independent (not correlated) of each other</a:t>
            </a:r>
          </a:p>
          <a:p>
            <a:pPr marL="323850" indent="-171450">
              <a:spcBef>
                <a:spcPts val="1000"/>
              </a:spcBef>
              <a:buSzPts val="1200"/>
            </a:pPr>
            <a:r>
              <a:rPr lang="en-US" sz="800" dirty="0">
                <a:solidFill>
                  <a:schemeClr val="dk1"/>
                </a:solidFill>
              </a:rPr>
              <a:t>    There are 2 sets of features that are highly correlated with each other significantly</a:t>
            </a:r>
          </a:p>
          <a:p>
            <a:pPr marL="381000" lvl="0" indent="-228600" algn="l" rtl="0">
              <a:spcBef>
                <a:spcPts val="1000"/>
              </a:spcBef>
              <a:spcAft>
                <a:spcPts val="0"/>
              </a:spcAft>
              <a:buSzPts val="1200"/>
              <a:buFont typeface="+mj-lt"/>
              <a:buAutoNum type="arabicPeriod"/>
            </a:pPr>
            <a:r>
              <a:rPr lang="en-US" sz="800" dirty="0">
                <a:solidFill>
                  <a:schemeClr val="dk1"/>
                </a:solidFill>
              </a:rPr>
              <a:t>     process (T) and ambient (t) </a:t>
            </a:r>
          </a:p>
          <a:p>
            <a:pPr marL="381000" lvl="0" indent="-228600" algn="l" rtl="0">
              <a:spcBef>
                <a:spcPts val="1000"/>
              </a:spcBef>
              <a:spcAft>
                <a:spcPts val="0"/>
              </a:spcAft>
              <a:buSzPts val="1200"/>
              <a:buFont typeface="+mj-lt"/>
              <a:buAutoNum type="arabicPeriod"/>
            </a:pPr>
            <a:r>
              <a:rPr lang="en-US" sz="800" dirty="0">
                <a:solidFill>
                  <a:schemeClr val="dk1"/>
                </a:solidFill>
              </a:rPr>
              <a:t>Torque and Rotation Speed</a:t>
            </a:r>
          </a:p>
          <a:p>
            <a:pPr marL="323850" indent="-171450">
              <a:spcBef>
                <a:spcPts val="1000"/>
              </a:spcBef>
              <a:buSzPts val="1200"/>
            </a:pPr>
            <a:r>
              <a:rPr lang="en-US" sz="800" dirty="0">
                <a:solidFill>
                  <a:schemeClr val="dk1"/>
                </a:solidFill>
              </a:rPr>
              <a:t>    Highly correlated features (Multicollinearity) decreases the accuracy of distance based models like K nearest </a:t>
            </a:r>
            <a:r>
              <a:rPr lang="en-US" sz="800" dirty="0" err="1">
                <a:solidFill>
                  <a:schemeClr val="dk1"/>
                </a:solidFill>
              </a:rPr>
              <a:t>neighbours</a:t>
            </a:r>
            <a:r>
              <a:rPr lang="en-US" sz="800" dirty="0">
                <a:solidFill>
                  <a:schemeClr val="dk1"/>
                </a:solidFill>
              </a:rPr>
              <a:t>, logistic regression , neural network</a:t>
            </a:r>
          </a:p>
          <a:p>
            <a:pPr marL="323850" indent="-171450">
              <a:spcBef>
                <a:spcPts val="1000"/>
              </a:spcBef>
              <a:buSzPts val="1200"/>
            </a:pPr>
            <a:r>
              <a:rPr lang="en-US" sz="800" dirty="0">
                <a:solidFill>
                  <a:schemeClr val="dk1"/>
                </a:solidFill>
              </a:rPr>
              <a:t>    Hence, they must be </a:t>
            </a:r>
            <a:r>
              <a:rPr lang="en-US" sz="800" dirty="0" err="1">
                <a:solidFill>
                  <a:schemeClr val="dk1"/>
                </a:solidFill>
              </a:rPr>
              <a:t>tranformed</a:t>
            </a:r>
            <a:r>
              <a:rPr lang="en-US" sz="800" dirty="0">
                <a:solidFill>
                  <a:schemeClr val="dk1"/>
                </a:solidFill>
              </a:rPr>
              <a:t> by PCA or one feature from each pair of multicollinearity must be removed</a:t>
            </a:r>
          </a:p>
          <a:p>
            <a:pPr marL="152400" lvl="0" indent="0" algn="l" rtl="0">
              <a:spcBef>
                <a:spcPts val="1000"/>
              </a:spcBef>
              <a:spcAft>
                <a:spcPts val="0"/>
              </a:spcAft>
              <a:buSzPts val="1200"/>
              <a:buNone/>
            </a:pPr>
            <a:r>
              <a:rPr lang="en-US" sz="800" b="1" dirty="0">
                <a:solidFill>
                  <a:schemeClr val="dk1"/>
                </a:solidFill>
              </a:rPr>
              <a:t>Correlation between features and price</a:t>
            </a:r>
          </a:p>
          <a:p>
            <a:pPr marL="152400" lvl="0" indent="0" algn="l" rtl="0">
              <a:spcBef>
                <a:spcPts val="1000"/>
              </a:spcBef>
              <a:spcAft>
                <a:spcPts val="0"/>
              </a:spcAft>
              <a:buSzPts val="1200"/>
              <a:buNone/>
            </a:pPr>
            <a:endParaRPr lang="en-US" sz="800" dirty="0">
              <a:solidFill>
                <a:schemeClr val="dk1"/>
              </a:solidFill>
            </a:endParaRPr>
          </a:p>
          <a:p>
            <a:pPr marL="323850" indent="-171450">
              <a:spcBef>
                <a:spcPts val="1000"/>
              </a:spcBef>
              <a:buSzPts val="1200"/>
            </a:pPr>
            <a:r>
              <a:rPr lang="en-US" sz="800" dirty="0">
                <a:solidFill>
                  <a:schemeClr val="dk1"/>
                </a:solidFill>
              </a:rPr>
              <a:t>    Torque and Rotation speed most correlated with the Machine Status with correlation 0.58 of and 0.45</a:t>
            </a:r>
          </a:p>
          <a:p>
            <a:pPr marL="323850" indent="-171450">
              <a:spcBef>
                <a:spcPts val="1000"/>
              </a:spcBef>
              <a:buSzPts val="1200"/>
            </a:pPr>
            <a:r>
              <a:rPr lang="en-US" sz="800" dirty="0">
                <a:solidFill>
                  <a:schemeClr val="dk1"/>
                </a:solidFill>
              </a:rPr>
              <a:t>    Correlation between Machine status and process t, ambient t , Tool Wear is weaker at 0.162, 0.088 and 0.28 respectively. These features should still contribute to the model hence they cannot be dropped. Dropping them would cause model to severely underfit</a:t>
            </a:r>
          </a:p>
          <a:p>
            <a:pPr marL="152400" lvl="0" indent="0" algn="l" rtl="0">
              <a:spcBef>
                <a:spcPts val="1000"/>
              </a:spcBef>
              <a:spcAft>
                <a:spcPts val="0"/>
              </a:spcAft>
              <a:buSzPts val="1200"/>
              <a:buNone/>
            </a:pPr>
            <a:endParaRPr lang="en-US" sz="800" dirty="0">
              <a:solidFill>
                <a:schemeClr val="dk1"/>
              </a:solidFill>
            </a:endParaRPr>
          </a:p>
        </p:txBody>
      </p:sp>
      <p:sp>
        <p:nvSpPr>
          <p:cNvPr id="12" name="TextBox 11">
            <a:extLst>
              <a:ext uri="{FF2B5EF4-FFF2-40B4-BE49-F238E27FC236}">
                <a16:creationId xmlns:a16="http://schemas.microsoft.com/office/drawing/2014/main" id="{5C646D89-5763-425F-422F-2DF5C856AE72}"/>
              </a:ext>
            </a:extLst>
          </p:cNvPr>
          <p:cNvSpPr txBox="1"/>
          <p:nvPr/>
        </p:nvSpPr>
        <p:spPr>
          <a:xfrm>
            <a:off x="5671640" y="632231"/>
            <a:ext cx="3204352" cy="307777"/>
          </a:xfrm>
          <a:prstGeom prst="rect">
            <a:avLst/>
          </a:prstGeom>
          <a:noFill/>
        </p:spPr>
        <p:txBody>
          <a:bodyPr wrap="square" rtlCol="0">
            <a:spAutoFit/>
          </a:bodyPr>
          <a:lstStyle/>
          <a:p>
            <a:r>
              <a:rPr lang="en-US" dirty="0" err="1"/>
              <a:t>Phik</a:t>
            </a:r>
            <a:r>
              <a:rPr lang="en-US" dirty="0"/>
              <a:t> Correlation</a:t>
            </a:r>
            <a:endParaRPr lang="en-SG" dirty="0"/>
          </a:p>
        </p:txBody>
      </p:sp>
      <p:pic>
        <p:nvPicPr>
          <p:cNvPr id="8" name="Picture 2">
            <a:extLst>
              <a:ext uri="{FF2B5EF4-FFF2-40B4-BE49-F238E27FC236}">
                <a16:creationId xmlns:a16="http://schemas.microsoft.com/office/drawing/2014/main" id="{E0347D5F-C007-7396-E24B-DF42FD138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61" y="1428275"/>
            <a:ext cx="6046839" cy="308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5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a:t>
            </a:r>
            <a:endParaRPr dirty="0"/>
          </a:p>
        </p:txBody>
      </p:sp>
      <p:sp>
        <p:nvSpPr>
          <p:cNvPr id="192" name="Google Shape;192;p31"/>
          <p:cNvSpPr txBox="1">
            <a:spLocks noGrp="1"/>
          </p:cNvSpPr>
          <p:nvPr>
            <p:ph type="body" idx="1"/>
          </p:nvPr>
        </p:nvSpPr>
        <p:spPr>
          <a:xfrm>
            <a:off x="0" y="2396613"/>
            <a:ext cx="9144000" cy="356597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dirty="0">
                <a:solidFill>
                  <a:schemeClr val="tx1"/>
                </a:solidFill>
              </a:rPr>
              <a:t>These 2 pair of features of </a:t>
            </a:r>
            <a:r>
              <a:rPr lang="en-US" sz="1600" b="1" dirty="0">
                <a:solidFill>
                  <a:schemeClr val="tx1"/>
                </a:solidFill>
              </a:rPr>
              <a:t>rotation speed</a:t>
            </a:r>
            <a:r>
              <a:rPr lang="en-US" sz="1600" dirty="0">
                <a:solidFill>
                  <a:schemeClr val="tx1"/>
                </a:solidFill>
              </a:rPr>
              <a:t> and </a:t>
            </a:r>
            <a:r>
              <a:rPr lang="en-US" sz="1600" b="1" dirty="0">
                <a:solidFill>
                  <a:schemeClr val="tx1"/>
                </a:solidFill>
              </a:rPr>
              <a:t>torque</a:t>
            </a:r>
            <a:r>
              <a:rPr lang="en-US" sz="1600" dirty="0">
                <a:solidFill>
                  <a:schemeClr val="tx1"/>
                </a:solidFill>
              </a:rPr>
              <a:t> and (ambient and process temperature) are highly correlated with each other</a:t>
            </a:r>
          </a:p>
          <a:p>
            <a:pPr>
              <a:buFont typeface="Arial" panose="020B0604020202020204" pitchFamily="34" charset="0"/>
              <a:buChar char="•"/>
            </a:pPr>
            <a:r>
              <a:rPr lang="en-US" sz="1600" dirty="0">
                <a:solidFill>
                  <a:schemeClr val="tx1"/>
                </a:solidFill>
              </a:rPr>
              <a:t>PCA can be used to transform each pair of features highly correlated with each other to create principle components that are orthogonal to each other ( thus removing the multi collinearity)</a:t>
            </a:r>
          </a:p>
          <a:p>
            <a:pPr>
              <a:buFont typeface="Arial" panose="020B0604020202020204" pitchFamily="34" charset="0"/>
              <a:buChar char="•"/>
            </a:pPr>
            <a:r>
              <a:rPr lang="en-US" sz="1600" dirty="0">
                <a:solidFill>
                  <a:schemeClr val="tx1"/>
                </a:solidFill>
              </a:rPr>
              <a:t>There are presence of outliers for torque and rotation speed , but these are </a:t>
            </a:r>
            <a:r>
              <a:rPr lang="en-US" sz="1600" dirty="0" err="1">
                <a:solidFill>
                  <a:schemeClr val="tx1"/>
                </a:solidFill>
              </a:rPr>
              <a:t>faultly</a:t>
            </a:r>
            <a:r>
              <a:rPr lang="en-US" sz="1600" dirty="0">
                <a:solidFill>
                  <a:schemeClr val="tx1"/>
                </a:solidFill>
              </a:rPr>
              <a:t> machines </a:t>
            </a:r>
          </a:p>
          <a:p>
            <a:pPr>
              <a:buFont typeface="Arial" panose="020B0604020202020204" pitchFamily="34" charset="0"/>
              <a:buChar char="•"/>
            </a:pPr>
            <a:r>
              <a:rPr lang="en-US" sz="1600" dirty="0">
                <a:solidFill>
                  <a:schemeClr val="tx1"/>
                </a:solidFill>
              </a:rPr>
              <a:t>With these 3 features alone, the faulty and non faulty machine are not well separated, (</a:t>
            </a:r>
            <a:r>
              <a:rPr lang="en-US" sz="1600" dirty="0" err="1">
                <a:solidFill>
                  <a:schemeClr val="tx1"/>
                </a:solidFill>
              </a:rPr>
              <a:t>ie</a:t>
            </a:r>
            <a:r>
              <a:rPr lang="en-US" sz="1600" dirty="0">
                <a:solidFill>
                  <a:schemeClr val="tx1"/>
                </a:solidFill>
              </a:rPr>
              <a:t>. the blue and orange data points are overlapping each other)</a:t>
            </a:r>
          </a:p>
          <a:p>
            <a:pPr>
              <a:buFont typeface="Arial" panose="020B0604020202020204" pitchFamily="34" charset="0"/>
              <a:buChar char="•"/>
            </a:pPr>
            <a:r>
              <a:rPr lang="en-US" sz="1600" dirty="0">
                <a:solidFill>
                  <a:schemeClr val="tx1"/>
                </a:solidFill>
              </a:rPr>
              <a:t>more features are needed to predict machine status</a:t>
            </a:r>
          </a:p>
        </p:txBody>
      </p:sp>
      <p:pic>
        <p:nvPicPr>
          <p:cNvPr id="2" name="Picture 1">
            <a:extLst>
              <a:ext uri="{FF2B5EF4-FFF2-40B4-BE49-F238E27FC236}">
                <a16:creationId xmlns:a16="http://schemas.microsoft.com/office/drawing/2014/main" id="{9A4298DB-1276-71CA-9785-A07C9A6FB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883" y="794332"/>
            <a:ext cx="4785853" cy="145476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413DB13D-0A58-0D3A-227B-303E42751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1" y="886830"/>
            <a:ext cx="4312717" cy="131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6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 Choosing a scaling method</a:t>
            </a:r>
            <a:endParaRPr dirty="0"/>
          </a:p>
        </p:txBody>
      </p:sp>
      <p:sp>
        <p:nvSpPr>
          <p:cNvPr id="192" name="Google Shape;192;p31"/>
          <p:cNvSpPr txBox="1">
            <a:spLocks noGrp="1"/>
          </p:cNvSpPr>
          <p:nvPr>
            <p:ph type="body" idx="1"/>
          </p:nvPr>
        </p:nvSpPr>
        <p:spPr>
          <a:xfrm>
            <a:off x="268008" y="3500935"/>
            <a:ext cx="7291137"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dirty="0" err="1">
                <a:solidFill>
                  <a:schemeClr val="tx1"/>
                </a:solidFill>
              </a:rPr>
              <a:t>StandardScaler</a:t>
            </a:r>
            <a:r>
              <a:rPr lang="en-US" sz="1600" dirty="0">
                <a:solidFill>
                  <a:schemeClr val="tx1"/>
                </a:solidFill>
              </a:rPr>
              <a:t>() should not be used as rotation speed contains outliers, </a:t>
            </a:r>
            <a:r>
              <a:rPr lang="en-US" sz="1600" dirty="0" err="1">
                <a:solidFill>
                  <a:schemeClr val="tx1"/>
                </a:solidFill>
              </a:rPr>
              <a:t>ie</a:t>
            </a:r>
            <a:r>
              <a:rPr lang="en-US" sz="1600" dirty="0">
                <a:solidFill>
                  <a:schemeClr val="tx1"/>
                </a:solidFill>
              </a:rPr>
              <a:t> (the z score from </a:t>
            </a:r>
            <a:r>
              <a:rPr lang="en-US" sz="1600" dirty="0" err="1">
                <a:solidFill>
                  <a:schemeClr val="tx1"/>
                </a:solidFill>
              </a:rPr>
              <a:t>standardscaler</a:t>
            </a:r>
            <a:r>
              <a:rPr lang="en-US" sz="1600" dirty="0">
                <a:solidFill>
                  <a:schemeClr val="tx1"/>
                </a:solidFill>
              </a:rPr>
              <a:t> does not apply to non normal distributions)</a:t>
            </a:r>
          </a:p>
          <a:p>
            <a:pPr>
              <a:buFont typeface="Arial" panose="020B0604020202020204" pitchFamily="34" charset="0"/>
              <a:buChar char="•"/>
            </a:pPr>
            <a:r>
              <a:rPr lang="en-US" sz="1600" dirty="0">
                <a:solidFill>
                  <a:schemeClr val="tx1"/>
                </a:solidFill>
              </a:rPr>
              <a:t>Hence, robust scaler should be used as it handles outliers well </a:t>
            </a:r>
          </a:p>
        </p:txBody>
      </p:sp>
      <p:pic>
        <p:nvPicPr>
          <p:cNvPr id="1025" name="Picture 1">
            <a:extLst>
              <a:ext uri="{FF2B5EF4-FFF2-40B4-BE49-F238E27FC236}">
                <a16:creationId xmlns:a16="http://schemas.microsoft.com/office/drawing/2014/main" id="{919DE60F-EA45-BB74-D8A1-4BF4CC3C1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88" y="895332"/>
            <a:ext cx="6497054" cy="25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0020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15631</TotalTime>
  <Words>1729</Words>
  <Application>Microsoft Office PowerPoint</Application>
  <PresentationFormat>On-screen Show (16:9)</PresentationFormat>
  <Paragraphs>133</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Montserrat</vt:lpstr>
      <vt:lpstr>Arial</vt:lpstr>
      <vt:lpstr>Arial Unicode MS</vt:lpstr>
      <vt:lpstr>Barlow</vt:lpstr>
      <vt:lpstr>Management Consulting Toolkit by Slidesgo</vt:lpstr>
      <vt:lpstr>Predicting Machine Failure</vt:lpstr>
      <vt:lpstr>Objectives</vt:lpstr>
      <vt:lpstr>Dataset Info</vt:lpstr>
      <vt:lpstr>Imputation</vt:lpstr>
      <vt:lpstr>EDA</vt:lpstr>
      <vt:lpstr>EDA</vt:lpstr>
      <vt:lpstr>EDA</vt:lpstr>
      <vt:lpstr>EDA </vt:lpstr>
      <vt:lpstr>EDA  - Choosing a scaling method</vt:lpstr>
      <vt:lpstr>Preprocessing  - PCA to minimize multicollinearity</vt:lpstr>
      <vt:lpstr>Further EDA  - </vt:lpstr>
      <vt:lpstr>Feature engineering</vt:lpstr>
      <vt:lpstr>Further EDA  - </vt:lpstr>
      <vt:lpstr>Metric</vt:lpstr>
      <vt:lpstr>Pipeline </vt:lpstr>
      <vt:lpstr>Modelling – Model Choosing (Non Ensemble)</vt:lpstr>
      <vt:lpstr>Modelling – Model Choosing (Ensemble)</vt:lpstr>
      <vt:lpstr>Model  Improvement</vt:lpstr>
      <vt:lpstr>Model improvement  – Validation Curve</vt:lpstr>
      <vt:lpstr>Model improvement  – Hyperparameter Tuning</vt:lpstr>
      <vt:lpstr>Model improvement  – Threshold moving</vt:lpstr>
      <vt:lpstr>Final Evaluation</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Housing   Analysis</dc:title>
  <dc:creator>Yee Hang</dc:creator>
  <cp:lastModifiedBy>YEE HANG</cp:lastModifiedBy>
  <cp:revision>66</cp:revision>
  <dcterms:modified xsi:type="dcterms:W3CDTF">2022-06-10T13:44:14Z</dcterms:modified>
</cp:coreProperties>
</file>