
<file path=[Content_Types].xml><?xml version="1.0" encoding="utf-8"?>
<Types xmlns="http://schemas.openxmlformats.org/package/2006/content-types">
  <Default Extension="fntdata" ContentType="application/x-fontdata"/>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35"/>
  </p:notesMasterIdLst>
  <p:sldIdLst>
    <p:sldId id="256" r:id="rId2"/>
    <p:sldId id="385" r:id="rId3"/>
    <p:sldId id="399" r:id="rId4"/>
    <p:sldId id="400" r:id="rId5"/>
    <p:sldId id="401" r:id="rId6"/>
    <p:sldId id="402" r:id="rId7"/>
    <p:sldId id="403" r:id="rId8"/>
    <p:sldId id="406" r:id="rId9"/>
    <p:sldId id="404" r:id="rId10"/>
    <p:sldId id="405" r:id="rId11"/>
    <p:sldId id="407" r:id="rId12"/>
    <p:sldId id="408" r:id="rId13"/>
    <p:sldId id="409" r:id="rId14"/>
    <p:sldId id="410" r:id="rId15"/>
    <p:sldId id="411" r:id="rId16"/>
    <p:sldId id="412" r:id="rId17"/>
    <p:sldId id="413" r:id="rId18"/>
    <p:sldId id="414" r:id="rId19"/>
    <p:sldId id="415" r:id="rId20"/>
    <p:sldId id="416" r:id="rId21"/>
    <p:sldId id="417" r:id="rId22"/>
    <p:sldId id="418" r:id="rId23"/>
    <p:sldId id="419" r:id="rId24"/>
    <p:sldId id="420" r:id="rId25"/>
    <p:sldId id="421" r:id="rId26"/>
    <p:sldId id="422" r:id="rId27"/>
    <p:sldId id="423" r:id="rId28"/>
    <p:sldId id="424" r:id="rId29"/>
    <p:sldId id="425" r:id="rId30"/>
    <p:sldId id="426" r:id="rId31"/>
    <p:sldId id="427" r:id="rId32"/>
    <p:sldId id="428" r:id="rId33"/>
    <p:sldId id="429" r:id="rId34"/>
  </p:sldIdLst>
  <p:sldSz cx="9144000" cy="5143500" type="screen16x9"/>
  <p:notesSz cx="6858000" cy="9144000"/>
  <p:embeddedFontLst>
    <p:embeddedFont>
      <p:font typeface="Montserrat" panose="00000500000000000000" pitchFamily="2" charset="0"/>
      <p:regular r:id="rId36"/>
      <p:bold r:id="rId37"/>
      <p:italic r:id="rId38"/>
      <p:boldItalic r:id="rId39"/>
    </p:embeddedFont>
    <p:embeddedFont>
      <p:font typeface="Vidaloka" panose="020B0604020202020204" charset="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2859C6-EF2E-4174-8066-E6EDE496305D}">
  <a:tblStyle styleId="{852859C6-EF2E-4174-8066-E6EDE496305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952" autoAdjust="0"/>
    <p:restoredTop sz="94660"/>
  </p:normalViewPr>
  <p:slideViewPr>
    <p:cSldViewPr snapToGrid="0">
      <p:cViewPr varScale="1">
        <p:scale>
          <a:sx n="83" d="100"/>
          <a:sy n="83" d="100"/>
        </p:scale>
        <p:origin x="32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M HUR" userId="6af28d70-dd6d-4d11-b254-59f06a27fcc2" providerId="ADAL" clId="{BC5873B0-DB2F-4F31-9290-8A7C81B0C69A}"/>
    <pc:docChg chg="undo redo custSel addSld modSld">
      <pc:chgData name="LIM HUR" userId="6af28d70-dd6d-4d11-b254-59f06a27fcc2" providerId="ADAL" clId="{BC5873B0-DB2F-4F31-9290-8A7C81B0C69A}" dt="2022-06-29T17:33:22.634" v="1042" actId="20577"/>
      <pc:docMkLst>
        <pc:docMk/>
      </pc:docMkLst>
      <pc:sldChg chg="modSp mod">
        <pc:chgData name="LIM HUR" userId="6af28d70-dd6d-4d11-b254-59f06a27fcc2" providerId="ADAL" clId="{BC5873B0-DB2F-4F31-9290-8A7C81B0C69A}" dt="2022-06-28T10:47:24.076" v="329" actId="1076"/>
        <pc:sldMkLst>
          <pc:docMk/>
          <pc:sldMk cId="0" sldId="262"/>
        </pc:sldMkLst>
        <pc:spChg chg="mod">
          <ac:chgData name="LIM HUR" userId="6af28d70-dd6d-4d11-b254-59f06a27fcc2" providerId="ADAL" clId="{BC5873B0-DB2F-4F31-9290-8A7C81B0C69A}" dt="2022-06-28T10:47:24.076" v="329" actId="1076"/>
          <ac:spMkLst>
            <pc:docMk/>
            <pc:sldMk cId="0" sldId="262"/>
            <ac:spMk id="302" creationId="{00000000-0000-0000-0000-000000000000}"/>
          </ac:spMkLst>
        </pc:spChg>
      </pc:sldChg>
      <pc:sldChg chg="modSp mod">
        <pc:chgData name="LIM HUR" userId="6af28d70-dd6d-4d11-b254-59f06a27fcc2" providerId="ADAL" clId="{BC5873B0-DB2F-4F31-9290-8A7C81B0C69A}" dt="2022-06-28T16:11:06.019" v="350" actId="20577"/>
        <pc:sldMkLst>
          <pc:docMk/>
          <pc:sldMk cId="3271749651" sldId="328"/>
        </pc:sldMkLst>
        <pc:spChg chg="mod">
          <ac:chgData name="LIM HUR" userId="6af28d70-dd6d-4d11-b254-59f06a27fcc2" providerId="ADAL" clId="{BC5873B0-DB2F-4F31-9290-8A7C81B0C69A}" dt="2022-06-28T16:11:06.019" v="350" actId="20577"/>
          <ac:spMkLst>
            <pc:docMk/>
            <pc:sldMk cId="3271749651" sldId="328"/>
            <ac:spMk id="291" creationId="{00000000-0000-0000-0000-000000000000}"/>
          </ac:spMkLst>
        </pc:spChg>
      </pc:sldChg>
      <pc:sldChg chg="delSp modSp mod">
        <pc:chgData name="LIM HUR" userId="6af28d70-dd6d-4d11-b254-59f06a27fcc2" providerId="ADAL" clId="{BC5873B0-DB2F-4F31-9290-8A7C81B0C69A}" dt="2022-06-28T17:58:41.947" v="929" actId="20577"/>
        <pc:sldMkLst>
          <pc:docMk/>
          <pc:sldMk cId="2506532244" sldId="330"/>
        </pc:sldMkLst>
        <pc:spChg chg="mod">
          <ac:chgData name="LIM HUR" userId="6af28d70-dd6d-4d11-b254-59f06a27fcc2" providerId="ADAL" clId="{BC5873B0-DB2F-4F31-9290-8A7C81B0C69A}" dt="2022-06-28T17:58:41.947" v="929" actId="20577"/>
          <ac:spMkLst>
            <pc:docMk/>
            <pc:sldMk cId="2506532244" sldId="330"/>
            <ac:spMk id="290" creationId="{00000000-0000-0000-0000-000000000000}"/>
          </ac:spMkLst>
        </pc:spChg>
        <pc:spChg chg="mod">
          <ac:chgData name="LIM HUR" userId="6af28d70-dd6d-4d11-b254-59f06a27fcc2" providerId="ADAL" clId="{BC5873B0-DB2F-4F31-9290-8A7C81B0C69A}" dt="2022-06-28T17:57:09.520" v="793" actId="14100"/>
          <ac:spMkLst>
            <pc:docMk/>
            <pc:sldMk cId="2506532244" sldId="330"/>
            <ac:spMk id="291" creationId="{00000000-0000-0000-0000-000000000000}"/>
          </ac:spMkLst>
        </pc:spChg>
        <pc:picChg chg="mod">
          <ac:chgData name="LIM HUR" userId="6af28d70-dd6d-4d11-b254-59f06a27fcc2" providerId="ADAL" clId="{BC5873B0-DB2F-4F31-9290-8A7C81B0C69A}" dt="2022-06-28T17:56:58.688" v="789" actId="1076"/>
          <ac:picMkLst>
            <pc:docMk/>
            <pc:sldMk cId="2506532244" sldId="330"/>
            <ac:picMk id="4" creationId="{523639FF-0EC9-2684-8AAB-7FAF056D4079}"/>
          </ac:picMkLst>
        </pc:picChg>
        <pc:picChg chg="del">
          <ac:chgData name="LIM HUR" userId="6af28d70-dd6d-4d11-b254-59f06a27fcc2" providerId="ADAL" clId="{BC5873B0-DB2F-4F31-9290-8A7C81B0C69A}" dt="2022-06-28T17:54:48.539" v="730" actId="478"/>
          <ac:picMkLst>
            <pc:docMk/>
            <pc:sldMk cId="2506532244" sldId="330"/>
            <ac:picMk id="6" creationId="{C425B628-4560-8E16-EB76-D2416FB901A9}"/>
          </ac:picMkLst>
        </pc:picChg>
        <pc:picChg chg="del">
          <ac:chgData name="LIM HUR" userId="6af28d70-dd6d-4d11-b254-59f06a27fcc2" providerId="ADAL" clId="{BC5873B0-DB2F-4F31-9290-8A7C81B0C69A}" dt="2022-06-28T17:54:49.237" v="731" actId="478"/>
          <ac:picMkLst>
            <pc:docMk/>
            <pc:sldMk cId="2506532244" sldId="330"/>
            <ac:picMk id="8" creationId="{41A765A2-F07E-DCC8-476F-3FA076DF6D0B}"/>
          </ac:picMkLst>
        </pc:picChg>
      </pc:sldChg>
      <pc:sldChg chg="addSp modSp mod">
        <pc:chgData name="LIM HUR" userId="6af28d70-dd6d-4d11-b254-59f06a27fcc2" providerId="ADAL" clId="{BC5873B0-DB2F-4F31-9290-8A7C81B0C69A}" dt="2022-06-28T18:02:39.539" v="940" actId="207"/>
        <pc:sldMkLst>
          <pc:docMk/>
          <pc:sldMk cId="3588965340" sldId="331"/>
        </pc:sldMkLst>
        <pc:spChg chg="add mod">
          <ac:chgData name="LIM HUR" userId="6af28d70-dd6d-4d11-b254-59f06a27fcc2" providerId="ADAL" clId="{BC5873B0-DB2F-4F31-9290-8A7C81B0C69A}" dt="2022-06-28T18:02:39.539" v="940" actId="207"/>
          <ac:spMkLst>
            <pc:docMk/>
            <pc:sldMk cId="3588965340" sldId="331"/>
            <ac:spMk id="4" creationId="{D25405A1-D0D9-B772-B2DA-8EF438A21EC5}"/>
          </ac:spMkLst>
        </pc:spChg>
        <pc:spChg chg="mod">
          <ac:chgData name="LIM HUR" userId="6af28d70-dd6d-4d11-b254-59f06a27fcc2" providerId="ADAL" clId="{BC5873B0-DB2F-4F31-9290-8A7C81B0C69A}" dt="2022-06-28T16:46:37.575" v="371" actId="1035"/>
          <ac:spMkLst>
            <pc:docMk/>
            <pc:sldMk cId="3588965340" sldId="331"/>
            <ac:spMk id="290" creationId="{00000000-0000-0000-0000-000000000000}"/>
          </ac:spMkLst>
        </pc:spChg>
        <pc:spChg chg="mod">
          <ac:chgData name="LIM HUR" userId="6af28d70-dd6d-4d11-b254-59f06a27fcc2" providerId="ADAL" clId="{BC5873B0-DB2F-4F31-9290-8A7C81B0C69A}" dt="2022-06-28T18:01:23.993" v="938" actId="14100"/>
          <ac:spMkLst>
            <pc:docMk/>
            <pc:sldMk cId="3588965340" sldId="331"/>
            <ac:spMk id="291" creationId="{00000000-0000-0000-0000-000000000000}"/>
          </ac:spMkLst>
        </pc:spChg>
        <pc:picChg chg="mod">
          <ac:chgData name="LIM HUR" userId="6af28d70-dd6d-4d11-b254-59f06a27fcc2" providerId="ADAL" clId="{BC5873B0-DB2F-4F31-9290-8A7C81B0C69A}" dt="2022-06-28T18:00:53.322" v="934" actId="14100"/>
          <ac:picMkLst>
            <pc:docMk/>
            <pc:sldMk cId="3588965340" sldId="331"/>
            <ac:picMk id="3" creationId="{50929189-EC58-1F9B-0CC8-51538D515A84}"/>
          </ac:picMkLst>
        </pc:picChg>
        <pc:picChg chg="mod">
          <ac:chgData name="LIM HUR" userId="6af28d70-dd6d-4d11-b254-59f06a27fcc2" providerId="ADAL" clId="{BC5873B0-DB2F-4F31-9290-8A7C81B0C69A}" dt="2022-06-28T18:01:02.186" v="937" actId="1076"/>
          <ac:picMkLst>
            <pc:docMk/>
            <pc:sldMk cId="3588965340" sldId="331"/>
            <ac:picMk id="5" creationId="{9DDAE1CF-2D5A-58E0-E10E-A7593C7E55F3}"/>
          </ac:picMkLst>
        </pc:picChg>
      </pc:sldChg>
      <pc:sldChg chg="modSp mod">
        <pc:chgData name="LIM HUR" userId="6af28d70-dd6d-4d11-b254-59f06a27fcc2" providerId="ADAL" clId="{BC5873B0-DB2F-4F31-9290-8A7C81B0C69A}" dt="2022-06-29T17:33:22.634" v="1042" actId="20577"/>
        <pc:sldMkLst>
          <pc:docMk/>
          <pc:sldMk cId="3992229806" sldId="332"/>
        </pc:sldMkLst>
        <pc:spChg chg="mod">
          <ac:chgData name="LIM HUR" userId="6af28d70-dd6d-4d11-b254-59f06a27fcc2" providerId="ADAL" clId="{BC5873B0-DB2F-4F31-9290-8A7C81B0C69A}" dt="2022-06-29T17:33:22.634" v="1042" actId="20577"/>
          <ac:spMkLst>
            <pc:docMk/>
            <pc:sldMk cId="3992229806" sldId="332"/>
            <ac:spMk id="291" creationId="{00000000-0000-0000-0000-000000000000}"/>
          </ac:spMkLst>
        </pc:spChg>
      </pc:sldChg>
      <pc:sldChg chg="modSp mod">
        <pc:chgData name="LIM HUR" userId="6af28d70-dd6d-4d11-b254-59f06a27fcc2" providerId="ADAL" clId="{BC5873B0-DB2F-4F31-9290-8A7C81B0C69A}" dt="2022-06-28T17:38:53.663" v="726" actId="20577"/>
        <pc:sldMkLst>
          <pc:docMk/>
          <pc:sldMk cId="582169496" sldId="333"/>
        </pc:sldMkLst>
        <pc:spChg chg="mod">
          <ac:chgData name="LIM HUR" userId="6af28d70-dd6d-4d11-b254-59f06a27fcc2" providerId="ADAL" clId="{BC5873B0-DB2F-4F31-9290-8A7C81B0C69A}" dt="2022-06-28T17:38:53.663" v="726" actId="20577"/>
          <ac:spMkLst>
            <pc:docMk/>
            <pc:sldMk cId="582169496" sldId="333"/>
            <ac:spMk id="290" creationId="{00000000-0000-0000-0000-000000000000}"/>
          </ac:spMkLst>
        </pc:spChg>
      </pc:sldChg>
      <pc:sldChg chg="modSp mod">
        <pc:chgData name="LIM HUR" userId="6af28d70-dd6d-4d11-b254-59f06a27fcc2" providerId="ADAL" clId="{BC5873B0-DB2F-4F31-9290-8A7C81B0C69A}" dt="2022-06-28T17:20:29.575" v="715" actId="1076"/>
        <pc:sldMkLst>
          <pc:docMk/>
          <pc:sldMk cId="1801899196" sldId="334"/>
        </pc:sldMkLst>
        <pc:picChg chg="mod">
          <ac:chgData name="LIM HUR" userId="6af28d70-dd6d-4d11-b254-59f06a27fcc2" providerId="ADAL" clId="{BC5873B0-DB2F-4F31-9290-8A7C81B0C69A}" dt="2022-06-28T17:20:27.475" v="714" actId="14100"/>
          <ac:picMkLst>
            <pc:docMk/>
            <pc:sldMk cId="1801899196" sldId="334"/>
            <ac:picMk id="6" creationId="{1C00AF40-8EB5-82D1-A41F-2288C249FAFA}"/>
          </ac:picMkLst>
        </pc:picChg>
        <pc:picChg chg="mod">
          <ac:chgData name="LIM HUR" userId="6af28d70-dd6d-4d11-b254-59f06a27fcc2" providerId="ADAL" clId="{BC5873B0-DB2F-4F31-9290-8A7C81B0C69A}" dt="2022-06-28T17:20:29.575" v="715" actId="1076"/>
          <ac:picMkLst>
            <pc:docMk/>
            <pc:sldMk cId="1801899196" sldId="334"/>
            <ac:picMk id="8" creationId="{12AEE9BD-0737-3980-3FFF-17FE5F109D11}"/>
          </ac:picMkLst>
        </pc:picChg>
      </pc:sldChg>
      <pc:sldChg chg="modSp mod">
        <pc:chgData name="LIM HUR" userId="6af28d70-dd6d-4d11-b254-59f06a27fcc2" providerId="ADAL" clId="{BC5873B0-DB2F-4F31-9290-8A7C81B0C69A}" dt="2022-06-28T17:26:31.092" v="719" actId="20577"/>
        <pc:sldMkLst>
          <pc:docMk/>
          <pc:sldMk cId="2300351948" sldId="335"/>
        </pc:sldMkLst>
        <pc:spChg chg="mod">
          <ac:chgData name="LIM HUR" userId="6af28d70-dd6d-4d11-b254-59f06a27fcc2" providerId="ADAL" clId="{BC5873B0-DB2F-4F31-9290-8A7C81B0C69A}" dt="2022-06-28T17:26:31.092" v="719" actId="20577"/>
          <ac:spMkLst>
            <pc:docMk/>
            <pc:sldMk cId="2300351948" sldId="335"/>
            <ac:spMk id="9" creationId="{4EC4060D-611F-7985-8733-56F7E7B9503D}"/>
          </ac:spMkLst>
        </pc:spChg>
      </pc:sldChg>
      <pc:sldChg chg="addSp delSp modSp mod">
        <pc:chgData name="LIM HUR" userId="6af28d70-dd6d-4d11-b254-59f06a27fcc2" providerId="ADAL" clId="{BC5873B0-DB2F-4F31-9290-8A7C81B0C69A}" dt="2022-06-28T17:08:02.112" v="693" actId="1076"/>
        <pc:sldMkLst>
          <pc:docMk/>
          <pc:sldMk cId="2187524092" sldId="337"/>
        </pc:sldMkLst>
        <pc:spChg chg="mod">
          <ac:chgData name="LIM HUR" userId="6af28d70-dd6d-4d11-b254-59f06a27fcc2" providerId="ADAL" clId="{BC5873B0-DB2F-4F31-9290-8A7C81B0C69A}" dt="2022-06-28T17:07:25.614" v="686" actId="20577"/>
          <ac:spMkLst>
            <pc:docMk/>
            <pc:sldMk cId="2187524092" sldId="337"/>
            <ac:spMk id="291" creationId="{00000000-0000-0000-0000-000000000000}"/>
          </ac:spMkLst>
        </pc:spChg>
        <pc:picChg chg="mod">
          <ac:chgData name="LIM HUR" userId="6af28d70-dd6d-4d11-b254-59f06a27fcc2" providerId="ADAL" clId="{BC5873B0-DB2F-4F31-9290-8A7C81B0C69A}" dt="2022-06-28T17:07:59.198" v="691" actId="1076"/>
          <ac:picMkLst>
            <pc:docMk/>
            <pc:sldMk cId="2187524092" sldId="337"/>
            <ac:picMk id="3" creationId="{54AF93D1-FF6D-4D94-341C-3FBCB6D360C6}"/>
          </ac:picMkLst>
        </pc:picChg>
        <pc:picChg chg="add del mod">
          <ac:chgData name="LIM HUR" userId="6af28d70-dd6d-4d11-b254-59f06a27fcc2" providerId="ADAL" clId="{BC5873B0-DB2F-4F31-9290-8A7C81B0C69A}" dt="2022-06-28T17:07:54.287" v="687" actId="478"/>
          <ac:picMkLst>
            <pc:docMk/>
            <pc:sldMk cId="2187524092" sldId="337"/>
            <ac:picMk id="4" creationId="{DD2792C1-B649-E258-23A4-D74C87A9C4A0}"/>
          </ac:picMkLst>
        </pc:picChg>
        <pc:picChg chg="add mod">
          <ac:chgData name="LIM HUR" userId="6af28d70-dd6d-4d11-b254-59f06a27fcc2" providerId="ADAL" clId="{BC5873B0-DB2F-4F31-9290-8A7C81B0C69A}" dt="2022-06-28T17:08:02.112" v="693" actId="1076"/>
          <ac:picMkLst>
            <pc:docMk/>
            <pc:sldMk cId="2187524092" sldId="337"/>
            <ac:picMk id="6" creationId="{2B5C47B1-86B0-F677-3661-6456D4E52630}"/>
          </ac:picMkLst>
        </pc:picChg>
      </pc:sldChg>
      <pc:sldChg chg="modSp mod">
        <pc:chgData name="LIM HUR" userId="6af28d70-dd6d-4d11-b254-59f06a27fcc2" providerId="ADAL" clId="{BC5873B0-DB2F-4F31-9290-8A7C81B0C69A}" dt="2022-06-28T18:04:04.054" v="951" actId="20577"/>
        <pc:sldMkLst>
          <pc:docMk/>
          <pc:sldMk cId="69811449" sldId="338"/>
        </pc:sldMkLst>
        <pc:spChg chg="mod">
          <ac:chgData name="LIM HUR" userId="6af28d70-dd6d-4d11-b254-59f06a27fcc2" providerId="ADAL" clId="{BC5873B0-DB2F-4F31-9290-8A7C81B0C69A}" dt="2022-06-28T18:04:04.054" v="951" actId="20577"/>
          <ac:spMkLst>
            <pc:docMk/>
            <pc:sldMk cId="69811449" sldId="338"/>
            <ac:spMk id="4" creationId="{4EE804A1-27C7-4B4C-2478-6CB6EB96E05E}"/>
          </ac:spMkLst>
        </pc:spChg>
      </pc:sldChg>
      <pc:sldChg chg="modSp mod">
        <pc:chgData name="LIM HUR" userId="6af28d70-dd6d-4d11-b254-59f06a27fcc2" providerId="ADAL" clId="{BC5873B0-DB2F-4F31-9290-8A7C81B0C69A}" dt="2022-06-28T18:04:51.304" v="956" actId="20577"/>
        <pc:sldMkLst>
          <pc:docMk/>
          <pc:sldMk cId="1061735065" sldId="339"/>
        </pc:sldMkLst>
        <pc:spChg chg="mod">
          <ac:chgData name="LIM HUR" userId="6af28d70-dd6d-4d11-b254-59f06a27fcc2" providerId="ADAL" clId="{BC5873B0-DB2F-4F31-9290-8A7C81B0C69A}" dt="2022-06-28T18:04:51.304" v="956" actId="20577"/>
          <ac:spMkLst>
            <pc:docMk/>
            <pc:sldMk cId="1061735065" sldId="339"/>
            <ac:spMk id="291" creationId="{00000000-0000-0000-0000-000000000000}"/>
          </ac:spMkLst>
        </pc:spChg>
      </pc:sldChg>
      <pc:sldChg chg="modSp mod">
        <pc:chgData name="LIM HUR" userId="6af28d70-dd6d-4d11-b254-59f06a27fcc2" providerId="ADAL" clId="{BC5873B0-DB2F-4F31-9290-8A7C81B0C69A}" dt="2022-06-29T10:29:59.388" v="993" actId="20577"/>
        <pc:sldMkLst>
          <pc:docMk/>
          <pc:sldMk cId="2892457635" sldId="340"/>
        </pc:sldMkLst>
        <pc:spChg chg="mod">
          <ac:chgData name="LIM HUR" userId="6af28d70-dd6d-4d11-b254-59f06a27fcc2" providerId="ADAL" clId="{BC5873B0-DB2F-4F31-9290-8A7C81B0C69A}" dt="2022-06-29T10:29:59.388" v="993" actId="20577"/>
          <ac:spMkLst>
            <pc:docMk/>
            <pc:sldMk cId="2892457635" sldId="340"/>
            <ac:spMk id="291" creationId="{00000000-0000-0000-0000-000000000000}"/>
          </ac:spMkLst>
        </pc:spChg>
        <pc:picChg chg="mod">
          <ac:chgData name="LIM HUR" userId="6af28d70-dd6d-4d11-b254-59f06a27fcc2" providerId="ADAL" clId="{BC5873B0-DB2F-4F31-9290-8A7C81B0C69A}" dt="2022-06-22T20:12:50.333" v="260" actId="1076"/>
          <ac:picMkLst>
            <pc:docMk/>
            <pc:sldMk cId="2892457635" sldId="340"/>
            <ac:picMk id="3" creationId="{7D6A094C-7624-29D1-F587-2FACA9204909}"/>
          </ac:picMkLst>
        </pc:picChg>
      </pc:sldChg>
      <pc:sldChg chg="modSp mod">
        <pc:chgData name="LIM HUR" userId="6af28d70-dd6d-4d11-b254-59f06a27fcc2" providerId="ADAL" clId="{BC5873B0-DB2F-4F31-9290-8A7C81B0C69A}" dt="2022-06-28T10:44:44.003" v="328" actId="1076"/>
        <pc:sldMkLst>
          <pc:docMk/>
          <pc:sldMk cId="1277639664" sldId="343"/>
        </pc:sldMkLst>
        <pc:spChg chg="mod">
          <ac:chgData name="LIM HUR" userId="6af28d70-dd6d-4d11-b254-59f06a27fcc2" providerId="ADAL" clId="{BC5873B0-DB2F-4F31-9290-8A7C81B0C69A}" dt="2022-06-28T10:44:44.003" v="328" actId="1076"/>
          <ac:spMkLst>
            <pc:docMk/>
            <pc:sldMk cId="1277639664" sldId="343"/>
            <ac:spMk id="291" creationId="{00000000-0000-0000-0000-000000000000}"/>
          </ac:spMkLst>
        </pc:spChg>
      </pc:sldChg>
      <pc:sldChg chg="delSp modSp add mod">
        <pc:chgData name="LIM HUR" userId="6af28d70-dd6d-4d11-b254-59f06a27fcc2" providerId="ADAL" clId="{BC5873B0-DB2F-4F31-9290-8A7C81B0C69A}" dt="2022-06-29T12:29:27.971" v="1037" actId="20577"/>
        <pc:sldMkLst>
          <pc:docMk/>
          <pc:sldMk cId="2593160054" sldId="350"/>
        </pc:sldMkLst>
        <pc:spChg chg="mod">
          <ac:chgData name="LIM HUR" userId="6af28d70-dd6d-4d11-b254-59f06a27fcc2" providerId="ADAL" clId="{BC5873B0-DB2F-4F31-9290-8A7C81B0C69A}" dt="2022-06-29T12:29:27.971" v="1037" actId="20577"/>
          <ac:spMkLst>
            <pc:docMk/>
            <pc:sldMk cId="2593160054" sldId="350"/>
            <ac:spMk id="291" creationId="{00000000-0000-0000-0000-000000000000}"/>
          </ac:spMkLst>
        </pc:spChg>
        <pc:picChg chg="del">
          <ac:chgData name="LIM HUR" userId="6af28d70-dd6d-4d11-b254-59f06a27fcc2" providerId="ADAL" clId="{BC5873B0-DB2F-4F31-9290-8A7C81B0C69A}" dt="2022-06-28T17:57:27.715" v="795" actId="478"/>
          <ac:picMkLst>
            <pc:docMk/>
            <pc:sldMk cId="2593160054" sldId="350"/>
            <ac:picMk id="4" creationId="{523639FF-0EC9-2684-8AAB-7FAF056D4079}"/>
          </ac:picMkLst>
        </pc:picChg>
        <pc:picChg chg="mod">
          <ac:chgData name="LIM HUR" userId="6af28d70-dd6d-4d11-b254-59f06a27fcc2" providerId="ADAL" clId="{BC5873B0-DB2F-4F31-9290-8A7C81B0C69A}" dt="2022-06-28T17:57:28.878" v="796" actId="1076"/>
          <ac:picMkLst>
            <pc:docMk/>
            <pc:sldMk cId="2593160054" sldId="350"/>
            <ac:picMk id="6" creationId="{C425B628-4560-8E16-EB76-D2416FB901A9}"/>
          </ac:picMkLst>
        </pc:picChg>
        <pc:picChg chg="mod">
          <ac:chgData name="LIM HUR" userId="6af28d70-dd6d-4d11-b254-59f06a27fcc2" providerId="ADAL" clId="{BC5873B0-DB2F-4F31-9290-8A7C81B0C69A}" dt="2022-06-28T17:57:30.449" v="797" actId="1076"/>
          <ac:picMkLst>
            <pc:docMk/>
            <pc:sldMk cId="2593160054" sldId="350"/>
            <ac:picMk id="8" creationId="{41A765A2-F07E-DCC8-476F-3FA076DF6D0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229"/>
        <p:cNvGrpSpPr/>
        <p:nvPr/>
      </p:nvGrpSpPr>
      <p:grpSpPr>
        <a:xfrm>
          <a:off x="0" y="0"/>
          <a:ext cx="0" cy="0"/>
          <a:chOff x="0" y="0"/>
          <a:chExt cx="0" cy="0"/>
        </a:xfrm>
      </p:grpSpPr>
      <p:cxnSp>
        <p:nvCxnSpPr>
          <p:cNvPr id="230" name="Google Shape;230;p3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1" name="Google Shape;231;p3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232"/>
        <p:cNvGrpSpPr/>
        <p:nvPr/>
      </p:nvGrpSpPr>
      <p:grpSpPr>
        <a:xfrm>
          <a:off x="0" y="0"/>
          <a:ext cx="0" cy="0"/>
          <a:chOff x="0" y="0"/>
          <a:chExt cx="0" cy="0"/>
        </a:xfrm>
      </p:grpSpPr>
      <p:cxnSp>
        <p:nvCxnSpPr>
          <p:cNvPr id="233" name="Google Shape;233;p3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4" name="Google Shape;234;p3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5" name="Google Shape;235;p32"/>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36" name="Google Shape;236;p32"/>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237"/>
        <p:cNvGrpSpPr/>
        <p:nvPr/>
      </p:nvGrpSpPr>
      <p:grpSpPr>
        <a:xfrm>
          <a:off x="0" y="0"/>
          <a:ext cx="0" cy="0"/>
          <a:chOff x="0" y="0"/>
          <a:chExt cx="0" cy="0"/>
        </a:xfrm>
      </p:grpSpPr>
      <p:cxnSp>
        <p:nvCxnSpPr>
          <p:cNvPr id="238" name="Google Shape;238;p3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9" name="Google Shape;239;p3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40" name="Google Shape;240;p33"/>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77" r:id="rId2"/>
    <p:sldLayoutId id="2147483678" r:id="rId3"/>
    <p:sldLayoutId id="2147483679"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microsoft.com/office/2007/relationships/media" Target="../media/media7.mp4"/><Relationship Id="rId7" Type="http://schemas.openxmlformats.org/officeDocument/2006/relationships/image" Target="../media/image20.png"/><Relationship Id="rId2" Type="http://schemas.openxmlformats.org/officeDocument/2006/relationships/video" Target="../media/media6.mp4"/><Relationship Id="rId1" Type="http://schemas.microsoft.com/office/2007/relationships/media" Target="../media/media6.mp4"/><Relationship Id="rId6" Type="http://schemas.openxmlformats.org/officeDocument/2006/relationships/image" Target="../media/image19.png"/><Relationship Id="rId5" Type="http://schemas.openxmlformats.org/officeDocument/2006/relationships/slideLayout" Target="../slideLayouts/slideLayout2.xml"/><Relationship Id="rId4" Type="http://schemas.openxmlformats.org/officeDocument/2006/relationships/video" Target="../media/media7.mp4"/></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3" Type="http://schemas.microsoft.com/office/2007/relationships/media" Target="../media/media9.mp4"/><Relationship Id="rId7" Type="http://schemas.openxmlformats.org/officeDocument/2006/relationships/slideLayout" Target="../slideLayouts/slideLayout2.xml"/><Relationship Id="rId2" Type="http://schemas.openxmlformats.org/officeDocument/2006/relationships/video" Target="../media/media8.mp4"/><Relationship Id="rId1" Type="http://schemas.microsoft.com/office/2007/relationships/media" Target="../media/media8.mp4"/><Relationship Id="rId6" Type="http://schemas.openxmlformats.org/officeDocument/2006/relationships/video" Target="../media/media10.mp4"/><Relationship Id="rId5" Type="http://schemas.microsoft.com/office/2007/relationships/media" Target="../media/media10.mp4"/><Relationship Id="rId10" Type="http://schemas.openxmlformats.org/officeDocument/2006/relationships/image" Target="../media/image23.png"/><Relationship Id="rId4" Type="http://schemas.openxmlformats.org/officeDocument/2006/relationships/video" Target="../media/media9.mp4"/><Relationship Id="rId9"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2.png"/><Relationship Id="rId3" Type="http://schemas.microsoft.com/office/2007/relationships/media" Target="../media/media12.mp4"/><Relationship Id="rId7" Type="http://schemas.openxmlformats.org/officeDocument/2006/relationships/image" Target="../media/image31.png"/><Relationship Id="rId2" Type="http://schemas.openxmlformats.org/officeDocument/2006/relationships/video" Target="../media/media11.mp4"/><Relationship Id="rId1" Type="http://schemas.microsoft.com/office/2007/relationships/media" Target="../media/media11.mp4"/><Relationship Id="rId6" Type="http://schemas.openxmlformats.org/officeDocument/2006/relationships/image" Target="../media/image30.png"/><Relationship Id="rId5" Type="http://schemas.openxmlformats.org/officeDocument/2006/relationships/slideLayout" Target="../slideLayouts/slideLayout2.xml"/><Relationship Id="rId4" Type="http://schemas.openxmlformats.org/officeDocument/2006/relationships/video" Target="../media/media12.mp4"/></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3.mp4"/><Relationship Id="rId1" Type="http://schemas.microsoft.com/office/2007/relationships/media" Target="../media/media13.mp4"/><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8" Type="http://schemas.openxmlformats.org/officeDocument/2006/relationships/image" Target="../media/image38.png"/><Relationship Id="rId3" Type="http://schemas.microsoft.com/office/2007/relationships/media" Target="../media/media15.mp4"/><Relationship Id="rId7" Type="http://schemas.openxmlformats.org/officeDocument/2006/relationships/slideLayout" Target="../slideLayouts/slideLayout2.xml"/><Relationship Id="rId2" Type="http://schemas.openxmlformats.org/officeDocument/2006/relationships/video" Target="../media/media14.mp4"/><Relationship Id="rId1" Type="http://schemas.microsoft.com/office/2007/relationships/media" Target="../media/media14.mp4"/><Relationship Id="rId6" Type="http://schemas.openxmlformats.org/officeDocument/2006/relationships/video" Target="../media/media16.mp4"/><Relationship Id="rId5" Type="http://schemas.microsoft.com/office/2007/relationships/media" Target="../media/media16.mp4"/><Relationship Id="rId10" Type="http://schemas.openxmlformats.org/officeDocument/2006/relationships/image" Target="../media/image40.png"/><Relationship Id="rId4" Type="http://schemas.openxmlformats.org/officeDocument/2006/relationships/video" Target="../media/media15.mp4"/><Relationship Id="rId9" Type="http://schemas.openxmlformats.org/officeDocument/2006/relationships/image" Target="../media/image3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3.mp4"/><Relationship Id="rId1" Type="http://schemas.microsoft.com/office/2007/relationships/media" Target="../media/media13.mp4"/><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video" Target="../media/media4.mp4"/><Relationship Id="rId13" Type="http://schemas.openxmlformats.org/officeDocument/2006/relationships/image" Target="../media/image6.png"/><Relationship Id="rId3" Type="http://schemas.microsoft.com/office/2007/relationships/media" Target="../media/media2.mp4"/><Relationship Id="rId7" Type="http://schemas.microsoft.com/office/2007/relationships/media" Target="../media/media4.mp4"/><Relationship Id="rId12" Type="http://schemas.openxmlformats.org/officeDocument/2006/relationships/image" Target="../media/image5.png"/><Relationship Id="rId17" Type="http://schemas.openxmlformats.org/officeDocument/2006/relationships/image" Target="../media/image10.png"/><Relationship Id="rId2" Type="http://schemas.openxmlformats.org/officeDocument/2006/relationships/video" Target="../media/media1.mp4"/><Relationship Id="rId16" Type="http://schemas.openxmlformats.org/officeDocument/2006/relationships/image" Target="../media/image9.png"/><Relationship Id="rId1" Type="http://schemas.microsoft.com/office/2007/relationships/media" Target="../media/media1.mp4"/><Relationship Id="rId6" Type="http://schemas.openxmlformats.org/officeDocument/2006/relationships/video" Target="../media/media3.mp4"/><Relationship Id="rId11" Type="http://schemas.openxmlformats.org/officeDocument/2006/relationships/slideLayout" Target="../slideLayouts/slideLayout2.xml"/><Relationship Id="rId5" Type="http://schemas.microsoft.com/office/2007/relationships/media" Target="../media/media3.mp4"/><Relationship Id="rId15" Type="http://schemas.openxmlformats.org/officeDocument/2006/relationships/image" Target="../media/image8.png"/><Relationship Id="rId10" Type="http://schemas.openxmlformats.org/officeDocument/2006/relationships/video" Target="../media/media5.mp4"/><Relationship Id="rId4" Type="http://schemas.openxmlformats.org/officeDocument/2006/relationships/video" Target="../media/media2.mp4"/><Relationship Id="rId9" Type="http://schemas.microsoft.com/office/2007/relationships/media" Target="../media/media5.mp4"/><Relationship Id="rId1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9"/>
          <p:cNvSpPr txBox="1">
            <a:spLocks noGrp="1"/>
          </p:cNvSpPr>
          <p:nvPr>
            <p:ph type="ctrTitle"/>
          </p:nvPr>
        </p:nvSpPr>
        <p:spPr>
          <a:xfrm>
            <a:off x="310075" y="1311965"/>
            <a:ext cx="8414017" cy="1198796"/>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SG" dirty="0"/>
              <a:t>Reinforcement Learning</a:t>
            </a:r>
            <a:endParaRPr dirty="0"/>
          </a:p>
        </p:txBody>
      </p:sp>
      <p:sp>
        <p:nvSpPr>
          <p:cNvPr id="256" name="Google Shape;256;p39"/>
          <p:cNvSpPr txBox="1">
            <a:spLocks noGrp="1"/>
          </p:cNvSpPr>
          <p:nvPr>
            <p:ph type="subTitle" idx="1"/>
          </p:nvPr>
        </p:nvSpPr>
        <p:spPr>
          <a:xfrm>
            <a:off x="-1779382" y="4245786"/>
            <a:ext cx="7064100" cy="44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dirty="0"/>
              <a:t>Lim Hur 2112589 Yee Hang 2112675</a:t>
            </a:r>
          </a:p>
          <a:p>
            <a:pPr marL="0" lvl="0" indent="0" algn="ctr" rtl="0">
              <a:spcBef>
                <a:spcPts val="0"/>
              </a:spcBef>
              <a:spcAft>
                <a:spcPts val="0"/>
              </a:spcAft>
              <a:buNone/>
            </a:pPr>
            <a:r>
              <a:rPr lang="en-SG" dirty="0"/>
              <a:t>DAAA2B02</a:t>
            </a:r>
            <a:endParaRPr dirty="0"/>
          </a:p>
        </p:txBody>
      </p:sp>
      <p:sp>
        <p:nvSpPr>
          <p:cNvPr id="2" name="TextBox 1">
            <a:extLst>
              <a:ext uri="{FF2B5EF4-FFF2-40B4-BE49-F238E27FC236}">
                <a16:creationId xmlns:a16="http://schemas.microsoft.com/office/drawing/2014/main" id="{C3DC0D1C-8232-FD9D-CEEF-3B8C35B814FC}"/>
              </a:ext>
            </a:extLst>
          </p:cNvPr>
          <p:cNvSpPr txBox="1"/>
          <p:nvPr/>
        </p:nvSpPr>
        <p:spPr>
          <a:xfrm>
            <a:off x="4792980" y="315683"/>
            <a:ext cx="5775960" cy="307777"/>
          </a:xfrm>
          <a:prstGeom prst="rect">
            <a:avLst/>
          </a:prstGeom>
          <a:noFill/>
        </p:spPr>
        <p:txBody>
          <a:bodyPr wrap="square" rtlCol="0">
            <a:spAutoFit/>
          </a:bodyPr>
          <a:lstStyle/>
          <a:p>
            <a:pPr algn="ctr"/>
            <a:r>
              <a:rPr lang="en-SG" b="1" dirty="0"/>
              <a:t>CA2</a:t>
            </a:r>
          </a:p>
        </p:txBody>
      </p:sp>
      <p:sp>
        <p:nvSpPr>
          <p:cNvPr id="5" name="TextBox 4">
            <a:extLst>
              <a:ext uri="{FF2B5EF4-FFF2-40B4-BE49-F238E27FC236}">
                <a16:creationId xmlns:a16="http://schemas.microsoft.com/office/drawing/2014/main" id="{E73CEF98-06E7-A352-69F2-B8434EF08393}"/>
              </a:ext>
            </a:extLst>
          </p:cNvPr>
          <p:cNvSpPr txBox="1"/>
          <p:nvPr/>
        </p:nvSpPr>
        <p:spPr>
          <a:xfrm>
            <a:off x="979998" y="2632740"/>
            <a:ext cx="6174186" cy="1169551"/>
          </a:xfrm>
          <a:prstGeom prst="rect">
            <a:avLst/>
          </a:prstGeom>
          <a:noFill/>
        </p:spPr>
        <p:txBody>
          <a:bodyPr wrap="square">
            <a:spAutoFit/>
          </a:bodyPr>
          <a:lstStyle/>
          <a:p>
            <a:r>
              <a:rPr lang="en-US" b="1" dirty="0"/>
              <a:t>Defining Objectives</a:t>
            </a:r>
          </a:p>
          <a:p>
            <a:endParaRPr lang="en-US" dirty="0"/>
          </a:p>
          <a:p>
            <a:r>
              <a:rPr lang="en-US" dirty="0"/>
              <a:t>1. Develop and evaluate reinforcement learning algorithms to land an agent successfully on the lunar lander gym environment</a:t>
            </a:r>
          </a:p>
          <a:p>
            <a:r>
              <a:rPr lang="en-US" dirty="0"/>
              <a:t>2. Investigate applications of reinforcement learning algorithms</a:t>
            </a:r>
            <a:endParaRPr lang="en-S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97314"/>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t>Training A2C (Advantage Actor Critic) model (BASELINE)</a:t>
            </a:r>
            <a:endParaRPr lang="en-SG" sz="2000" dirty="0"/>
          </a:p>
        </p:txBody>
      </p:sp>
      <p:pic>
        <p:nvPicPr>
          <p:cNvPr id="4" name="Picture 3">
            <a:extLst>
              <a:ext uri="{FF2B5EF4-FFF2-40B4-BE49-F238E27FC236}">
                <a16:creationId xmlns:a16="http://schemas.microsoft.com/office/drawing/2014/main" id="{9C4958F8-C676-F302-09C7-8105AC521561}"/>
              </a:ext>
            </a:extLst>
          </p:cNvPr>
          <p:cNvPicPr>
            <a:picLocks noChangeAspect="1"/>
          </p:cNvPicPr>
          <p:nvPr/>
        </p:nvPicPr>
        <p:blipFill>
          <a:blip r:embed="rId2"/>
          <a:stretch>
            <a:fillRect/>
          </a:stretch>
        </p:blipFill>
        <p:spPr>
          <a:xfrm>
            <a:off x="170" y="3033341"/>
            <a:ext cx="4426603" cy="1787368"/>
          </a:xfrm>
          <a:prstGeom prst="rect">
            <a:avLst/>
          </a:prstGeom>
        </p:spPr>
      </p:pic>
      <p:sp>
        <p:nvSpPr>
          <p:cNvPr id="7" name="TextBox 6">
            <a:extLst>
              <a:ext uri="{FF2B5EF4-FFF2-40B4-BE49-F238E27FC236}">
                <a16:creationId xmlns:a16="http://schemas.microsoft.com/office/drawing/2014/main" id="{C6A19A74-AB94-D158-0631-615B801EBA56}"/>
              </a:ext>
            </a:extLst>
          </p:cNvPr>
          <p:cNvSpPr txBox="1"/>
          <p:nvPr/>
        </p:nvSpPr>
        <p:spPr>
          <a:xfrm>
            <a:off x="76840" y="750295"/>
            <a:ext cx="4652682" cy="2246769"/>
          </a:xfrm>
          <a:prstGeom prst="rect">
            <a:avLst/>
          </a:prstGeom>
          <a:noFill/>
        </p:spPr>
        <p:txBody>
          <a:bodyPr wrap="square">
            <a:spAutoFit/>
          </a:bodyPr>
          <a:lstStyle/>
          <a:p>
            <a:r>
              <a:rPr lang="en-US" b="1" dirty="0"/>
              <a:t>TRAINING PHASE</a:t>
            </a:r>
          </a:p>
          <a:p>
            <a:r>
              <a:rPr lang="en-US" dirty="0"/>
              <a:t>1. We see that A2C does not land at all, with negative rewards consistently. The scores consistent hover around -200 to 0.</a:t>
            </a:r>
          </a:p>
          <a:p>
            <a:r>
              <a:rPr lang="en-US" dirty="0"/>
              <a:t>2. From the reward analysis plot, we see that the agent is not able to learn properly, even after training for long episodes. It still consistently crashes. It does not solve the environment as well, without any landings.</a:t>
            </a:r>
          </a:p>
          <a:p>
            <a:r>
              <a:rPr lang="en-US" dirty="0"/>
              <a:t>3. We can conclude that A2C is not very suited for this environment.</a:t>
            </a:r>
            <a:endParaRPr lang="en-SG" dirty="0"/>
          </a:p>
        </p:txBody>
      </p:sp>
      <p:pic>
        <p:nvPicPr>
          <p:cNvPr id="10" name="Picture 9">
            <a:extLst>
              <a:ext uri="{FF2B5EF4-FFF2-40B4-BE49-F238E27FC236}">
                <a16:creationId xmlns:a16="http://schemas.microsoft.com/office/drawing/2014/main" id="{C47BFF16-2A22-FF21-092B-E8F9B746E052}"/>
              </a:ext>
            </a:extLst>
          </p:cNvPr>
          <p:cNvPicPr>
            <a:picLocks noChangeAspect="1"/>
          </p:cNvPicPr>
          <p:nvPr/>
        </p:nvPicPr>
        <p:blipFill>
          <a:blip r:embed="rId3"/>
          <a:stretch>
            <a:fillRect/>
          </a:stretch>
        </p:blipFill>
        <p:spPr>
          <a:xfrm>
            <a:off x="4426773" y="2924002"/>
            <a:ext cx="4717227" cy="1728908"/>
          </a:xfrm>
          <a:prstGeom prst="rect">
            <a:avLst/>
          </a:prstGeom>
        </p:spPr>
      </p:pic>
      <p:sp>
        <p:nvSpPr>
          <p:cNvPr id="11" name="TextBox 10">
            <a:extLst>
              <a:ext uri="{FF2B5EF4-FFF2-40B4-BE49-F238E27FC236}">
                <a16:creationId xmlns:a16="http://schemas.microsoft.com/office/drawing/2014/main" id="{A84ADBBB-CEED-6922-BA2B-E5155E329C67}"/>
              </a:ext>
            </a:extLst>
          </p:cNvPr>
          <p:cNvSpPr txBox="1"/>
          <p:nvPr/>
        </p:nvSpPr>
        <p:spPr>
          <a:xfrm>
            <a:off x="4572000" y="821486"/>
            <a:ext cx="4652682" cy="1815882"/>
          </a:xfrm>
          <a:prstGeom prst="rect">
            <a:avLst/>
          </a:prstGeom>
          <a:noFill/>
        </p:spPr>
        <p:txBody>
          <a:bodyPr wrap="square">
            <a:spAutoFit/>
          </a:bodyPr>
          <a:lstStyle/>
          <a:p>
            <a:r>
              <a:rPr lang="en-US" b="1" dirty="0"/>
              <a:t>EVALUATION PHASE</a:t>
            </a:r>
          </a:p>
          <a:p>
            <a:r>
              <a:rPr lang="en-US" dirty="0"/>
              <a:t>We see that under the evaluation environment, the algorithm still does not land properly, given its consistent negative reward scores</a:t>
            </a:r>
          </a:p>
          <a:p>
            <a:endParaRPr lang="en-US" dirty="0"/>
          </a:p>
          <a:p>
            <a:r>
              <a:rPr lang="en-US" dirty="0"/>
              <a:t>We believe that the impact of the A2C model is limited in this environment, and for our next model, we will try our DQN.</a:t>
            </a:r>
          </a:p>
        </p:txBody>
      </p:sp>
    </p:spTree>
    <p:extLst>
      <p:ext uri="{BB962C8B-B14F-4D97-AF65-F5344CB8AC3E}">
        <p14:creationId xmlns:p14="http://schemas.microsoft.com/office/powerpoint/2010/main" val="2460650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97314"/>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t>Training DQN</a:t>
            </a:r>
            <a:endParaRPr lang="en-SG" sz="2000" dirty="0"/>
          </a:p>
        </p:txBody>
      </p:sp>
      <p:sp>
        <p:nvSpPr>
          <p:cNvPr id="5" name="TextBox 4">
            <a:extLst>
              <a:ext uri="{FF2B5EF4-FFF2-40B4-BE49-F238E27FC236}">
                <a16:creationId xmlns:a16="http://schemas.microsoft.com/office/drawing/2014/main" id="{6891FF6A-D3E3-A7DC-7524-322C095264AA}"/>
              </a:ext>
            </a:extLst>
          </p:cNvPr>
          <p:cNvSpPr txBox="1"/>
          <p:nvPr/>
        </p:nvSpPr>
        <p:spPr>
          <a:xfrm>
            <a:off x="84524" y="393816"/>
            <a:ext cx="8990319" cy="3139321"/>
          </a:xfrm>
          <a:prstGeom prst="rect">
            <a:avLst/>
          </a:prstGeom>
          <a:noFill/>
        </p:spPr>
        <p:txBody>
          <a:bodyPr wrap="square">
            <a:spAutoFit/>
          </a:bodyPr>
          <a:lstStyle/>
          <a:p>
            <a:r>
              <a:rPr lang="en-US" sz="1100" dirty="0"/>
              <a:t>Deep Q-Network (DQN) was proposed by DeepMind, back in 2015. The article they published showed that they can solve a number of Atari games using Deep Q Learning. DQN was able to learn 49 different Atari games just through pixels visible on screen and a score. Using such an approach they managed to play the 49 games to at least the level of a professional human game tester. Before talking about DQN, we will talk about Q Learning</a:t>
            </a:r>
          </a:p>
          <a:p>
            <a:endParaRPr lang="en-US" sz="1100" dirty="0"/>
          </a:p>
          <a:p>
            <a:r>
              <a:rPr lang="en-US" sz="1100" b="1" dirty="0"/>
              <a:t>Q Learning</a:t>
            </a:r>
          </a:p>
          <a:p>
            <a:r>
              <a:rPr lang="en-US" sz="1100" dirty="0"/>
              <a:t>1. Q learning is an implementation of a model free reinforcement learning agent that learns about the environment and tries to maximize the expected reward gained. It does this by computing a Q function Q(</a:t>
            </a:r>
            <a:r>
              <a:rPr lang="en-US" sz="1100" dirty="0" err="1"/>
              <a:t>s,a</a:t>
            </a:r>
            <a:r>
              <a:rPr lang="en-US" sz="1100" dirty="0"/>
              <a:t>). Q(</a:t>
            </a:r>
            <a:r>
              <a:rPr lang="en-US" sz="1100" dirty="0" err="1"/>
              <a:t>s,a</a:t>
            </a:r>
            <a:r>
              <a:rPr lang="en-US" sz="1100" dirty="0"/>
              <a:t>) is a function that predicts the future reward in state s when taking action a. In a scenario where our model is able to accurately predict the Q values (estimation of how good is it to take the action at any state), the agent could just pick the action with highest Q value to maximize reward. In Q learning we randomly pick actions and observe their effects in environment. Then, it uses the bellman equation below to update the Q function. We can imagine it as an iterative process, as we explore the environment, the Q function gives better approximations by continuously updating the Q-values.</a:t>
            </a:r>
          </a:p>
          <a:p>
            <a:r>
              <a:rPr lang="en-US" sz="1100" dirty="0"/>
              <a:t>2. The agent was in state s and took action a, it then ended up in state s' and obtained reward r. We then update the predicted value Q(s, a) by adjusting the old value with the temporal difference.</a:t>
            </a:r>
          </a:p>
          <a:p>
            <a:r>
              <a:rPr lang="en-US" sz="1100" dirty="0"/>
              <a:t>3. With regards to the equation, Gamma is the discount factor which controls the contribution of rewards further in the future. Reward is the reward gained by moving from state s to state s' using action a.</a:t>
            </a:r>
          </a:p>
          <a:p>
            <a:r>
              <a:rPr lang="en-US" sz="1100" dirty="0"/>
              <a:t>4. A simple Q learning uses a table as state (from environment) or action (actions to take) to hold all Q values, but it becomes </a:t>
            </a:r>
            <a:r>
              <a:rPr lang="en-US" sz="1100" dirty="0" err="1"/>
              <a:t>inpractical</a:t>
            </a:r>
            <a:r>
              <a:rPr lang="en-US" sz="1100" dirty="0"/>
              <a:t> if the environment have continuous action spaces. Hence, we bring the component of neural network into Q learning.</a:t>
            </a:r>
          </a:p>
        </p:txBody>
      </p:sp>
      <p:pic>
        <p:nvPicPr>
          <p:cNvPr id="8" name="Picture 7">
            <a:extLst>
              <a:ext uri="{FF2B5EF4-FFF2-40B4-BE49-F238E27FC236}">
                <a16:creationId xmlns:a16="http://schemas.microsoft.com/office/drawing/2014/main" id="{F7EAA858-82D9-0379-36BD-CD93514F9F38}"/>
              </a:ext>
            </a:extLst>
          </p:cNvPr>
          <p:cNvPicPr>
            <a:picLocks noChangeAspect="1"/>
          </p:cNvPicPr>
          <p:nvPr/>
        </p:nvPicPr>
        <p:blipFill>
          <a:blip r:embed="rId2"/>
          <a:stretch>
            <a:fillRect/>
          </a:stretch>
        </p:blipFill>
        <p:spPr>
          <a:xfrm>
            <a:off x="0" y="3668961"/>
            <a:ext cx="9144000" cy="1421377"/>
          </a:xfrm>
          <a:prstGeom prst="rect">
            <a:avLst/>
          </a:prstGeom>
        </p:spPr>
      </p:pic>
    </p:spTree>
    <p:extLst>
      <p:ext uri="{BB962C8B-B14F-4D97-AF65-F5344CB8AC3E}">
        <p14:creationId xmlns:p14="http://schemas.microsoft.com/office/powerpoint/2010/main" val="2033537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97314"/>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t>Putting it together: DQN</a:t>
            </a:r>
            <a:endParaRPr lang="en-SG" sz="2000" dirty="0"/>
          </a:p>
        </p:txBody>
      </p:sp>
      <p:sp>
        <p:nvSpPr>
          <p:cNvPr id="4" name="TextBox 3">
            <a:extLst>
              <a:ext uri="{FF2B5EF4-FFF2-40B4-BE49-F238E27FC236}">
                <a16:creationId xmlns:a16="http://schemas.microsoft.com/office/drawing/2014/main" id="{3C876352-A28A-D629-349F-C8485768E58D}"/>
              </a:ext>
            </a:extLst>
          </p:cNvPr>
          <p:cNvSpPr txBox="1"/>
          <p:nvPr/>
        </p:nvSpPr>
        <p:spPr>
          <a:xfrm>
            <a:off x="368833" y="393816"/>
            <a:ext cx="5987783" cy="1754326"/>
          </a:xfrm>
          <a:prstGeom prst="rect">
            <a:avLst/>
          </a:prstGeom>
          <a:noFill/>
        </p:spPr>
        <p:txBody>
          <a:bodyPr wrap="square">
            <a:spAutoFit/>
          </a:bodyPr>
          <a:lstStyle/>
          <a:p>
            <a:r>
              <a:rPr lang="en-US" sz="1200" b="1" dirty="0"/>
              <a:t>Putting it together</a:t>
            </a:r>
          </a:p>
          <a:p>
            <a:r>
              <a:rPr lang="en-US" sz="1200" dirty="0"/>
              <a:t>1. Deep Q Network is a reinforcement learning algorithm that combines Q-learning with deep neural networks. Such a combination allows agent to learn on high dimensional environments like games.</a:t>
            </a:r>
          </a:p>
          <a:p>
            <a:r>
              <a:rPr lang="en-US" sz="1200" dirty="0"/>
              <a:t>2. By using a DNN to approximate the Q values, the agent is able to generalize better. In the input of the neural network, we input the observation space, and the output is a Q value for every allowed action in that state. In this study we will use a regular DNN to approximate the Q function.</a:t>
            </a:r>
          </a:p>
          <a:p>
            <a:endParaRPr lang="en-US" sz="1200" dirty="0"/>
          </a:p>
        </p:txBody>
      </p:sp>
    </p:spTree>
    <p:extLst>
      <p:ext uri="{BB962C8B-B14F-4D97-AF65-F5344CB8AC3E}">
        <p14:creationId xmlns:p14="http://schemas.microsoft.com/office/powerpoint/2010/main" val="2441912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97314"/>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a:t>DQN: </a:t>
            </a:r>
            <a:r>
              <a:rPr lang="en-US" sz="2000" dirty="0"/>
              <a:t>Concepts incorporated to improve performance</a:t>
            </a:r>
            <a:endParaRPr lang="en-SG" sz="2000" dirty="0"/>
          </a:p>
        </p:txBody>
      </p:sp>
      <p:sp>
        <p:nvSpPr>
          <p:cNvPr id="5" name="TextBox 4">
            <a:extLst>
              <a:ext uri="{FF2B5EF4-FFF2-40B4-BE49-F238E27FC236}">
                <a16:creationId xmlns:a16="http://schemas.microsoft.com/office/drawing/2014/main" id="{E02ABA4A-4D77-0CC2-D040-83E78F635D1B}"/>
              </a:ext>
            </a:extLst>
          </p:cNvPr>
          <p:cNvSpPr txBox="1"/>
          <p:nvPr/>
        </p:nvSpPr>
        <p:spPr>
          <a:xfrm>
            <a:off x="84524" y="449372"/>
            <a:ext cx="8692564" cy="4108817"/>
          </a:xfrm>
          <a:prstGeom prst="rect">
            <a:avLst/>
          </a:prstGeom>
          <a:noFill/>
        </p:spPr>
        <p:txBody>
          <a:bodyPr wrap="square">
            <a:spAutoFit/>
          </a:bodyPr>
          <a:lstStyle/>
          <a:p>
            <a:r>
              <a:rPr lang="en-US" sz="900" dirty="0"/>
              <a:t>These are the following innovations incorporated into DQL algorithm to further enhance performance:</a:t>
            </a:r>
          </a:p>
          <a:p>
            <a:endParaRPr lang="en-US" sz="900" dirty="0"/>
          </a:p>
          <a:p>
            <a:r>
              <a:rPr lang="en-US" sz="900" b="1" dirty="0"/>
              <a:t>Replay Buffer and experienced replay</a:t>
            </a:r>
          </a:p>
          <a:p>
            <a:r>
              <a:rPr lang="en-US" sz="900" dirty="0"/>
              <a:t>1. In the normal Q Learning algorithm, the agent learns after every time step, all past experiences are thrown away.</a:t>
            </a:r>
          </a:p>
          <a:p>
            <a:r>
              <a:rPr lang="en-US" sz="900" dirty="0"/>
              <a:t>2. A reply buffer is a memory of observations, rewards and subsequent observation. This is used to train the DL model.</a:t>
            </a:r>
          </a:p>
          <a:p>
            <a:r>
              <a:rPr lang="en-US" sz="900" dirty="0"/>
              <a:t>3. The purpose of Experience Replay is to store past experiences and then using a random subset of these experiences to update the Q-network, rather than using just the single recent experience. Hence, we use batches of state transitions to learn from, which means that the model gets adjusted for a batch of transitions at once and makes sure that the update is beneficial for predicting each of these transitions. This leads to training updates that are good for multiple state action pairs at the same time. This results in enhanced training stability.</a:t>
            </a:r>
          </a:p>
          <a:p>
            <a:r>
              <a:rPr lang="en-US" sz="900" dirty="0"/>
              <a:t>4. With experience replay we save all state transitions [state, action, reward, </a:t>
            </a:r>
            <a:r>
              <a:rPr lang="en-US" sz="900" dirty="0" err="1"/>
              <a:t>new_state</a:t>
            </a:r>
            <a:r>
              <a:rPr lang="en-US" sz="900" dirty="0"/>
              <a:t>]. ^^</a:t>
            </a:r>
          </a:p>
          <a:p>
            <a:r>
              <a:rPr lang="en-US" sz="900" dirty="0"/>
              <a:t>5. Another benefit is that the model can revisit past states, where the model could learn more.</a:t>
            </a:r>
          </a:p>
          <a:p>
            <a:endParaRPr lang="en-US" sz="900" dirty="0"/>
          </a:p>
          <a:p>
            <a:r>
              <a:rPr lang="en-US" sz="900" b="1" dirty="0"/>
              <a:t>Decayed epsilon-greedy policy</a:t>
            </a:r>
          </a:p>
          <a:p>
            <a:r>
              <a:rPr lang="en-US" sz="900" dirty="0"/>
              <a:t>1. In order to build an optimal policy, the agent faces the dilemma of exploring new states while maximizing its overall reward at the same time (exploit). This is aka the exploitation and exploration trade off. To balance both, the best overall strategy may involve short term sacrifices. </a:t>
            </a:r>
          </a:p>
          <a:p>
            <a:r>
              <a:rPr lang="en-US" sz="900" dirty="0"/>
              <a:t>2. Hence, in this study, we will be using the **decayed epsilon greedy action selection**. The idea of this method is to pick an epsilon value between 0 to 1, that determines the amount of exploration vs exploitation. If the value is 0, we use a pure greedy method, where we are always selecting the highest q value among the all the q values for a specific state. (choose action agent thinks its best). This however has its drawback, where we have an issue in exploration as we can get stuck easily at a local optima. On the other hand, if the value is 1 it will act completely random. Using this idea, if the random number (from 0 to 1) is greater than epsilon we will do exploitation. It means that the agent will take the action with the highest value given a state. Otherwise we </a:t>
            </a:r>
            <a:r>
              <a:rPr lang="en-US" sz="900" dirty="0" err="1"/>
              <a:t>willl</a:t>
            </a:r>
            <a:r>
              <a:rPr lang="en-US" sz="900" dirty="0"/>
              <a:t> do exploration, which is taking random action. Apart from this, we will do a decay of our epsilon value starting from 1.0. This is due to multiple reasons: We want to set epsilon to 1.0 to allow early exploration in the beginning through random actions, ideally, we want the agent to explore many different controls across the state space. Another reason is that early in training, the agent has not learnt anything meaningful in terms of associating higher Q-values to certain controls in different states yet, because it simply does not have enough experience, and does not know anything about the environment. Hence, it is not useful to follow (at the start) whatever policy is implied by the </a:t>
            </a:r>
            <a:r>
              <a:rPr lang="en-US" sz="900" dirty="0" err="1"/>
              <a:t>initialised</a:t>
            </a:r>
            <a:r>
              <a:rPr lang="en-US" sz="900" dirty="0"/>
              <a:t> network closely, which means exploration in the early phase is likely to be more useful than the network policy, exploration will allow the agent to discover the effect of its actions on the environment, which is why epsilon starts at 1. However later on into training, when the agent has learned more, and where "more experience"/exploration has been collected/conducted, we want our epsilon to be small, so as to let the agent take much lesser random actions, and rather exploit what it has learned (like good strategies). It should exploit its knowledge through the Q-values to pick actions that is optimal in the environment.</a:t>
            </a:r>
          </a:p>
          <a:p>
            <a:r>
              <a:rPr lang="en-US" sz="900" dirty="0"/>
              <a:t>3. We set the epsilon value to 1.0 initially, then decay with a value of 0.001.</a:t>
            </a:r>
          </a:p>
        </p:txBody>
      </p:sp>
      <p:pic>
        <p:nvPicPr>
          <p:cNvPr id="7" name="Picture 6">
            <a:extLst>
              <a:ext uri="{FF2B5EF4-FFF2-40B4-BE49-F238E27FC236}">
                <a16:creationId xmlns:a16="http://schemas.microsoft.com/office/drawing/2014/main" id="{1B27D959-E10F-E341-B892-2CBED13FD11B}"/>
              </a:ext>
            </a:extLst>
          </p:cNvPr>
          <p:cNvPicPr>
            <a:picLocks noChangeAspect="1"/>
          </p:cNvPicPr>
          <p:nvPr/>
        </p:nvPicPr>
        <p:blipFill>
          <a:blip r:embed="rId2"/>
          <a:stretch>
            <a:fillRect/>
          </a:stretch>
        </p:blipFill>
        <p:spPr>
          <a:xfrm>
            <a:off x="5221203" y="4498838"/>
            <a:ext cx="3696216" cy="390580"/>
          </a:xfrm>
          <a:prstGeom prst="rect">
            <a:avLst/>
          </a:prstGeom>
        </p:spPr>
      </p:pic>
    </p:spTree>
    <p:extLst>
      <p:ext uri="{BB962C8B-B14F-4D97-AF65-F5344CB8AC3E}">
        <p14:creationId xmlns:p14="http://schemas.microsoft.com/office/powerpoint/2010/main" val="4078756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97314"/>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t>DQN architecture</a:t>
            </a:r>
            <a:endParaRPr lang="en-SG" sz="2000" dirty="0"/>
          </a:p>
        </p:txBody>
      </p:sp>
      <p:sp>
        <p:nvSpPr>
          <p:cNvPr id="4" name="TextBox 3">
            <a:extLst>
              <a:ext uri="{FF2B5EF4-FFF2-40B4-BE49-F238E27FC236}">
                <a16:creationId xmlns:a16="http://schemas.microsoft.com/office/drawing/2014/main" id="{A114BB4E-FE1B-9FBC-52D0-8283B33FCFFC}"/>
              </a:ext>
            </a:extLst>
          </p:cNvPr>
          <p:cNvSpPr txBox="1"/>
          <p:nvPr/>
        </p:nvSpPr>
        <p:spPr>
          <a:xfrm>
            <a:off x="145994" y="2571750"/>
            <a:ext cx="8437071" cy="1200329"/>
          </a:xfrm>
          <a:prstGeom prst="rect">
            <a:avLst/>
          </a:prstGeom>
          <a:noFill/>
        </p:spPr>
        <p:txBody>
          <a:bodyPr wrap="square">
            <a:spAutoFit/>
          </a:bodyPr>
          <a:lstStyle/>
          <a:p>
            <a:r>
              <a:rPr lang="en-US" sz="1200" b="1" dirty="0"/>
              <a:t>Huber LOSS</a:t>
            </a:r>
          </a:p>
          <a:p>
            <a:r>
              <a:rPr lang="en-US" sz="1200" dirty="0"/>
              <a:t>1. Using mean squared error (</a:t>
            </a:r>
            <a:r>
              <a:rPr lang="en-US" sz="1200" dirty="0" err="1"/>
              <a:t>mse</a:t>
            </a:r>
            <a:r>
              <a:rPr lang="en-US" sz="1200" dirty="0"/>
              <a:t>) as loss function might lead to very high errors when training. These high errors can cause the model to over adjust and fail to converge to a good solution. Huber loss on the other hand is more robust and is less sensitive to outliers.</a:t>
            </a:r>
          </a:p>
          <a:p>
            <a:endParaRPr lang="en-US" sz="1200" dirty="0"/>
          </a:p>
          <a:p>
            <a:r>
              <a:rPr lang="en-US" sz="1200" dirty="0"/>
              <a:t>2. Using </a:t>
            </a:r>
            <a:r>
              <a:rPr lang="en-US" sz="1200" dirty="0" err="1"/>
              <a:t>huber</a:t>
            </a:r>
            <a:r>
              <a:rPr lang="en-US" sz="1200" dirty="0"/>
              <a:t> loss leads to a more stable Q learning training and convergence</a:t>
            </a:r>
          </a:p>
        </p:txBody>
      </p:sp>
      <p:sp>
        <p:nvSpPr>
          <p:cNvPr id="10" name="TextBox 9">
            <a:extLst>
              <a:ext uri="{FF2B5EF4-FFF2-40B4-BE49-F238E27FC236}">
                <a16:creationId xmlns:a16="http://schemas.microsoft.com/office/drawing/2014/main" id="{9467C874-21BB-15C1-BC7A-1C19187FE9D7}"/>
              </a:ext>
            </a:extLst>
          </p:cNvPr>
          <p:cNvSpPr txBox="1"/>
          <p:nvPr/>
        </p:nvSpPr>
        <p:spPr>
          <a:xfrm>
            <a:off x="221877" y="426050"/>
            <a:ext cx="8615722" cy="2492990"/>
          </a:xfrm>
          <a:prstGeom prst="rect">
            <a:avLst/>
          </a:prstGeom>
          <a:noFill/>
        </p:spPr>
        <p:txBody>
          <a:bodyPr wrap="square">
            <a:spAutoFit/>
          </a:bodyPr>
          <a:lstStyle/>
          <a:p>
            <a:r>
              <a:rPr lang="en-US" sz="1200" dirty="0"/>
              <a:t>1. The idea of DQN is to use a network to map the state space to a Q value for each action</a:t>
            </a:r>
          </a:p>
          <a:p>
            <a:r>
              <a:rPr lang="en-US" sz="1200" dirty="0"/>
              <a:t>1. We make use of 2 fully connected layers with 256 units with </a:t>
            </a:r>
            <a:r>
              <a:rPr lang="en-US" sz="1200" dirty="0" err="1"/>
              <a:t>relu</a:t>
            </a:r>
            <a:r>
              <a:rPr lang="en-US" sz="1200" dirty="0"/>
              <a:t> activation function.</a:t>
            </a:r>
          </a:p>
          <a:p>
            <a:r>
              <a:rPr lang="en-US" sz="1200" dirty="0"/>
              <a:t>2. The input dimension is equal to the number of observation space in the environment which is 8 as mentioned earlier.</a:t>
            </a:r>
          </a:p>
          <a:p>
            <a:r>
              <a:rPr lang="en-US" sz="1200" dirty="0"/>
              <a:t>3. Finally, we have a last dense layer with the number of units equal to the action space, which is 4 for the agent.</a:t>
            </a:r>
          </a:p>
          <a:p>
            <a:r>
              <a:rPr lang="en-US" sz="1200" dirty="0"/>
              <a:t>4. It is then compiled using </a:t>
            </a:r>
            <a:r>
              <a:rPr lang="en-US" sz="1200" dirty="0" err="1"/>
              <a:t>huber</a:t>
            </a:r>
            <a:r>
              <a:rPr lang="en-US" sz="1200" dirty="0"/>
              <a:t> loss with </a:t>
            </a:r>
            <a:r>
              <a:rPr lang="en-US" sz="1200" dirty="0" err="1"/>
              <a:t>adam</a:t>
            </a:r>
            <a:r>
              <a:rPr lang="en-US" sz="1200" dirty="0"/>
              <a:t> optimizer, with a learning rate of 0.00075. The learning rate defines how big we take a leap into finding optimal policy. In the terms of simple Q Learning it is how much we are updating the Q value with each step.</a:t>
            </a:r>
          </a:p>
          <a:p>
            <a:r>
              <a:rPr lang="en-US" sz="1200" dirty="0"/>
              <a:t>Next, we also have a target network, a clone of the original network. The purpose of the target network is to stabilize the training of the model. This is because the target network prevents the training process from spiraling. Since we are fixing the targets for multiple time steps, it allows the Q network weights to move consistently towards the targets before an update. We set the update rate to every 120 steps.</a:t>
            </a:r>
          </a:p>
          <a:p>
            <a:endParaRPr lang="en-US" sz="1200" dirty="0"/>
          </a:p>
          <a:p>
            <a:endParaRPr lang="en-US" sz="1200" dirty="0"/>
          </a:p>
        </p:txBody>
      </p:sp>
      <p:sp>
        <p:nvSpPr>
          <p:cNvPr id="12" name="TextBox 11">
            <a:extLst>
              <a:ext uri="{FF2B5EF4-FFF2-40B4-BE49-F238E27FC236}">
                <a16:creationId xmlns:a16="http://schemas.microsoft.com/office/drawing/2014/main" id="{854A0146-7A76-A96B-8275-38829C61D4F0}"/>
              </a:ext>
            </a:extLst>
          </p:cNvPr>
          <p:cNvSpPr txBox="1"/>
          <p:nvPr/>
        </p:nvSpPr>
        <p:spPr>
          <a:xfrm>
            <a:off x="145994" y="3778982"/>
            <a:ext cx="9113267" cy="830997"/>
          </a:xfrm>
          <a:prstGeom prst="rect">
            <a:avLst/>
          </a:prstGeom>
          <a:noFill/>
        </p:spPr>
        <p:txBody>
          <a:bodyPr wrap="square">
            <a:spAutoFit/>
          </a:bodyPr>
          <a:lstStyle/>
          <a:p>
            <a:r>
              <a:rPr lang="en-US" sz="1200" b="1" dirty="0"/>
              <a:t>Basic hyperparameters</a:t>
            </a:r>
          </a:p>
          <a:p>
            <a:r>
              <a:rPr lang="en-US" sz="1200" dirty="0"/>
              <a:t>We set batch size to 64, since this is the recommended batch size across papers read, and we also set the number of </a:t>
            </a:r>
            <a:r>
              <a:rPr lang="en-US" sz="1200" dirty="0" err="1"/>
              <a:t>episdoes</a:t>
            </a:r>
            <a:r>
              <a:rPr lang="en-US" sz="1200" dirty="0"/>
              <a:t> to 500. Discount factor is set to 0.99, this is the recommended and default value for famous RL algorithms. 3. Epsilon set to 1.0 as mentioned earlier, with decay.</a:t>
            </a:r>
          </a:p>
        </p:txBody>
      </p:sp>
    </p:spTree>
    <p:extLst>
      <p:ext uri="{BB962C8B-B14F-4D97-AF65-F5344CB8AC3E}">
        <p14:creationId xmlns:p14="http://schemas.microsoft.com/office/powerpoint/2010/main" val="3887635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97314"/>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t>DQN</a:t>
            </a:r>
            <a:endParaRPr lang="en-SG" sz="2000" dirty="0"/>
          </a:p>
        </p:txBody>
      </p:sp>
      <p:pic>
        <p:nvPicPr>
          <p:cNvPr id="7" name="Picture 6">
            <a:extLst>
              <a:ext uri="{FF2B5EF4-FFF2-40B4-BE49-F238E27FC236}">
                <a16:creationId xmlns:a16="http://schemas.microsoft.com/office/drawing/2014/main" id="{6B59C25B-093E-9360-38C2-C1BCD5160A1B}"/>
              </a:ext>
            </a:extLst>
          </p:cNvPr>
          <p:cNvPicPr>
            <a:picLocks noChangeAspect="1"/>
          </p:cNvPicPr>
          <p:nvPr/>
        </p:nvPicPr>
        <p:blipFill>
          <a:blip r:embed="rId2"/>
          <a:stretch>
            <a:fillRect/>
          </a:stretch>
        </p:blipFill>
        <p:spPr>
          <a:xfrm>
            <a:off x="-63300" y="3375749"/>
            <a:ext cx="4816063" cy="1579357"/>
          </a:xfrm>
          <a:prstGeom prst="rect">
            <a:avLst/>
          </a:prstGeom>
        </p:spPr>
      </p:pic>
      <p:sp>
        <p:nvSpPr>
          <p:cNvPr id="9" name="TextBox 8">
            <a:extLst>
              <a:ext uri="{FF2B5EF4-FFF2-40B4-BE49-F238E27FC236}">
                <a16:creationId xmlns:a16="http://schemas.microsoft.com/office/drawing/2014/main" id="{ECB9A6B8-E24A-688C-7952-E50B616F986F}"/>
              </a:ext>
            </a:extLst>
          </p:cNvPr>
          <p:cNvSpPr txBox="1"/>
          <p:nvPr/>
        </p:nvSpPr>
        <p:spPr>
          <a:xfrm>
            <a:off x="0" y="236428"/>
            <a:ext cx="4879363" cy="3139321"/>
          </a:xfrm>
          <a:prstGeom prst="rect">
            <a:avLst/>
          </a:prstGeom>
          <a:noFill/>
        </p:spPr>
        <p:txBody>
          <a:bodyPr wrap="square">
            <a:spAutoFit/>
          </a:bodyPr>
          <a:lstStyle/>
          <a:p>
            <a:r>
              <a:rPr lang="en-US" sz="1100" b="1" dirty="0"/>
              <a:t>TRAINING PHASE</a:t>
            </a:r>
          </a:p>
          <a:p>
            <a:r>
              <a:rPr lang="en-US" sz="1100" dirty="0"/>
              <a:t>1. We see that DQN performs very well, with excellent reward scores. As seen from the reward scores, it completely outperforms our previous A2C model.</a:t>
            </a:r>
          </a:p>
          <a:p>
            <a:r>
              <a:rPr lang="en-US" sz="1100" dirty="0"/>
              <a:t>2. We see that the average score steadily increases overtime as the episodes increase, with the average score surpassing the 200 mark at the 480th+ episode, and stagnating around 210 AVG score after that. This suggest that DQN has 'solved' the environment, since it has obtained above 200 reward score on average.</a:t>
            </a:r>
          </a:p>
          <a:p>
            <a:r>
              <a:rPr lang="en-US" sz="1100" dirty="0"/>
              <a:t>3. We also see that the non-average reward score tends to oscillate greatly, with sharp ups and downs, this is likely due to the fact that it is learning. Reward scores can go as high as 300 to as low as -190.</a:t>
            </a:r>
          </a:p>
          <a:p>
            <a:r>
              <a:rPr lang="en-US" sz="1100" dirty="0"/>
              <a:t>4. One thing I noticed is that the scores tend to plateau with little to no improvement after the 490th epoch, this suggests to me that DQN its limited.</a:t>
            </a:r>
          </a:p>
          <a:p>
            <a:r>
              <a:rPr lang="en-US" sz="1100" dirty="0"/>
              <a:t>5. However, DQN is definitely not the best in terms of reward score, and we can do </a:t>
            </a:r>
            <a:r>
              <a:rPr lang="en-US" sz="1100" dirty="0" err="1"/>
              <a:t>alot</a:t>
            </a:r>
            <a:r>
              <a:rPr lang="en-US" sz="1100" dirty="0"/>
              <a:t> better than this. Overall, this is a good start to model based RL algorithms</a:t>
            </a:r>
            <a:endParaRPr lang="en-SG" sz="1100" dirty="0"/>
          </a:p>
        </p:txBody>
      </p:sp>
      <p:sp>
        <p:nvSpPr>
          <p:cNvPr id="12" name="TextBox 11">
            <a:extLst>
              <a:ext uri="{FF2B5EF4-FFF2-40B4-BE49-F238E27FC236}">
                <a16:creationId xmlns:a16="http://schemas.microsoft.com/office/drawing/2014/main" id="{A1AC704A-2A8B-D012-7CFB-60456EF7BC5A}"/>
              </a:ext>
            </a:extLst>
          </p:cNvPr>
          <p:cNvSpPr txBox="1"/>
          <p:nvPr/>
        </p:nvSpPr>
        <p:spPr>
          <a:xfrm>
            <a:off x="4879363" y="247488"/>
            <a:ext cx="4024513" cy="938719"/>
          </a:xfrm>
          <a:prstGeom prst="rect">
            <a:avLst/>
          </a:prstGeom>
          <a:noFill/>
        </p:spPr>
        <p:txBody>
          <a:bodyPr wrap="square">
            <a:spAutoFit/>
          </a:bodyPr>
          <a:lstStyle/>
          <a:p>
            <a:r>
              <a:rPr lang="en-US" sz="1100" b="1" dirty="0"/>
              <a:t>EVALUATION PHASE</a:t>
            </a:r>
          </a:p>
          <a:p>
            <a:r>
              <a:rPr lang="en-US" sz="1100" dirty="0"/>
              <a:t>1. We use the same hyperparameters as before.</a:t>
            </a:r>
          </a:p>
          <a:p>
            <a:r>
              <a:rPr lang="en-US" sz="1100" dirty="0"/>
              <a:t>4. Here, for evaluation, we use one of the better models.</a:t>
            </a:r>
          </a:p>
          <a:p>
            <a:r>
              <a:rPr lang="en-US" sz="1100" dirty="0"/>
              <a:t>Save 21 - Episode 489/500, Score: 283.48737253991976 (0.01), AVG Score: 214.09234563963864</a:t>
            </a:r>
            <a:endParaRPr lang="en-SG" sz="1100" dirty="0"/>
          </a:p>
        </p:txBody>
      </p:sp>
      <p:sp>
        <p:nvSpPr>
          <p:cNvPr id="14" name="TextBox 13">
            <a:extLst>
              <a:ext uri="{FF2B5EF4-FFF2-40B4-BE49-F238E27FC236}">
                <a16:creationId xmlns:a16="http://schemas.microsoft.com/office/drawing/2014/main" id="{D5BF05D2-37DA-2E52-3DF5-92C4EF51774A}"/>
              </a:ext>
            </a:extLst>
          </p:cNvPr>
          <p:cNvSpPr txBox="1"/>
          <p:nvPr/>
        </p:nvSpPr>
        <p:spPr>
          <a:xfrm>
            <a:off x="4879363" y="1106977"/>
            <a:ext cx="4652682" cy="2123658"/>
          </a:xfrm>
          <a:prstGeom prst="rect">
            <a:avLst/>
          </a:prstGeom>
          <a:noFill/>
        </p:spPr>
        <p:txBody>
          <a:bodyPr wrap="square">
            <a:spAutoFit/>
          </a:bodyPr>
          <a:lstStyle/>
          <a:p>
            <a:r>
              <a:rPr lang="en-US" sz="1100" dirty="0"/>
              <a:t>1. In the evaluation phase, the lunar lander consistently receives average reward of around 220+, higher than the solved criteria.</a:t>
            </a:r>
          </a:p>
          <a:p>
            <a:r>
              <a:rPr lang="en-US" sz="1100" dirty="0"/>
              <a:t>2. Hence, DQL is able to perform well in this environment, with good landing, with decent reward scores consistently.</a:t>
            </a:r>
          </a:p>
          <a:p>
            <a:r>
              <a:rPr lang="en-US" sz="1100" dirty="0"/>
              <a:t>3. DQN has an overall landing percentage of 78%, (78 out of 100). It is decent but improvements can still be done to further increase this value.</a:t>
            </a:r>
          </a:p>
          <a:p>
            <a:r>
              <a:rPr lang="en-US" sz="1100" dirty="0"/>
              <a:t>4. However, there are certain huge spikes as seen from the scores, from soaring above 300 to plunging below 100. </a:t>
            </a:r>
          </a:p>
          <a:p>
            <a:r>
              <a:rPr lang="en-US" sz="1100" dirty="0"/>
              <a:t>5. For later analysis, we will analyze the landings that did not do as expected (low reward), and landings that performed very well (over 300 reward score). Ideally, we want to see what did the agent do well or do badly at during these landings.</a:t>
            </a:r>
            <a:endParaRPr lang="en-SG" sz="1100" dirty="0"/>
          </a:p>
        </p:txBody>
      </p:sp>
    </p:spTree>
    <p:extLst>
      <p:ext uri="{BB962C8B-B14F-4D97-AF65-F5344CB8AC3E}">
        <p14:creationId xmlns:p14="http://schemas.microsoft.com/office/powerpoint/2010/main" val="1069309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97314"/>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t>DQN - EVALUATION</a:t>
            </a:r>
            <a:endParaRPr lang="en-SG" sz="2000" dirty="0"/>
          </a:p>
        </p:txBody>
      </p:sp>
      <p:sp>
        <p:nvSpPr>
          <p:cNvPr id="12" name="TextBox 11">
            <a:extLst>
              <a:ext uri="{FF2B5EF4-FFF2-40B4-BE49-F238E27FC236}">
                <a16:creationId xmlns:a16="http://schemas.microsoft.com/office/drawing/2014/main" id="{A1AC704A-2A8B-D012-7CFB-60456EF7BC5A}"/>
              </a:ext>
            </a:extLst>
          </p:cNvPr>
          <p:cNvSpPr txBox="1"/>
          <p:nvPr/>
        </p:nvSpPr>
        <p:spPr>
          <a:xfrm>
            <a:off x="61472" y="447059"/>
            <a:ext cx="8189261" cy="769441"/>
          </a:xfrm>
          <a:prstGeom prst="rect">
            <a:avLst/>
          </a:prstGeom>
          <a:noFill/>
        </p:spPr>
        <p:txBody>
          <a:bodyPr wrap="square">
            <a:spAutoFit/>
          </a:bodyPr>
          <a:lstStyle/>
          <a:p>
            <a:r>
              <a:rPr lang="en-US" sz="1100" b="1" dirty="0"/>
              <a:t>EVALUATION PHASE</a:t>
            </a:r>
          </a:p>
          <a:p>
            <a:r>
              <a:rPr lang="en-US" sz="1100" dirty="0"/>
              <a:t>1. We use the same hyperparameters as before.</a:t>
            </a:r>
          </a:p>
          <a:p>
            <a:r>
              <a:rPr lang="en-US" sz="1100" dirty="0"/>
              <a:t>4. Here, for evaluation, we use one of the better models.</a:t>
            </a:r>
          </a:p>
          <a:p>
            <a:r>
              <a:rPr lang="en-US" sz="1100" dirty="0"/>
              <a:t>Save 21 - Episode 489/500, Score: 283.48737253991976 (0.01), AVG Score: 214.09234563963864</a:t>
            </a:r>
            <a:endParaRPr lang="en-SG" sz="1100" dirty="0"/>
          </a:p>
        </p:txBody>
      </p:sp>
      <p:sp>
        <p:nvSpPr>
          <p:cNvPr id="14" name="TextBox 13">
            <a:extLst>
              <a:ext uri="{FF2B5EF4-FFF2-40B4-BE49-F238E27FC236}">
                <a16:creationId xmlns:a16="http://schemas.microsoft.com/office/drawing/2014/main" id="{D5BF05D2-37DA-2E52-3DF5-92C4EF51774A}"/>
              </a:ext>
            </a:extLst>
          </p:cNvPr>
          <p:cNvSpPr txBox="1"/>
          <p:nvPr/>
        </p:nvSpPr>
        <p:spPr>
          <a:xfrm>
            <a:off x="61472" y="1113472"/>
            <a:ext cx="9347628" cy="1446550"/>
          </a:xfrm>
          <a:prstGeom prst="rect">
            <a:avLst/>
          </a:prstGeom>
          <a:noFill/>
        </p:spPr>
        <p:txBody>
          <a:bodyPr wrap="square">
            <a:spAutoFit/>
          </a:bodyPr>
          <a:lstStyle/>
          <a:p>
            <a:r>
              <a:rPr lang="en-US" sz="1100" dirty="0"/>
              <a:t>1. In the evaluation phase, the lunar lander consistently receives average reward of around 220+, higher than the solved criteria.</a:t>
            </a:r>
          </a:p>
          <a:p>
            <a:r>
              <a:rPr lang="en-US" sz="1100" dirty="0"/>
              <a:t>2. Hence, DQL is able to perform pretty well in this environment, with decent reward scores. However, I noticed that the rewards obtained is inconsistent - in a way that it can achieve as high as 320, and the next moment, it plunges to 10. I feel that such a scenario may mean that the agent does not generalize very well</a:t>
            </a:r>
          </a:p>
          <a:p>
            <a:r>
              <a:rPr lang="en-US" sz="1100" dirty="0"/>
              <a:t>3. DQN has an overall landing percentage of 78%, (78 out of 100). It is decent but improvements can still be done to further increase this value.</a:t>
            </a:r>
          </a:p>
          <a:p>
            <a:r>
              <a:rPr lang="en-US" sz="1100" dirty="0"/>
              <a:t>4. However, there are certain huge spikes as seen from the scores, from soaring above 300 to plunging below 100. </a:t>
            </a:r>
          </a:p>
          <a:p>
            <a:r>
              <a:rPr lang="en-US" sz="1100" dirty="0"/>
              <a:t>5. For later analysis, we will analyze the landings that did not do as expected (low reward), and landings that performed very well (over 300 reward score). Ideally, we want to see what did the agent do well or do badly at during these landings.</a:t>
            </a:r>
            <a:endParaRPr lang="en-SG" sz="1100" dirty="0"/>
          </a:p>
        </p:txBody>
      </p:sp>
      <p:pic>
        <p:nvPicPr>
          <p:cNvPr id="4" name="Picture 3">
            <a:extLst>
              <a:ext uri="{FF2B5EF4-FFF2-40B4-BE49-F238E27FC236}">
                <a16:creationId xmlns:a16="http://schemas.microsoft.com/office/drawing/2014/main" id="{BFF649CF-1BAC-CA9D-13E9-7D1EAB81A5E2}"/>
              </a:ext>
            </a:extLst>
          </p:cNvPr>
          <p:cNvPicPr>
            <a:picLocks noChangeAspect="1"/>
          </p:cNvPicPr>
          <p:nvPr/>
        </p:nvPicPr>
        <p:blipFill>
          <a:blip r:embed="rId2"/>
          <a:stretch>
            <a:fillRect/>
          </a:stretch>
        </p:blipFill>
        <p:spPr>
          <a:xfrm>
            <a:off x="61471" y="3367633"/>
            <a:ext cx="4510528" cy="1523624"/>
          </a:xfrm>
          <a:prstGeom prst="rect">
            <a:avLst/>
          </a:prstGeom>
        </p:spPr>
      </p:pic>
      <p:pic>
        <p:nvPicPr>
          <p:cNvPr id="6" name="Picture 5">
            <a:extLst>
              <a:ext uri="{FF2B5EF4-FFF2-40B4-BE49-F238E27FC236}">
                <a16:creationId xmlns:a16="http://schemas.microsoft.com/office/drawing/2014/main" id="{E55BF54C-E48E-20D9-6CF3-C3EC5F62A2E1}"/>
              </a:ext>
            </a:extLst>
          </p:cNvPr>
          <p:cNvPicPr>
            <a:picLocks noChangeAspect="1"/>
          </p:cNvPicPr>
          <p:nvPr/>
        </p:nvPicPr>
        <p:blipFill>
          <a:blip r:embed="rId3"/>
          <a:stretch>
            <a:fillRect/>
          </a:stretch>
        </p:blipFill>
        <p:spPr>
          <a:xfrm>
            <a:off x="1" y="2565364"/>
            <a:ext cx="4510528" cy="754252"/>
          </a:xfrm>
          <a:prstGeom prst="rect">
            <a:avLst/>
          </a:prstGeom>
        </p:spPr>
      </p:pic>
      <p:pic>
        <p:nvPicPr>
          <p:cNvPr id="10" name="Picture 9">
            <a:extLst>
              <a:ext uri="{FF2B5EF4-FFF2-40B4-BE49-F238E27FC236}">
                <a16:creationId xmlns:a16="http://schemas.microsoft.com/office/drawing/2014/main" id="{98E94329-7440-9AA5-8741-D1F726592DE7}"/>
              </a:ext>
            </a:extLst>
          </p:cNvPr>
          <p:cNvPicPr>
            <a:picLocks noChangeAspect="1"/>
          </p:cNvPicPr>
          <p:nvPr/>
        </p:nvPicPr>
        <p:blipFill>
          <a:blip r:embed="rId4"/>
          <a:stretch>
            <a:fillRect/>
          </a:stretch>
        </p:blipFill>
        <p:spPr>
          <a:xfrm>
            <a:off x="4572000" y="3267067"/>
            <a:ext cx="4510529" cy="1525921"/>
          </a:xfrm>
          <a:prstGeom prst="rect">
            <a:avLst/>
          </a:prstGeom>
        </p:spPr>
      </p:pic>
    </p:spTree>
    <p:extLst>
      <p:ext uri="{BB962C8B-B14F-4D97-AF65-F5344CB8AC3E}">
        <p14:creationId xmlns:p14="http://schemas.microsoft.com/office/powerpoint/2010/main" val="4052839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97314"/>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t>DQN – ANALYZE specific videos that cause spikes/plunge in rewards</a:t>
            </a:r>
            <a:endParaRPr lang="en-SG" sz="2000" dirty="0"/>
          </a:p>
        </p:txBody>
      </p:sp>
      <p:sp>
        <p:nvSpPr>
          <p:cNvPr id="5" name="TextBox 4">
            <a:extLst>
              <a:ext uri="{FF2B5EF4-FFF2-40B4-BE49-F238E27FC236}">
                <a16:creationId xmlns:a16="http://schemas.microsoft.com/office/drawing/2014/main" id="{AF21EA3B-D22F-F387-D3D1-464AFC472BEC}"/>
              </a:ext>
            </a:extLst>
          </p:cNvPr>
          <p:cNvSpPr txBox="1"/>
          <p:nvPr/>
        </p:nvSpPr>
        <p:spPr>
          <a:xfrm>
            <a:off x="0" y="574785"/>
            <a:ext cx="3367527" cy="2462213"/>
          </a:xfrm>
          <a:prstGeom prst="rect">
            <a:avLst/>
          </a:prstGeom>
          <a:noFill/>
        </p:spPr>
        <p:txBody>
          <a:bodyPr wrap="square">
            <a:spAutoFit/>
          </a:bodyPr>
          <a:lstStyle/>
          <a:p>
            <a:r>
              <a:rPr lang="en-US" b="1" dirty="0"/>
              <a:t>Episodes that end well</a:t>
            </a:r>
          </a:p>
          <a:p>
            <a:r>
              <a:rPr lang="en-US" dirty="0"/>
              <a:t>For this episode, the lunar lander performs well, with over 320 reward score. Let's analyze what it did to achieve such a score.</a:t>
            </a:r>
          </a:p>
          <a:p>
            <a:r>
              <a:rPr lang="en-US" dirty="0"/>
              <a:t>2. I noticed that the lunar lander lands swiftly, without crashing, in between the 2 yellow flags.</a:t>
            </a:r>
          </a:p>
          <a:p>
            <a:r>
              <a:rPr lang="en-US" dirty="0"/>
              <a:t>3. I also noticed that it is able to </a:t>
            </a:r>
            <a:r>
              <a:rPr lang="en-US" dirty="0" err="1"/>
              <a:t>manuevere</a:t>
            </a:r>
            <a:r>
              <a:rPr lang="en-US" dirty="0"/>
              <a:t> correctly from the start to the end point.</a:t>
            </a:r>
            <a:endParaRPr lang="en-SG" dirty="0"/>
          </a:p>
        </p:txBody>
      </p:sp>
      <p:pic>
        <p:nvPicPr>
          <p:cNvPr id="7" name="download">
            <a:hlinkClick r:id="" action="ppaction://media"/>
            <a:extLst>
              <a:ext uri="{FF2B5EF4-FFF2-40B4-BE49-F238E27FC236}">
                <a16:creationId xmlns:a16="http://schemas.microsoft.com/office/drawing/2014/main" id="{E404EDFA-194E-7A82-8003-C886BC641540}"/>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105656" y="3117863"/>
            <a:ext cx="3038456" cy="2025637"/>
          </a:xfrm>
          <a:prstGeom prst="rect">
            <a:avLst/>
          </a:prstGeom>
        </p:spPr>
      </p:pic>
      <p:pic>
        <p:nvPicPr>
          <p:cNvPr id="8" name="download">
            <a:hlinkClick r:id="" action="ppaction://media"/>
            <a:extLst>
              <a:ext uri="{FF2B5EF4-FFF2-40B4-BE49-F238E27FC236}">
                <a16:creationId xmlns:a16="http://schemas.microsoft.com/office/drawing/2014/main" id="{DE33A9AC-3E09-8620-BE1F-9DA2291566AB}"/>
              </a:ext>
            </a:extLst>
          </p:cNvPr>
          <p:cNvPicPr>
            <a:picLocks noChangeAspect="1"/>
          </p:cNvPicPr>
          <p:nvPr>
            <a:videoFile r:link="rId4"/>
            <p:extLst>
              <p:ext uri="{DAA4B4D4-6D71-4841-9C94-3DE7FCFB9230}">
                <p14:media xmlns:p14="http://schemas.microsoft.com/office/powerpoint/2010/main" r:embed="rId3"/>
              </p:ext>
            </p:extLst>
          </p:nvPr>
        </p:nvPicPr>
        <p:blipFill>
          <a:blip r:embed="rId7"/>
          <a:stretch>
            <a:fillRect/>
          </a:stretch>
        </p:blipFill>
        <p:spPr>
          <a:xfrm>
            <a:off x="5243325" y="3116928"/>
            <a:ext cx="2838210" cy="1892140"/>
          </a:xfrm>
          <a:prstGeom prst="rect">
            <a:avLst/>
          </a:prstGeom>
        </p:spPr>
      </p:pic>
      <p:sp>
        <p:nvSpPr>
          <p:cNvPr id="11" name="TextBox 10">
            <a:extLst>
              <a:ext uri="{FF2B5EF4-FFF2-40B4-BE49-F238E27FC236}">
                <a16:creationId xmlns:a16="http://schemas.microsoft.com/office/drawing/2014/main" id="{78FE2DE6-7732-4F4B-A40C-2424BA4D4F9E}"/>
              </a:ext>
            </a:extLst>
          </p:cNvPr>
          <p:cNvSpPr txBox="1"/>
          <p:nvPr/>
        </p:nvSpPr>
        <p:spPr>
          <a:xfrm>
            <a:off x="4910098" y="654715"/>
            <a:ext cx="3843938" cy="2462213"/>
          </a:xfrm>
          <a:prstGeom prst="rect">
            <a:avLst/>
          </a:prstGeom>
          <a:noFill/>
        </p:spPr>
        <p:txBody>
          <a:bodyPr wrap="square">
            <a:spAutoFit/>
          </a:bodyPr>
          <a:lstStyle/>
          <a:p>
            <a:r>
              <a:rPr lang="en-US" b="1" dirty="0"/>
              <a:t>Episodes that do not end well</a:t>
            </a:r>
          </a:p>
          <a:p>
            <a:r>
              <a:rPr lang="en-US" dirty="0"/>
              <a:t>1. We see that for the landing that did not achieved a high reward score, where the lander crashes and the body touches the moon.</a:t>
            </a:r>
          </a:p>
          <a:p>
            <a:r>
              <a:rPr lang="en-US" dirty="0"/>
              <a:t>2. Due to this, this might explain why we received a low reward score for this episode.</a:t>
            </a:r>
          </a:p>
          <a:p>
            <a:r>
              <a:rPr lang="en-US" dirty="0"/>
              <a:t>3. I noticed that in this episode, the agent does not learn to balance properly, when going lower altitude. As a result, </a:t>
            </a:r>
            <a:r>
              <a:rPr lang="en-US" dirty="0" err="1"/>
              <a:t>caushing</a:t>
            </a:r>
            <a:r>
              <a:rPr lang="en-US" dirty="0"/>
              <a:t> lunar lander to crash</a:t>
            </a:r>
            <a:endParaRPr lang="en-SG" dirty="0"/>
          </a:p>
        </p:txBody>
      </p:sp>
    </p:spTree>
    <p:extLst>
      <p:ext uri="{BB962C8B-B14F-4D97-AF65-F5344CB8AC3E}">
        <p14:creationId xmlns:p14="http://schemas.microsoft.com/office/powerpoint/2010/main" val="151118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500" fill="hold"/>
                                        <p:tgtEl>
                                          <p:spTgt spid="7"/>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2700"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7"/>
                </p:tgtEl>
              </p:cMediaNode>
            </p:video>
            <p:seq concurrent="1" nextAc="seek">
              <p:cTn id="12" restart="whenNotActive" fill="hold" evtFilter="cancelBubble" nodeType="interactiveSeq">
                <p:stCondLst>
                  <p:cond evt="onClick" delay="0">
                    <p:tgtEl>
                      <p:spTgt spid="7"/>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7"/>
                                        </p:tgtEl>
                                      </p:cBhvr>
                                    </p:cmd>
                                  </p:childTnLst>
                                </p:cTn>
                              </p:par>
                            </p:childTnLst>
                          </p:cTn>
                        </p:par>
                      </p:childTnLst>
                    </p:cTn>
                  </p:par>
                </p:childTnLst>
              </p:cTn>
              <p:nextCondLst>
                <p:cond evt="onClick" delay="0">
                  <p:tgtEl>
                    <p:spTgt spid="7"/>
                  </p:tgtEl>
                </p:cond>
              </p:nextCondLst>
            </p:seq>
            <p:video>
              <p:cMediaNode vol="80000">
                <p:cTn id="17" fill="hold" display="0">
                  <p:stCondLst>
                    <p:cond delay="indefinite"/>
                  </p:stCondLst>
                </p:cTn>
                <p:tgtEl>
                  <p:spTgt spid="8"/>
                </p:tgtEl>
              </p:cMediaNode>
            </p:video>
            <p:seq concurrent="1" nextAc="seek">
              <p:cTn id="18" restart="whenNotActive" fill="hold" evtFilter="cancelBubble" nodeType="interactiveSeq">
                <p:stCondLst>
                  <p:cond evt="onClick" delay="0">
                    <p:tgtEl>
                      <p:spTgt spid="8"/>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97314"/>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t>DQN – Sample Videos</a:t>
            </a:r>
            <a:endParaRPr lang="en-SG" sz="2000" dirty="0"/>
          </a:p>
        </p:txBody>
      </p:sp>
      <p:pic>
        <p:nvPicPr>
          <p:cNvPr id="2" name="download">
            <a:hlinkClick r:id="" action="ppaction://media"/>
            <a:extLst>
              <a:ext uri="{FF2B5EF4-FFF2-40B4-BE49-F238E27FC236}">
                <a16:creationId xmlns:a16="http://schemas.microsoft.com/office/drawing/2014/main" id="{CA3D5734-6702-C6FD-CAE1-D3184BCCF923}"/>
              </a:ext>
            </a:extLst>
          </p:cNvPr>
          <p:cNvPicPr>
            <a:picLocks noChangeAspect="1"/>
          </p:cNvPicPr>
          <p:nvPr>
            <a:videoFile r:link="rId2"/>
            <p:extLst>
              <p:ext uri="{DAA4B4D4-6D71-4841-9C94-3DE7FCFB9230}">
                <p14:media xmlns:p14="http://schemas.microsoft.com/office/powerpoint/2010/main" r:embed="rId1"/>
              </p:ext>
            </p:extLst>
          </p:nvPr>
        </p:nvPicPr>
        <p:blipFill>
          <a:blip r:embed="rId8"/>
          <a:stretch>
            <a:fillRect/>
          </a:stretch>
        </p:blipFill>
        <p:spPr>
          <a:xfrm>
            <a:off x="0" y="307856"/>
            <a:ext cx="3810000" cy="2540000"/>
          </a:xfrm>
          <a:prstGeom prst="rect">
            <a:avLst/>
          </a:prstGeom>
        </p:spPr>
      </p:pic>
      <p:pic>
        <p:nvPicPr>
          <p:cNvPr id="4" name="download">
            <a:hlinkClick r:id="" action="ppaction://media"/>
            <a:extLst>
              <a:ext uri="{FF2B5EF4-FFF2-40B4-BE49-F238E27FC236}">
                <a16:creationId xmlns:a16="http://schemas.microsoft.com/office/drawing/2014/main" id="{04150877-772C-3CE4-0B2C-E5244CC66E6C}"/>
              </a:ext>
            </a:extLst>
          </p:cNvPr>
          <p:cNvPicPr>
            <a:picLocks noChangeAspect="1"/>
          </p:cNvPicPr>
          <p:nvPr>
            <a:videoFile r:link="rId4"/>
            <p:extLst>
              <p:ext uri="{DAA4B4D4-6D71-4841-9C94-3DE7FCFB9230}">
                <p14:media xmlns:p14="http://schemas.microsoft.com/office/powerpoint/2010/main" r:embed="rId3"/>
              </p:ext>
            </p:extLst>
          </p:nvPr>
        </p:nvPicPr>
        <p:blipFill>
          <a:blip r:embed="rId9"/>
          <a:stretch>
            <a:fillRect/>
          </a:stretch>
        </p:blipFill>
        <p:spPr>
          <a:xfrm>
            <a:off x="5096674" y="-46446"/>
            <a:ext cx="3810000" cy="2540000"/>
          </a:xfrm>
          <a:prstGeom prst="rect">
            <a:avLst/>
          </a:prstGeom>
        </p:spPr>
      </p:pic>
      <p:pic>
        <p:nvPicPr>
          <p:cNvPr id="6" name="download">
            <a:hlinkClick r:id="" action="ppaction://media"/>
            <a:extLst>
              <a:ext uri="{FF2B5EF4-FFF2-40B4-BE49-F238E27FC236}">
                <a16:creationId xmlns:a16="http://schemas.microsoft.com/office/drawing/2014/main" id="{D11A9526-5EDE-F576-0E63-43C9D79DCE54}"/>
              </a:ext>
            </a:extLst>
          </p:cNvPr>
          <p:cNvPicPr>
            <a:picLocks noChangeAspect="1"/>
          </p:cNvPicPr>
          <p:nvPr>
            <a:videoFile r:link="rId6"/>
            <p:extLst>
              <p:ext uri="{DAA4B4D4-6D71-4841-9C94-3DE7FCFB9230}">
                <p14:media xmlns:p14="http://schemas.microsoft.com/office/powerpoint/2010/main" r:embed="rId5"/>
              </p:ext>
            </p:extLst>
          </p:nvPr>
        </p:nvPicPr>
        <p:blipFill>
          <a:blip r:embed="rId10"/>
          <a:stretch>
            <a:fillRect/>
          </a:stretch>
        </p:blipFill>
        <p:spPr>
          <a:xfrm>
            <a:off x="5096674" y="2493554"/>
            <a:ext cx="3810000" cy="2540000"/>
          </a:xfrm>
          <a:prstGeom prst="rect">
            <a:avLst/>
          </a:prstGeom>
        </p:spPr>
      </p:pic>
      <p:sp>
        <p:nvSpPr>
          <p:cNvPr id="10" name="TextBox 9">
            <a:extLst>
              <a:ext uri="{FF2B5EF4-FFF2-40B4-BE49-F238E27FC236}">
                <a16:creationId xmlns:a16="http://schemas.microsoft.com/office/drawing/2014/main" id="{679AF86F-DD73-7E36-F561-23490D31D180}"/>
              </a:ext>
            </a:extLst>
          </p:cNvPr>
          <p:cNvSpPr txBox="1"/>
          <p:nvPr/>
        </p:nvSpPr>
        <p:spPr>
          <a:xfrm>
            <a:off x="237326" y="3049918"/>
            <a:ext cx="4652682" cy="954107"/>
          </a:xfrm>
          <a:prstGeom prst="rect">
            <a:avLst/>
          </a:prstGeom>
          <a:noFill/>
        </p:spPr>
        <p:txBody>
          <a:bodyPr wrap="square">
            <a:spAutoFit/>
          </a:bodyPr>
          <a:lstStyle/>
          <a:p>
            <a:r>
              <a:rPr lang="en-US" dirty="0"/>
              <a:t>1. We see that the lunar lander is able to land well in between the 2 yellow flags, and is upright</a:t>
            </a:r>
          </a:p>
          <a:p>
            <a:r>
              <a:rPr lang="en-US" dirty="0"/>
              <a:t>2. However, in terms of rewards it is not the best, we need to explore other algorithms</a:t>
            </a:r>
            <a:endParaRPr lang="en-SG" dirty="0"/>
          </a:p>
        </p:txBody>
      </p:sp>
    </p:spTree>
    <p:extLst>
      <p:ext uri="{BB962C8B-B14F-4D97-AF65-F5344CB8AC3E}">
        <p14:creationId xmlns:p14="http://schemas.microsoft.com/office/powerpoint/2010/main" val="3165847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380" fill="hold"/>
                                        <p:tgtEl>
                                          <p:spTgt spid="2"/>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3640" fill="hold"/>
                                        <p:tgtEl>
                                          <p:spTgt spid="4"/>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2002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5" fill="hold" display="0">
                  <p:stCondLst>
                    <p:cond delay="indefinite"/>
                  </p:stCondLst>
                </p:cTn>
                <p:tgtEl>
                  <p:spTgt spid="2"/>
                </p:tgtEl>
              </p:cMediaNode>
            </p:video>
            <p:seq concurrent="1" nextAc="seek">
              <p:cTn id="16" restart="whenNotActive" fill="hold" evtFilter="cancelBubble" nodeType="interactiveSeq">
                <p:stCondLst>
                  <p:cond evt="onClick" delay="0">
                    <p:tgtEl>
                      <p:spTgt spid="2"/>
                    </p:tgtEl>
                  </p:cond>
                </p:stCondLst>
                <p:endSync evt="end" delay="0">
                  <p:rtn val="all"/>
                </p:endSync>
                <p:childTnLst>
                  <p:par>
                    <p:cTn id="17" fill="hold">
                      <p:stCondLst>
                        <p:cond delay="0"/>
                      </p:stCondLst>
                      <p:childTnLst>
                        <p:par>
                          <p:cTn id="18" fill="hold">
                            <p:stCondLst>
                              <p:cond delay="0"/>
                            </p:stCondLst>
                            <p:childTnLst>
                              <p:par>
                                <p:cTn id="19" presetID="2" presetClass="mediacall" presetSubtype="0" fill="hold" nodeType="clickEffect">
                                  <p:stCondLst>
                                    <p:cond delay="0"/>
                                  </p:stCondLst>
                                  <p:childTnLst>
                                    <p:cmd type="call" cmd="togglePause">
                                      <p:cBhvr>
                                        <p:cTn id="20" dur="1" fill="hold"/>
                                        <p:tgtEl>
                                          <p:spTgt spid="2"/>
                                        </p:tgtEl>
                                      </p:cBhvr>
                                    </p:cmd>
                                  </p:childTnLst>
                                </p:cTn>
                              </p:par>
                            </p:childTnLst>
                          </p:cTn>
                        </p:par>
                      </p:childTnLst>
                    </p:cTn>
                  </p:par>
                </p:childTnLst>
              </p:cTn>
              <p:nextCondLst>
                <p:cond evt="onClick" delay="0">
                  <p:tgtEl>
                    <p:spTgt spid="2"/>
                  </p:tgtEl>
                </p:cond>
              </p:nextCondLst>
            </p:seq>
            <p:video>
              <p:cMediaNode vol="80000">
                <p:cTn id="21" fill="hold" display="0">
                  <p:stCondLst>
                    <p:cond delay="indefinite"/>
                  </p:stCondLst>
                </p:cTn>
                <p:tgtEl>
                  <p:spTgt spid="4"/>
                </p:tgtEl>
              </p:cMediaNode>
            </p:video>
            <p:seq concurrent="1" nextAc="seek">
              <p:cTn id="22" restart="whenNotActive" fill="hold" evtFilter="cancelBubble" nodeType="interactiveSeq">
                <p:stCondLst>
                  <p:cond evt="onClick" delay="0">
                    <p:tgtEl>
                      <p:spTgt spid="4"/>
                    </p:tgtEl>
                  </p:cond>
                </p:stCondLst>
                <p:endSync evt="end" delay="0">
                  <p:rtn val="all"/>
                </p:endSync>
                <p:childTnLst>
                  <p:par>
                    <p:cTn id="23" fill="hold">
                      <p:stCondLst>
                        <p:cond delay="0"/>
                      </p:stCondLst>
                      <p:childTnLst>
                        <p:par>
                          <p:cTn id="24" fill="hold">
                            <p:stCondLst>
                              <p:cond delay="0"/>
                            </p:stCondLst>
                            <p:childTnLst>
                              <p:par>
                                <p:cTn id="25" presetID="2" presetClass="mediacall" presetSubtype="0" fill="hold" nodeType="clickEffect">
                                  <p:stCondLst>
                                    <p:cond delay="0"/>
                                  </p:stCondLst>
                                  <p:childTnLst>
                                    <p:cmd type="call" cmd="togglePause">
                                      <p:cBhvr>
                                        <p:cTn id="26" dur="1" fill="hold"/>
                                        <p:tgtEl>
                                          <p:spTgt spid="4"/>
                                        </p:tgtEl>
                                      </p:cBhvr>
                                    </p:cmd>
                                  </p:childTnLst>
                                </p:cTn>
                              </p:par>
                            </p:childTnLst>
                          </p:cTn>
                        </p:par>
                      </p:childTnLst>
                    </p:cTn>
                  </p:par>
                </p:childTnLst>
              </p:cTn>
              <p:nextCondLst>
                <p:cond evt="onClick" delay="0">
                  <p:tgtEl>
                    <p:spTgt spid="4"/>
                  </p:tgtEl>
                </p:cond>
              </p:nextCondLst>
            </p:seq>
            <p:video>
              <p:cMediaNode vol="80000">
                <p:cTn id="27" fill="hold" display="0">
                  <p:stCondLst>
                    <p:cond delay="indefinite"/>
                  </p:stCondLst>
                </p:cTn>
                <p:tgtEl>
                  <p:spTgt spid="6"/>
                </p:tgtEl>
              </p:cMediaNode>
            </p:video>
            <p:seq concurrent="1" nextAc="seek">
              <p:cTn id="28" restart="whenNotActive" fill="hold" evtFilter="cancelBubble" nodeType="interactiveSeq">
                <p:stCondLst>
                  <p:cond evt="onClick" delay="0">
                    <p:tgtEl>
                      <p:spTgt spid="6"/>
                    </p:tgtEl>
                  </p:cond>
                </p:stCondLst>
                <p:endSync evt="end" delay="0">
                  <p:rtn val="all"/>
                </p:endSync>
                <p:childTnLst>
                  <p:par>
                    <p:cTn id="29" fill="hold">
                      <p:stCondLst>
                        <p:cond delay="0"/>
                      </p:stCondLst>
                      <p:childTnLst>
                        <p:par>
                          <p:cTn id="30" fill="hold">
                            <p:stCondLst>
                              <p:cond delay="0"/>
                            </p:stCondLst>
                            <p:childTnLst>
                              <p:par>
                                <p:cTn id="31" presetID="2" presetClass="mediacall" presetSubtype="0" fill="hold" nodeType="clickEffect">
                                  <p:stCondLst>
                                    <p:cond delay="0"/>
                                  </p:stCondLst>
                                  <p:childTnLst>
                                    <p:cmd type="call" cmd="togglePause">
                                      <p:cBhvr>
                                        <p:cTn id="3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97314"/>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sz="2000" dirty="0" err="1"/>
              <a:t>Dueling</a:t>
            </a:r>
            <a:r>
              <a:rPr lang="en-SG" sz="2000" dirty="0"/>
              <a:t> Double Deep Q Network</a:t>
            </a:r>
          </a:p>
        </p:txBody>
      </p:sp>
      <p:sp>
        <p:nvSpPr>
          <p:cNvPr id="7" name="TextBox 6">
            <a:extLst>
              <a:ext uri="{FF2B5EF4-FFF2-40B4-BE49-F238E27FC236}">
                <a16:creationId xmlns:a16="http://schemas.microsoft.com/office/drawing/2014/main" id="{0662BA0B-2F00-E182-C2A4-BFC1BA2DF575}"/>
              </a:ext>
            </a:extLst>
          </p:cNvPr>
          <p:cNvSpPr txBox="1"/>
          <p:nvPr/>
        </p:nvSpPr>
        <p:spPr>
          <a:xfrm>
            <a:off x="84524" y="388062"/>
            <a:ext cx="9059476" cy="3139321"/>
          </a:xfrm>
          <a:prstGeom prst="rect">
            <a:avLst/>
          </a:prstGeom>
          <a:noFill/>
        </p:spPr>
        <p:txBody>
          <a:bodyPr wrap="square">
            <a:spAutoFit/>
          </a:bodyPr>
          <a:lstStyle/>
          <a:p>
            <a:r>
              <a:rPr lang="en-US" sz="1100" dirty="0"/>
              <a:t>1. We will Incorporate a dueling architecture along with a double Deep Q Network as our next model.</a:t>
            </a:r>
          </a:p>
          <a:p>
            <a:r>
              <a:rPr lang="en-US" sz="1100" dirty="0"/>
              <a:t>2. A problem with DQN is that it tends to overestimate Q values, this is because when calculating the Q values for updating the model, the same model is used for calculating Q(</a:t>
            </a:r>
            <a:r>
              <a:rPr lang="en-US" sz="1100" dirty="0" err="1"/>
              <a:t>s,a</a:t>
            </a:r>
            <a:r>
              <a:rPr lang="en-US" sz="1100" dirty="0"/>
              <a:t>) as for calculating the Q value of the best action in the next state. Such leads to overestimation in Q values/rewards which can reduce its performance as the overestimation can result in a non optimal policy of the agent. In the bellman equation seen earlier, we saw this portion of the equation. Taking the maximum overestimated values as such is implicitly taking the estimate of the maximum value. This systematic overestimation introduces a maximization bias in learning. And since Q-learning involves bootstrapping, learning estimates from estimates, such overestimation can be problematic. </a:t>
            </a:r>
          </a:p>
          <a:p>
            <a:r>
              <a:rPr lang="en-US" sz="1100" dirty="0"/>
              <a:t>1. To alleviate the problem of Q value overestimation, we make use of the following innovations: Make use of target network to calculate the Q-Values, while still using the non target network for choosing actions. Hence the computation of Q values and calculation is separated. This innovation was proposed in [Deep Reinforcement Learning with Double Q-learning](https://arxiv.org/abs/1509.06461).</a:t>
            </a:r>
          </a:p>
          <a:p>
            <a:r>
              <a:rPr lang="en-US" sz="1100" dirty="0"/>
              <a:t>2. To explain further, the double </a:t>
            </a:r>
            <a:r>
              <a:rPr lang="en-US" sz="1100" dirty="0" err="1"/>
              <a:t>dqn</a:t>
            </a:r>
            <a:r>
              <a:rPr lang="en-US" sz="1100" dirty="0"/>
              <a:t> uses two identical neural network models. One learns during the experience replay, just like DQN does, and the other one is a copy of the last episode of the first model. The Q-value is actually computed with this second model. </a:t>
            </a:r>
          </a:p>
          <a:p>
            <a:r>
              <a:rPr lang="en-US" sz="1100" dirty="0"/>
              <a:t>3. Using these independent estimators, we can unbiased Q-value estimates of the actions selected using the opposite estimator. [We can thus avoid maximization bias by disentangling our updates from biased estimates.](https://arxiv.org/pdf/1509.06461.pdf)</a:t>
            </a:r>
          </a:p>
          <a:p>
            <a:r>
              <a:rPr lang="en-US" sz="1100" dirty="0"/>
              <a:t>4. Below is how the Q value is computed in DQN. We find the index of the highest Q-value from the main model and use that index to obtain the action from the second model.</a:t>
            </a:r>
          </a:p>
          <a:p>
            <a:r>
              <a:rPr lang="en-US" sz="1100" dirty="0"/>
              <a:t>5. Thus, Using double q learning leads to more realistic Q-values and thus to better models.</a:t>
            </a:r>
          </a:p>
          <a:p>
            <a:r>
              <a:rPr lang="en-US" sz="1100" dirty="0"/>
              <a:t> </a:t>
            </a:r>
          </a:p>
        </p:txBody>
      </p:sp>
      <p:pic>
        <p:nvPicPr>
          <p:cNvPr id="9" name="Picture 8">
            <a:extLst>
              <a:ext uri="{FF2B5EF4-FFF2-40B4-BE49-F238E27FC236}">
                <a16:creationId xmlns:a16="http://schemas.microsoft.com/office/drawing/2014/main" id="{87E82A49-0F75-0AE9-20F8-5602FE52B369}"/>
              </a:ext>
            </a:extLst>
          </p:cNvPr>
          <p:cNvPicPr>
            <a:picLocks noChangeAspect="1"/>
          </p:cNvPicPr>
          <p:nvPr/>
        </p:nvPicPr>
        <p:blipFill>
          <a:blip r:embed="rId2"/>
          <a:stretch>
            <a:fillRect/>
          </a:stretch>
        </p:blipFill>
        <p:spPr>
          <a:xfrm>
            <a:off x="234363" y="4185933"/>
            <a:ext cx="3407869" cy="849924"/>
          </a:xfrm>
          <a:prstGeom prst="rect">
            <a:avLst/>
          </a:prstGeom>
        </p:spPr>
      </p:pic>
      <p:pic>
        <p:nvPicPr>
          <p:cNvPr id="12" name="Picture 11">
            <a:extLst>
              <a:ext uri="{FF2B5EF4-FFF2-40B4-BE49-F238E27FC236}">
                <a16:creationId xmlns:a16="http://schemas.microsoft.com/office/drawing/2014/main" id="{99729C70-3691-9EA2-99D6-35CD83143D4F}"/>
              </a:ext>
            </a:extLst>
          </p:cNvPr>
          <p:cNvPicPr>
            <a:picLocks noChangeAspect="1"/>
          </p:cNvPicPr>
          <p:nvPr/>
        </p:nvPicPr>
        <p:blipFill>
          <a:blip r:embed="rId3"/>
          <a:stretch>
            <a:fillRect/>
          </a:stretch>
        </p:blipFill>
        <p:spPr>
          <a:xfrm>
            <a:off x="3946419" y="4101236"/>
            <a:ext cx="4963218" cy="1019317"/>
          </a:xfrm>
          <a:prstGeom prst="rect">
            <a:avLst/>
          </a:prstGeom>
        </p:spPr>
      </p:pic>
    </p:spTree>
    <p:extLst>
      <p:ext uri="{BB962C8B-B14F-4D97-AF65-F5344CB8AC3E}">
        <p14:creationId xmlns:p14="http://schemas.microsoft.com/office/powerpoint/2010/main" val="910210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263835"/>
            <a:ext cx="7220652"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sz="3000" dirty="0"/>
              <a:t>Background Info and research</a:t>
            </a:r>
          </a:p>
        </p:txBody>
      </p:sp>
      <p:sp>
        <p:nvSpPr>
          <p:cNvPr id="7" name="TextBox 6">
            <a:extLst>
              <a:ext uri="{FF2B5EF4-FFF2-40B4-BE49-F238E27FC236}">
                <a16:creationId xmlns:a16="http://schemas.microsoft.com/office/drawing/2014/main" id="{207C4C26-E33E-E561-4DCE-43EBC2E9BC56}"/>
              </a:ext>
            </a:extLst>
          </p:cNvPr>
          <p:cNvSpPr txBox="1"/>
          <p:nvPr/>
        </p:nvSpPr>
        <p:spPr>
          <a:xfrm>
            <a:off x="451436" y="754965"/>
            <a:ext cx="7286385" cy="3539430"/>
          </a:xfrm>
          <a:prstGeom prst="rect">
            <a:avLst/>
          </a:prstGeom>
          <a:noFill/>
        </p:spPr>
        <p:txBody>
          <a:bodyPr wrap="square">
            <a:spAutoFit/>
          </a:bodyPr>
          <a:lstStyle/>
          <a:p>
            <a:r>
              <a:rPr lang="en-US" dirty="0"/>
              <a:t>Reinforcement learning is one of the popular research topics under the field of </a:t>
            </a:r>
            <a:r>
              <a:rPr lang="en-US" dirty="0" err="1"/>
              <a:t>artifical</a:t>
            </a:r>
            <a:r>
              <a:rPr lang="en-US" dirty="0"/>
              <a:t> intelligence. The underlying idea behind RL is the study of agents and how they learn in an interactive environment by trial and error. It formalizes the idea that rewarding or punishing an agent for its behavior makes it more likely to repeat or forego that behavior in the future. RL algorithms can be thought of as trying to find a balance between exploration and exploitation (Covered in detail later). Exploration is a type of decision where the agent chooses to pick an action that it would not have done, this improves their knowledge about each action, thus learning more (long term benefits). In contrast, exploitation is a greedy approach when the agent follows what it has always done. Overall, the ultimate goal is to find a suitable action model that would maximize the total cumulative reward of the agent. </a:t>
            </a:r>
          </a:p>
          <a:p>
            <a:endParaRPr lang="en-US" dirty="0"/>
          </a:p>
          <a:p>
            <a:r>
              <a:rPr lang="en-US" b="1" dirty="0"/>
              <a:t>Supervised learning vs Reinforcement learning</a:t>
            </a:r>
          </a:p>
          <a:p>
            <a:r>
              <a:rPr lang="en-US" dirty="0"/>
              <a:t>- Supervised learning - the feedback provided to the agent is correct set of actions for performing a task.</a:t>
            </a:r>
          </a:p>
          <a:p>
            <a:r>
              <a:rPr lang="en-US" dirty="0"/>
              <a:t>- Reinforcement Learning - uses rewards as indication for positive or negative </a:t>
            </a:r>
            <a:r>
              <a:rPr lang="en-US" dirty="0" err="1"/>
              <a:t>behaviours</a:t>
            </a:r>
            <a:r>
              <a:rPr lang="en-US" dirty="0"/>
              <a:t>. </a:t>
            </a:r>
          </a:p>
          <a:p>
            <a:endParaRPr lang="en-SG" b="1" dirty="0"/>
          </a:p>
        </p:txBody>
      </p:sp>
    </p:spTree>
    <p:extLst>
      <p:ext uri="{BB962C8B-B14F-4D97-AF65-F5344CB8AC3E}">
        <p14:creationId xmlns:p14="http://schemas.microsoft.com/office/powerpoint/2010/main" val="1122816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97314"/>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sz="2000" dirty="0" err="1"/>
              <a:t>Dueling</a:t>
            </a:r>
            <a:r>
              <a:rPr lang="en-SG" sz="2000" dirty="0"/>
              <a:t> Double Deep Q Network</a:t>
            </a:r>
          </a:p>
        </p:txBody>
      </p:sp>
      <p:sp>
        <p:nvSpPr>
          <p:cNvPr id="7" name="TextBox 6">
            <a:extLst>
              <a:ext uri="{FF2B5EF4-FFF2-40B4-BE49-F238E27FC236}">
                <a16:creationId xmlns:a16="http://schemas.microsoft.com/office/drawing/2014/main" id="{0662BA0B-2F00-E182-C2A4-BFC1BA2DF575}"/>
              </a:ext>
            </a:extLst>
          </p:cNvPr>
          <p:cNvSpPr txBox="1"/>
          <p:nvPr/>
        </p:nvSpPr>
        <p:spPr>
          <a:xfrm>
            <a:off x="84524" y="388062"/>
            <a:ext cx="9059476" cy="1954381"/>
          </a:xfrm>
          <a:prstGeom prst="rect">
            <a:avLst/>
          </a:prstGeom>
          <a:noFill/>
        </p:spPr>
        <p:txBody>
          <a:bodyPr wrap="square">
            <a:spAutoFit/>
          </a:bodyPr>
          <a:lstStyle/>
          <a:p>
            <a:r>
              <a:rPr lang="en-US" sz="1100" dirty="0"/>
              <a:t>1. We will also incorporate a dueling architecture, which is a change in the structure for the model.</a:t>
            </a:r>
          </a:p>
          <a:p>
            <a:r>
              <a:rPr lang="en-US" sz="1100" dirty="0"/>
              <a:t>2. The dueling architecture is proposed by [Wang, et al.](https://arxiv.org/abs/1511.06581), which aimed to generalize learning across actions without imposing any change to the underlying algorithm.</a:t>
            </a:r>
          </a:p>
          <a:p>
            <a:r>
              <a:rPr lang="en-US" sz="1100" dirty="0"/>
              <a:t>3. To provide some context, the Q value represents the value of choosing a specific action at a given state, and the V value represents the value of the given state regardless of the action taken.</a:t>
            </a:r>
          </a:p>
          <a:p>
            <a:endParaRPr lang="en-US" sz="1100" dirty="0"/>
          </a:p>
          <a:p>
            <a:r>
              <a:rPr lang="en-US" sz="1100" dirty="0"/>
              <a:t>4. The Advantage is a quantity is obtained by subtracting the Q-value, by the V-value, which </a:t>
            </a:r>
            <a:r>
              <a:rPr lang="en-US" sz="1100" dirty="0" err="1"/>
              <a:t>intuititvely</a:t>
            </a:r>
            <a:r>
              <a:rPr lang="en-US" sz="1100" dirty="0"/>
              <a:t> defines the advantage of selecting an action relative to the others at the given state.</a:t>
            </a:r>
          </a:p>
          <a:p>
            <a:r>
              <a:rPr lang="en-US" sz="1100" dirty="0"/>
              <a:t>5. Next, about the architecture, it is similar to our DQN, but with certain changes: we split the network into two separate streams, one for estimating the state-value and the other for estimating state-dependent action advantages. After the two streams, we combine the state-value and advantage outputs. Below depicts the process</a:t>
            </a:r>
          </a:p>
        </p:txBody>
      </p:sp>
      <p:pic>
        <p:nvPicPr>
          <p:cNvPr id="4" name="Picture 3">
            <a:extLst>
              <a:ext uri="{FF2B5EF4-FFF2-40B4-BE49-F238E27FC236}">
                <a16:creationId xmlns:a16="http://schemas.microsoft.com/office/drawing/2014/main" id="{897ADEC4-DE75-6EE7-2E23-7F74C9E13CB4}"/>
              </a:ext>
            </a:extLst>
          </p:cNvPr>
          <p:cNvPicPr>
            <a:picLocks noChangeAspect="1"/>
          </p:cNvPicPr>
          <p:nvPr/>
        </p:nvPicPr>
        <p:blipFill>
          <a:blip r:embed="rId2"/>
          <a:stretch>
            <a:fillRect/>
          </a:stretch>
        </p:blipFill>
        <p:spPr>
          <a:xfrm>
            <a:off x="5640081" y="2571750"/>
            <a:ext cx="2919933" cy="1248484"/>
          </a:xfrm>
          <a:prstGeom prst="rect">
            <a:avLst/>
          </a:prstGeom>
        </p:spPr>
      </p:pic>
      <p:pic>
        <p:nvPicPr>
          <p:cNvPr id="6" name="Picture 5">
            <a:extLst>
              <a:ext uri="{FF2B5EF4-FFF2-40B4-BE49-F238E27FC236}">
                <a16:creationId xmlns:a16="http://schemas.microsoft.com/office/drawing/2014/main" id="{C870D5FD-E2D9-06D4-063D-DC80F6472949}"/>
              </a:ext>
            </a:extLst>
          </p:cNvPr>
          <p:cNvPicPr>
            <a:picLocks noChangeAspect="1"/>
          </p:cNvPicPr>
          <p:nvPr/>
        </p:nvPicPr>
        <p:blipFill>
          <a:blip r:embed="rId3"/>
          <a:stretch>
            <a:fillRect/>
          </a:stretch>
        </p:blipFill>
        <p:spPr>
          <a:xfrm>
            <a:off x="84524" y="2426697"/>
            <a:ext cx="4614262" cy="1451595"/>
          </a:xfrm>
          <a:prstGeom prst="rect">
            <a:avLst/>
          </a:prstGeom>
        </p:spPr>
      </p:pic>
      <p:sp>
        <p:nvSpPr>
          <p:cNvPr id="8" name="TextBox 7">
            <a:extLst>
              <a:ext uri="{FF2B5EF4-FFF2-40B4-BE49-F238E27FC236}">
                <a16:creationId xmlns:a16="http://schemas.microsoft.com/office/drawing/2014/main" id="{E4BF64DC-00C7-99AB-9F61-8FC7A45D10F6}"/>
              </a:ext>
            </a:extLst>
          </p:cNvPr>
          <p:cNvSpPr txBox="1"/>
          <p:nvPr/>
        </p:nvSpPr>
        <p:spPr>
          <a:xfrm>
            <a:off x="169048" y="4049541"/>
            <a:ext cx="8890427" cy="830997"/>
          </a:xfrm>
          <a:prstGeom prst="rect">
            <a:avLst/>
          </a:prstGeom>
          <a:noFill/>
        </p:spPr>
        <p:txBody>
          <a:bodyPr wrap="square" rtlCol="0">
            <a:spAutoFit/>
          </a:bodyPr>
          <a:lstStyle/>
          <a:p>
            <a:r>
              <a:rPr lang="en-SG" sz="1200" dirty="0"/>
              <a:t>Similar for our DQN, we also incorporate the concepts of experience replay and epsilon greedy exploration (decayed) and target network (stabilize training) and the same hyperparameters as DQN</a:t>
            </a:r>
            <a:r>
              <a:rPr lang="en-US" sz="1200" dirty="0"/>
              <a:t>1. Our Dueling D2QN is initialized with 128 units for 2 dense layers, coupled with </a:t>
            </a:r>
            <a:r>
              <a:rPr lang="en-US" sz="1200" dirty="0" err="1"/>
              <a:t>adam's</a:t>
            </a:r>
            <a:r>
              <a:rPr lang="en-US" sz="1200" dirty="0"/>
              <a:t> optimizer, and mean squared </a:t>
            </a:r>
            <a:r>
              <a:rPr lang="en-US" sz="1200" dirty="0" err="1"/>
              <a:t>erorr</a:t>
            </a:r>
            <a:r>
              <a:rPr lang="en-US" sz="1200" dirty="0"/>
              <a:t> loss. These specific </a:t>
            </a:r>
            <a:r>
              <a:rPr lang="en-US" sz="1200" dirty="0" err="1"/>
              <a:t>confiurations</a:t>
            </a:r>
            <a:r>
              <a:rPr lang="en-US" sz="1200" dirty="0"/>
              <a:t> are consistent with the original paper.</a:t>
            </a:r>
            <a:endParaRPr lang="en-SG" sz="1200" dirty="0"/>
          </a:p>
        </p:txBody>
      </p:sp>
    </p:spTree>
    <p:extLst>
      <p:ext uri="{BB962C8B-B14F-4D97-AF65-F5344CB8AC3E}">
        <p14:creationId xmlns:p14="http://schemas.microsoft.com/office/powerpoint/2010/main" val="137798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97314"/>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sz="2000" dirty="0" err="1"/>
              <a:t>Dueling</a:t>
            </a:r>
            <a:r>
              <a:rPr lang="en-SG" sz="2000" dirty="0"/>
              <a:t> Double Deep Q Network</a:t>
            </a:r>
          </a:p>
        </p:txBody>
      </p:sp>
      <p:pic>
        <p:nvPicPr>
          <p:cNvPr id="5" name="Picture 4">
            <a:extLst>
              <a:ext uri="{FF2B5EF4-FFF2-40B4-BE49-F238E27FC236}">
                <a16:creationId xmlns:a16="http://schemas.microsoft.com/office/drawing/2014/main" id="{5968A761-1C68-96A1-3839-440076D70A79}"/>
              </a:ext>
            </a:extLst>
          </p:cNvPr>
          <p:cNvPicPr>
            <a:picLocks noChangeAspect="1"/>
          </p:cNvPicPr>
          <p:nvPr/>
        </p:nvPicPr>
        <p:blipFill>
          <a:blip r:embed="rId2"/>
          <a:stretch>
            <a:fillRect/>
          </a:stretch>
        </p:blipFill>
        <p:spPr>
          <a:xfrm>
            <a:off x="113339" y="716435"/>
            <a:ext cx="3696020" cy="1649675"/>
          </a:xfrm>
          <a:prstGeom prst="rect">
            <a:avLst/>
          </a:prstGeom>
        </p:spPr>
      </p:pic>
      <p:sp>
        <p:nvSpPr>
          <p:cNvPr id="10" name="TextBox 9">
            <a:extLst>
              <a:ext uri="{FF2B5EF4-FFF2-40B4-BE49-F238E27FC236}">
                <a16:creationId xmlns:a16="http://schemas.microsoft.com/office/drawing/2014/main" id="{04A021FE-620D-3F09-6699-658E4DF5AAF0}"/>
              </a:ext>
            </a:extLst>
          </p:cNvPr>
          <p:cNvSpPr txBox="1"/>
          <p:nvPr/>
        </p:nvSpPr>
        <p:spPr>
          <a:xfrm>
            <a:off x="113339" y="2402544"/>
            <a:ext cx="3598049" cy="2492990"/>
          </a:xfrm>
          <a:prstGeom prst="rect">
            <a:avLst/>
          </a:prstGeom>
          <a:noFill/>
        </p:spPr>
        <p:txBody>
          <a:bodyPr wrap="square">
            <a:spAutoFit/>
          </a:bodyPr>
          <a:lstStyle/>
          <a:p>
            <a:r>
              <a:rPr lang="en-US" sz="1200" dirty="0"/>
              <a:t>1. We see that by adding a dueling architecture, and incorporating the double DQN has increased the performance of agent in the environment tremendously. We see that we consistently achieve over 240 average reward score towards the 450th episode. This means that it has technically </a:t>
            </a:r>
            <a:r>
              <a:rPr lang="en-US" sz="1200" dirty="0" err="1"/>
              <a:t>sovled</a:t>
            </a:r>
            <a:r>
              <a:rPr lang="en-US" sz="1200" dirty="0"/>
              <a:t> the environment, and even picked actions that are positive (higher reward)</a:t>
            </a:r>
          </a:p>
          <a:p>
            <a:r>
              <a:rPr lang="en-US" sz="1200" dirty="0"/>
              <a:t>2. We have also outperformed the previous DQN in terms of reward scores, by a margin of around 20+. This can be attributed to our improved Q values estimation and that our agent learnt which states are more useful more effectively.</a:t>
            </a:r>
          </a:p>
        </p:txBody>
      </p:sp>
      <p:sp>
        <p:nvSpPr>
          <p:cNvPr id="12" name="TextBox 11">
            <a:extLst>
              <a:ext uri="{FF2B5EF4-FFF2-40B4-BE49-F238E27FC236}">
                <a16:creationId xmlns:a16="http://schemas.microsoft.com/office/drawing/2014/main" id="{A2CBD67F-F59E-D332-D5B6-130F501C8CC2}"/>
              </a:ext>
            </a:extLst>
          </p:cNvPr>
          <p:cNvSpPr txBox="1"/>
          <p:nvPr/>
        </p:nvSpPr>
        <p:spPr>
          <a:xfrm>
            <a:off x="3988014" y="555885"/>
            <a:ext cx="5155986" cy="3031599"/>
          </a:xfrm>
          <a:prstGeom prst="rect">
            <a:avLst/>
          </a:prstGeom>
          <a:noFill/>
        </p:spPr>
        <p:txBody>
          <a:bodyPr wrap="square">
            <a:spAutoFit/>
          </a:bodyPr>
          <a:lstStyle/>
          <a:p>
            <a:r>
              <a:rPr lang="en-US" sz="1100" b="1" dirty="0"/>
              <a:t>EVALUATION PHASE</a:t>
            </a:r>
          </a:p>
          <a:p>
            <a:r>
              <a:rPr lang="en-US" sz="900" dirty="0"/>
              <a:t>1. For evaluation, we use the model that performed the best at around episode 484, with over 300 reward score. We will use that model at that episode.</a:t>
            </a:r>
          </a:p>
          <a:p>
            <a:r>
              <a:rPr lang="en-US" sz="900" dirty="0"/>
              <a:t>```Saved 109 - Episode 484/500, Score: 305.83853415216595 (0.01), AVG Score: 248.4805519063113```</a:t>
            </a:r>
          </a:p>
          <a:p>
            <a:r>
              <a:rPr lang="en-US" sz="900" dirty="0"/>
              <a:t>1. We see in the evaluation environment, our agent is able to consistently land, while obtaining high rewards</a:t>
            </a:r>
          </a:p>
          <a:p>
            <a:r>
              <a:rPr lang="en-US" sz="900" dirty="0"/>
              <a:t>2. Average reward is over 260 in the evaluation phase, which is excellent. This means that the agent is able to pick actions that are positive/and beneficial.</a:t>
            </a:r>
          </a:p>
          <a:p>
            <a:r>
              <a:rPr lang="en-US" sz="900" dirty="0"/>
              <a:t>3. Furthermore, from the landing analysis, we see that the model is able to land 97 out of 100 times (97%), crashing a total of 3 times This is excellent and it is an improvement from our previous DQN, where that DQN has only 78% landing rate. Overall, it is a 20% improvement, from our previous run.</a:t>
            </a:r>
          </a:p>
          <a:p>
            <a:r>
              <a:rPr lang="en-US" sz="900" dirty="0"/>
              <a:t>4. I suspect that obtaining higher average reward and success rate in landing is attributed to the improved Q value estimation. It appears to perform more cautiously than the DQN model.</a:t>
            </a:r>
          </a:p>
          <a:p>
            <a:endParaRPr lang="en-US" sz="900" dirty="0"/>
          </a:p>
          <a:p>
            <a:r>
              <a:rPr lang="en-US" sz="900" dirty="0"/>
              <a:t>5. There are however, still certain spikes and plunge that we need to analyze that brought about positive or negative effects to our rewards.</a:t>
            </a:r>
          </a:p>
          <a:p>
            <a:r>
              <a:rPr lang="en-US" sz="900" dirty="0"/>
              <a:t>6. However, I believe that we can still do better in terms of landing rate and reward scores, and let us try to push to 100% landing rate in our next model</a:t>
            </a:r>
          </a:p>
          <a:p>
            <a:endParaRPr lang="en-SG" sz="900" dirty="0"/>
          </a:p>
        </p:txBody>
      </p:sp>
      <p:pic>
        <p:nvPicPr>
          <p:cNvPr id="14" name="Picture 13">
            <a:extLst>
              <a:ext uri="{FF2B5EF4-FFF2-40B4-BE49-F238E27FC236}">
                <a16:creationId xmlns:a16="http://schemas.microsoft.com/office/drawing/2014/main" id="{2457CB8C-E7F0-625E-67F6-683FECC8A22E}"/>
              </a:ext>
            </a:extLst>
          </p:cNvPr>
          <p:cNvPicPr>
            <a:picLocks noChangeAspect="1"/>
          </p:cNvPicPr>
          <p:nvPr/>
        </p:nvPicPr>
        <p:blipFill>
          <a:blip r:embed="rId3"/>
          <a:stretch>
            <a:fillRect/>
          </a:stretch>
        </p:blipFill>
        <p:spPr>
          <a:xfrm>
            <a:off x="4272322" y="3418207"/>
            <a:ext cx="4871677" cy="1632547"/>
          </a:xfrm>
          <a:prstGeom prst="rect">
            <a:avLst/>
          </a:prstGeom>
        </p:spPr>
      </p:pic>
      <p:sp>
        <p:nvSpPr>
          <p:cNvPr id="16" name="TextBox 15">
            <a:extLst>
              <a:ext uri="{FF2B5EF4-FFF2-40B4-BE49-F238E27FC236}">
                <a16:creationId xmlns:a16="http://schemas.microsoft.com/office/drawing/2014/main" id="{7BDE7A55-0BF9-D242-5846-FAE2C9894660}"/>
              </a:ext>
            </a:extLst>
          </p:cNvPr>
          <p:cNvSpPr txBox="1"/>
          <p:nvPr/>
        </p:nvSpPr>
        <p:spPr>
          <a:xfrm>
            <a:off x="0" y="414826"/>
            <a:ext cx="4652682" cy="307777"/>
          </a:xfrm>
          <a:prstGeom prst="rect">
            <a:avLst/>
          </a:prstGeom>
          <a:noFill/>
        </p:spPr>
        <p:txBody>
          <a:bodyPr wrap="square">
            <a:spAutoFit/>
          </a:bodyPr>
          <a:lstStyle/>
          <a:p>
            <a:r>
              <a:rPr lang="en-US" sz="1400" b="1" dirty="0"/>
              <a:t>TRAINING PHASE</a:t>
            </a:r>
          </a:p>
        </p:txBody>
      </p:sp>
    </p:spTree>
    <p:extLst>
      <p:ext uri="{BB962C8B-B14F-4D97-AF65-F5344CB8AC3E}">
        <p14:creationId xmlns:p14="http://schemas.microsoft.com/office/powerpoint/2010/main" val="2175517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97314"/>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sz="2000" dirty="0" err="1"/>
              <a:t>Dueling</a:t>
            </a:r>
            <a:r>
              <a:rPr lang="en-SG" sz="2000" dirty="0"/>
              <a:t> Double Deep Q Network Evaluation</a:t>
            </a:r>
          </a:p>
        </p:txBody>
      </p:sp>
      <p:pic>
        <p:nvPicPr>
          <p:cNvPr id="4" name="Picture 3">
            <a:extLst>
              <a:ext uri="{FF2B5EF4-FFF2-40B4-BE49-F238E27FC236}">
                <a16:creationId xmlns:a16="http://schemas.microsoft.com/office/drawing/2014/main" id="{FDA6659A-A261-E469-0AC6-EE53285C11FB}"/>
              </a:ext>
            </a:extLst>
          </p:cNvPr>
          <p:cNvPicPr>
            <a:picLocks noChangeAspect="1"/>
          </p:cNvPicPr>
          <p:nvPr/>
        </p:nvPicPr>
        <p:blipFill>
          <a:blip r:embed="rId6"/>
          <a:stretch>
            <a:fillRect/>
          </a:stretch>
        </p:blipFill>
        <p:spPr>
          <a:xfrm>
            <a:off x="84524" y="393816"/>
            <a:ext cx="5839866" cy="846171"/>
          </a:xfrm>
          <a:prstGeom prst="rect">
            <a:avLst/>
          </a:prstGeom>
        </p:spPr>
      </p:pic>
      <p:sp>
        <p:nvSpPr>
          <p:cNvPr id="7" name="TextBox 6">
            <a:extLst>
              <a:ext uri="{FF2B5EF4-FFF2-40B4-BE49-F238E27FC236}">
                <a16:creationId xmlns:a16="http://schemas.microsoft.com/office/drawing/2014/main" id="{FB2D51EF-C4F6-57A3-E42C-181F48C472B7}"/>
              </a:ext>
            </a:extLst>
          </p:cNvPr>
          <p:cNvSpPr txBox="1"/>
          <p:nvPr/>
        </p:nvSpPr>
        <p:spPr>
          <a:xfrm>
            <a:off x="84524" y="1523530"/>
            <a:ext cx="4652682" cy="1384995"/>
          </a:xfrm>
          <a:prstGeom prst="rect">
            <a:avLst/>
          </a:prstGeom>
          <a:noFill/>
        </p:spPr>
        <p:txBody>
          <a:bodyPr wrap="square">
            <a:spAutoFit/>
          </a:bodyPr>
          <a:lstStyle/>
          <a:p>
            <a:r>
              <a:rPr lang="en-US" sz="1200" dirty="0"/>
              <a:t>Lets Analyze specific episodes that caused the agent to land badly: at episode 96</a:t>
            </a:r>
          </a:p>
          <a:p>
            <a:r>
              <a:rPr lang="en-US" sz="1200" dirty="0"/>
              <a:t>2. I noticed that for that episode, the lunar lander does not even land inside the 2 flags, though it does not crash. Though it tries its best to go inside the flags, it fails. Due to this, this might be the reason why our for that episode, we observe a plunge in scores, simply due to the fact that the agent landed outside the pad.</a:t>
            </a:r>
            <a:endParaRPr lang="en-SG" sz="1200" dirty="0"/>
          </a:p>
        </p:txBody>
      </p:sp>
      <p:pic>
        <p:nvPicPr>
          <p:cNvPr id="8" name="download">
            <a:hlinkClick r:id="" action="ppaction://media"/>
            <a:extLst>
              <a:ext uri="{FF2B5EF4-FFF2-40B4-BE49-F238E27FC236}">
                <a16:creationId xmlns:a16="http://schemas.microsoft.com/office/drawing/2014/main" id="{E982F0B2-42FC-BA6E-61DC-A28B6B296B2D}"/>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399250" y="3062199"/>
            <a:ext cx="2974133" cy="1982755"/>
          </a:xfrm>
          <a:prstGeom prst="rect">
            <a:avLst/>
          </a:prstGeom>
        </p:spPr>
      </p:pic>
      <p:sp>
        <p:nvSpPr>
          <p:cNvPr id="11" name="TextBox 10">
            <a:extLst>
              <a:ext uri="{FF2B5EF4-FFF2-40B4-BE49-F238E27FC236}">
                <a16:creationId xmlns:a16="http://schemas.microsoft.com/office/drawing/2014/main" id="{37B0A3E1-7CDD-F054-C159-05338B51B4D6}"/>
              </a:ext>
            </a:extLst>
          </p:cNvPr>
          <p:cNvSpPr txBox="1"/>
          <p:nvPr/>
        </p:nvSpPr>
        <p:spPr>
          <a:xfrm>
            <a:off x="4971570" y="1548792"/>
            <a:ext cx="4087906" cy="1384995"/>
          </a:xfrm>
          <a:prstGeom prst="rect">
            <a:avLst/>
          </a:prstGeom>
          <a:noFill/>
        </p:spPr>
        <p:txBody>
          <a:bodyPr wrap="square">
            <a:spAutoFit/>
          </a:bodyPr>
          <a:lstStyle/>
          <a:p>
            <a:r>
              <a:rPr lang="en-US" sz="1200" dirty="0"/>
              <a:t>Landings that went well.</a:t>
            </a:r>
          </a:p>
          <a:p>
            <a:r>
              <a:rPr lang="en-US" sz="1200" dirty="0"/>
              <a:t>1. We observe that on episode 83, we achieve a reward score surpassing 310.</a:t>
            </a:r>
          </a:p>
          <a:p>
            <a:r>
              <a:rPr lang="en-US" sz="1200" dirty="0"/>
              <a:t>2. Further observation of the video shows that the agent lands smoothly and swiftly without any difficulties. It is able to be cautious upon closer distance to the ground/landing pad.</a:t>
            </a:r>
            <a:endParaRPr lang="en-SG" sz="1200" dirty="0"/>
          </a:p>
        </p:txBody>
      </p:sp>
      <p:pic>
        <p:nvPicPr>
          <p:cNvPr id="13" name="download">
            <a:hlinkClick r:id="" action="ppaction://media"/>
            <a:extLst>
              <a:ext uri="{FF2B5EF4-FFF2-40B4-BE49-F238E27FC236}">
                <a16:creationId xmlns:a16="http://schemas.microsoft.com/office/drawing/2014/main" id="{85B5D233-970A-0AD9-AC0A-C7E1A83E3B57}"/>
              </a:ext>
            </a:extLst>
          </p:cNvPr>
          <p:cNvPicPr>
            <a:picLocks noChangeAspect="1"/>
          </p:cNvPicPr>
          <p:nvPr>
            <a:videoFile r:link="rId4"/>
            <p:extLst>
              <p:ext uri="{DAA4B4D4-6D71-4841-9C94-3DE7FCFB9230}">
                <p14:media xmlns:p14="http://schemas.microsoft.com/office/powerpoint/2010/main" r:embed="rId3"/>
              </p:ext>
            </p:extLst>
          </p:nvPr>
        </p:nvPicPr>
        <p:blipFill>
          <a:blip r:embed="rId8"/>
          <a:stretch>
            <a:fillRect/>
          </a:stretch>
        </p:blipFill>
        <p:spPr>
          <a:xfrm>
            <a:off x="5136776" y="2908525"/>
            <a:ext cx="2974134" cy="1982756"/>
          </a:xfrm>
          <a:prstGeom prst="rect">
            <a:avLst/>
          </a:prstGeom>
        </p:spPr>
      </p:pic>
    </p:spTree>
    <p:extLst>
      <p:ext uri="{BB962C8B-B14F-4D97-AF65-F5344CB8AC3E}">
        <p14:creationId xmlns:p14="http://schemas.microsoft.com/office/powerpoint/2010/main" val="52818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0020" fill="hold"/>
                                        <p:tgtEl>
                                          <p:spTgt spid="8"/>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4680"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8"/>
                </p:tgtEl>
              </p:cMediaNode>
            </p:video>
            <p:seq concurrent="1" nextAc="seek">
              <p:cTn id="12" restart="whenNotActive" fill="hold" evtFilter="cancelBubble" nodeType="interactiveSeq">
                <p:stCondLst>
                  <p:cond evt="onClick" delay="0">
                    <p:tgtEl>
                      <p:spTgt spid="8"/>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8"/>
                                        </p:tgtEl>
                                      </p:cBhvr>
                                    </p:cmd>
                                  </p:childTnLst>
                                </p:cTn>
                              </p:par>
                            </p:childTnLst>
                          </p:cTn>
                        </p:par>
                      </p:childTnLst>
                    </p:cTn>
                  </p:par>
                </p:childTnLst>
              </p:cTn>
              <p:nextCondLst>
                <p:cond evt="onClick" delay="0">
                  <p:tgtEl>
                    <p:spTgt spid="8"/>
                  </p:tgtEl>
                </p:cond>
              </p:nextCondLst>
            </p:seq>
            <p:video>
              <p:cMediaNode vol="80000">
                <p:cTn id="17" fill="hold" display="0">
                  <p:stCondLst>
                    <p:cond delay="indefinite"/>
                  </p:stCondLst>
                </p:cTn>
                <p:tgtEl>
                  <p:spTgt spid="13"/>
                </p:tgtEl>
              </p:cMediaNode>
            </p:video>
            <p:seq concurrent="1" nextAc="seek">
              <p:cTn id="18" restart="whenNotActive" fill="hold" evtFilter="cancelBubble" nodeType="interactiveSeq">
                <p:stCondLst>
                  <p:cond evt="onClick" delay="0">
                    <p:tgtEl>
                      <p:spTgt spid="13"/>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13"/>
                                        </p:tgtEl>
                                      </p:cBhvr>
                                    </p:cmd>
                                  </p:childTnLst>
                                </p:cTn>
                              </p:par>
                            </p:childTnLst>
                          </p:cTn>
                        </p:par>
                      </p:childTnLst>
                    </p:cTn>
                  </p:par>
                </p:childTnLst>
              </p:cTn>
              <p:nextCondLst>
                <p:cond evt="onClick" delay="0">
                  <p:tgtEl>
                    <p:spTgt spid="13"/>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97314"/>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sz="2000" dirty="0"/>
              <a:t>Noisy Networks</a:t>
            </a:r>
          </a:p>
        </p:txBody>
      </p:sp>
      <p:sp>
        <p:nvSpPr>
          <p:cNvPr id="5" name="TextBox 4">
            <a:extLst>
              <a:ext uri="{FF2B5EF4-FFF2-40B4-BE49-F238E27FC236}">
                <a16:creationId xmlns:a16="http://schemas.microsoft.com/office/drawing/2014/main" id="{6485CACC-B797-4F74-EF52-CF41C3E5CE9C}"/>
              </a:ext>
            </a:extLst>
          </p:cNvPr>
          <p:cNvSpPr txBox="1"/>
          <p:nvPr/>
        </p:nvSpPr>
        <p:spPr>
          <a:xfrm>
            <a:off x="59551" y="463296"/>
            <a:ext cx="8784771" cy="3647152"/>
          </a:xfrm>
          <a:prstGeom prst="rect">
            <a:avLst/>
          </a:prstGeom>
          <a:noFill/>
        </p:spPr>
        <p:txBody>
          <a:bodyPr wrap="square">
            <a:spAutoFit/>
          </a:bodyPr>
          <a:lstStyle/>
          <a:p>
            <a:r>
              <a:rPr lang="en-US" sz="1100" b="1" dirty="0"/>
              <a:t>Background information</a:t>
            </a:r>
          </a:p>
          <a:p>
            <a:r>
              <a:rPr lang="en-US" sz="1100" dirty="0"/>
              <a:t>1. In our earlier study, we used decayed epsilon greedy exploration to balance our exploitation and exploration trade off. The concept is that with some probability epsilon (given as hyperparameter) the agent takes a random step instead of acting according to policy it has learned. In a later phase, the agent will exploit what it has learnt and act according tot the policy it has learned.</a:t>
            </a:r>
          </a:p>
          <a:p>
            <a:r>
              <a:rPr lang="en-US" sz="1100" dirty="0"/>
              <a:t>2. There is also another method which is entropy </a:t>
            </a:r>
            <a:r>
              <a:rPr lang="en-US" sz="1100" dirty="0" err="1"/>
              <a:t>regularisation</a:t>
            </a:r>
            <a:r>
              <a:rPr lang="en-US" sz="1100" dirty="0"/>
              <a:t>: this is used in policy gradient methods when adding entropy of our policy to the loss function, punishing our model for being too certain in its actions</a:t>
            </a:r>
          </a:p>
          <a:p>
            <a:r>
              <a:rPr lang="en-US" sz="1100" dirty="0"/>
              <a:t>3. However, </a:t>
            </a:r>
            <a:r>
              <a:rPr lang="en-US" sz="1100" dirty="0" err="1"/>
              <a:t>theese</a:t>
            </a:r>
            <a:r>
              <a:rPr lang="en-US" sz="1100" dirty="0"/>
              <a:t> methods are not perfect as they do not take into account the current situation agent experiencing.</a:t>
            </a:r>
          </a:p>
          <a:p>
            <a:r>
              <a:rPr lang="en-US" sz="1100" dirty="0"/>
              <a:t>4. In this study, we will attempt to perform noisy exploration to tackle the issues both of these methods face.</a:t>
            </a:r>
          </a:p>
          <a:p>
            <a:endParaRPr lang="en-US" sz="1100" dirty="0"/>
          </a:p>
          <a:p>
            <a:r>
              <a:rPr lang="en-US" sz="1100" dirty="0" err="1"/>
              <a:t>Incorpotating</a:t>
            </a:r>
            <a:r>
              <a:rPr lang="en-US" sz="1100" dirty="0"/>
              <a:t> the idea of Noisy Networks</a:t>
            </a:r>
          </a:p>
          <a:p>
            <a:r>
              <a:rPr lang="en-US" sz="1100" dirty="0"/>
              <a:t>1. It was introduced in [NOISY NETWORKS FOR EXPLORATION](https://arxiv.org/pdf/1706.10295.pdf), where noise added into weights can improve agent's performance, in some cases advancing the agent from sub to super-human performance.</a:t>
            </a:r>
          </a:p>
          <a:p>
            <a:r>
              <a:rPr lang="en-US" sz="1100" dirty="0"/>
              <a:t>2. It is a concept </a:t>
            </a:r>
            <a:r>
              <a:rPr lang="en-US" sz="1100" dirty="0" err="1"/>
              <a:t>utilises</a:t>
            </a:r>
            <a:r>
              <a:rPr lang="en-US" sz="1100" dirty="0"/>
              <a:t> noisy linear layers for exploration instead of epsilon-greedy exploration.</a:t>
            </a:r>
          </a:p>
          <a:p>
            <a:r>
              <a:rPr lang="en-US" sz="1100" dirty="0"/>
              <a:t>3. With this in mind, we try and make the following innovations to our Dueling double Deep q network: Replace our epsilon greedy exploration with noisy exploration; introduce parametric noise to weights.</a:t>
            </a:r>
          </a:p>
          <a:p>
            <a:r>
              <a:rPr lang="en-US" sz="1100" dirty="0"/>
              <a:t>4. Effectively we are doing the following, we are removing the portion where agent take actions at random, which is the exploration portion of our network policy. And, next we add noise to our dense layers. The parameters of the noise are learned with gradient descent along with the remaining network weights.</a:t>
            </a:r>
          </a:p>
          <a:p>
            <a:r>
              <a:rPr lang="en-US" sz="1100" dirty="0"/>
              <a:t>5. It was found that introducing parametric noise to weights helps to induce stochasticity to the agent’s policy which can boost efficient exploration. Furthermore, parameters of the noise can be adjusted by the model during training, which allows the agent to decide when and in what proportion it wants to introduce the </a:t>
            </a:r>
            <a:r>
              <a:rPr lang="en-US" sz="1100" dirty="0" err="1"/>
              <a:t>uncertanty</a:t>
            </a:r>
            <a:r>
              <a:rPr lang="en-US" sz="1100" dirty="0"/>
              <a:t> in its weights. In a way, it takes into account the current situation agent experiencing.</a:t>
            </a:r>
          </a:p>
        </p:txBody>
      </p:sp>
      <p:pic>
        <p:nvPicPr>
          <p:cNvPr id="9" name="Picture 8">
            <a:extLst>
              <a:ext uri="{FF2B5EF4-FFF2-40B4-BE49-F238E27FC236}">
                <a16:creationId xmlns:a16="http://schemas.microsoft.com/office/drawing/2014/main" id="{3320A9D0-C728-6824-435C-352CB918A8D4}"/>
              </a:ext>
            </a:extLst>
          </p:cNvPr>
          <p:cNvPicPr>
            <a:picLocks noChangeAspect="1"/>
          </p:cNvPicPr>
          <p:nvPr/>
        </p:nvPicPr>
        <p:blipFill>
          <a:blip r:embed="rId2"/>
          <a:stretch>
            <a:fillRect/>
          </a:stretch>
        </p:blipFill>
        <p:spPr>
          <a:xfrm>
            <a:off x="0" y="4110448"/>
            <a:ext cx="9144000" cy="983848"/>
          </a:xfrm>
          <a:prstGeom prst="rect">
            <a:avLst/>
          </a:prstGeom>
        </p:spPr>
      </p:pic>
    </p:spTree>
    <p:extLst>
      <p:ext uri="{BB962C8B-B14F-4D97-AF65-F5344CB8AC3E}">
        <p14:creationId xmlns:p14="http://schemas.microsoft.com/office/powerpoint/2010/main" val="3712310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97314"/>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sz="2000" dirty="0"/>
              <a:t>Noisy Networks Configuration</a:t>
            </a:r>
          </a:p>
        </p:txBody>
      </p:sp>
      <p:sp>
        <p:nvSpPr>
          <p:cNvPr id="4" name="TextBox 3">
            <a:extLst>
              <a:ext uri="{FF2B5EF4-FFF2-40B4-BE49-F238E27FC236}">
                <a16:creationId xmlns:a16="http://schemas.microsoft.com/office/drawing/2014/main" id="{BB9ACF8D-E19C-D2C0-203B-C7EABC265FBC}"/>
              </a:ext>
            </a:extLst>
          </p:cNvPr>
          <p:cNvSpPr txBox="1"/>
          <p:nvPr/>
        </p:nvSpPr>
        <p:spPr>
          <a:xfrm>
            <a:off x="1306285" y="1308216"/>
            <a:ext cx="6325881" cy="1384995"/>
          </a:xfrm>
          <a:prstGeom prst="rect">
            <a:avLst/>
          </a:prstGeom>
          <a:noFill/>
        </p:spPr>
        <p:txBody>
          <a:bodyPr wrap="square">
            <a:spAutoFit/>
          </a:bodyPr>
          <a:lstStyle/>
          <a:p>
            <a:r>
              <a:rPr lang="en-US" sz="1200" dirty="0"/>
              <a:t>1.  We initialize our batch size to 64, and select a common discount factor of 0.99. The discount factor establishes the agent's preference to realize to the rewards sooner rather than later, we should pick close to 1, to avoid neglecting future rewards.</a:t>
            </a:r>
          </a:p>
          <a:p>
            <a:pPr marL="228600" indent="-228600">
              <a:buAutoNum type="arabicPeriod" startAt="2"/>
            </a:pPr>
            <a:r>
              <a:rPr lang="en-US" sz="1200" dirty="0"/>
              <a:t>For this study, we will use 700 </a:t>
            </a:r>
            <a:r>
              <a:rPr lang="en-US" sz="1200" dirty="0" err="1"/>
              <a:t>episdoes</a:t>
            </a:r>
            <a:r>
              <a:rPr lang="en-US" sz="1200" dirty="0"/>
              <a:t>. This is slightly more than our previous experiments, as we want to facilitate a more meaningful and longer exploration. With this, our goal is to maximize the reward scores.</a:t>
            </a:r>
          </a:p>
          <a:p>
            <a:pPr marL="228600" indent="-228600">
              <a:buAutoNum type="arabicPeriod" startAt="2"/>
            </a:pPr>
            <a:r>
              <a:rPr lang="en-US" sz="1200" dirty="0"/>
              <a:t>Similarly, we make use of concepts like experienced replay</a:t>
            </a:r>
            <a:endParaRPr lang="en-SG" sz="1200" dirty="0"/>
          </a:p>
        </p:txBody>
      </p:sp>
    </p:spTree>
    <p:extLst>
      <p:ext uri="{BB962C8B-B14F-4D97-AF65-F5344CB8AC3E}">
        <p14:creationId xmlns:p14="http://schemas.microsoft.com/office/powerpoint/2010/main" val="2235868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97314"/>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sz="2000" dirty="0"/>
              <a:t>Noisy Networks</a:t>
            </a:r>
          </a:p>
        </p:txBody>
      </p:sp>
      <p:pic>
        <p:nvPicPr>
          <p:cNvPr id="5" name="Picture 4">
            <a:extLst>
              <a:ext uri="{FF2B5EF4-FFF2-40B4-BE49-F238E27FC236}">
                <a16:creationId xmlns:a16="http://schemas.microsoft.com/office/drawing/2014/main" id="{C141C058-7A0B-824B-A753-7B677586D5AC}"/>
              </a:ext>
            </a:extLst>
          </p:cNvPr>
          <p:cNvPicPr>
            <a:picLocks noChangeAspect="1"/>
          </p:cNvPicPr>
          <p:nvPr/>
        </p:nvPicPr>
        <p:blipFill>
          <a:blip r:embed="rId2"/>
          <a:stretch>
            <a:fillRect/>
          </a:stretch>
        </p:blipFill>
        <p:spPr>
          <a:xfrm>
            <a:off x="1750760" y="1068080"/>
            <a:ext cx="4762656" cy="1667553"/>
          </a:xfrm>
          <a:prstGeom prst="rect">
            <a:avLst/>
          </a:prstGeom>
        </p:spPr>
      </p:pic>
      <p:sp>
        <p:nvSpPr>
          <p:cNvPr id="7" name="TextBox 6">
            <a:extLst>
              <a:ext uri="{FF2B5EF4-FFF2-40B4-BE49-F238E27FC236}">
                <a16:creationId xmlns:a16="http://schemas.microsoft.com/office/drawing/2014/main" id="{026DB639-21B4-D744-A21D-EE6894F7DEF9}"/>
              </a:ext>
            </a:extLst>
          </p:cNvPr>
          <p:cNvSpPr txBox="1"/>
          <p:nvPr/>
        </p:nvSpPr>
        <p:spPr>
          <a:xfrm>
            <a:off x="176733" y="3060174"/>
            <a:ext cx="8706010" cy="1569660"/>
          </a:xfrm>
          <a:prstGeom prst="rect">
            <a:avLst/>
          </a:prstGeom>
          <a:noFill/>
        </p:spPr>
        <p:txBody>
          <a:bodyPr wrap="square">
            <a:spAutoFit/>
          </a:bodyPr>
          <a:lstStyle/>
          <a:p>
            <a:r>
              <a:rPr lang="en-US" sz="1200" b="1" dirty="0"/>
              <a:t>TRAINING PHASE</a:t>
            </a:r>
            <a:endParaRPr lang="en-US" sz="1200" dirty="0"/>
          </a:p>
          <a:p>
            <a:r>
              <a:rPr lang="en-US" sz="1200" dirty="0"/>
              <a:t>1. From our training, we see that noisy nets are able to achieve over 252 to 260 reward score on average. This is generally an improvement from our previous model of around 245. This might be due to the fact that noisy exploration is able to aid in terms of helping the policy network to converge into a better and more robust solution, therefore the increase in scores. </a:t>
            </a:r>
          </a:p>
          <a:p>
            <a:r>
              <a:rPr lang="en-US" sz="1200" dirty="0"/>
              <a:t>2. As for the normal reward scores, it has achieved consistently close to 300 reward.</a:t>
            </a:r>
          </a:p>
          <a:p>
            <a:r>
              <a:rPr lang="en-US" sz="1200" dirty="0"/>
              <a:t>3. We observe that this is by far our best performing model, outperforming our original D3QN with epsilon greedy exploration.</a:t>
            </a:r>
          </a:p>
          <a:p>
            <a:r>
              <a:rPr lang="en-US" sz="1200" dirty="0"/>
              <a:t>4. Furthermore, the training seems to be slightly more stable towards end of training, though there are several plunges observed.</a:t>
            </a:r>
            <a:endParaRPr lang="en-SG" sz="1200" dirty="0"/>
          </a:p>
        </p:txBody>
      </p:sp>
    </p:spTree>
    <p:extLst>
      <p:ext uri="{BB962C8B-B14F-4D97-AF65-F5344CB8AC3E}">
        <p14:creationId xmlns:p14="http://schemas.microsoft.com/office/powerpoint/2010/main" val="1432105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97314"/>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sz="2000" dirty="0"/>
              <a:t>Noisy Networks</a:t>
            </a:r>
          </a:p>
        </p:txBody>
      </p:sp>
      <p:sp>
        <p:nvSpPr>
          <p:cNvPr id="9" name="TextBox 8">
            <a:extLst>
              <a:ext uri="{FF2B5EF4-FFF2-40B4-BE49-F238E27FC236}">
                <a16:creationId xmlns:a16="http://schemas.microsoft.com/office/drawing/2014/main" id="{B6D3463A-D410-F779-769E-58B451B73F75}"/>
              </a:ext>
            </a:extLst>
          </p:cNvPr>
          <p:cNvSpPr txBox="1"/>
          <p:nvPr/>
        </p:nvSpPr>
        <p:spPr>
          <a:xfrm>
            <a:off x="61472" y="451843"/>
            <a:ext cx="7846597" cy="600164"/>
          </a:xfrm>
          <a:prstGeom prst="rect">
            <a:avLst/>
          </a:prstGeom>
          <a:noFill/>
        </p:spPr>
        <p:txBody>
          <a:bodyPr wrap="square">
            <a:spAutoFit/>
          </a:bodyPr>
          <a:lstStyle/>
          <a:p>
            <a:r>
              <a:rPr lang="en-US" sz="1100" b="1" dirty="0"/>
              <a:t>EVALUATION PHASE</a:t>
            </a:r>
            <a:r>
              <a:rPr lang="en-US" sz="1100" dirty="0"/>
              <a:t>. </a:t>
            </a:r>
          </a:p>
          <a:p>
            <a:r>
              <a:rPr lang="en-US" sz="1100" dirty="0"/>
              <a:t>We used the trained model for evaluation - `300 reward score as seen in training phase (last)`</a:t>
            </a:r>
          </a:p>
          <a:p>
            <a:r>
              <a:rPr lang="en-US" sz="1100" dirty="0"/>
              <a:t>```Episode 699/700, Score: 300.33238900253866 (1.0), AVG Score: 252.44665145534265```</a:t>
            </a:r>
            <a:endParaRPr lang="en-SG" sz="1100" dirty="0"/>
          </a:p>
        </p:txBody>
      </p:sp>
      <p:sp>
        <p:nvSpPr>
          <p:cNvPr id="11" name="TextBox 10">
            <a:extLst>
              <a:ext uri="{FF2B5EF4-FFF2-40B4-BE49-F238E27FC236}">
                <a16:creationId xmlns:a16="http://schemas.microsoft.com/office/drawing/2014/main" id="{ED15181A-89BB-3EF5-1331-3129B4A92AB8}"/>
              </a:ext>
            </a:extLst>
          </p:cNvPr>
          <p:cNvSpPr txBox="1"/>
          <p:nvPr/>
        </p:nvSpPr>
        <p:spPr>
          <a:xfrm>
            <a:off x="61472" y="1052007"/>
            <a:ext cx="9191302" cy="1785104"/>
          </a:xfrm>
          <a:prstGeom prst="rect">
            <a:avLst/>
          </a:prstGeom>
          <a:noFill/>
        </p:spPr>
        <p:txBody>
          <a:bodyPr wrap="square">
            <a:spAutoFit/>
          </a:bodyPr>
          <a:lstStyle/>
          <a:p>
            <a:r>
              <a:rPr lang="en-US" sz="1100" dirty="0"/>
              <a:t>1. During the evaluation phase, our agent perform exceptionally well, with average reward of around 275-278. This means the agent is able to not only land well, but is able to take the most efficient action correctly at the right time. Our noisy nets outperform all our other models. This could be due to the fact that the induced noise helped in terms of providing a more meaningful exploration, as opposed to our decay epsilon greedy strategy. Such leads to allowing the agent to generalize better, leading to an increase in performance.</a:t>
            </a:r>
          </a:p>
          <a:p>
            <a:endParaRPr lang="en-US" sz="1100" dirty="0"/>
          </a:p>
          <a:p>
            <a:r>
              <a:rPr lang="en-US" sz="1100" dirty="0"/>
              <a:t>2. Furthermore, from the landing analysis, it has a 100% landing rate for 100 episodes. This is excellent, and it is an improvement from our previous run (97% landing rate). </a:t>
            </a:r>
          </a:p>
          <a:p>
            <a:r>
              <a:rPr lang="en-US" sz="1100" dirty="0"/>
              <a:t>3. I noticed that there are some spikes of the reward score, such as the occasional spike, reaching 310+ reward score. We will investigate these episodes to discover what did the agent do such that it had obtained such a high reward score.</a:t>
            </a:r>
          </a:p>
          <a:p>
            <a:r>
              <a:rPr lang="en-US" sz="1100" dirty="0"/>
              <a:t>4. I also noticed that the rewards scores are much consistent, in a way that they do not go below 200.</a:t>
            </a:r>
            <a:endParaRPr lang="en-SG" sz="1100" dirty="0"/>
          </a:p>
        </p:txBody>
      </p:sp>
      <p:pic>
        <p:nvPicPr>
          <p:cNvPr id="8" name="Picture 7">
            <a:extLst>
              <a:ext uri="{FF2B5EF4-FFF2-40B4-BE49-F238E27FC236}">
                <a16:creationId xmlns:a16="http://schemas.microsoft.com/office/drawing/2014/main" id="{C2B9C814-DD06-988A-7E73-03497B10A193}"/>
              </a:ext>
            </a:extLst>
          </p:cNvPr>
          <p:cNvPicPr>
            <a:picLocks noChangeAspect="1"/>
          </p:cNvPicPr>
          <p:nvPr/>
        </p:nvPicPr>
        <p:blipFill>
          <a:blip r:embed="rId2"/>
          <a:stretch>
            <a:fillRect/>
          </a:stretch>
        </p:blipFill>
        <p:spPr>
          <a:xfrm>
            <a:off x="0" y="3281520"/>
            <a:ext cx="5494084" cy="1768668"/>
          </a:xfrm>
          <a:prstGeom prst="rect">
            <a:avLst/>
          </a:prstGeom>
        </p:spPr>
      </p:pic>
      <p:pic>
        <p:nvPicPr>
          <p:cNvPr id="12" name="Picture 11">
            <a:extLst>
              <a:ext uri="{FF2B5EF4-FFF2-40B4-BE49-F238E27FC236}">
                <a16:creationId xmlns:a16="http://schemas.microsoft.com/office/drawing/2014/main" id="{C89DA1DB-F5E9-73B9-7BB3-854290A70BFC}"/>
              </a:ext>
            </a:extLst>
          </p:cNvPr>
          <p:cNvPicPr>
            <a:picLocks noChangeAspect="1"/>
          </p:cNvPicPr>
          <p:nvPr/>
        </p:nvPicPr>
        <p:blipFill>
          <a:blip r:embed="rId3"/>
          <a:stretch>
            <a:fillRect/>
          </a:stretch>
        </p:blipFill>
        <p:spPr>
          <a:xfrm>
            <a:off x="132101" y="2766885"/>
            <a:ext cx="3456343" cy="584862"/>
          </a:xfrm>
          <a:prstGeom prst="rect">
            <a:avLst/>
          </a:prstGeom>
        </p:spPr>
      </p:pic>
    </p:spTree>
    <p:extLst>
      <p:ext uri="{BB962C8B-B14F-4D97-AF65-F5344CB8AC3E}">
        <p14:creationId xmlns:p14="http://schemas.microsoft.com/office/powerpoint/2010/main" val="21690094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97314"/>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sz="2000" dirty="0"/>
              <a:t>Noisy Networks landing analysis</a:t>
            </a:r>
          </a:p>
        </p:txBody>
      </p:sp>
      <p:pic>
        <p:nvPicPr>
          <p:cNvPr id="2" name="download">
            <a:hlinkClick r:id="" action="ppaction://media"/>
            <a:extLst>
              <a:ext uri="{FF2B5EF4-FFF2-40B4-BE49-F238E27FC236}">
                <a16:creationId xmlns:a16="http://schemas.microsoft.com/office/drawing/2014/main" id="{64CDAA89-06DA-477C-2698-C228640A0FF4}"/>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820682" y="2290189"/>
            <a:ext cx="3810000" cy="2540000"/>
          </a:xfrm>
          <a:prstGeom prst="rect">
            <a:avLst/>
          </a:prstGeom>
        </p:spPr>
      </p:pic>
      <p:sp>
        <p:nvSpPr>
          <p:cNvPr id="5" name="TextBox 4">
            <a:extLst>
              <a:ext uri="{FF2B5EF4-FFF2-40B4-BE49-F238E27FC236}">
                <a16:creationId xmlns:a16="http://schemas.microsoft.com/office/drawing/2014/main" id="{347D15C5-C1D4-3900-A8F1-E60CD082914C}"/>
              </a:ext>
            </a:extLst>
          </p:cNvPr>
          <p:cNvSpPr txBox="1"/>
          <p:nvPr/>
        </p:nvSpPr>
        <p:spPr>
          <a:xfrm>
            <a:off x="2245659" y="1044386"/>
            <a:ext cx="4652682" cy="954107"/>
          </a:xfrm>
          <a:prstGeom prst="rect">
            <a:avLst/>
          </a:prstGeom>
          <a:noFill/>
        </p:spPr>
        <p:txBody>
          <a:bodyPr wrap="square">
            <a:spAutoFit/>
          </a:bodyPr>
          <a:lstStyle/>
          <a:p>
            <a:r>
              <a:rPr lang="en-US" dirty="0"/>
              <a:t>1. We notice that for episode 8, agent obtain a reward score of 313, which is excellent. Further analysis showed that the lunar lander is able to land swiftly and efficiently without crashing</a:t>
            </a:r>
            <a:endParaRPr lang="en-SG" dirty="0"/>
          </a:p>
        </p:txBody>
      </p:sp>
    </p:spTree>
    <p:extLst>
      <p:ext uri="{BB962C8B-B14F-4D97-AF65-F5344CB8AC3E}">
        <p14:creationId xmlns:p14="http://schemas.microsoft.com/office/powerpoint/2010/main" val="203801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84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97314"/>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sz="2000" dirty="0"/>
              <a:t>Noisy Networks landing analysis</a:t>
            </a:r>
          </a:p>
        </p:txBody>
      </p:sp>
      <p:pic>
        <p:nvPicPr>
          <p:cNvPr id="4" name="download">
            <a:hlinkClick r:id="" action="ppaction://media"/>
            <a:extLst>
              <a:ext uri="{FF2B5EF4-FFF2-40B4-BE49-F238E27FC236}">
                <a16:creationId xmlns:a16="http://schemas.microsoft.com/office/drawing/2014/main" id="{98FE499F-60F0-BFD9-1701-745C781CF40C}"/>
              </a:ext>
            </a:extLst>
          </p:cNvPr>
          <p:cNvPicPr>
            <a:picLocks noChangeAspect="1"/>
          </p:cNvPicPr>
          <p:nvPr>
            <a:videoFile r:link="rId2"/>
            <p:extLst>
              <p:ext uri="{DAA4B4D4-6D71-4841-9C94-3DE7FCFB9230}">
                <p14:media xmlns:p14="http://schemas.microsoft.com/office/powerpoint/2010/main" r:embed="rId1"/>
              </p:ext>
            </p:extLst>
          </p:nvPr>
        </p:nvPicPr>
        <p:blipFill>
          <a:blip r:embed="rId8"/>
          <a:stretch>
            <a:fillRect/>
          </a:stretch>
        </p:blipFill>
        <p:spPr>
          <a:xfrm>
            <a:off x="2167415" y="2944308"/>
            <a:ext cx="3013862" cy="2009241"/>
          </a:xfrm>
          <a:prstGeom prst="rect">
            <a:avLst/>
          </a:prstGeom>
        </p:spPr>
      </p:pic>
      <p:pic>
        <p:nvPicPr>
          <p:cNvPr id="6" name="download">
            <a:hlinkClick r:id="" action="ppaction://media"/>
            <a:extLst>
              <a:ext uri="{FF2B5EF4-FFF2-40B4-BE49-F238E27FC236}">
                <a16:creationId xmlns:a16="http://schemas.microsoft.com/office/drawing/2014/main" id="{14C806FF-8950-59B6-DB08-9DF8B36334FE}"/>
              </a:ext>
            </a:extLst>
          </p:cNvPr>
          <p:cNvPicPr>
            <a:picLocks noChangeAspect="1"/>
          </p:cNvPicPr>
          <p:nvPr>
            <a:videoFile r:link="rId4"/>
            <p:extLst>
              <p:ext uri="{DAA4B4D4-6D71-4841-9C94-3DE7FCFB9230}">
                <p14:media xmlns:p14="http://schemas.microsoft.com/office/powerpoint/2010/main" r:embed="rId3"/>
              </p:ext>
            </p:extLst>
          </p:nvPr>
        </p:nvPicPr>
        <p:blipFill>
          <a:blip r:embed="rId9"/>
          <a:stretch>
            <a:fillRect/>
          </a:stretch>
        </p:blipFill>
        <p:spPr>
          <a:xfrm>
            <a:off x="5469655" y="2691871"/>
            <a:ext cx="3265449" cy="2176966"/>
          </a:xfrm>
          <a:prstGeom prst="rect">
            <a:avLst/>
          </a:prstGeom>
        </p:spPr>
      </p:pic>
      <p:pic>
        <p:nvPicPr>
          <p:cNvPr id="7" name="download">
            <a:hlinkClick r:id="" action="ppaction://media"/>
            <a:extLst>
              <a:ext uri="{FF2B5EF4-FFF2-40B4-BE49-F238E27FC236}">
                <a16:creationId xmlns:a16="http://schemas.microsoft.com/office/drawing/2014/main" id="{20E34250-3C4A-2F3B-4441-F42067EA1472}"/>
              </a:ext>
            </a:extLst>
          </p:cNvPr>
          <p:cNvPicPr>
            <a:picLocks noChangeAspect="1"/>
          </p:cNvPicPr>
          <p:nvPr>
            <a:videoFile r:link="rId6"/>
            <p:extLst>
              <p:ext uri="{DAA4B4D4-6D71-4841-9C94-3DE7FCFB9230}">
                <p14:media xmlns:p14="http://schemas.microsoft.com/office/powerpoint/2010/main" r:embed="rId5"/>
              </p:ext>
            </p:extLst>
          </p:nvPr>
        </p:nvPicPr>
        <p:blipFill>
          <a:blip r:embed="rId10"/>
          <a:stretch>
            <a:fillRect/>
          </a:stretch>
        </p:blipFill>
        <p:spPr>
          <a:xfrm>
            <a:off x="5394458" y="86022"/>
            <a:ext cx="3265448" cy="2176965"/>
          </a:xfrm>
          <a:prstGeom prst="rect">
            <a:avLst/>
          </a:prstGeom>
        </p:spPr>
      </p:pic>
      <p:sp>
        <p:nvSpPr>
          <p:cNvPr id="9" name="TextBox 8">
            <a:extLst>
              <a:ext uri="{FF2B5EF4-FFF2-40B4-BE49-F238E27FC236}">
                <a16:creationId xmlns:a16="http://schemas.microsoft.com/office/drawing/2014/main" id="{38F612A9-5B56-C72D-13C5-793382CAA277}"/>
              </a:ext>
            </a:extLst>
          </p:cNvPr>
          <p:cNvSpPr txBox="1"/>
          <p:nvPr/>
        </p:nvSpPr>
        <p:spPr>
          <a:xfrm>
            <a:off x="448694" y="882003"/>
            <a:ext cx="4652682" cy="1938992"/>
          </a:xfrm>
          <a:prstGeom prst="rect">
            <a:avLst/>
          </a:prstGeom>
          <a:noFill/>
        </p:spPr>
        <p:txBody>
          <a:bodyPr wrap="square">
            <a:spAutoFit/>
          </a:bodyPr>
          <a:lstStyle/>
          <a:p>
            <a:r>
              <a:rPr lang="en-US" sz="1200" dirty="0"/>
              <a:t>Sample a few landing videos for landing analysis</a:t>
            </a:r>
          </a:p>
          <a:p>
            <a:r>
              <a:rPr lang="en-US" sz="1200" dirty="0"/>
              <a:t>1. We see from the videos that the agent is able to land smoothly with no difficulties. It is also able to land very efficiently, (&lt;= 5 seconds). </a:t>
            </a:r>
          </a:p>
          <a:p>
            <a:r>
              <a:rPr lang="en-US" sz="1200" dirty="0"/>
              <a:t>2. The agent seems to know when to be cautious, as seen from the slowdown in speed when approaching a lower altitude. This means that the agent knows how to land carefully without risk.</a:t>
            </a:r>
          </a:p>
          <a:p>
            <a:r>
              <a:rPr lang="en-US" sz="1200" dirty="0"/>
              <a:t>3. This means that our agent is not only able to take a cautious approach when landing, it is able to also land efficiently without crashing</a:t>
            </a:r>
            <a:endParaRPr lang="en-SG" sz="1200" dirty="0"/>
          </a:p>
        </p:txBody>
      </p:sp>
    </p:spTree>
    <p:extLst>
      <p:ext uri="{BB962C8B-B14F-4D97-AF65-F5344CB8AC3E}">
        <p14:creationId xmlns:p14="http://schemas.microsoft.com/office/powerpoint/2010/main" val="91057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740"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5280" fill="hold"/>
                                        <p:tgtEl>
                                          <p:spTgt spid="6"/>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4880"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5" fill="hold" display="0">
                  <p:stCondLst>
                    <p:cond delay="indefinite"/>
                  </p:stCondLst>
                </p:cTn>
                <p:tgtEl>
                  <p:spTgt spid="4"/>
                </p:tgtEl>
              </p:cMediaNode>
            </p:video>
            <p:seq concurrent="1" nextAc="seek">
              <p:cTn id="16" restart="whenNotActive" fill="hold" evtFilter="cancelBubble" nodeType="interactiveSeq">
                <p:stCondLst>
                  <p:cond evt="onClick" delay="0">
                    <p:tgtEl>
                      <p:spTgt spid="4"/>
                    </p:tgtEl>
                  </p:cond>
                </p:stCondLst>
                <p:endSync evt="end" delay="0">
                  <p:rtn val="all"/>
                </p:endSync>
                <p:childTnLst>
                  <p:par>
                    <p:cTn id="17" fill="hold">
                      <p:stCondLst>
                        <p:cond delay="0"/>
                      </p:stCondLst>
                      <p:childTnLst>
                        <p:par>
                          <p:cTn id="18" fill="hold">
                            <p:stCondLst>
                              <p:cond delay="0"/>
                            </p:stCondLst>
                            <p:childTnLst>
                              <p:par>
                                <p:cTn id="19" presetID="2" presetClass="mediacall" presetSubtype="0" fill="hold" nodeType="clickEffect">
                                  <p:stCondLst>
                                    <p:cond delay="0"/>
                                  </p:stCondLst>
                                  <p:childTnLst>
                                    <p:cmd type="call" cmd="togglePause">
                                      <p:cBhvr>
                                        <p:cTn id="20" dur="1" fill="hold"/>
                                        <p:tgtEl>
                                          <p:spTgt spid="4"/>
                                        </p:tgtEl>
                                      </p:cBhvr>
                                    </p:cmd>
                                  </p:childTnLst>
                                </p:cTn>
                              </p:par>
                            </p:childTnLst>
                          </p:cTn>
                        </p:par>
                      </p:childTnLst>
                    </p:cTn>
                  </p:par>
                </p:childTnLst>
              </p:cTn>
              <p:nextCondLst>
                <p:cond evt="onClick" delay="0">
                  <p:tgtEl>
                    <p:spTgt spid="4"/>
                  </p:tgtEl>
                </p:cond>
              </p:nextCondLst>
            </p:seq>
            <p:video>
              <p:cMediaNode vol="80000">
                <p:cTn id="21" fill="hold" display="0">
                  <p:stCondLst>
                    <p:cond delay="indefinite"/>
                  </p:stCondLst>
                </p:cTn>
                <p:tgtEl>
                  <p:spTgt spid="6"/>
                </p:tgtEl>
              </p:cMediaNode>
            </p:video>
            <p:seq concurrent="1" nextAc="seek">
              <p:cTn id="22" restart="whenNotActive" fill="hold" evtFilter="cancelBubble" nodeType="interactiveSeq">
                <p:stCondLst>
                  <p:cond evt="onClick" delay="0">
                    <p:tgtEl>
                      <p:spTgt spid="6"/>
                    </p:tgtEl>
                  </p:cond>
                </p:stCondLst>
                <p:endSync evt="end" delay="0">
                  <p:rtn val="all"/>
                </p:endSync>
                <p:childTnLst>
                  <p:par>
                    <p:cTn id="23" fill="hold">
                      <p:stCondLst>
                        <p:cond delay="0"/>
                      </p:stCondLst>
                      <p:childTnLst>
                        <p:par>
                          <p:cTn id="24" fill="hold">
                            <p:stCondLst>
                              <p:cond delay="0"/>
                            </p:stCondLst>
                            <p:childTnLst>
                              <p:par>
                                <p:cTn id="25" presetID="2" presetClass="mediacall" presetSubtype="0" fill="hold" nodeType="clickEffect">
                                  <p:stCondLst>
                                    <p:cond delay="0"/>
                                  </p:stCondLst>
                                  <p:childTnLst>
                                    <p:cmd type="call" cmd="togglePause">
                                      <p:cBhvr>
                                        <p:cTn id="26" dur="1" fill="hold"/>
                                        <p:tgtEl>
                                          <p:spTgt spid="6"/>
                                        </p:tgtEl>
                                      </p:cBhvr>
                                    </p:cmd>
                                  </p:childTnLst>
                                </p:cTn>
                              </p:par>
                            </p:childTnLst>
                          </p:cTn>
                        </p:par>
                      </p:childTnLst>
                    </p:cTn>
                  </p:par>
                </p:childTnLst>
              </p:cTn>
              <p:nextCondLst>
                <p:cond evt="onClick" delay="0">
                  <p:tgtEl>
                    <p:spTgt spid="6"/>
                  </p:tgtEl>
                </p:cond>
              </p:nextCondLst>
            </p:seq>
            <p:video>
              <p:cMediaNode vol="80000">
                <p:cTn id="27" fill="hold" display="0">
                  <p:stCondLst>
                    <p:cond delay="indefinite"/>
                  </p:stCondLst>
                </p:cTn>
                <p:tgtEl>
                  <p:spTgt spid="7"/>
                </p:tgtEl>
              </p:cMediaNode>
            </p:video>
            <p:seq concurrent="1" nextAc="seek">
              <p:cTn id="28" restart="whenNotActive" fill="hold" evtFilter="cancelBubble" nodeType="interactiveSeq">
                <p:stCondLst>
                  <p:cond evt="onClick" delay="0">
                    <p:tgtEl>
                      <p:spTgt spid="7"/>
                    </p:tgtEl>
                  </p:cond>
                </p:stCondLst>
                <p:endSync evt="end" delay="0">
                  <p:rtn val="all"/>
                </p:endSync>
                <p:childTnLst>
                  <p:par>
                    <p:cTn id="29" fill="hold">
                      <p:stCondLst>
                        <p:cond delay="0"/>
                      </p:stCondLst>
                      <p:childTnLst>
                        <p:par>
                          <p:cTn id="30" fill="hold">
                            <p:stCondLst>
                              <p:cond delay="0"/>
                            </p:stCondLst>
                            <p:childTnLst>
                              <p:par>
                                <p:cTn id="31" presetID="2" presetClass="mediacall" presetSubtype="0" fill="hold" nodeType="clickEffect">
                                  <p:stCondLst>
                                    <p:cond delay="0"/>
                                  </p:stCondLst>
                                  <p:childTnLst>
                                    <p:cmd type="call" cmd="togglePause">
                                      <p:cBhvr>
                                        <p:cTn id="3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97314"/>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sz="2000" dirty="0"/>
              <a:t>Hyper Parameter tuning</a:t>
            </a:r>
          </a:p>
        </p:txBody>
      </p:sp>
      <p:sp>
        <p:nvSpPr>
          <p:cNvPr id="5" name="TextBox 4">
            <a:extLst>
              <a:ext uri="{FF2B5EF4-FFF2-40B4-BE49-F238E27FC236}">
                <a16:creationId xmlns:a16="http://schemas.microsoft.com/office/drawing/2014/main" id="{2DE402EE-1F8B-DC97-9368-8E9A40BCA670}"/>
              </a:ext>
            </a:extLst>
          </p:cNvPr>
          <p:cNvSpPr txBox="1"/>
          <p:nvPr/>
        </p:nvSpPr>
        <p:spPr>
          <a:xfrm>
            <a:off x="174812" y="393816"/>
            <a:ext cx="4652682" cy="3046988"/>
          </a:xfrm>
          <a:prstGeom prst="rect">
            <a:avLst/>
          </a:prstGeom>
          <a:noFill/>
        </p:spPr>
        <p:txBody>
          <a:bodyPr wrap="square">
            <a:spAutoFit/>
          </a:bodyPr>
          <a:lstStyle/>
          <a:p>
            <a:r>
              <a:rPr lang="en-US" sz="1200" dirty="0"/>
              <a:t>1. For tuning, we use </a:t>
            </a:r>
            <a:r>
              <a:rPr lang="en-US" sz="1200" dirty="0" err="1"/>
              <a:t>wandb's</a:t>
            </a:r>
            <a:r>
              <a:rPr lang="en-US" sz="1200" dirty="0"/>
              <a:t> sweep function. We use random search to search for the most optimal hyperparameters for our noisy net model, to see if we can further improve our average score.</a:t>
            </a:r>
          </a:p>
          <a:p>
            <a:r>
              <a:rPr lang="en-US" sz="1200" dirty="0"/>
              <a:t>2. For tuning we also set the training to stop, if the algorithm has trained for more than 50 episode, and obtain an average rewards of below -200, the training will be halted. This will help us save time as we know those hyperparameters are not useful.</a:t>
            </a:r>
          </a:p>
          <a:p>
            <a:endParaRPr lang="en-US" sz="1200" dirty="0"/>
          </a:p>
          <a:p>
            <a:r>
              <a:rPr lang="en-US" sz="1200" dirty="0"/>
              <a:t>Hyperparameters tuned: learning rate (min = 0.0001, max = 0.01); Update target network interval (5, 10, 20, 30, 50, 100, 130)</a:t>
            </a:r>
          </a:p>
          <a:p>
            <a:r>
              <a:rPr lang="en-US" sz="1200" dirty="0"/>
              <a:t>I wanted to investigate if updating the target network at fewer or more frequent intervals would result in a better performance. Similarly, tuning the learning rate determines how big of a leap we take in finding optimal policy. In the terms of simple </a:t>
            </a:r>
            <a:r>
              <a:rPr lang="en-US" sz="1200" dirty="0" err="1"/>
              <a:t>QLearning</a:t>
            </a:r>
            <a:r>
              <a:rPr lang="en-US" sz="1200" dirty="0"/>
              <a:t> it's how much you are updating the Q value with each step.</a:t>
            </a:r>
            <a:endParaRPr lang="en-SG" sz="1200" dirty="0"/>
          </a:p>
        </p:txBody>
      </p:sp>
      <p:sp>
        <p:nvSpPr>
          <p:cNvPr id="10" name="TextBox 9">
            <a:extLst>
              <a:ext uri="{FF2B5EF4-FFF2-40B4-BE49-F238E27FC236}">
                <a16:creationId xmlns:a16="http://schemas.microsoft.com/office/drawing/2014/main" id="{C3DA1F70-BD16-475B-552B-203A818F9E8F}"/>
              </a:ext>
            </a:extLst>
          </p:cNvPr>
          <p:cNvSpPr txBox="1"/>
          <p:nvPr/>
        </p:nvSpPr>
        <p:spPr>
          <a:xfrm>
            <a:off x="5609345" y="1243734"/>
            <a:ext cx="3213846" cy="2677656"/>
          </a:xfrm>
          <a:prstGeom prst="rect">
            <a:avLst/>
          </a:prstGeom>
          <a:noFill/>
        </p:spPr>
        <p:txBody>
          <a:bodyPr wrap="square">
            <a:spAutoFit/>
          </a:bodyPr>
          <a:lstStyle/>
          <a:p>
            <a:r>
              <a:rPr lang="en-US" b="1" dirty="0"/>
              <a:t>RESULTS</a:t>
            </a:r>
          </a:p>
          <a:p>
            <a:r>
              <a:rPr lang="en-US" dirty="0"/>
              <a:t>- Due to limited computational power and </a:t>
            </a:r>
            <a:r>
              <a:rPr lang="en-US" dirty="0" err="1"/>
              <a:t>colab</a:t>
            </a:r>
            <a:r>
              <a:rPr lang="en-US" dirty="0"/>
              <a:t> runtime, I am unable to complete the run, due to the long hours of runtime.</a:t>
            </a:r>
          </a:p>
          <a:p>
            <a:r>
              <a:rPr lang="en-US" dirty="0"/>
              <a:t>- Scrolling through, we see that our tuning has managed to find average scores that are of above 220, however it does not outperform our current noisy net. </a:t>
            </a:r>
          </a:p>
          <a:p>
            <a:r>
              <a:rPr lang="en-US" dirty="0"/>
              <a:t>- As such, we have to move to evaluation</a:t>
            </a:r>
            <a:endParaRPr lang="en-SG" dirty="0"/>
          </a:p>
        </p:txBody>
      </p:sp>
    </p:spTree>
    <p:extLst>
      <p:ext uri="{BB962C8B-B14F-4D97-AF65-F5344CB8AC3E}">
        <p14:creationId xmlns:p14="http://schemas.microsoft.com/office/powerpoint/2010/main" val="988287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263835"/>
            <a:ext cx="7220652"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sz="3000" dirty="0"/>
              <a:t>Problem Understanding</a:t>
            </a:r>
          </a:p>
        </p:txBody>
      </p:sp>
      <p:sp>
        <p:nvSpPr>
          <p:cNvPr id="4" name="TextBox 3">
            <a:extLst>
              <a:ext uri="{FF2B5EF4-FFF2-40B4-BE49-F238E27FC236}">
                <a16:creationId xmlns:a16="http://schemas.microsoft.com/office/drawing/2014/main" id="{54407608-C585-A21D-53CF-3C722CB0EEA7}"/>
              </a:ext>
            </a:extLst>
          </p:cNvPr>
          <p:cNvSpPr txBox="1"/>
          <p:nvPr/>
        </p:nvSpPr>
        <p:spPr>
          <a:xfrm>
            <a:off x="134469" y="583696"/>
            <a:ext cx="8875061" cy="2246769"/>
          </a:xfrm>
          <a:prstGeom prst="rect">
            <a:avLst/>
          </a:prstGeom>
          <a:noFill/>
        </p:spPr>
        <p:txBody>
          <a:bodyPr wrap="square">
            <a:spAutoFit/>
          </a:bodyPr>
          <a:lstStyle/>
          <a:p>
            <a:r>
              <a:rPr lang="en-US" sz="1000" dirty="0"/>
              <a:t>- The diagram below depicts the agent-environment interaction loop of a typical RL algorithm.</a:t>
            </a:r>
          </a:p>
          <a:p>
            <a:r>
              <a:rPr lang="en-US" sz="1000" dirty="0"/>
              <a:t>- In a typical RL problem, we would have the following:</a:t>
            </a:r>
          </a:p>
          <a:p>
            <a:r>
              <a:rPr lang="en-US" sz="1000" dirty="0"/>
              <a:t>    - Agent: An agent in RL is an entity that tries to learn the best way to perform a task</a:t>
            </a:r>
          </a:p>
          <a:p>
            <a:r>
              <a:rPr lang="en-US" sz="1000" dirty="0"/>
              <a:t>    - Actions: What the agent does at each time step</a:t>
            </a:r>
          </a:p>
          <a:p>
            <a:r>
              <a:rPr lang="en-US" sz="1000" dirty="0"/>
              <a:t>    - Environment: We would also have an *environment* where the agent interacts with</a:t>
            </a:r>
          </a:p>
          <a:p>
            <a:r>
              <a:rPr lang="en-US" sz="1000" dirty="0"/>
              <a:t>    - State: Then, we have the state which is the current situation of the agent.</a:t>
            </a:r>
          </a:p>
          <a:p>
            <a:r>
              <a:rPr lang="en-US" sz="1000" dirty="0"/>
              <a:t>    - Rewards: Environment would provide feedback to the agent in the form of rewards. For example, if the action of the agent is good, then a positive reward can be given</a:t>
            </a:r>
          </a:p>
          <a:p>
            <a:r>
              <a:rPr lang="en-US" sz="1000" dirty="0"/>
              <a:t>    - Policy (</a:t>
            </a:r>
            <a:r>
              <a:rPr lang="en-US" sz="1000" dirty="0" err="1"/>
              <a:t>Impt</a:t>
            </a:r>
            <a:r>
              <a:rPr lang="en-US" sz="1000" dirty="0"/>
              <a:t>**) to map agent state to actions </a:t>
            </a:r>
          </a:p>
          <a:p>
            <a:r>
              <a:rPr lang="en-US" sz="1000" dirty="0"/>
              <a:t>- The [process](https://pylessons.com/LunarLander-v2-PPO) is typically defined as follows: The agent observes the current state of our environment and, based on some policy, decides to take a particular action. This action is then relayed back to the environment, which moves forward by one step. This generates a reward that indicates whether the action taken was positive or negative in the context of the game being played. Using this reward as feedback, the agent tries to figure out how to modify its existing policy to obtain better rewards in the future. [4]</a:t>
            </a:r>
          </a:p>
          <a:p>
            <a:r>
              <a:rPr lang="en-US" sz="1000" dirty="0"/>
              <a:t>- Ultimately, the purpose of reinforcement learning is for the agent to learn an optimal, or nearly-optimal, policy that maximizes the "reward function"</a:t>
            </a:r>
          </a:p>
        </p:txBody>
      </p:sp>
      <p:pic>
        <p:nvPicPr>
          <p:cNvPr id="6" name="Picture 5">
            <a:extLst>
              <a:ext uri="{FF2B5EF4-FFF2-40B4-BE49-F238E27FC236}">
                <a16:creationId xmlns:a16="http://schemas.microsoft.com/office/drawing/2014/main" id="{FD3D0112-3850-0588-C92C-A1C646A4F7DC}"/>
              </a:ext>
            </a:extLst>
          </p:cNvPr>
          <p:cNvPicPr>
            <a:picLocks noChangeAspect="1"/>
          </p:cNvPicPr>
          <p:nvPr/>
        </p:nvPicPr>
        <p:blipFill>
          <a:blip r:embed="rId2"/>
          <a:stretch>
            <a:fillRect/>
          </a:stretch>
        </p:blipFill>
        <p:spPr>
          <a:xfrm>
            <a:off x="1283234" y="2947246"/>
            <a:ext cx="5171355" cy="1997797"/>
          </a:xfrm>
          <a:prstGeom prst="rect">
            <a:avLst/>
          </a:prstGeom>
        </p:spPr>
      </p:pic>
    </p:spTree>
    <p:extLst>
      <p:ext uri="{BB962C8B-B14F-4D97-AF65-F5344CB8AC3E}">
        <p14:creationId xmlns:p14="http://schemas.microsoft.com/office/powerpoint/2010/main" val="31276676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97314"/>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sz="2000" dirty="0"/>
              <a:t>Evaluation</a:t>
            </a:r>
          </a:p>
        </p:txBody>
      </p:sp>
      <p:pic>
        <p:nvPicPr>
          <p:cNvPr id="4" name="Picture 3">
            <a:extLst>
              <a:ext uri="{FF2B5EF4-FFF2-40B4-BE49-F238E27FC236}">
                <a16:creationId xmlns:a16="http://schemas.microsoft.com/office/drawing/2014/main" id="{02F717C7-2831-C57B-4573-FB16D3997722}"/>
              </a:ext>
            </a:extLst>
          </p:cNvPr>
          <p:cNvPicPr>
            <a:picLocks noChangeAspect="1"/>
          </p:cNvPicPr>
          <p:nvPr/>
        </p:nvPicPr>
        <p:blipFill>
          <a:blip r:embed="rId2"/>
          <a:stretch>
            <a:fillRect/>
          </a:stretch>
        </p:blipFill>
        <p:spPr>
          <a:xfrm>
            <a:off x="0" y="393816"/>
            <a:ext cx="9144000" cy="1921106"/>
          </a:xfrm>
          <a:prstGeom prst="rect">
            <a:avLst/>
          </a:prstGeom>
        </p:spPr>
      </p:pic>
      <p:pic>
        <p:nvPicPr>
          <p:cNvPr id="7" name="Picture 6">
            <a:extLst>
              <a:ext uri="{FF2B5EF4-FFF2-40B4-BE49-F238E27FC236}">
                <a16:creationId xmlns:a16="http://schemas.microsoft.com/office/drawing/2014/main" id="{5E43DBB3-7C7D-2E6E-C60A-E6F6F89538FD}"/>
              </a:ext>
            </a:extLst>
          </p:cNvPr>
          <p:cNvPicPr>
            <a:picLocks noChangeAspect="1"/>
          </p:cNvPicPr>
          <p:nvPr/>
        </p:nvPicPr>
        <p:blipFill>
          <a:blip r:embed="rId3"/>
          <a:stretch>
            <a:fillRect/>
          </a:stretch>
        </p:blipFill>
        <p:spPr>
          <a:xfrm>
            <a:off x="1913324" y="2419297"/>
            <a:ext cx="4817889" cy="2330387"/>
          </a:xfrm>
          <a:prstGeom prst="rect">
            <a:avLst/>
          </a:prstGeom>
        </p:spPr>
      </p:pic>
    </p:spTree>
    <p:extLst>
      <p:ext uri="{BB962C8B-B14F-4D97-AF65-F5344CB8AC3E}">
        <p14:creationId xmlns:p14="http://schemas.microsoft.com/office/powerpoint/2010/main" val="36415556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97314"/>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sz="2000" dirty="0"/>
              <a:t>Evaluation</a:t>
            </a:r>
          </a:p>
        </p:txBody>
      </p:sp>
      <p:pic>
        <p:nvPicPr>
          <p:cNvPr id="7" name="Picture 6">
            <a:extLst>
              <a:ext uri="{FF2B5EF4-FFF2-40B4-BE49-F238E27FC236}">
                <a16:creationId xmlns:a16="http://schemas.microsoft.com/office/drawing/2014/main" id="{5E43DBB3-7C7D-2E6E-C60A-E6F6F89538FD}"/>
              </a:ext>
            </a:extLst>
          </p:cNvPr>
          <p:cNvPicPr>
            <a:picLocks noChangeAspect="1"/>
          </p:cNvPicPr>
          <p:nvPr/>
        </p:nvPicPr>
        <p:blipFill>
          <a:blip r:embed="rId2"/>
          <a:stretch>
            <a:fillRect/>
          </a:stretch>
        </p:blipFill>
        <p:spPr>
          <a:xfrm>
            <a:off x="1913324" y="2419297"/>
            <a:ext cx="4817889" cy="2330387"/>
          </a:xfrm>
          <a:prstGeom prst="rect">
            <a:avLst/>
          </a:prstGeom>
        </p:spPr>
      </p:pic>
      <p:sp>
        <p:nvSpPr>
          <p:cNvPr id="5" name="TextBox 4">
            <a:extLst>
              <a:ext uri="{FF2B5EF4-FFF2-40B4-BE49-F238E27FC236}">
                <a16:creationId xmlns:a16="http://schemas.microsoft.com/office/drawing/2014/main" id="{294D7059-32AF-282C-025F-B6F8174FA331}"/>
              </a:ext>
            </a:extLst>
          </p:cNvPr>
          <p:cNvSpPr txBox="1"/>
          <p:nvPr/>
        </p:nvSpPr>
        <p:spPr>
          <a:xfrm>
            <a:off x="213232" y="536512"/>
            <a:ext cx="4652682" cy="1384995"/>
          </a:xfrm>
          <a:prstGeom prst="rect">
            <a:avLst/>
          </a:prstGeom>
          <a:noFill/>
        </p:spPr>
        <p:txBody>
          <a:bodyPr wrap="square">
            <a:spAutoFit/>
          </a:bodyPr>
          <a:lstStyle/>
          <a:p>
            <a:r>
              <a:rPr lang="en-US" sz="1200" dirty="0"/>
              <a:t>From all of the above, we can conclude that noisy networks are the best, with perfect landing rate of 100%. It has also achieved an excellent average reward score of 280, while peaking at a reward score of 313. It has also a good success in landing rates. With the lowest failure rate, it has proven itself as the best model for landing the lunar lander, given the importance of a low failure rate in a high risk environment like landing a rocket autonomously. </a:t>
            </a:r>
            <a:endParaRPr lang="en-SG" sz="1200" dirty="0"/>
          </a:p>
        </p:txBody>
      </p:sp>
    </p:spTree>
    <p:extLst>
      <p:ext uri="{BB962C8B-B14F-4D97-AF65-F5344CB8AC3E}">
        <p14:creationId xmlns:p14="http://schemas.microsoft.com/office/powerpoint/2010/main" val="34122656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97314"/>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sz="2000" dirty="0"/>
              <a:t>Evaluation</a:t>
            </a:r>
          </a:p>
        </p:txBody>
      </p:sp>
      <p:sp>
        <p:nvSpPr>
          <p:cNvPr id="4" name="TextBox 3">
            <a:extLst>
              <a:ext uri="{FF2B5EF4-FFF2-40B4-BE49-F238E27FC236}">
                <a16:creationId xmlns:a16="http://schemas.microsoft.com/office/drawing/2014/main" id="{0612C8E5-623D-118A-42B0-8F0673C285DB}"/>
              </a:ext>
            </a:extLst>
          </p:cNvPr>
          <p:cNvSpPr txBox="1"/>
          <p:nvPr/>
        </p:nvSpPr>
        <p:spPr>
          <a:xfrm>
            <a:off x="183776" y="1228766"/>
            <a:ext cx="4652682" cy="2031325"/>
          </a:xfrm>
          <a:prstGeom prst="rect">
            <a:avLst/>
          </a:prstGeom>
          <a:noFill/>
        </p:spPr>
        <p:txBody>
          <a:bodyPr wrap="square">
            <a:spAutoFit/>
          </a:bodyPr>
          <a:lstStyle/>
          <a:p>
            <a:r>
              <a:rPr lang="en-US" dirty="0"/>
              <a:t>1. Before we conclude, let's visualize the highest reward landing </a:t>
            </a:r>
            <a:r>
              <a:rPr lang="en-US" dirty="0" err="1"/>
              <a:t>achived</a:t>
            </a:r>
            <a:r>
              <a:rPr lang="en-US" dirty="0"/>
              <a:t> by our best model in the evaluation environment</a:t>
            </a:r>
          </a:p>
          <a:p>
            <a:r>
              <a:rPr lang="en-US" dirty="0"/>
              <a:t>2. This landing achieved a reward score of 313, let's analyze what the agent did well</a:t>
            </a:r>
          </a:p>
          <a:p>
            <a:r>
              <a:rPr lang="en-US" dirty="0"/>
              <a:t>3. Upon closer analysis, I noticed that the agent is able to cautiously land without any difficulties. It tends to slow down upon reaching lower altitudes and </a:t>
            </a:r>
            <a:r>
              <a:rPr lang="en-US" dirty="0" err="1"/>
              <a:t>manueveres</a:t>
            </a:r>
            <a:r>
              <a:rPr lang="en-US" dirty="0"/>
              <a:t> efficiently using its engines to the landing pad.</a:t>
            </a:r>
            <a:endParaRPr lang="en-SG" dirty="0"/>
          </a:p>
        </p:txBody>
      </p:sp>
      <p:pic>
        <p:nvPicPr>
          <p:cNvPr id="6" name="download">
            <a:hlinkClick r:id="" action="ppaction://media"/>
            <a:extLst>
              <a:ext uri="{FF2B5EF4-FFF2-40B4-BE49-F238E27FC236}">
                <a16:creationId xmlns:a16="http://schemas.microsoft.com/office/drawing/2014/main" id="{6F58A90C-C9F2-D12F-6130-A88216D1B190}"/>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5150224" y="1228766"/>
            <a:ext cx="3810000" cy="2540000"/>
          </a:xfrm>
          <a:prstGeom prst="rect">
            <a:avLst/>
          </a:prstGeom>
        </p:spPr>
      </p:pic>
    </p:spTree>
    <p:extLst>
      <p:ext uri="{BB962C8B-B14F-4D97-AF65-F5344CB8AC3E}">
        <p14:creationId xmlns:p14="http://schemas.microsoft.com/office/powerpoint/2010/main" val="33051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84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97314"/>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sz="2000" dirty="0"/>
              <a:t>CONCLUSION</a:t>
            </a:r>
          </a:p>
        </p:txBody>
      </p:sp>
      <p:sp>
        <p:nvSpPr>
          <p:cNvPr id="8" name="TextBox 7">
            <a:extLst>
              <a:ext uri="{FF2B5EF4-FFF2-40B4-BE49-F238E27FC236}">
                <a16:creationId xmlns:a16="http://schemas.microsoft.com/office/drawing/2014/main" id="{73568C80-E556-9EE9-EE9A-8C6AB00DAD31}"/>
              </a:ext>
            </a:extLst>
          </p:cNvPr>
          <p:cNvSpPr txBox="1"/>
          <p:nvPr/>
        </p:nvSpPr>
        <p:spPr>
          <a:xfrm>
            <a:off x="84524" y="393816"/>
            <a:ext cx="8667590" cy="2677656"/>
          </a:xfrm>
          <a:prstGeom prst="rect">
            <a:avLst/>
          </a:prstGeom>
          <a:noFill/>
        </p:spPr>
        <p:txBody>
          <a:bodyPr wrap="square">
            <a:spAutoFit/>
          </a:bodyPr>
          <a:lstStyle/>
          <a:p>
            <a:r>
              <a:rPr lang="en-US" dirty="0"/>
              <a:t>1. In this study, we have managed to experiment several models starting from A2C, which did not perform well at all with 0 landings, to noisy networks that made use of the noise induce in layers to enhance exploration. Noisy networks make use of noisy exploration instead of the conventional epsilon greedy exploration.</a:t>
            </a:r>
          </a:p>
          <a:p>
            <a:r>
              <a:rPr lang="en-US" dirty="0"/>
              <a:t>2. Furthermore, we have manage to incrementally improve our reward scores for each model, starting from DQN at 220 to Dueling double </a:t>
            </a:r>
            <a:r>
              <a:rPr lang="en-US" dirty="0" err="1"/>
              <a:t>dqn</a:t>
            </a:r>
            <a:r>
              <a:rPr lang="en-US" dirty="0"/>
              <a:t> at 260, to noisy networks at 280. Overall, we would consider this a success, given the fact that we have solved the environment and obtain a perfect landing rate of 100%</a:t>
            </a:r>
          </a:p>
          <a:p>
            <a:endParaRPr lang="en-US" dirty="0"/>
          </a:p>
          <a:p>
            <a:endParaRPr lang="en-US" dirty="0"/>
          </a:p>
          <a:p>
            <a:r>
              <a:rPr lang="en-US" dirty="0"/>
              <a:t>Given more time and computational power, we would like to further fine tune the noisy net's parameters so that we can achieve a higher reward score, outperforming all contenders in the papers with code leaderboard</a:t>
            </a:r>
            <a:endParaRPr lang="en-SG" dirty="0"/>
          </a:p>
        </p:txBody>
      </p:sp>
    </p:spTree>
    <p:extLst>
      <p:ext uri="{BB962C8B-B14F-4D97-AF65-F5344CB8AC3E}">
        <p14:creationId xmlns:p14="http://schemas.microsoft.com/office/powerpoint/2010/main" val="3907660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263835"/>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sz="2600" dirty="0"/>
              <a:t>Practical Applications of RL algorithms and its success </a:t>
            </a:r>
          </a:p>
        </p:txBody>
      </p:sp>
      <p:sp>
        <p:nvSpPr>
          <p:cNvPr id="5" name="TextBox 4">
            <a:extLst>
              <a:ext uri="{FF2B5EF4-FFF2-40B4-BE49-F238E27FC236}">
                <a16:creationId xmlns:a16="http://schemas.microsoft.com/office/drawing/2014/main" id="{C97E98D8-289B-E1AA-6CF4-36B99D7D9F4D}"/>
              </a:ext>
            </a:extLst>
          </p:cNvPr>
          <p:cNvSpPr txBox="1"/>
          <p:nvPr/>
        </p:nvSpPr>
        <p:spPr>
          <a:xfrm>
            <a:off x="270860" y="754965"/>
            <a:ext cx="7997159" cy="2292935"/>
          </a:xfrm>
          <a:prstGeom prst="rect">
            <a:avLst/>
          </a:prstGeom>
          <a:noFill/>
        </p:spPr>
        <p:txBody>
          <a:bodyPr wrap="square">
            <a:spAutoFit/>
          </a:bodyPr>
          <a:lstStyle/>
          <a:p>
            <a:r>
              <a:rPr lang="en-US" sz="1100" dirty="0"/>
              <a:t>- It has enjoyed a wide variety of successes, such as the latest language models like </a:t>
            </a:r>
            <a:r>
              <a:rPr lang="en-US" sz="1100" dirty="0" err="1"/>
              <a:t>ChatGPT</a:t>
            </a:r>
            <a:r>
              <a:rPr lang="en-US" sz="1100" dirty="0"/>
              <a:t>. Such a model like </a:t>
            </a:r>
            <a:r>
              <a:rPr lang="en-US" sz="1100" dirty="0" err="1"/>
              <a:t>ChatGPT</a:t>
            </a:r>
            <a:r>
              <a:rPr lang="en-US" sz="1100" dirty="0"/>
              <a:t> makes use a combination of both Supervised Learning and Reinforcement Learning for fine tuning. As a result, </a:t>
            </a:r>
            <a:r>
              <a:rPr lang="en-US" sz="1100" dirty="0" err="1"/>
              <a:t>ChatGPT</a:t>
            </a:r>
            <a:r>
              <a:rPr lang="en-US" sz="1100" dirty="0"/>
              <a:t> is able to generate text with incredible precision, coherence and detail. Through a quick research, </a:t>
            </a:r>
            <a:r>
              <a:rPr lang="en-US" sz="1100" dirty="0" err="1"/>
              <a:t>ChatGPT</a:t>
            </a:r>
            <a:r>
              <a:rPr lang="en-US" sz="1100" dirty="0"/>
              <a:t> model was fine-tuned on using several iterations of [Proximal Policy Optimization (PPO) algorithm](https://arxiv.org/pdf/1707.06347.pdf), a model that we can use try out later on. More specifically, </a:t>
            </a:r>
            <a:r>
              <a:rPr lang="en-US" sz="1100" dirty="0" err="1"/>
              <a:t>chatGPT</a:t>
            </a:r>
            <a:r>
              <a:rPr lang="en-US" sz="1100" dirty="0"/>
              <a:t> uses PPO to optimize its prompts on a reward signal given by another trained model.</a:t>
            </a:r>
          </a:p>
          <a:p>
            <a:r>
              <a:rPr lang="en-US" sz="1100" dirty="0"/>
              <a:t>- It has also famously been used to create breakthrough AIs for sophisticated strategy games, such as [Dota or Go](https://openai.com/blog/openai-five/)</a:t>
            </a:r>
          </a:p>
          <a:p>
            <a:endParaRPr lang="en-US" sz="1100" dirty="0"/>
          </a:p>
          <a:p>
            <a:r>
              <a:rPr lang="en-US" sz="1100" dirty="0"/>
              <a:t>- The realm of reinforcement learning has also brought itself closer to the future of **self-driving cars**, the concept of operating cars to travel without any human input. In such a scenario the car would be an agent, where the environment would be the road surroundings, other vehicles, etc. Given further advancements, self driving cars may be a common sight around us.</a:t>
            </a:r>
          </a:p>
        </p:txBody>
      </p:sp>
    </p:spTree>
    <p:extLst>
      <p:ext uri="{BB962C8B-B14F-4D97-AF65-F5344CB8AC3E}">
        <p14:creationId xmlns:p14="http://schemas.microsoft.com/office/powerpoint/2010/main" val="1156122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263835"/>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sz="2600" dirty="0"/>
              <a:t>Lunar Lander problem</a:t>
            </a:r>
          </a:p>
        </p:txBody>
      </p:sp>
      <p:sp>
        <p:nvSpPr>
          <p:cNvPr id="4" name="TextBox 3">
            <a:extLst>
              <a:ext uri="{FF2B5EF4-FFF2-40B4-BE49-F238E27FC236}">
                <a16:creationId xmlns:a16="http://schemas.microsoft.com/office/drawing/2014/main" id="{4368AFEF-56A3-9155-7B98-2C88AE23CAEE}"/>
              </a:ext>
            </a:extLst>
          </p:cNvPr>
          <p:cNvSpPr txBox="1"/>
          <p:nvPr/>
        </p:nvSpPr>
        <p:spPr>
          <a:xfrm>
            <a:off x="84524" y="754965"/>
            <a:ext cx="6544876" cy="1754326"/>
          </a:xfrm>
          <a:prstGeom prst="rect">
            <a:avLst/>
          </a:prstGeom>
          <a:noFill/>
        </p:spPr>
        <p:txBody>
          <a:bodyPr wrap="square">
            <a:spAutoFit/>
          </a:bodyPr>
          <a:lstStyle/>
          <a:p>
            <a:r>
              <a:rPr lang="en-US" sz="1200" dirty="0"/>
              <a:t>Lunar Lander is one of </a:t>
            </a:r>
            <a:r>
              <a:rPr lang="en-US" sz="1200" dirty="0" err="1"/>
              <a:t>OpenAI's</a:t>
            </a:r>
            <a:r>
              <a:rPr lang="en-US" sz="1200" dirty="0"/>
              <a:t> gym environment, part of the Box2D environment. This environment is a classic rocket trajectory optimization problem. There are two environment versions: discrete or continuous. For this study, we will be using discrete version. The landing pad is always at coordinates (0,0). The coordinates are the first two numbers in the state vector. Fuel is infinite, so an agent can learn to fly and then land on its first attempt.</a:t>
            </a:r>
          </a:p>
          <a:p>
            <a:r>
              <a:rPr lang="en-US" sz="1200" dirty="0"/>
              <a:t>(Ideally, we should land the lunar lander between the 2 yellow flags)</a:t>
            </a:r>
          </a:p>
          <a:p>
            <a:r>
              <a:rPr lang="en-US" sz="1200" dirty="0"/>
              <a:t>Ultimate Task: Agent is the lunar lander that tries to land on a landing pad at coordinates (0,0).  (first two numbers in the state vector).</a:t>
            </a:r>
          </a:p>
          <a:p>
            <a:endParaRPr lang="en-SG" sz="1200" dirty="0"/>
          </a:p>
        </p:txBody>
      </p:sp>
      <p:pic>
        <p:nvPicPr>
          <p:cNvPr id="7" name="Picture 6">
            <a:extLst>
              <a:ext uri="{FF2B5EF4-FFF2-40B4-BE49-F238E27FC236}">
                <a16:creationId xmlns:a16="http://schemas.microsoft.com/office/drawing/2014/main" id="{20143BCD-1021-7CA4-027C-CDEE090B3C71}"/>
              </a:ext>
            </a:extLst>
          </p:cNvPr>
          <p:cNvPicPr>
            <a:picLocks noChangeAspect="1"/>
          </p:cNvPicPr>
          <p:nvPr/>
        </p:nvPicPr>
        <p:blipFill>
          <a:blip r:embed="rId2"/>
          <a:stretch>
            <a:fillRect/>
          </a:stretch>
        </p:blipFill>
        <p:spPr>
          <a:xfrm>
            <a:off x="914399" y="3092099"/>
            <a:ext cx="5478716" cy="1471004"/>
          </a:xfrm>
          <a:prstGeom prst="rect">
            <a:avLst/>
          </a:prstGeom>
        </p:spPr>
      </p:pic>
      <p:sp>
        <p:nvSpPr>
          <p:cNvPr id="8" name="TextBox 7">
            <a:extLst>
              <a:ext uri="{FF2B5EF4-FFF2-40B4-BE49-F238E27FC236}">
                <a16:creationId xmlns:a16="http://schemas.microsoft.com/office/drawing/2014/main" id="{344F9716-7D27-5F44-9C9F-B1F63C69FF0C}"/>
              </a:ext>
            </a:extLst>
          </p:cNvPr>
          <p:cNvSpPr txBox="1"/>
          <p:nvPr/>
        </p:nvSpPr>
        <p:spPr>
          <a:xfrm>
            <a:off x="914399" y="2692644"/>
            <a:ext cx="1659751" cy="307777"/>
          </a:xfrm>
          <a:prstGeom prst="rect">
            <a:avLst/>
          </a:prstGeom>
          <a:noFill/>
        </p:spPr>
        <p:txBody>
          <a:bodyPr wrap="square" rtlCol="0">
            <a:spAutoFit/>
          </a:bodyPr>
          <a:lstStyle/>
          <a:p>
            <a:r>
              <a:rPr lang="en-SG" dirty="0"/>
              <a:t>Action space</a:t>
            </a:r>
          </a:p>
        </p:txBody>
      </p:sp>
      <p:pic>
        <p:nvPicPr>
          <p:cNvPr id="12" name="Picture 11">
            <a:extLst>
              <a:ext uri="{FF2B5EF4-FFF2-40B4-BE49-F238E27FC236}">
                <a16:creationId xmlns:a16="http://schemas.microsoft.com/office/drawing/2014/main" id="{ADC56866-9CDC-463C-2517-AF072299BF14}"/>
              </a:ext>
            </a:extLst>
          </p:cNvPr>
          <p:cNvPicPr>
            <a:picLocks noChangeAspect="1"/>
          </p:cNvPicPr>
          <p:nvPr/>
        </p:nvPicPr>
        <p:blipFill>
          <a:blip r:embed="rId3"/>
          <a:stretch>
            <a:fillRect/>
          </a:stretch>
        </p:blipFill>
        <p:spPr>
          <a:xfrm>
            <a:off x="6713924" y="2401513"/>
            <a:ext cx="2538480" cy="2741987"/>
          </a:xfrm>
          <a:prstGeom prst="rect">
            <a:avLst/>
          </a:prstGeom>
        </p:spPr>
      </p:pic>
      <p:sp>
        <p:nvSpPr>
          <p:cNvPr id="13" name="TextBox 12">
            <a:extLst>
              <a:ext uri="{FF2B5EF4-FFF2-40B4-BE49-F238E27FC236}">
                <a16:creationId xmlns:a16="http://schemas.microsoft.com/office/drawing/2014/main" id="{B038C166-DE70-4848-FE69-CC17F79CDE85}"/>
              </a:ext>
            </a:extLst>
          </p:cNvPr>
          <p:cNvSpPr txBox="1"/>
          <p:nvPr/>
        </p:nvSpPr>
        <p:spPr>
          <a:xfrm>
            <a:off x="6815738" y="1913324"/>
            <a:ext cx="1152605" cy="523220"/>
          </a:xfrm>
          <a:prstGeom prst="rect">
            <a:avLst/>
          </a:prstGeom>
          <a:noFill/>
        </p:spPr>
        <p:txBody>
          <a:bodyPr wrap="square" rtlCol="0">
            <a:spAutoFit/>
          </a:bodyPr>
          <a:lstStyle/>
          <a:p>
            <a:r>
              <a:rPr lang="en-SG" dirty="0"/>
              <a:t>Observation space</a:t>
            </a:r>
          </a:p>
        </p:txBody>
      </p:sp>
    </p:spTree>
    <p:extLst>
      <p:ext uri="{BB962C8B-B14F-4D97-AF65-F5344CB8AC3E}">
        <p14:creationId xmlns:p14="http://schemas.microsoft.com/office/powerpoint/2010/main" val="2039597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74262"/>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sz="2400" dirty="0"/>
              <a:t>Lunar Lander Reward System</a:t>
            </a:r>
          </a:p>
        </p:txBody>
      </p:sp>
      <p:pic>
        <p:nvPicPr>
          <p:cNvPr id="5" name="Picture 4">
            <a:extLst>
              <a:ext uri="{FF2B5EF4-FFF2-40B4-BE49-F238E27FC236}">
                <a16:creationId xmlns:a16="http://schemas.microsoft.com/office/drawing/2014/main" id="{BA0FA95B-CEEA-4563-C4EB-5F29E94B872A}"/>
              </a:ext>
            </a:extLst>
          </p:cNvPr>
          <p:cNvPicPr>
            <a:picLocks noChangeAspect="1"/>
          </p:cNvPicPr>
          <p:nvPr/>
        </p:nvPicPr>
        <p:blipFill>
          <a:blip r:embed="rId2"/>
          <a:stretch>
            <a:fillRect/>
          </a:stretch>
        </p:blipFill>
        <p:spPr>
          <a:xfrm>
            <a:off x="157036" y="416868"/>
            <a:ext cx="5160316" cy="2212494"/>
          </a:xfrm>
          <a:prstGeom prst="rect">
            <a:avLst/>
          </a:prstGeom>
        </p:spPr>
      </p:pic>
      <p:sp>
        <p:nvSpPr>
          <p:cNvPr id="6" name="TextBox 5">
            <a:extLst>
              <a:ext uri="{FF2B5EF4-FFF2-40B4-BE49-F238E27FC236}">
                <a16:creationId xmlns:a16="http://schemas.microsoft.com/office/drawing/2014/main" id="{7C6BA481-54D9-D1EE-1818-BE7EDB1D738D}"/>
              </a:ext>
            </a:extLst>
          </p:cNvPr>
          <p:cNvSpPr txBox="1"/>
          <p:nvPr/>
        </p:nvSpPr>
        <p:spPr>
          <a:xfrm>
            <a:off x="157036" y="2681561"/>
            <a:ext cx="1821116" cy="246221"/>
          </a:xfrm>
          <a:prstGeom prst="rect">
            <a:avLst/>
          </a:prstGeom>
          <a:noFill/>
        </p:spPr>
        <p:txBody>
          <a:bodyPr wrap="square" rtlCol="0">
            <a:spAutoFit/>
          </a:bodyPr>
          <a:lstStyle/>
          <a:p>
            <a:r>
              <a:rPr lang="en-SG" sz="1000" dirty="0"/>
              <a:t>Taken from </a:t>
            </a:r>
            <a:r>
              <a:rPr lang="en-SG" sz="1000" dirty="0" err="1"/>
              <a:t>iypnb</a:t>
            </a:r>
            <a:endParaRPr lang="en-SG" sz="1000" dirty="0"/>
          </a:p>
        </p:txBody>
      </p:sp>
      <p:sp>
        <p:nvSpPr>
          <p:cNvPr id="10" name="TextBox 9">
            <a:extLst>
              <a:ext uri="{FF2B5EF4-FFF2-40B4-BE49-F238E27FC236}">
                <a16:creationId xmlns:a16="http://schemas.microsoft.com/office/drawing/2014/main" id="{F0C464E2-B859-4EA4-E16A-0729F58AB9F3}"/>
              </a:ext>
            </a:extLst>
          </p:cNvPr>
          <p:cNvSpPr txBox="1"/>
          <p:nvPr/>
        </p:nvSpPr>
        <p:spPr>
          <a:xfrm>
            <a:off x="67235" y="2979981"/>
            <a:ext cx="5380745" cy="1938992"/>
          </a:xfrm>
          <a:prstGeom prst="rect">
            <a:avLst/>
          </a:prstGeom>
          <a:noFill/>
        </p:spPr>
        <p:txBody>
          <a:bodyPr wrap="square">
            <a:spAutoFit/>
          </a:bodyPr>
          <a:lstStyle/>
          <a:p>
            <a:r>
              <a:rPr lang="en-US" sz="1200" dirty="0"/>
              <a:t>1. Reward for moving from the top of the screen to the landing pad and coming to rest is about 100-140 points. If the lander moves away from the landing pad, it loses reward. If the lander crashes, it receives an additional -100 points. If it comes to rest, it receives an additional +100 points. Each leg with ground contact is +10 points. Firing the main engine is -0.3 points each frame, meaning a small penalty. Firing the side engine is -0.03 points each frame. Solved is 200 points. Landing outside the pad is also possible</a:t>
            </a:r>
          </a:p>
          <a:p>
            <a:r>
              <a:rPr lang="en-US" sz="1200" dirty="0"/>
              <a:t>2. From this, the rewards are not always positive, we can see that if the lunar lander hits the ground at the wrong angle or too fast it crashes and lunar lander get a large penalty.</a:t>
            </a:r>
            <a:endParaRPr lang="en-SG" sz="1200" dirty="0"/>
          </a:p>
        </p:txBody>
      </p:sp>
      <p:sp>
        <p:nvSpPr>
          <p:cNvPr id="14" name="TextBox 13">
            <a:extLst>
              <a:ext uri="{FF2B5EF4-FFF2-40B4-BE49-F238E27FC236}">
                <a16:creationId xmlns:a16="http://schemas.microsoft.com/office/drawing/2014/main" id="{7851AAC8-82F4-4159-2135-0AE3381884E7}"/>
              </a:ext>
            </a:extLst>
          </p:cNvPr>
          <p:cNvSpPr txBox="1"/>
          <p:nvPr/>
        </p:nvSpPr>
        <p:spPr>
          <a:xfrm>
            <a:off x="5645844" y="772037"/>
            <a:ext cx="2514600" cy="523220"/>
          </a:xfrm>
          <a:prstGeom prst="rect">
            <a:avLst/>
          </a:prstGeom>
          <a:noFill/>
        </p:spPr>
        <p:txBody>
          <a:bodyPr wrap="square">
            <a:spAutoFit/>
          </a:bodyPr>
          <a:lstStyle/>
          <a:p>
            <a:r>
              <a:rPr lang="en-SG" b="1" dirty="0"/>
              <a:t> Episode Conclusion Criteria</a:t>
            </a:r>
          </a:p>
        </p:txBody>
      </p:sp>
      <p:sp>
        <p:nvSpPr>
          <p:cNvPr id="16" name="TextBox 15">
            <a:extLst>
              <a:ext uri="{FF2B5EF4-FFF2-40B4-BE49-F238E27FC236}">
                <a16:creationId xmlns:a16="http://schemas.microsoft.com/office/drawing/2014/main" id="{20E93310-587E-AC22-0886-24FC9712CFFA}"/>
              </a:ext>
            </a:extLst>
          </p:cNvPr>
          <p:cNvSpPr txBox="1"/>
          <p:nvPr/>
        </p:nvSpPr>
        <p:spPr>
          <a:xfrm>
            <a:off x="5547873" y="1186755"/>
            <a:ext cx="3511603" cy="1384995"/>
          </a:xfrm>
          <a:prstGeom prst="rect">
            <a:avLst/>
          </a:prstGeom>
          <a:noFill/>
        </p:spPr>
        <p:txBody>
          <a:bodyPr wrap="square">
            <a:spAutoFit/>
          </a:bodyPr>
          <a:lstStyle/>
          <a:p>
            <a:r>
              <a:rPr lang="en-US" dirty="0"/>
              <a:t>- The episode is finished if the lander crashes, or lander gets outside of the viewport (x coordinate more than 1), or lander is not awake, where body does not move and does not collide with any other body</a:t>
            </a:r>
            <a:endParaRPr lang="en-SG" dirty="0"/>
          </a:p>
        </p:txBody>
      </p:sp>
    </p:spTree>
    <p:extLst>
      <p:ext uri="{BB962C8B-B14F-4D97-AF65-F5344CB8AC3E}">
        <p14:creationId xmlns:p14="http://schemas.microsoft.com/office/powerpoint/2010/main" val="1491186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74262"/>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sz="2400" dirty="0"/>
              <a:t>Environment</a:t>
            </a:r>
          </a:p>
        </p:txBody>
      </p:sp>
      <p:pic>
        <p:nvPicPr>
          <p:cNvPr id="4" name="Picture 3">
            <a:extLst>
              <a:ext uri="{FF2B5EF4-FFF2-40B4-BE49-F238E27FC236}">
                <a16:creationId xmlns:a16="http://schemas.microsoft.com/office/drawing/2014/main" id="{5E9F955D-85A7-2B36-AFC9-D32D1483F78B}"/>
              </a:ext>
            </a:extLst>
          </p:cNvPr>
          <p:cNvPicPr>
            <a:picLocks noChangeAspect="1"/>
          </p:cNvPicPr>
          <p:nvPr/>
        </p:nvPicPr>
        <p:blipFill>
          <a:blip r:embed="rId12"/>
          <a:stretch>
            <a:fillRect/>
          </a:stretch>
        </p:blipFill>
        <p:spPr>
          <a:xfrm>
            <a:off x="210717" y="416868"/>
            <a:ext cx="2809108" cy="685896"/>
          </a:xfrm>
          <a:prstGeom prst="rect">
            <a:avLst/>
          </a:prstGeom>
        </p:spPr>
      </p:pic>
      <p:pic>
        <p:nvPicPr>
          <p:cNvPr id="7" name="download">
            <a:hlinkClick r:id="" action="ppaction://media"/>
            <a:extLst>
              <a:ext uri="{FF2B5EF4-FFF2-40B4-BE49-F238E27FC236}">
                <a16:creationId xmlns:a16="http://schemas.microsoft.com/office/drawing/2014/main" id="{B39F60CF-AF8E-B460-6A5E-380430805870}"/>
              </a:ext>
            </a:extLst>
          </p:cNvPr>
          <p:cNvPicPr>
            <a:picLocks noChangeAspect="1"/>
          </p:cNvPicPr>
          <p:nvPr>
            <a:videoFile r:link="rId2"/>
            <p:extLst>
              <p:ext uri="{DAA4B4D4-6D71-4841-9C94-3DE7FCFB9230}">
                <p14:media xmlns:p14="http://schemas.microsoft.com/office/powerpoint/2010/main" r:embed="rId1"/>
              </p:ext>
            </p:extLst>
          </p:nvPr>
        </p:nvPicPr>
        <p:blipFill>
          <a:blip r:embed="rId13"/>
          <a:stretch>
            <a:fillRect/>
          </a:stretch>
        </p:blipFill>
        <p:spPr>
          <a:xfrm>
            <a:off x="210717" y="1299001"/>
            <a:ext cx="2743200" cy="1828800"/>
          </a:xfrm>
          <a:prstGeom prst="rect">
            <a:avLst/>
          </a:prstGeom>
        </p:spPr>
      </p:pic>
      <p:sp>
        <p:nvSpPr>
          <p:cNvPr id="9" name="TextBox 8">
            <a:extLst>
              <a:ext uri="{FF2B5EF4-FFF2-40B4-BE49-F238E27FC236}">
                <a16:creationId xmlns:a16="http://schemas.microsoft.com/office/drawing/2014/main" id="{6352B4E3-7BF5-C42A-1C02-9C9B102FCC5A}"/>
              </a:ext>
            </a:extLst>
          </p:cNvPr>
          <p:cNvSpPr txBox="1"/>
          <p:nvPr/>
        </p:nvSpPr>
        <p:spPr>
          <a:xfrm>
            <a:off x="136392" y="3127801"/>
            <a:ext cx="2883433" cy="1754326"/>
          </a:xfrm>
          <a:prstGeom prst="rect">
            <a:avLst/>
          </a:prstGeom>
          <a:noFill/>
        </p:spPr>
        <p:txBody>
          <a:bodyPr wrap="square">
            <a:spAutoFit/>
          </a:bodyPr>
          <a:lstStyle/>
          <a:p>
            <a:r>
              <a:rPr lang="en-US" sz="1200" dirty="0"/>
              <a:t>Visualize environment (Randomly sampling actions)</a:t>
            </a:r>
          </a:p>
          <a:p>
            <a:r>
              <a:rPr lang="en-US" sz="1200" dirty="0"/>
              <a:t>- We will visualize the environment first, and view our agent.</a:t>
            </a:r>
          </a:p>
          <a:p>
            <a:r>
              <a:rPr lang="en-US" sz="1200" dirty="0"/>
              <a:t>- We sample random actions from the action space</a:t>
            </a:r>
          </a:p>
          <a:p>
            <a:r>
              <a:rPr lang="en-US" sz="1200" dirty="0"/>
              <a:t>- We see that the agent moves at random, and it does crash </a:t>
            </a:r>
            <a:r>
              <a:rPr lang="en-US" sz="1200" dirty="0" err="1"/>
              <a:t>everytime</a:t>
            </a:r>
            <a:r>
              <a:rPr lang="en-US" sz="1200" dirty="0"/>
              <a:t>, since it is not trained</a:t>
            </a:r>
            <a:endParaRPr lang="en-SG" sz="1200" dirty="0"/>
          </a:p>
        </p:txBody>
      </p:sp>
      <p:pic>
        <p:nvPicPr>
          <p:cNvPr id="11" name="download">
            <a:hlinkClick r:id="" action="ppaction://media"/>
            <a:extLst>
              <a:ext uri="{FF2B5EF4-FFF2-40B4-BE49-F238E27FC236}">
                <a16:creationId xmlns:a16="http://schemas.microsoft.com/office/drawing/2014/main" id="{2CF53F45-8C22-CA11-5CBA-0F764DE97826}"/>
              </a:ext>
            </a:extLst>
          </p:cNvPr>
          <p:cNvPicPr>
            <a:picLocks noChangeAspect="1"/>
          </p:cNvPicPr>
          <p:nvPr>
            <a:videoFile r:link="rId4"/>
            <p:extLst>
              <p:ext uri="{DAA4B4D4-6D71-4841-9C94-3DE7FCFB9230}">
                <p14:media xmlns:p14="http://schemas.microsoft.com/office/powerpoint/2010/main" r:embed="rId3"/>
              </p:ext>
            </p:extLst>
          </p:nvPr>
        </p:nvPicPr>
        <p:blipFill>
          <a:blip r:embed="rId14"/>
          <a:stretch>
            <a:fillRect/>
          </a:stretch>
        </p:blipFill>
        <p:spPr>
          <a:xfrm>
            <a:off x="3399373" y="153888"/>
            <a:ext cx="2743200" cy="1828800"/>
          </a:xfrm>
          <a:prstGeom prst="rect">
            <a:avLst/>
          </a:prstGeom>
        </p:spPr>
      </p:pic>
      <p:pic>
        <p:nvPicPr>
          <p:cNvPr id="12" name="download">
            <a:hlinkClick r:id="" action="ppaction://media"/>
            <a:extLst>
              <a:ext uri="{FF2B5EF4-FFF2-40B4-BE49-F238E27FC236}">
                <a16:creationId xmlns:a16="http://schemas.microsoft.com/office/drawing/2014/main" id="{B9E7ADC0-DAB4-1B5A-22C3-B33AD0DE828B}"/>
              </a:ext>
            </a:extLst>
          </p:cNvPr>
          <p:cNvPicPr>
            <a:picLocks noChangeAspect="1"/>
          </p:cNvPicPr>
          <p:nvPr>
            <a:videoFile r:link="rId6"/>
            <p:extLst>
              <p:ext uri="{DAA4B4D4-6D71-4841-9C94-3DE7FCFB9230}">
                <p14:media xmlns:p14="http://schemas.microsoft.com/office/powerpoint/2010/main" r:embed="rId5"/>
              </p:ext>
            </p:extLst>
          </p:nvPr>
        </p:nvPicPr>
        <p:blipFill>
          <a:blip r:embed="rId15"/>
          <a:stretch>
            <a:fillRect/>
          </a:stretch>
        </p:blipFill>
        <p:spPr>
          <a:xfrm>
            <a:off x="6316276" y="188364"/>
            <a:ext cx="2743200" cy="1828800"/>
          </a:xfrm>
          <a:prstGeom prst="rect">
            <a:avLst/>
          </a:prstGeom>
        </p:spPr>
      </p:pic>
      <p:pic>
        <p:nvPicPr>
          <p:cNvPr id="13" name="download">
            <a:hlinkClick r:id="" action="ppaction://media"/>
            <a:extLst>
              <a:ext uri="{FF2B5EF4-FFF2-40B4-BE49-F238E27FC236}">
                <a16:creationId xmlns:a16="http://schemas.microsoft.com/office/drawing/2014/main" id="{72425F4C-0997-BB46-AEDB-E4B1E071C10D}"/>
              </a:ext>
            </a:extLst>
          </p:cNvPr>
          <p:cNvPicPr>
            <a:picLocks noChangeAspect="1"/>
          </p:cNvPicPr>
          <p:nvPr>
            <a:videoFile r:link="rId8"/>
            <p:extLst>
              <p:ext uri="{DAA4B4D4-6D71-4841-9C94-3DE7FCFB9230}">
                <p14:media xmlns:p14="http://schemas.microsoft.com/office/powerpoint/2010/main" r:embed="rId7"/>
              </p:ext>
            </p:extLst>
          </p:nvPr>
        </p:nvPicPr>
        <p:blipFill>
          <a:blip r:embed="rId16"/>
          <a:stretch>
            <a:fillRect/>
          </a:stretch>
        </p:blipFill>
        <p:spPr>
          <a:xfrm>
            <a:off x="3540122" y="2213401"/>
            <a:ext cx="2743200" cy="1828800"/>
          </a:xfrm>
          <a:prstGeom prst="rect">
            <a:avLst/>
          </a:prstGeom>
        </p:spPr>
      </p:pic>
      <p:pic>
        <p:nvPicPr>
          <p:cNvPr id="15" name="download">
            <a:hlinkClick r:id="" action="ppaction://media"/>
            <a:extLst>
              <a:ext uri="{FF2B5EF4-FFF2-40B4-BE49-F238E27FC236}">
                <a16:creationId xmlns:a16="http://schemas.microsoft.com/office/drawing/2014/main" id="{41FB9DA6-CCDE-E737-58AA-27A240EAB89B}"/>
              </a:ext>
            </a:extLst>
          </p:cNvPr>
          <p:cNvPicPr>
            <a:picLocks noChangeAspect="1"/>
          </p:cNvPicPr>
          <p:nvPr>
            <a:videoFile r:link="rId10"/>
            <p:extLst>
              <p:ext uri="{DAA4B4D4-6D71-4841-9C94-3DE7FCFB9230}">
                <p14:media xmlns:p14="http://schemas.microsoft.com/office/powerpoint/2010/main" r:embed="rId9"/>
              </p:ext>
            </p:extLst>
          </p:nvPr>
        </p:nvPicPr>
        <p:blipFill>
          <a:blip r:embed="rId17"/>
          <a:stretch>
            <a:fillRect/>
          </a:stretch>
        </p:blipFill>
        <p:spPr>
          <a:xfrm>
            <a:off x="6264408" y="2280940"/>
            <a:ext cx="2743200" cy="1828800"/>
          </a:xfrm>
          <a:prstGeom prst="rect">
            <a:avLst/>
          </a:prstGeom>
        </p:spPr>
      </p:pic>
      <p:sp>
        <p:nvSpPr>
          <p:cNvPr id="18" name="TextBox 17">
            <a:extLst>
              <a:ext uri="{FF2B5EF4-FFF2-40B4-BE49-F238E27FC236}">
                <a16:creationId xmlns:a16="http://schemas.microsoft.com/office/drawing/2014/main" id="{A72E952D-3FCB-7C39-29A2-B4F63B75380D}"/>
              </a:ext>
            </a:extLst>
          </p:cNvPr>
          <p:cNvSpPr txBox="1"/>
          <p:nvPr/>
        </p:nvSpPr>
        <p:spPr>
          <a:xfrm>
            <a:off x="6746582" y="3891305"/>
            <a:ext cx="2456970" cy="507831"/>
          </a:xfrm>
          <a:prstGeom prst="rect">
            <a:avLst/>
          </a:prstGeom>
          <a:noFill/>
        </p:spPr>
        <p:txBody>
          <a:bodyPr wrap="square">
            <a:spAutoFit/>
          </a:bodyPr>
          <a:lstStyle/>
          <a:p>
            <a:r>
              <a:rPr lang="en-US" sz="900" dirty="0"/>
              <a:t>- The fourth action is to fire right orientation engine, causing the lunar lander to sway towards the right.</a:t>
            </a:r>
            <a:endParaRPr lang="en-SG" sz="900" dirty="0"/>
          </a:p>
        </p:txBody>
      </p:sp>
      <p:sp>
        <p:nvSpPr>
          <p:cNvPr id="19" name="TextBox 18">
            <a:extLst>
              <a:ext uri="{FF2B5EF4-FFF2-40B4-BE49-F238E27FC236}">
                <a16:creationId xmlns:a16="http://schemas.microsoft.com/office/drawing/2014/main" id="{843FD7B1-73DF-555E-8E1E-8CE1B0011895}"/>
              </a:ext>
            </a:extLst>
          </p:cNvPr>
          <p:cNvSpPr txBox="1"/>
          <p:nvPr/>
        </p:nvSpPr>
        <p:spPr>
          <a:xfrm>
            <a:off x="3657600" y="0"/>
            <a:ext cx="2606808" cy="307777"/>
          </a:xfrm>
          <a:prstGeom prst="rect">
            <a:avLst/>
          </a:prstGeom>
          <a:noFill/>
        </p:spPr>
        <p:txBody>
          <a:bodyPr wrap="square" rtlCol="0">
            <a:spAutoFit/>
          </a:bodyPr>
          <a:lstStyle/>
          <a:p>
            <a:r>
              <a:rPr lang="en-SG" dirty="0"/>
              <a:t>Visualize actions</a:t>
            </a:r>
          </a:p>
        </p:txBody>
      </p:sp>
      <p:sp>
        <p:nvSpPr>
          <p:cNvPr id="21" name="TextBox 20">
            <a:extLst>
              <a:ext uri="{FF2B5EF4-FFF2-40B4-BE49-F238E27FC236}">
                <a16:creationId xmlns:a16="http://schemas.microsoft.com/office/drawing/2014/main" id="{4F4485DD-C72A-B25B-EA1C-6BA5E70F14D3}"/>
              </a:ext>
            </a:extLst>
          </p:cNvPr>
          <p:cNvSpPr txBox="1"/>
          <p:nvPr/>
        </p:nvSpPr>
        <p:spPr>
          <a:xfrm>
            <a:off x="3550025" y="4042201"/>
            <a:ext cx="2743200" cy="923330"/>
          </a:xfrm>
          <a:prstGeom prst="rect">
            <a:avLst/>
          </a:prstGeom>
          <a:noFill/>
        </p:spPr>
        <p:txBody>
          <a:bodyPr wrap="square">
            <a:spAutoFit/>
          </a:bodyPr>
          <a:lstStyle/>
          <a:p>
            <a:r>
              <a:rPr lang="en-US" sz="900" dirty="0"/>
              <a:t>- The third action is firing main engine below the lunar lander.</a:t>
            </a:r>
          </a:p>
          <a:p>
            <a:r>
              <a:rPr lang="en-US" sz="900" dirty="0"/>
              <a:t>- For this action, if we just keep firing this main engine, we see that the lunar lander does not reach the land, since firing the main engine causes it to levitate upwards.</a:t>
            </a:r>
            <a:endParaRPr lang="en-SG" sz="900" dirty="0"/>
          </a:p>
        </p:txBody>
      </p:sp>
      <p:sp>
        <p:nvSpPr>
          <p:cNvPr id="23" name="TextBox 22">
            <a:extLst>
              <a:ext uri="{FF2B5EF4-FFF2-40B4-BE49-F238E27FC236}">
                <a16:creationId xmlns:a16="http://schemas.microsoft.com/office/drawing/2014/main" id="{C608B3CD-3785-96E8-E4E8-08ECB700D7E1}"/>
              </a:ext>
            </a:extLst>
          </p:cNvPr>
          <p:cNvSpPr txBox="1"/>
          <p:nvPr/>
        </p:nvSpPr>
        <p:spPr>
          <a:xfrm>
            <a:off x="6456213" y="1754688"/>
            <a:ext cx="2568389" cy="507831"/>
          </a:xfrm>
          <a:prstGeom prst="rect">
            <a:avLst/>
          </a:prstGeom>
          <a:noFill/>
        </p:spPr>
        <p:txBody>
          <a:bodyPr wrap="square">
            <a:spAutoFit/>
          </a:bodyPr>
          <a:lstStyle/>
          <a:p>
            <a:r>
              <a:rPr lang="en-US" sz="900" dirty="0"/>
              <a:t>Fire left orientation engine: We see the lunar lander fires its engine for it to sway towards the left. </a:t>
            </a:r>
            <a:endParaRPr lang="en-SG" sz="900" dirty="0"/>
          </a:p>
        </p:txBody>
      </p:sp>
      <p:sp>
        <p:nvSpPr>
          <p:cNvPr id="26" name="TextBox 25">
            <a:extLst>
              <a:ext uri="{FF2B5EF4-FFF2-40B4-BE49-F238E27FC236}">
                <a16:creationId xmlns:a16="http://schemas.microsoft.com/office/drawing/2014/main" id="{B22C6FDA-E06E-14F3-34C8-196C2BB59DB8}"/>
              </a:ext>
            </a:extLst>
          </p:cNvPr>
          <p:cNvSpPr txBox="1"/>
          <p:nvPr/>
        </p:nvSpPr>
        <p:spPr>
          <a:xfrm>
            <a:off x="3420870" y="1898209"/>
            <a:ext cx="2568389" cy="230832"/>
          </a:xfrm>
          <a:prstGeom prst="rect">
            <a:avLst/>
          </a:prstGeom>
          <a:noFill/>
        </p:spPr>
        <p:txBody>
          <a:bodyPr wrap="square">
            <a:spAutoFit/>
          </a:bodyPr>
          <a:lstStyle/>
          <a:p>
            <a:r>
              <a:rPr lang="en-US" sz="900" dirty="0"/>
              <a:t>Do Nothing: Agent does nothing</a:t>
            </a:r>
            <a:endParaRPr lang="en-SG" sz="900" dirty="0"/>
          </a:p>
        </p:txBody>
      </p:sp>
    </p:spTree>
    <p:extLst>
      <p:ext uri="{BB962C8B-B14F-4D97-AF65-F5344CB8AC3E}">
        <p14:creationId xmlns:p14="http://schemas.microsoft.com/office/powerpoint/2010/main" val="2299513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000" fill="hold"/>
                                        <p:tgtEl>
                                          <p:spTgt spid="7"/>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9000" fill="hold"/>
                                        <p:tgtEl>
                                          <p:spTgt spid="11"/>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9000" fill="hold"/>
                                        <p:tgtEl>
                                          <p:spTgt spid="12"/>
                                        </p:tgtEl>
                                      </p:cBhvr>
                                    </p:cmd>
                                  </p:childTnLst>
                                </p:cTn>
                              </p:par>
                            </p:childTnLst>
                          </p:cTn>
                        </p:par>
                      </p:childTnLst>
                    </p:cTn>
                  </p:par>
                  <p:par>
                    <p:cTn id="15" fill="hold">
                      <p:stCondLst>
                        <p:cond delay="indefinite"/>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9000" fill="hold"/>
                                        <p:tgtEl>
                                          <p:spTgt spid="13"/>
                                        </p:tgtEl>
                                      </p:cBhvr>
                                    </p:cmd>
                                  </p:childTnLst>
                                </p:cTn>
                              </p:par>
                            </p:childTnLst>
                          </p:cTn>
                        </p:par>
                      </p:childTnLst>
                    </p:cTn>
                  </p:par>
                  <p:par>
                    <p:cTn id="19" fill="hold">
                      <p:stCondLst>
                        <p:cond delay="indefinite"/>
                      </p:stCondLst>
                      <p:childTnLst>
                        <p:par>
                          <p:cTn id="20" fill="hold">
                            <p:stCondLst>
                              <p:cond delay="0"/>
                            </p:stCondLst>
                            <p:childTnLst>
                              <p:par>
                                <p:cTn id="21" presetID="1" presetClass="mediacall" presetSubtype="0" fill="hold" nodeType="clickEffect">
                                  <p:stCondLst>
                                    <p:cond delay="0"/>
                                  </p:stCondLst>
                                  <p:childTnLst>
                                    <p:cmd type="call" cmd="playFrom(0.0)">
                                      <p:cBhvr>
                                        <p:cTn id="22" dur="9000" fill="hold"/>
                                        <p:tgtEl>
                                          <p:spTgt spid="1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23" fill="hold" display="0">
                  <p:stCondLst>
                    <p:cond delay="indefinite"/>
                  </p:stCondLst>
                </p:cTn>
                <p:tgtEl>
                  <p:spTgt spid="7"/>
                </p:tgtEl>
              </p:cMediaNode>
            </p:video>
            <p:seq concurrent="1" nextAc="seek">
              <p:cTn id="24" restart="whenNotActive" fill="hold" evtFilter="cancelBubble" nodeType="interactiveSeq">
                <p:stCondLst>
                  <p:cond evt="onClick" delay="0">
                    <p:tgtEl>
                      <p:spTgt spid="7"/>
                    </p:tgtEl>
                  </p:cond>
                </p:stCondLst>
                <p:endSync evt="end" delay="0">
                  <p:rtn val="all"/>
                </p:endSync>
                <p:childTnLst>
                  <p:par>
                    <p:cTn id="25" fill="hold">
                      <p:stCondLst>
                        <p:cond delay="0"/>
                      </p:stCondLst>
                      <p:childTnLst>
                        <p:par>
                          <p:cTn id="26" fill="hold">
                            <p:stCondLst>
                              <p:cond delay="0"/>
                            </p:stCondLst>
                            <p:childTnLst>
                              <p:par>
                                <p:cTn id="27" presetID="2" presetClass="mediacall" presetSubtype="0" fill="hold" nodeType="clickEffect">
                                  <p:stCondLst>
                                    <p:cond delay="0"/>
                                  </p:stCondLst>
                                  <p:childTnLst>
                                    <p:cmd type="call" cmd="togglePause">
                                      <p:cBhvr>
                                        <p:cTn id="28" dur="1" fill="hold"/>
                                        <p:tgtEl>
                                          <p:spTgt spid="7"/>
                                        </p:tgtEl>
                                      </p:cBhvr>
                                    </p:cmd>
                                  </p:childTnLst>
                                </p:cTn>
                              </p:par>
                            </p:childTnLst>
                          </p:cTn>
                        </p:par>
                      </p:childTnLst>
                    </p:cTn>
                  </p:par>
                </p:childTnLst>
              </p:cTn>
              <p:nextCondLst>
                <p:cond evt="onClick" delay="0">
                  <p:tgtEl>
                    <p:spTgt spid="7"/>
                  </p:tgtEl>
                </p:cond>
              </p:nextCondLst>
            </p:seq>
            <p:video>
              <p:cMediaNode vol="80000">
                <p:cTn id="29" fill="hold" display="0">
                  <p:stCondLst>
                    <p:cond delay="indefinite"/>
                  </p:stCondLst>
                </p:cTn>
                <p:tgtEl>
                  <p:spTgt spid="11"/>
                </p:tgtEl>
              </p:cMediaNode>
            </p:video>
            <p:seq concurrent="1" nextAc="seek">
              <p:cTn id="30" restart="whenNotActive" fill="hold" evtFilter="cancelBubble" nodeType="interactiveSeq">
                <p:stCondLst>
                  <p:cond evt="onClick" delay="0">
                    <p:tgtEl>
                      <p:spTgt spid="11"/>
                    </p:tgtEl>
                  </p:cond>
                </p:stCondLst>
                <p:endSync evt="end" delay="0">
                  <p:rtn val="all"/>
                </p:endSync>
                <p:childTnLst>
                  <p:par>
                    <p:cTn id="31" fill="hold">
                      <p:stCondLst>
                        <p:cond delay="0"/>
                      </p:stCondLst>
                      <p:childTnLst>
                        <p:par>
                          <p:cTn id="32" fill="hold">
                            <p:stCondLst>
                              <p:cond delay="0"/>
                            </p:stCondLst>
                            <p:childTnLst>
                              <p:par>
                                <p:cTn id="33" presetID="2" presetClass="mediacall" presetSubtype="0" fill="hold" nodeType="clickEffect">
                                  <p:stCondLst>
                                    <p:cond delay="0"/>
                                  </p:stCondLst>
                                  <p:childTnLst>
                                    <p:cmd type="call" cmd="togglePause">
                                      <p:cBhvr>
                                        <p:cTn id="34" dur="1" fill="hold"/>
                                        <p:tgtEl>
                                          <p:spTgt spid="11"/>
                                        </p:tgtEl>
                                      </p:cBhvr>
                                    </p:cmd>
                                  </p:childTnLst>
                                </p:cTn>
                              </p:par>
                            </p:childTnLst>
                          </p:cTn>
                        </p:par>
                      </p:childTnLst>
                    </p:cTn>
                  </p:par>
                </p:childTnLst>
              </p:cTn>
              <p:nextCondLst>
                <p:cond evt="onClick" delay="0">
                  <p:tgtEl>
                    <p:spTgt spid="11"/>
                  </p:tgtEl>
                </p:cond>
              </p:nextCondLst>
            </p:seq>
            <p:video>
              <p:cMediaNode vol="80000">
                <p:cTn id="35" fill="hold" display="0">
                  <p:stCondLst>
                    <p:cond delay="indefinite"/>
                  </p:stCondLst>
                </p:cTn>
                <p:tgtEl>
                  <p:spTgt spid="12"/>
                </p:tgtEl>
              </p:cMediaNode>
            </p:video>
            <p:seq concurrent="1" nextAc="seek">
              <p:cTn id="36" restart="whenNotActive" fill="hold" evtFilter="cancelBubble" nodeType="interactiveSeq">
                <p:stCondLst>
                  <p:cond evt="onClick" delay="0">
                    <p:tgtEl>
                      <p:spTgt spid="12"/>
                    </p:tgtEl>
                  </p:cond>
                </p:stCondLst>
                <p:endSync evt="end" delay="0">
                  <p:rtn val="all"/>
                </p:endSync>
                <p:childTnLst>
                  <p:par>
                    <p:cTn id="37" fill="hold">
                      <p:stCondLst>
                        <p:cond delay="0"/>
                      </p:stCondLst>
                      <p:childTnLst>
                        <p:par>
                          <p:cTn id="38" fill="hold">
                            <p:stCondLst>
                              <p:cond delay="0"/>
                            </p:stCondLst>
                            <p:childTnLst>
                              <p:par>
                                <p:cTn id="39" presetID="2" presetClass="mediacall" presetSubtype="0" fill="hold" nodeType="clickEffect">
                                  <p:stCondLst>
                                    <p:cond delay="0"/>
                                  </p:stCondLst>
                                  <p:childTnLst>
                                    <p:cmd type="call" cmd="togglePause">
                                      <p:cBhvr>
                                        <p:cTn id="40" dur="1" fill="hold"/>
                                        <p:tgtEl>
                                          <p:spTgt spid="12"/>
                                        </p:tgtEl>
                                      </p:cBhvr>
                                    </p:cmd>
                                  </p:childTnLst>
                                </p:cTn>
                              </p:par>
                            </p:childTnLst>
                          </p:cTn>
                        </p:par>
                      </p:childTnLst>
                    </p:cTn>
                  </p:par>
                </p:childTnLst>
              </p:cTn>
              <p:nextCondLst>
                <p:cond evt="onClick" delay="0">
                  <p:tgtEl>
                    <p:spTgt spid="12"/>
                  </p:tgtEl>
                </p:cond>
              </p:nextCondLst>
            </p:seq>
            <p:video>
              <p:cMediaNode vol="80000">
                <p:cTn id="41" fill="hold" display="0">
                  <p:stCondLst>
                    <p:cond delay="indefinite"/>
                  </p:stCondLst>
                </p:cTn>
                <p:tgtEl>
                  <p:spTgt spid="13"/>
                </p:tgtEl>
              </p:cMediaNode>
            </p:video>
            <p:seq concurrent="1" nextAc="seek">
              <p:cTn id="42" restart="whenNotActive" fill="hold" evtFilter="cancelBubble" nodeType="interactiveSeq">
                <p:stCondLst>
                  <p:cond evt="onClick" delay="0">
                    <p:tgtEl>
                      <p:spTgt spid="13"/>
                    </p:tgtEl>
                  </p:cond>
                </p:stCondLst>
                <p:endSync evt="end" delay="0">
                  <p:rtn val="all"/>
                </p:endSync>
                <p:childTnLst>
                  <p:par>
                    <p:cTn id="43" fill="hold">
                      <p:stCondLst>
                        <p:cond delay="0"/>
                      </p:stCondLst>
                      <p:childTnLst>
                        <p:par>
                          <p:cTn id="44" fill="hold">
                            <p:stCondLst>
                              <p:cond delay="0"/>
                            </p:stCondLst>
                            <p:childTnLst>
                              <p:par>
                                <p:cTn id="45" presetID="2" presetClass="mediacall" presetSubtype="0" fill="hold" nodeType="clickEffect">
                                  <p:stCondLst>
                                    <p:cond delay="0"/>
                                  </p:stCondLst>
                                  <p:childTnLst>
                                    <p:cmd type="call" cmd="togglePause">
                                      <p:cBhvr>
                                        <p:cTn id="46" dur="1" fill="hold"/>
                                        <p:tgtEl>
                                          <p:spTgt spid="13"/>
                                        </p:tgtEl>
                                      </p:cBhvr>
                                    </p:cmd>
                                  </p:childTnLst>
                                </p:cTn>
                              </p:par>
                            </p:childTnLst>
                          </p:cTn>
                        </p:par>
                      </p:childTnLst>
                    </p:cTn>
                  </p:par>
                </p:childTnLst>
              </p:cTn>
              <p:nextCondLst>
                <p:cond evt="onClick" delay="0">
                  <p:tgtEl>
                    <p:spTgt spid="13"/>
                  </p:tgtEl>
                </p:cond>
              </p:nextCondLst>
            </p:seq>
            <p:video>
              <p:cMediaNode vol="80000">
                <p:cTn id="47" fill="hold" display="0">
                  <p:stCondLst>
                    <p:cond delay="indefinite"/>
                  </p:stCondLst>
                </p:cTn>
                <p:tgtEl>
                  <p:spTgt spid="15"/>
                </p:tgtEl>
              </p:cMediaNode>
            </p:video>
            <p:seq concurrent="1" nextAc="seek">
              <p:cTn id="48" restart="whenNotActive" fill="hold" evtFilter="cancelBubble" nodeType="interactiveSeq">
                <p:stCondLst>
                  <p:cond evt="onClick" delay="0">
                    <p:tgtEl>
                      <p:spTgt spid="15"/>
                    </p:tgtEl>
                  </p:cond>
                </p:stCondLst>
                <p:endSync evt="end" delay="0">
                  <p:rtn val="all"/>
                </p:endSync>
                <p:childTnLst>
                  <p:par>
                    <p:cTn id="49" fill="hold">
                      <p:stCondLst>
                        <p:cond delay="0"/>
                      </p:stCondLst>
                      <p:childTnLst>
                        <p:par>
                          <p:cTn id="50" fill="hold">
                            <p:stCondLst>
                              <p:cond delay="0"/>
                            </p:stCondLst>
                            <p:childTnLst>
                              <p:par>
                                <p:cTn id="51" presetID="2" presetClass="mediacall" presetSubtype="0" fill="hold" nodeType="clickEffect">
                                  <p:stCondLst>
                                    <p:cond delay="0"/>
                                  </p:stCondLst>
                                  <p:childTnLst>
                                    <p:cmd type="call" cmd="togglePause">
                                      <p:cBhvr>
                                        <p:cTn id="52" dur="1" fill="hold"/>
                                        <p:tgtEl>
                                          <p:spTgt spid="15"/>
                                        </p:tgtEl>
                                      </p:cBhvr>
                                    </p:cmd>
                                  </p:childTnLst>
                                </p:cTn>
                              </p:par>
                            </p:childTnLst>
                          </p:cTn>
                        </p:par>
                      </p:childTnLst>
                    </p:cTn>
                  </p:par>
                </p:childTnLst>
              </p:cTn>
              <p:nextCondLst>
                <p:cond evt="onClick" delay="0">
                  <p:tgtEl>
                    <p:spTgt spid="15"/>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42262" y="210047"/>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sz="2400" dirty="0"/>
              <a:t>How do we evaluate RL algorithms</a:t>
            </a:r>
          </a:p>
        </p:txBody>
      </p:sp>
      <p:sp>
        <p:nvSpPr>
          <p:cNvPr id="2" name="TextBox 1">
            <a:extLst>
              <a:ext uri="{FF2B5EF4-FFF2-40B4-BE49-F238E27FC236}">
                <a16:creationId xmlns:a16="http://schemas.microsoft.com/office/drawing/2014/main" id="{A5D6BE5F-B1FB-E754-1FFE-8290CA210197}"/>
              </a:ext>
            </a:extLst>
          </p:cNvPr>
          <p:cNvSpPr txBox="1"/>
          <p:nvPr/>
        </p:nvSpPr>
        <p:spPr>
          <a:xfrm>
            <a:off x="268941" y="799139"/>
            <a:ext cx="8467805" cy="2893100"/>
          </a:xfrm>
          <a:prstGeom prst="rect">
            <a:avLst/>
          </a:prstGeom>
          <a:noFill/>
        </p:spPr>
        <p:txBody>
          <a:bodyPr wrap="square" rtlCol="0">
            <a:spAutoFit/>
          </a:bodyPr>
          <a:lstStyle/>
          <a:p>
            <a:pPr marL="285750" indent="-285750">
              <a:buFontTx/>
              <a:buChar char="-"/>
            </a:pPr>
            <a:r>
              <a:rPr lang="en-SG" dirty="0"/>
              <a:t>First, we will train our algorithms under the training phase, where the agent will interact with the environment and take its actions based on its policy. </a:t>
            </a:r>
          </a:p>
          <a:p>
            <a:pPr marL="285750" indent="-285750">
              <a:buFontTx/>
              <a:buChar char="-"/>
            </a:pPr>
            <a:r>
              <a:rPr lang="en-SG" dirty="0"/>
              <a:t>Then it will receive reward scores. With this, we will save the models that obtain a high reward score, to be used for the evaluation phase</a:t>
            </a:r>
          </a:p>
          <a:p>
            <a:endParaRPr lang="en-SG" dirty="0"/>
          </a:p>
          <a:p>
            <a:r>
              <a:rPr lang="en-SG" b="1" dirty="0"/>
              <a:t>Evaluation phase</a:t>
            </a:r>
          </a:p>
          <a:p>
            <a:pPr marL="285750" indent="-285750">
              <a:buFontTx/>
              <a:buChar char="-"/>
            </a:pPr>
            <a:r>
              <a:rPr lang="en-SG" dirty="0"/>
              <a:t>Next, after training, we use the model that obtain a highest reward score (example: highest is 240 for DQN) on the evaluation environment for 100 episodes.</a:t>
            </a:r>
          </a:p>
          <a:p>
            <a:pPr marL="285750" indent="-285750">
              <a:buFontTx/>
              <a:buChar char="-"/>
            </a:pPr>
            <a:r>
              <a:rPr lang="en-SG" dirty="0"/>
              <a:t>In the evaluation environment, we will solely use the learned network policy to pick the agent’s action, and calculate its reward. So ideally, in this phase we do not allow the agent to take any random actions, but rather pick actions based on its learned policy during its training phase. With this, we similarly calculate the rewards the agent obtain. This is a more unbiased evaluation as we can see quantify the performance of agent on what it has learned.</a:t>
            </a:r>
          </a:p>
        </p:txBody>
      </p:sp>
    </p:spTree>
    <p:extLst>
      <p:ext uri="{BB962C8B-B14F-4D97-AF65-F5344CB8AC3E}">
        <p14:creationId xmlns:p14="http://schemas.microsoft.com/office/powerpoint/2010/main" val="2926104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97314"/>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t>Training A2C (Advantage Actor Critic) model (BASELINE)</a:t>
            </a:r>
            <a:endParaRPr lang="en-SG" sz="2000" dirty="0"/>
          </a:p>
        </p:txBody>
      </p:sp>
      <p:sp>
        <p:nvSpPr>
          <p:cNvPr id="5" name="TextBox 4">
            <a:extLst>
              <a:ext uri="{FF2B5EF4-FFF2-40B4-BE49-F238E27FC236}">
                <a16:creationId xmlns:a16="http://schemas.microsoft.com/office/drawing/2014/main" id="{C9167123-F08E-9B1C-5A13-A5972360BC75}"/>
              </a:ext>
            </a:extLst>
          </p:cNvPr>
          <p:cNvSpPr txBox="1"/>
          <p:nvPr/>
        </p:nvSpPr>
        <p:spPr>
          <a:xfrm>
            <a:off x="84524" y="393816"/>
            <a:ext cx="8339099" cy="2492990"/>
          </a:xfrm>
          <a:prstGeom prst="rect">
            <a:avLst/>
          </a:prstGeom>
          <a:noFill/>
        </p:spPr>
        <p:txBody>
          <a:bodyPr wrap="square">
            <a:spAutoFit/>
          </a:bodyPr>
          <a:lstStyle/>
          <a:p>
            <a:r>
              <a:rPr lang="en-US" sz="1200" dirty="0"/>
              <a:t>A2C or Advantage Actor Critic is an reinforcement learning algorithm that combines value optimization and policy optimization approaches. We have the following: the actor and the critic</a:t>
            </a:r>
          </a:p>
          <a:p>
            <a:r>
              <a:rPr lang="en-US" sz="1200" dirty="0"/>
              <a:t>&gt; Actor: a policy gradient algorithm that decides on an action to take</a:t>
            </a:r>
          </a:p>
          <a:p>
            <a:endParaRPr lang="en-US" sz="1200" dirty="0"/>
          </a:p>
          <a:p>
            <a:r>
              <a:rPr lang="en-US" sz="1200" dirty="0"/>
              <a:t>&gt; Critic: Q-learning algorithm that critiques the action that the Actor selected, providing feedback on how to adjust. It can take advantage of efficiency tricks in Q-learning, such as memory replay. </a:t>
            </a:r>
          </a:p>
          <a:p>
            <a:endParaRPr lang="en-US" sz="1200" dirty="0"/>
          </a:p>
          <a:p>
            <a:r>
              <a:rPr lang="en-US" sz="1200" dirty="0"/>
              <a:t>In the beginning, the agent does is not familiar with the environment, so actions are taken randomly, the Critic observes the action and provides feedback. </a:t>
            </a:r>
          </a:p>
          <a:p>
            <a:r>
              <a:rPr lang="en-US" sz="1200" dirty="0"/>
              <a:t>The Q value can be learned by parameterizing the Q function with a neural network, leading us to actor critic methods, where the critic estimates the value function. This could be the action-value (the Q value) or state-value (the V value). The actor updates the policy distribution in the direction suggested by the Critic (such as with policy gradients). This model will serve as a baseline for our future experiments, in the Lunar Lander environment</a:t>
            </a:r>
          </a:p>
        </p:txBody>
      </p:sp>
      <p:sp>
        <p:nvSpPr>
          <p:cNvPr id="8" name="TextBox 7">
            <a:extLst>
              <a:ext uri="{FF2B5EF4-FFF2-40B4-BE49-F238E27FC236}">
                <a16:creationId xmlns:a16="http://schemas.microsoft.com/office/drawing/2014/main" id="{2DC67F63-3EEF-7153-2C39-A10F6E0D382F}"/>
              </a:ext>
            </a:extLst>
          </p:cNvPr>
          <p:cNvSpPr txBox="1"/>
          <p:nvPr/>
        </p:nvSpPr>
        <p:spPr>
          <a:xfrm>
            <a:off x="0" y="2777771"/>
            <a:ext cx="8661828" cy="1200329"/>
          </a:xfrm>
          <a:prstGeom prst="rect">
            <a:avLst/>
          </a:prstGeom>
          <a:noFill/>
        </p:spPr>
        <p:txBody>
          <a:bodyPr wrap="square">
            <a:spAutoFit/>
          </a:bodyPr>
          <a:lstStyle/>
          <a:p>
            <a:r>
              <a:rPr lang="en-US" sz="1200" b="1" dirty="0"/>
              <a:t>Huber loss for training</a:t>
            </a:r>
          </a:p>
          <a:p>
            <a:r>
              <a:rPr lang="en-US" sz="1200" dirty="0"/>
              <a:t>1. We will be using </a:t>
            </a:r>
            <a:r>
              <a:rPr lang="en-US" sz="1200" dirty="0" err="1"/>
              <a:t>huber</a:t>
            </a:r>
            <a:r>
              <a:rPr lang="en-US" sz="1200" dirty="0"/>
              <a:t> loss instead of MSE for our critic. It combines the benefits of MSE and MAE losses. </a:t>
            </a:r>
          </a:p>
          <a:p>
            <a:r>
              <a:rPr lang="en-US" sz="1200" dirty="0"/>
              <a:t>1. Using mean squared error (</a:t>
            </a:r>
            <a:r>
              <a:rPr lang="en-US" sz="1200" dirty="0" err="1"/>
              <a:t>mse</a:t>
            </a:r>
            <a:r>
              <a:rPr lang="en-US" sz="1200" dirty="0"/>
              <a:t>) as loss function might lead to very high errors when training. These high errors can cause the model to over adjust and fail to converge to a good solution. Huber loss on the other hand is more robust and is less sensitive to outliers. </a:t>
            </a:r>
          </a:p>
          <a:p>
            <a:r>
              <a:rPr lang="en-US" sz="1200" dirty="0"/>
              <a:t>2. Outliers are penalized, and the network is encouraged to reduce the loss to 0 when loss is very small.</a:t>
            </a:r>
          </a:p>
        </p:txBody>
      </p:sp>
      <p:sp>
        <p:nvSpPr>
          <p:cNvPr id="14" name="TextBox 13">
            <a:extLst>
              <a:ext uri="{FF2B5EF4-FFF2-40B4-BE49-F238E27FC236}">
                <a16:creationId xmlns:a16="http://schemas.microsoft.com/office/drawing/2014/main" id="{D17CDC37-0477-BA1A-7057-498427D72B97}"/>
              </a:ext>
            </a:extLst>
          </p:cNvPr>
          <p:cNvSpPr txBox="1"/>
          <p:nvPr/>
        </p:nvSpPr>
        <p:spPr>
          <a:xfrm>
            <a:off x="0" y="3933454"/>
            <a:ext cx="9282313" cy="954107"/>
          </a:xfrm>
          <a:prstGeom prst="rect">
            <a:avLst/>
          </a:prstGeom>
          <a:noFill/>
        </p:spPr>
        <p:txBody>
          <a:bodyPr wrap="square">
            <a:spAutoFit/>
          </a:bodyPr>
          <a:lstStyle/>
          <a:p>
            <a:r>
              <a:rPr lang="en-US" b="1" dirty="0"/>
              <a:t>Basic hyperparameters</a:t>
            </a:r>
          </a:p>
          <a:p>
            <a:r>
              <a:rPr lang="en-US" dirty="0"/>
              <a:t>1. We will set the learning rate to 0.0001, and discount factor gamma to 0.99. This is the recommended and default value for famous RL algorithms. The discount factor establishes the agent's preference to realize to the rewards sooner rather than later, we should pick close to 1, to avoid neglecting future rewards.</a:t>
            </a:r>
            <a:endParaRPr lang="en-SG" dirty="0"/>
          </a:p>
        </p:txBody>
      </p:sp>
    </p:spTree>
    <p:extLst>
      <p:ext uri="{BB962C8B-B14F-4D97-AF65-F5344CB8AC3E}">
        <p14:creationId xmlns:p14="http://schemas.microsoft.com/office/powerpoint/2010/main" val="1749219001"/>
      </p:ext>
    </p:extLst>
  </p:cSld>
  <p:clrMapOvr>
    <a:masterClrMapping/>
  </p:clrMapOvr>
</p:sld>
</file>

<file path=ppt/theme/theme1.xml><?xml version="1.0" encoding="utf-8"?>
<a:theme xmlns:a="http://schemas.openxmlformats.org/drawingml/2006/main" name="Minimalist Business Slides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4325</TotalTime>
  <Words>7305</Words>
  <Application>Microsoft Office PowerPoint</Application>
  <PresentationFormat>On-screen Show (16:9)</PresentationFormat>
  <Paragraphs>259</Paragraphs>
  <Slides>33</Slides>
  <Notes>1</Notes>
  <HiddenSlides>0</HiddenSlides>
  <MMClips>17</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Montserrat</vt:lpstr>
      <vt:lpstr>Vidaloka</vt:lpstr>
      <vt:lpstr>Minimalist Business Slides by Slidesgo</vt:lpstr>
      <vt:lpstr>Reinforcement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Minimalist Business Slides</dc:title>
  <cp:lastModifiedBy>LIM HUR</cp:lastModifiedBy>
  <cp:revision>335</cp:revision>
  <dcterms:modified xsi:type="dcterms:W3CDTF">2023-02-03T11:16:29Z</dcterms:modified>
</cp:coreProperties>
</file>