
<file path=[Content_Types].xml><?xml version="1.0" encoding="utf-8"?>
<Types xmlns="http://schemas.openxmlformats.org/package/2006/content-types">
  <Default Extension="bmp" ContentType="image/bmp"/>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3"/>
  </p:notesMasterIdLst>
  <p:sldIdLst>
    <p:sldId id="256" r:id="rId2"/>
    <p:sldId id="259" r:id="rId3"/>
    <p:sldId id="319" r:id="rId4"/>
    <p:sldId id="351" r:id="rId5"/>
    <p:sldId id="338" r:id="rId6"/>
    <p:sldId id="363" r:id="rId7"/>
    <p:sldId id="339" r:id="rId8"/>
    <p:sldId id="352" r:id="rId9"/>
    <p:sldId id="353" r:id="rId10"/>
    <p:sldId id="335" r:id="rId11"/>
    <p:sldId id="336" r:id="rId12"/>
    <p:sldId id="337" r:id="rId13"/>
    <p:sldId id="354" r:id="rId14"/>
    <p:sldId id="355" r:id="rId15"/>
    <p:sldId id="356" r:id="rId16"/>
    <p:sldId id="357" r:id="rId17"/>
    <p:sldId id="358" r:id="rId18"/>
    <p:sldId id="359" r:id="rId19"/>
    <p:sldId id="360" r:id="rId20"/>
    <p:sldId id="361" r:id="rId21"/>
    <p:sldId id="362" r:id="rId22"/>
  </p:sldIdLst>
  <p:sldSz cx="9144000" cy="5143500" type="screen16x9"/>
  <p:notesSz cx="6858000" cy="9144000"/>
  <p:embeddedFontLst>
    <p:embeddedFont>
      <p:font typeface="Barlow" panose="00000500000000000000" pitchFamily="2" charset="0"/>
      <p:regular r:id="rId24"/>
      <p:bold r:id="rId25"/>
      <p:italic r:id="rId26"/>
      <p:boldItalic r:id="rId27"/>
    </p:embeddedFont>
    <p:embeddedFont>
      <p:font typeface="Montserrat" panose="000005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793F0C-4CAE-45E1-BDDE-FD79D8FE7DAF}">
  <a:tblStyle styleId="{CC793F0C-4CAE-45E1-BDDE-FD79D8FE7D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1" autoAdjust="0"/>
    <p:restoredTop sz="95726" autoAdjust="0"/>
  </p:normalViewPr>
  <p:slideViewPr>
    <p:cSldViewPr snapToGrid="0">
      <p:cViewPr varScale="1">
        <p:scale>
          <a:sx n="65" d="100"/>
          <a:sy n="65" d="100"/>
        </p:scale>
        <p:origin x="38" y="6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0020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82927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9942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8978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6001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0702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6827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6157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5557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2942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2892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2695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71857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78564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3050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5413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9824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30524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Barlow"/>
              <a:buChar char="●"/>
              <a:defRPr sz="1200"/>
            </a:lvl1pPr>
            <a:lvl2pPr marL="914400" lvl="1" indent="-317500">
              <a:spcBef>
                <a:spcPts val="1600"/>
              </a:spcBef>
              <a:spcAft>
                <a:spcPts val="0"/>
              </a:spcAft>
              <a:buSzPts val="1400"/>
              <a:buFont typeface="Barlow"/>
              <a:buChar char="○"/>
              <a:defRPr sz="1200"/>
            </a:lvl2pPr>
            <a:lvl3pPr marL="1371600" lvl="2" indent="-317500">
              <a:spcBef>
                <a:spcPts val="1600"/>
              </a:spcBef>
              <a:spcAft>
                <a:spcPts val="0"/>
              </a:spcAft>
              <a:buClr>
                <a:schemeClr val="lt1"/>
              </a:buClr>
              <a:buSzPts val="1400"/>
              <a:buFont typeface="Barlow"/>
              <a:buChar char="■"/>
              <a:defRPr/>
            </a:lvl3pPr>
            <a:lvl4pPr marL="1828800" lvl="3" indent="-317500">
              <a:spcBef>
                <a:spcPts val="1600"/>
              </a:spcBef>
              <a:spcAft>
                <a:spcPts val="0"/>
              </a:spcAft>
              <a:buClr>
                <a:schemeClr val="lt1"/>
              </a:buClr>
              <a:buSzPts val="1400"/>
              <a:buFont typeface="Barlow"/>
              <a:buChar char="●"/>
              <a:defRPr/>
            </a:lvl4pPr>
            <a:lvl5pPr marL="2286000" lvl="4" indent="-317500">
              <a:spcBef>
                <a:spcPts val="1600"/>
              </a:spcBef>
              <a:spcAft>
                <a:spcPts val="0"/>
              </a:spcAft>
              <a:buClr>
                <a:schemeClr val="lt1"/>
              </a:buClr>
              <a:buSzPts val="1400"/>
              <a:buFont typeface="Barlow"/>
              <a:buChar char="○"/>
              <a:defRPr/>
            </a:lvl5pPr>
            <a:lvl6pPr marL="2743200" lvl="5" indent="-317500">
              <a:spcBef>
                <a:spcPts val="1600"/>
              </a:spcBef>
              <a:spcAft>
                <a:spcPts val="0"/>
              </a:spcAft>
              <a:buClr>
                <a:schemeClr val="lt1"/>
              </a:buClr>
              <a:buSzPts val="1400"/>
              <a:buFont typeface="Barlow"/>
              <a:buChar char="■"/>
              <a:defRPr/>
            </a:lvl6pPr>
            <a:lvl7pPr marL="3200400" lvl="6" indent="-317500">
              <a:spcBef>
                <a:spcPts val="1600"/>
              </a:spcBef>
              <a:spcAft>
                <a:spcPts val="0"/>
              </a:spcAft>
              <a:buClr>
                <a:schemeClr val="lt1"/>
              </a:buClr>
              <a:buSzPts val="1400"/>
              <a:buFont typeface="Barlow"/>
              <a:buChar char="●"/>
              <a:defRPr/>
            </a:lvl7pPr>
            <a:lvl8pPr marL="3657600" lvl="7" indent="-317500">
              <a:spcBef>
                <a:spcPts val="1600"/>
              </a:spcBef>
              <a:spcAft>
                <a:spcPts val="0"/>
              </a:spcAft>
              <a:buClr>
                <a:schemeClr val="lt1"/>
              </a:buClr>
              <a:buSzPts val="1400"/>
              <a:buFont typeface="Barlow"/>
              <a:buChar char="○"/>
              <a:defRPr/>
            </a:lvl8pPr>
            <a:lvl9pPr marL="4114800" lvl="8" indent="-317500">
              <a:spcBef>
                <a:spcPts val="1600"/>
              </a:spcBef>
              <a:spcAft>
                <a:spcPts val="1600"/>
              </a:spcAft>
              <a:buClr>
                <a:schemeClr val="lt1"/>
              </a:buClr>
              <a:buSzPts val="1400"/>
              <a:buFont typeface="Barlow"/>
              <a:buChar char="■"/>
              <a:defRPr/>
            </a:lvl9pPr>
          </a:lstStyle>
          <a:p>
            <a:endParaRPr/>
          </a:p>
        </p:txBody>
      </p:sp>
      <p:sp>
        <p:nvSpPr>
          <p:cNvPr id="20" name="Google Shape;20;p4"/>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156525" y="1340400"/>
            <a:ext cx="42321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1156525" y="2096100"/>
            <a:ext cx="4232100" cy="2011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400">
                <a:solidFill>
                  <a:schemeClr val="accent2"/>
                </a:solidFill>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bmp"/><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bmp"/><Relationship Id="rId4" Type="http://schemas.openxmlformats.org/officeDocument/2006/relationships/image" Target="../media/image15.bmp"/></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1.b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796698" y="1209175"/>
            <a:ext cx="7607314"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rgbClr val="4A8CFF"/>
                </a:solidFill>
              </a:rPr>
              <a:t>PC Prices Regression</a:t>
            </a:r>
            <a:endParaRPr dirty="0">
              <a:solidFill>
                <a:srgbClr val="4A8CFF"/>
              </a:solidFill>
            </a:endParaRPr>
          </a:p>
        </p:txBody>
      </p:sp>
      <p:sp>
        <p:nvSpPr>
          <p:cNvPr id="186" name="Google Shape;186;p30"/>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By: Yee Hang</a:t>
            </a:r>
            <a:endParaRPr dirty="0"/>
          </a:p>
          <a:p>
            <a:pPr marL="0" lvl="0" indent="0" algn="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8" y="26701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EDA </a:t>
            </a:r>
            <a:endParaRPr dirty="0"/>
          </a:p>
        </p:txBody>
      </p:sp>
      <p:sp>
        <p:nvSpPr>
          <p:cNvPr id="192" name="Google Shape;192;p31"/>
          <p:cNvSpPr txBox="1">
            <a:spLocks noGrp="1"/>
          </p:cNvSpPr>
          <p:nvPr>
            <p:ph type="body" idx="1"/>
          </p:nvPr>
        </p:nvSpPr>
        <p:spPr>
          <a:xfrm>
            <a:off x="-135132" y="753660"/>
            <a:ext cx="5349698" cy="3390836"/>
          </a:xfrm>
          <a:prstGeom prst="rect">
            <a:avLst/>
          </a:prstGeom>
        </p:spPr>
        <p:txBody>
          <a:bodyPr spcFirstLastPara="1" wrap="square" lIns="91425" tIns="91425" rIns="91425" bIns="91425" anchor="t" anchorCtr="0">
            <a:noAutofit/>
          </a:bodyPr>
          <a:lstStyle/>
          <a:p>
            <a:pPr marL="139700" indent="0">
              <a:buNone/>
            </a:pPr>
            <a:r>
              <a:rPr lang="en-US" sz="1100" b="1" dirty="0">
                <a:solidFill>
                  <a:schemeClr val="tx1"/>
                </a:solidFill>
              </a:rPr>
              <a:t>Brand</a:t>
            </a:r>
          </a:p>
          <a:p>
            <a:pPr>
              <a:buFont typeface="Arial" panose="020B0604020202020204" pitchFamily="34" charset="0"/>
              <a:buChar char="•"/>
            </a:pPr>
            <a:r>
              <a:rPr lang="en-US" sz="1100" dirty="0">
                <a:solidFill>
                  <a:schemeClr val="tx1"/>
                </a:solidFill>
              </a:rPr>
              <a:t>Razor pc significantly more expensive than the rest as they sell gaming hardware with higher specs</a:t>
            </a:r>
          </a:p>
          <a:p>
            <a:pPr>
              <a:buFont typeface="Arial" panose="020B0604020202020204" pitchFamily="34" charset="0"/>
              <a:buChar char="•"/>
            </a:pPr>
            <a:r>
              <a:rPr lang="en-US" sz="1100" dirty="0" err="1">
                <a:solidFill>
                  <a:schemeClr val="tx1"/>
                </a:solidFill>
              </a:rPr>
              <a:t>Chuwi</a:t>
            </a:r>
            <a:r>
              <a:rPr lang="en-US" sz="1100" dirty="0">
                <a:solidFill>
                  <a:schemeClr val="tx1"/>
                </a:solidFill>
              </a:rPr>
              <a:t> ,Mediacom , and Vero least expensive less well known in the market</a:t>
            </a:r>
          </a:p>
          <a:p>
            <a:pPr marL="139700" indent="0">
              <a:buNone/>
            </a:pPr>
            <a:r>
              <a:rPr lang="en-US" sz="1100" b="1" dirty="0">
                <a:solidFill>
                  <a:schemeClr val="tx1"/>
                </a:solidFill>
              </a:rPr>
              <a:t>OS</a:t>
            </a:r>
          </a:p>
          <a:p>
            <a:pPr>
              <a:buFont typeface="Arial" panose="020B0604020202020204" pitchFamily="34" charset="0"/>
              <a:buChar char="•"/>
            </a:pPr>
            <a:r>
              <a:rPr lang="en-US" sz="1100" dirty="0">
                <a:solidFill>
                  <a:schemeClr val="tx1"/>
                </a:solidFill>
              </a:rPr>
              <a:t>mac OS computers are the most expensive due to the 'Apple Tax'</a:t>
            </a:r>
          </a:p>
          <a:p>
            <a:pPr>
              <a:buFont typeface="Arial" panose="020B0604020202020204" pitchFamily="34" charset="0"/>
              <a:buChar char="•"/>
            </a:pPr>
            <a:r>
              <a:rPr lang="en-US" sz="1100" dirty="0">
                <a:solidFill>
                  <a:schemeClr val="tx1"/>
                </a:solidFill>
              </a:rPr>
              <a:t>No OS computers are more expensive than Chrome OS /Android. Due to No OS computers have significantly more advanced hardware than Chromebooks and Android based PC</a:t>
            </a:r>
          </a:p>
          <a:p>
            <a:pPr marL="139700" indent="0">
              <a:buNone/>
            </a:pPr>
            <a:r>
              <a:rPr lang="en-US" sz="1100" b="1" dirty="0">
                <a:solidFill>
                  <a:schemeClr val="tx1"/>
                </a:solidFill>
              </a:rPr>
              <a:t>CPU Brand</a:t>
            </a:r>
          </a:p>
          <a:p>
            <a:pPr>
              <a:buFont typeface="Arial" panose="020B0604020202020204" pitchFamily="34" charset="0"/>
              <a:buChar char="•"/>
            </a:pPr>
            <a:r>
              <a:rPr lang="en-US" sz="1100" dirty="0">
                <a:solidFill>
                  <a:schemeClr val="tx1"/>
                </a:solidFill>
              </a:rPr>
              <a:t>Intel significantly more expensive than AMD and Samsung as Intel is the market leader</a:t>
            </a:r>
          </a:p>
          <a:p>
            <a:pPr marL="139700" indent="0">
              <a:buNone/>
            </a:pPr>
            <a:r>
              <a:rPr lang="en-US" sz="1100" b="1" dirty="0">
                <a:solidFill>
                  <a:schemeClr val="tx1"/>
                </a:solidFill>
              </a:rPr>
              <a:t>CPU Subcategories</a:t>
            </a:r>
          </a:p>
          <a:p>
            <a:pPr>
              <a:buFont typeface="Arial" panose="020B0604020202020204" pitchFamily="34" charset="0"/>
              <a:buChar char="•"/>
            </a:pPr>
            <a:r>
              <a:rPr lang="en-US" sz="1100" dirty="0">
                <a:solidFill>
                  <a:schemeClr val="tx1"/>
                </a:solidFill>
              </a:rPr>
              <a:t>Xeon CPU is significantly more expensive as they typically have more cores</a:t>
            </a:r>
          </a:p>
          <a:p>
            <a:pPr>
              <a:buFont typeface="Arial" panose="020B0604020202020204" pitchFamily="34" charset="0"/>
              <a:buChar char="•"/>
            </a:pPr>
            <a:r>
              <a:rPr lang="en-US" sz="1100" dirty="0">
                <a:solidFill>
                  <a:schemeClr val="tx1"/>
                </a:solidFill>
              </a:rPr>
              <a:t>Lower end models like Intel Atom and Celeron computers are less expensive</a:t>
            </a:r>
          </a:p>
          <a:p>
            <a:pPr marL="139700" indent="0">
              <a:buNone/>
            </a:pPr>
            <a:r>
              <a:rPr lang="en-US" sz="1100" b="1" dirty="0">
                <a:solidFill>
                  <a:schemeClr val="tx1"/>
                </a:solidFill>
              </a:rPr>
              <a:t>Screen</a:t>
            </a:r>
          </a:p>
          <a:p>
            <a:pPr>
              <a:buFont typeface="Arial" panose="020B0604020202020204" pitchFamily="34" charset="0"/>
              <a:buChar char="•"/>
            </a:pPr>
            <a:r>
              <a:rPr lang="en-US" sz="1100" dirty="0">
                <a:solidFill>
                  <a:schemeClr val="tx1"/>
                </a:solidFill>
              </a:rPr>
              <a:t>Screens with IPS and Touchscreen significantly more expensive as the panel more expensive to make</a:t>
            </a:r>
          </a:p>
          <a:p>
            <a:pPr marL="381000" lvl="0" indent="-228600" algn="l" rtl="0">
              <a:spcBef>
                <a:spcPts val="1000"/>
              </a:spcBef>
              <a:spcAft>
                <a:spcPts val="0"/>
              </a:spcAft>
              <a:buSzPts val="1200"/>
              <a:buAutoNum type="arabicParenR"/>
            </a:pPr>
            <a:endParaRPr lang="en-US" sz="1100" dirty="0">
              <a:solidFill>
                <a:schemeClr val="tx1"/>
              </a:solidFill>
            </a:endParaRPr>
          </a:p>
        </p:txBody>
      </p:sp>
      <p:pic>
        <p:nvPicPr>
          <p:cNvPr id="5121" name="Picture 1">
            <a:extLst>
              <a:ext uri="{FF2B5EF4-FFF2-40B4-BE49-F238E27FC236}">
                <a16:creationId xmlns:a16="http://schemas.microsoft.com/office/drawing/2014/main" id="{E0D5564F-1722-4890-5532-A790DE7E16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6076" y="348740"/>
            <a:ext cx="3044742" cy="4672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668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8" y="26701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Modelling – Choosing a Metric</a:t>
            </a:r>
            <a:endParaRPr dirty="0"/>
          </a:p>
        </p:txBody>
      </p:sp>
      <p:sp>
        <p:nvSpPr>
          <p:cNvPr id="192" name="Google Shape;192;p31"/>
          <p:cNvSpPr txBox="1">
            <a:spLocks noGrp="1"/>
          </p:cNvSpPr>
          <p:nvPr>
            <p:ph type="body" idx="1"/>
          </p:nvPr>
        </p:nvSpPr>
        <p:spPr>
          <a:xfrm>
            <a:off x="0" y="983618"/>
            <a:ext cx="4446706" cy="3390836"/>
          </a:xfrm>
          <a:prstGeom prst="rect">
            <a:avLst/>
          </a:prstGeom>
        </p:spPr>
        <p:txBody>
          <a:bodyPr spcFirstLastPara="1" wrap="square" lIns="91425" tIns="91425" rIns="91425" bIns="91425" anchor="t" anchorCtr="0">
            <a:noAutofit/>
          </a:bodyPr>
          <a:lstStyle/>
          <a:p>
            <a:pPr marL="381000" lvl="0" indent="-228600" algn="l" rtl="0">
              <a:spcBef>
                <a:spcPts val="1000"/>
              </a:spcBef>
              <a:spcAft>
                <a:spcPts val="0"/>
              </a:spcAft>
              <a:buSzPts val="1200"/>
              <a:buAutoNum type="arabicParenR"/>
            </a:pPr>
            <a:r>
              <a:rPr lang="en-US" dirty="0">
                <a:solidFill>
                  <a:schemeClr val="dk1"/>
                </a:solidFill>
              </a:rPr>
              <a:t>- MSE and MAE are 2 methods to find the average error made by the regressor per data point </a:t>
            </a:r>
          </a:p>
          <a:p>
            <a:pPr marL="381000" lvl="0" indent="-228600" algn="l" rtl="0">
              <a:spcBef>
                <a:spcPts val="1000"/>
              </a:spcBef>
              <a:spcAft>
                <a:spcPts val="0"/>
              </a:spcAft>
              <a:buSzPts val="1200"/>
              <a:buAutoNum type="arabicParenR"/>
            </a:pPr>
            <a:r>
              <a:rPr lang="en-US" dirty="0">
                <a:solidFill>
                  <a:schemeClr val="dk1"/>
                </a:solidFill>
              </a:rPr>
              <a:t>- Using squaring or absolute value, they make the residual positive, regardless of whether the predicted value of y is above or below the actual value of y </a:t>
            </a:r>
          </a:p>
          <a:p>
            <a:pPr marL="381000" lvl="0" indent="-228600" algn="l" rtl="0">
              <a:spcBef>
                <a:spcPts val="1000"/>
              </a:spcBef>
              <a:spcAft>
                <a:spcPts val="0"/>
              </a:spcAft>
              <a:buSzPts val="1200"/>
              <a:buAutoNum type="arabicParenR"/>
            </a:pPr>
            <a:r>
              <a:rPr lang="en-US" dirty="0">
                <a:solidFill>
                  <a:schemeClr val="dk1"/>
                </a:solidFill>
              </a:rPr>
              <a:t>- Squaring </a:t>
            </a:r>
            <a:r>
              <a:rPr lang="en-US" dirty="0" err="1">
                <a:solidFill>
                  <a:schemeClr val="dk1"/>
                </a:solidFill>
              </a:rPr>
              <a:t>penalises</a:t>
            </a:r>
            <a:r>
              <a:rPr lang="en-US" dirty="0">
                <a:solidFill>
                  <a:schemeClr val="dk1"/>
                </a:solidFill>
              </a:rPr>
              <a:t> large error as </a:t>
            </a:r>
            <a:r>
              <a:rPr lang="en-US" dirty="0" err="1">
                <a:solidFill>
                  <a:schemeClr val="dk1"/>
                </a:solidFill>
              </a:rPr>
              <a:t>sqauring</a:t>
            </a:r>
            <a:r>
              <a:rPr lang="en-US" dirty="0">
                <a:solidFill>
                  <a:schemeClr val="dk1"/>
                </a:solidFill>
              </a:rPr>
              <a:t> larger errors makes the error even larger </a:t>
            </a:r>
          </a:p>
          <a:p>
            <a:pPr marL="381000" lvl="0" indent="-228600" algn="l" rtl="0">
              <a:spcBef>
                <a:spcPts val="1000"/>
              </a:spcBef>
              <a:spcAft>
                <a:spcPts val="0"/>
              </a:spcAft>
              <a:buSzPts val="1200"/>
              <a:buAutoNum type="arabicParenR"/>
            </a:pPr>
            <a:r>
              <a:rPr lang="en-US" dirty="0">
                <a:solidFill>
                  <a:schemeClr val="dk1"/>
                </a:solidFill>
              </a:rPr>
              <a:t>- Hence, using MSE can prevent large errors</a:t>
            </a:r>
          </a:p>
          <a:p>
            <a:pPr marL="381000" lvl="0" indent="-228600" algn="l" rtl="0">
              <a:spcBef>
                <a:spcPts val="1000"/>
              </a:spcBef>
              <a:spcAft>
                <a:spcPts val="0"/>
              </a:spcAft>
              <a:buSzPts val="1200"/>
              <a:buAutoNum type="arabicParenR"/>
            </a:pPr>
            <a:r>
              <a:rPr lang="en-US" dirty="0">
                <a:solidFill>
                  <a:schemeClr val="dk1"/>
                </a:solidFill>
              </a:rPr>
              <a:t>- However, MAE is easier to </a:t>
            </a:r>
            <a:r>
              <a:rPr lang="en-US" dirty="0" err="1">
                <a:solidFill>
                  <a:schemeClr val="dk1"/>
                </a:solidFill>
              </a:rPr>
              <a:t>intepret</a:t>
            </a:r>
            <a:r>
              <a:rPr lang="en-US" dirty="0">
                <a:solidFill>
                  <a:schemeClr val="dk1"/>
                </a:solidFill>
              </a:rPr>
              <a:t> as the numbers are smaller</a:t>
            </a:r>
          </a:p>
          <a:p>
            <a:pPr marL="381000" lvl="0" indent="-228600" algn="l" rtl="0">
              <a:spcBef>
                <a:spcPts val="1000"/>
              </a:spcBef>
              <a:spcAft>
                <a:spcPts val="0"/>
              </a:spcAft>
              <a:buSzPts val="1200"/>
              <a:buAutoNum type="arabicParenR"/>
            </a:pPr>
            <a:r>
              <a:rPr lang="en-US" dirty="0">
                <a:solidFill>
                  <a:schemeClr val="dk1"/>
                </a:solidFill>
              </a:rPr>
              <a:t>Square root of MSE (Which is RMSE)  is used as final metric as it </a:t>
            </a:r>
            <a:r>
              <a:rPr lang="en-US" dirty="0" err="1">
                <a:solidFill>
                  <a:schemeClr val="dk1"/>
                </a:solidFill>
              </a:rPr>
              <a:t>penalise</a:t>
            </a:r>
            <a:r>
              <a:rPr lang="en-US" dirty="0">
                <a:solidFill>
                  <a:schemeClr val="dk1"/>
                </a:solidFill>
              </a:rPr>
              <a:t> large error and easier to </a:t>
            </a:r>
            <a:r>
              <a:rPr lang="en-US" dirty="0" err="1">
                <a:solidFill>
                  <a:schemeClr val="dk1"/>
                </a:solidFill>
              </a:rPr>
              <a:t>intepret</a:t>
            </a:r>
            <a:r>
              <a:rPr lang="en-US" dirty="0">
                <a:solidFill>
                  <a:schemeClr val="dk1"/>
                </a:solidFill>
              </a:rPr>
              <a:t> (as numbers are smaller after square root) </a:t>
            </a:r>
          </a:p>
        </p:txBody>
      </p:sp>
      <p:pic>
        <p:nvPicPr>
          <p:cNvPr id="3" name="Picture 2" descr="A picture containing text, clock, watch, gauge&#10;&#10;Description automatically generated">
            <a:extLst>
              <a:ext uri="{FF2B5EF4-FFF2-40B4-BE49-F238E27FC236}">
                <a16:creationId xmlns:a16="http://schemas.microsoft.com/office/drawing/2014/main" id="{53F1B70F-7850-F9A7-08FA-E2EE4934860F}"/>
              </a:ext>
            </a:extLst>
          </p:cNvPr>
          <p:cNvPicPr>
            <a:picLocks noChangeAspect="1"/>
          </p:cNvPicPr>
          <p:nvPr/>
        </p:nvPicPr>
        <p:blipFill>
          <a:blip r:embed="rId3"/>
          <a:stretch>
            <a:fillRect/>
          </a:stretch>
        </p:blipFill>
        <p:spPr>
          <a:xfrm>
            <a:off x="4776503" y="2418878"/>
            <a:ext cx="3550675" cy="979497"/>
          </a:xfrm>
          <a:prstGeom prst="rect">
            <a:avLst/>
          </a:prstGeom>
        </p:spPr>
      </p:pic>
      <p:pic>
        <p:nvPicPr>
          <p:cNvPr id="11" name="Picture 10" descr="Schematic&#10;&#10;Description automatically generated">
            <a:extLst>
              <a:ext uri="{FF2B5EF4-FFF2-40B4-BE49-F238E27FC236}">
                <a16:creationId xmlns:a16="http://schemas.microsoft.com/office/drawing/2014/main" id="{E3BB317E-ADAF-5D72-2A15-9F81DBE14C0D}"/>
              </a:ext>
            </a:extLst>
          </p:cNvPr>
          <p:cNvPicPr>
            <a:picLocks noChangeAspect="1"/>
          </p:cNvPicPr>
          <p:nvPr/>
        </p:nvPicPr>
        <p:blipFill>
          <a:blip r:embed="rId4"/>
          <a:stretch>
            <a:fillRect/>
          </a:stretch>
        </p:blipFill>
        <p:spPr>
          <a:xfrm>
            <a:off x="4697296" y="3657038"/>
            <a:ext cx="3709090" cy="1434832"/>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898C2ABD-2DCD-977D-99F6-4C6F73DBDEC4}"/>
              </a:ext>
            </a:extLst>
          </p:cNvPr>
          <p:cNvPicPr>
            <a:picLocks noChangeAspect="1"/>
          </p:cNvPicPr>
          <p:nvPr/>
        </p:nvPicPr>
        <p:blipFill>
          <a:blip r:embed="rId5"/>
          <a:stretch>
            <a:fillRect/>
          </a:stretch>
        </p:blipFill>
        <p:spPr>
          <a:xfrm>
            <a:off x="4965539" y="1037658"/>
            <a:ext cx="2552063" cy="1276032"/>
          </a:xfrm>
          <a:prstGeom prst="rect">
            <a:avLst/>
          </a:prstGeom>
        </p:spPr>
      </p:pic>
    </p:spTree>
    <p:extLst>
      <p:ext uri="{BB962C8B-B14F-4D97-AF65-F5344CB8AC3E}">
        <p14:creationId xmlns:p14="http://schemas.microsoft.com/office/powerpoint/2010/main" val="4131405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0" y="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Modelling – Model Choosing (Non Ensemble)</a:t>
            </a:r>
            <a:endParaRPr dirty="0"/>
          </a:p>
        </p:txBody>
      </p:sp>
      <p:pic>
        <p:nvPicPr>
          <p:cNvPr id="6146" name="Picture 2">
            <a:extLst>
              <a:ext uri="{FF2B5EF4-FFF2-40B4-BE49-F238E27FC236}">
                <a16:creationId xmlns:a16="http://schemas.microsoft.com/office/drawing/2014/main" id="{3B7B39D9-07BC-887B-02D4-BAB78919F6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405" y="488308"/>
            <a:ext cx="4446706" cy="44030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4C0272C9-B48F-2558-F5A8-66F9458946E4}"/>
              </a:ext>
            </a:extLst>
          </p:cNvPr>
          <p:cNvSpPr>
            <a:spLocks noGrp="1" noChangeArrowheads="1"/>
          </p:cNvSpPr>
          <p:nvPr>
            <p:ph type="body" idx="1"/>
          </p:nvPr>
        </p:nvSpPr>
        <p:spPr bwMode="auto">
          <a:xfrm>
            <a:off x="5061769" y="931536"/>
            <a:ext cx="3697432"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Unicode MS"/>
              </a:rPr>
              <a:t>-  </a:t>
            </a:r>
            <a:r>
              <a:rPr lang="en-US" altLang="en-US" dirty="0" err="1">
                <a:solidFill>
                  <a:schemeClr val="tx1"/>
                </a:solidFill>
                <a:latin typeface="Arial Unicode MS"/>
              </a:rPr>
              <a:t>DummyRegressor</a:t>
            </a:r>
            <a:r>
              <a:rPr lang="en-US" altLang="en-US" dirty="0">
                <a:solidFill>
                  <a:schemeClr val="tx1"/>
                </a:solidFill>
                <a:latin typeface="Arial Unicode MS"/>
              </a:rPr>
              <a:t> Predicts based on the mean of the dataset, as the distribution of price is non gaussian, but right </a:t>
            </a:r>
            <a:r>
              <a:rPr lang="en-US" altLang="en-US" dirty="0" err="1">
                <a:solidFill>
                  <a:schemeClr val="tx1"/>
                </a:solidFill>
                <a:latin typeface="Arial Unicode MS"/>
              </a:rPr>
              <a:t>skwed</a:t>
            </a:r>
            <a:r>
              <a:rPr lang="en-US" altLang="en-US" dirty="0">
                <a:solidFill>
                  <a:schemeClr val="tx1"/>
                </a:solidFill>
                <a:latin typeface="Arial Unicode MS"/>
              </a:rPr>
              <a:t>, it leads to large errors and a large RMSE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Unicode MS"/>
              </a:rPr>
              <a:t>- </a:t>
            </a:r>
            <a:r>
              <a:rPr lang="en-US" altLang="en-US" dirty="0" err="1">
                <a:solidFill>
                  <a:schemeClr val="tx1"/>
                </a:solidFill>
                <a:latin typeface="Arial Unicode MS"/>
              </a:rPr>
              <a:t>LinearRegression</a:t>
            </a:r>
            <a:r>
              <a:rPr lang="en-US" altLang="en-US" dirty="0">
                <a:solidFill>
                  <a:schemeClr val="tx1"/>
                </a:solidFill>
                <a:latin typeface="Arial Unicode MS"/>
              </a:rPr>
              <a:t> , Lasso , Ridge and SVR </a:t>
            </a:r>
            <a:r>
              <a:rPr lang="en-US" altLang="en-US" dirty="0" err="1">
                <a:solidFill>
                  <a:schemeClr val="tx1"/>
                </a:solidFill>
                <a:latin typeface="Arial Unicode MS"/>
              </a:rPr>
              <a:t>underfitting,as</a:t>
            </a:r>
            <a:r>
              <a:rPr lang="en-US" altLang="en-US" dirty="0">
                <a:solidFill>
                  <a:schemeClr val="tx1"/>
                </a:solidFill>
                <a:latin typeface="Arial Unicode MS"/>
              </a:rPr>
              <a:t> they are unable to capture the non linear relationship between the features and price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Unicode MS"/>
              </a:rPr>
              <a:t>- Neural Network moderately underfits , as we do not have enough datapoints for it to perform well. It’s curve is very steep at the start but plateau out soon at 3000 training examples. It might be due to the max </a:t>
            </a:r>
            <a:r>
              <a:rPr lang="en-US" altLang="en-US" dirty="0" err="1">
                <a:solidFill>
                  <a:schemeClr val="tx1"/>
                </a:solidFill>
                <a:latin typeface="Arial Unicode MS"/>
              </a:rPr>
              <a:t>iters</a:t>
            </a:r>
            <a:r>
              <a:rPr lang="en-US" altLang="en-US" dirty="0">
                <a:solidFill>
                  <a:schemeClr val="tx1"/>
                </a:solidFill>
                <a:latin typeface="Arial Unicode MS"/>
              </a:rPr>
              <a:t> 200 of neural network. However, Increasing it would lead to long training times.</a:t>
            </a:r>
            <a:br>
              <a:rPr lang="en-US" altLang="en-US" dirty="0">
                <a:solidFill>
                  <a:schemeClr val="tx1"/>
                </a:solidFill>
                <a:latin typeface="Arial Unicode MS"/>
              </a:rPr>
            </a:br>
            <a:endParaRPr lang="en-US" altLang="en-US" dirty="0">
              <a:solidFill>
                <a:schemeClr val="tx1"/>
              </a:solidFill>
              <a:latin typeface="Arial Unicode MS"/>
            </a:endParaRPr>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err="1">
                <a:solidFill>
                  <a:schemeClr val="tx1"/>
                </a:solidFill>
                <a:latin typeface="Arial Unicode MS"/>
              </a:rPr>
              <a:t>Kneighbours</a:t>
            </a:r>
            <a:r>
              <a:rPr lang="en-US" altLang="en-US" dirty="0">
                <a:solidFill>
                  <a:schemeClr val="tx1"/>
                </a:solidFill>
                <a:latin typeface="Arial Unicode MS"/>
              </a:rPr>
              <a:t> Regressor actually performs quite well (compared to the rest here)  (expected as different computers with similar specifications have similar prices) , but slightly overfitting </a:t>
            </a:r>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Unicode MS"/>
            </a:endParaRPr>
          </a:p>
        </p:txBody>
      </p:sp>
    </p:spTree>
    <p:extLst>
      <p:ext uri="{BB962C8B-B14F-4D97-AF65-F5344CB8AC3E}">
        <p14:creationId xmlns:p14="http://schemas.microsoft.com/office/powerpoint/2010/main" val="1922297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0" y="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Modelling – Model Choosing (Ensemble)</a:t>
            </a:r>
            <a:endParaRPr dirty="0"/>
          </a:p>
        </p:txBody>
      </p:sp>
      <p:sp>
        <p:nvSpPr>
          <p:cNvPr id="6" name="Rectangle 3">
            <a:extLst>
              <a:ext uri="{FF2B5EF4-FFF2-40B4-BE49-F238E27FC236}">
                <a16:creationId xmlns:a16="http://schemas.microsoft.com/office/drawing/2014/main" id="{4C0272C9-B48F-2558-F5A8-66F9458946E4}"/>
              </a:ext>
            </a:extLst>
          </p:cNvPr>
          <p:cNvSpPr>
            <a:spLocks noGrp="1" noChangeArrowheads="1"/>
          </p:cNvSpPr>
          <p:nvPr>
            <p:ph type="body" idx="1"/>
          </p:nvPr>
        </p:nvSpPr>
        <p:spPr bwMode="auto">
          <a:xfrm>
            <a:off x="5899767" y="1150431"/>
            <a:ext cx="317909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Unicode MS"/>
              </a:rPr>
              <a:t>-</a:t>
            </a:r>
            <a:r>
              <a:rPr lang="en-US" altLang="en-US" dirty="0" err="1">
                <a:solidFill>
                  <a:schemeClr val="tx1"/>
                </a:solidFill>
                <a:latin typeface="Arial Unicode MS"/>
              </a:rPr>
              <a:t>Adaboost</a:t>
            </a:r>
            <a:r>
              <a:rPr lang="en-US" altLang="en-US" dirty="0">
                <a:solidFill>
                  <a:schemeClr val="tx1"/>
                </a:solidFill>
                <a:latin typeface="Arial Unicode MS"/>
              </a:rPr>
              <a:t> and Gradient Boosting underfitting</a:t>
            </a:r>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Unicode MS"/>
              </a:rPr>
              <a:t>Bagging , </a:t>
            </a:r>
            <a:r>
              <a:rPr lang="en-US" altLang="en-US" dirty="0" err="1">
                <a:solidFill>
                  <a:schemeClr val="tx1"/>
                </a:solidFill>
                <a:latin typeface="Arial Unicode MS"/>
              </a:rPr>
              <a:t>ExtraTrees</a:t>
            </a:r>
            <a:r>
              <a:rPr lang="en-US" altLang="en-US" dirty="0">
                <a:solidFill>
                  <a:schemeClr val="tx1"/>
                </a:solidFill>
                <a:latin typeface="Arial Unicode MS"/>
              </a:rPr>
              <a:t> , </a:t>
            </a:r>
            <a:r>
              <a:rPr lang="en-US" altLang="en-US" dirty="0" err="1">
                <a:solidFill>
                  <a:schemeClr val="tx1"/>
                </a:solidFill>
                <a:latin typeface="Arial Unicode MS"/>
              </a:rPr>
              <a:t>RandomForest</a:t>
            </a:r>
            <a:r>
              <a:rPr lang="en-US" altLang="en-US" dirty="0">
                <a:solidFill>
                  <a:schemeClr val="tx1"/>
                </a:solidFill>
                <a:latin typeface="Arial Unicode MS"/>
              </a:rPr>
              <a:t> ,</a:t>
            </a:r>
            <a:r>
              <a:rPr lang="en-US" altLang="en-US" dirty="0" err="1">
                <a:solidFill>
                  <a:schemeClr val="tx1"/>
                </a:solidFill>
                <a:latin typeface="Arial Unicode MS"/>
              </a:rPr>
              <a:t>DecisionTree</a:t>
            </a:r>
            <a:r>
              <a:rPr lang="en-US" altLang="en-US" dirty="0">
                <a:solidFill>
                  <a:schemeClr val="tx1"/>
                </a:solidFill>
                <a:latin typeface="Arial Unicode MS"/>
              </a:rPr>
              <a:t> perform similarly with both low Test RMSE and Train RMSE </a:t>
            </a:r>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Unicode MS"/>
              </a:rPr>
              <a:t>Decision Tree is chosen as it trains only one tree (simpler) unlike Bagging , </a:t>
            </a:r>
            <a:r>
              <a:rPr lang="en-US" altLang="en-US" dirty="0" err="1">
                <a:solidFill>
                  <a:schemeClr val="tx1"/>
                </a:solidFill>
                <a:latin typeface="Arial Unicode MS"/>
              </a:rPr>
              <a:t>ExtraTrees</a:t>
            </a:r>
            <a:r>
              <a:rPr lang="en-US" altLang="en-US" dirty="0">
                <a:solidFill>
                  <a:schemeClr val="tx1"/>
                </a:solidFill>
                <a:latin typeface="Arial Unicode MS"/>
              </a:rPr>
              <a:t> , and </a:t>
            </a:r>
            <a:r>
              <a:rPr lang="en-US" altLang="en-US" dirty="0" err="1">
                <a:solidFill>
                  <a:schemeClr val="tx1"/>
                </a:solidFill>
                <a:latin typeface="Arial Unicode MS"/>
              </a:rPr>
              <a:t>RandomForest</a:t>
            </a:r>
            <a:endParaRPr lang="en-US" altLang="en-US" dirty="0">
              <a:solidFill>
                <a:schemeClr val="tx1"/>
              </a:solidFill>
              <a:latin typeface="Arial Unicode MS"/>
            </a:endParaRPr>
          </a:p>
        </p:txBody>
      </p:sp>
      <p:pic>
        <p:nvPicPr>
          <p:cNvPr id="7169" name="Picture 1">
            <a:extLst>
              <a:ext uri="{FF2B5EF4-FFF2-40B4-BE49-F238E27FC236}">
                <a16:creationId xmlns:a16="http://schemas.microsoft.com/office/drawing/2014/main" id="{23D9BB83-915D-77E0-D709-2A1BDFC67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41" y="572700"/>
            <a:ext cx="5663404" cy="384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712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0" y="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Modelling – Improvement</a:t>
            </a:r>
            <a:endParaRPr dirty="0"/>
          </a:p>
        </p:txBody>
      </p:sp>
      <p:sp>
        <p:nvSpPr>
          <p:cNvPr id="6" name="Rectangle 3">
            <a:extLst>
              <a:ext uri="{FF2B5EF4-FFF2-40B4-BE49-F238E27FC236}">
                <a16:creationId xmlns:a16="http://schemas.microsoft.com/office/drawing/2014/main" id="{4C0272C9-B48F-2558-F5A8-66F9458946E4}"/>
              </a:ext>
            </a:extLst>
          </p:cNvPr>
          <p:cNvSpPr>
            <a:spLocks noGrp="1" noChangeArrowheads="1"/>
          </p:cNvSpPr>
          <p:nvPr>
            <p:ph type="body" idx="1"/>
          </p:nvPr>
        </p:nvSpPr>
        <p:spPr bwMode="auto">
          <a:xfrm>
            <a:off x="291597" y="1479143"/>
            <a:ext cx="3528048"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sz="1600" dirty="0">
                <a:solidFill>
                  <a:schemeClr val="tx1"/>
                </a:solidFill>
                <a:latin typeface="Arial Unicode MS"/>
              </a:rPr>
              <a:t>Using log transform with Transformed Target Regressor might help to improve the model, as it makes the prices more normally distributed. </a:t>
            </a:r>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sz="1600" dirty="0">
                <a:solidFill>
                  <a:schemeClr val="tx1"/>
                </a:solidFill>
                <a:latin typeface="Arial Unicode MS"/>
              </a:rPr>
              <a:t>Thus making it easier for the model to predict</a:t>
            </a:r>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Unicode MS"/>
            </a:endParaRPr>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Unicode MS"/>
            </a:endParaRPr>
          </a:p>
        </p:txBody>
      </p:sp>
      <p:pic>
        <p:nvPicPr>
          <p:cNvPr id="5" name="Picture 4">
            <a:extLst>
              <a:ext uri="{FF2B5EF4-FFF2-40B4-BE49-F238E27FC236}">
                <a16:creationId xmlns:a16="http://schemas.microsoft.com/office/drawing/2014/main" id="{B248CBEB-18F1-0F06-581E-10070DCBB7BA}"/>
              </a:ext>
            </a:extLst>
          </p:cNvPr>
          <p:cNvPicPr>
            <a:picLocks noChangeAspect="1"/>
          </p:cNvPicPr>
          <p:nvPr/>
        </p:nvPicPr>
        <p:blipFill>
          <a:blip r:embed="rId3"/>
          <a:stretch>
            <a:fillRect/>
          </a:stretch>
        </p:blipFill>
        <p:spPr>
          <a:xfrm>
            <a:off x="372620" y="722243"/>
            <a:ext cx="8771380" cy="693480"/>
          </a:xfrm>
          <a:prstGeom prst="rect">
            <a:avLst/>
          </a:prstGeom>
        </p:spPr>
      </p:pic>
      <p:pic>
        <p:nvPicPr>
          <p:cNvPr id="7" name="Picture 1">
            <a:extLst>
              <a:ext uri="{FF2B5EF4-FFF2-40B4-BE49-F238E27FC236}">
                <a16:creationId xmlns:a16="http://schemas.microsoft.com/office/drawing/2014/main" id="{062BE1AA-BDA5-7011-1CF5-7BBD0877F9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1893" y="2738089"/>
            <a:ext cx="2440213" cy="1979376"/>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1">
            <a:extLst>
              <a:ext uri="{FF2B5EF4-FFF2-40B4-BE49-F238E27FC236}">
                <a16:creationId xmlns:a16="http://schemas.microsoft.com/office/drawing/2014/main" id="{0FA677C5-C439-FF51-5801-C4AAEE5554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8727" y="2738089"/>
            <a:ext cx="2229257" cy="19793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674EE9B-9AF2-480C-6EA7-E1A75775D2AB}"/>
              </a:ext>
            </a:extLst>
          </p:cNvPr>
          <p:cNvSpPr txBox="1"/>
          <p:nvPr/>
        </p:nvSpPr>
        <p:spPr>
          <a:xfrm>
            <a:off x="3481754" y="4717465"/>
            <a:ext cx="2310352" cy="307777"/>
          </a:xfrm>
          <a:prstGeom prst="rect">
            <a:avLst/>
          </a:prstGeom>
          <a:noFill/>
        </p:spPr>
        <p:txBody>
          <a:bodyPr wrap="square" rtlCol="0">
            <a:spAutoFit/>
          </a:bodyPr>
          <a:lstStyle/>
          <a:p>
            <a:r>
              <a:rPr lang="en-US" dirty="0"/>
              <a:t>Before Log transform</a:t>
            </a:r>
            <a:endParaRPr lang="en-SG" dirty="0"/>
          </a:p>
        </p:txBody>
      </p:sp>
      <p:sp>
        <p:nvSpPr>
          <p:cNvPr id="8" name="TextBox 7">
            <a:extLst>
              <a:ext uri="{FF2B5EF4-FFF2-40B4-BE49-F238E27FC236}">
                <a16:creationId xmlns:a16="http://schemas.microsoft.com/office/drawing/2014/main" id="{AA051EE8-8E65-3D44-E58C-40B7AA1CCEAC}"/>
              </a:ext>
            </a:extLst>
          </p:cNvPr>
          <p:cNvSpPr txBox="1"/>
          <p:nvPr/>
        </p:nvSpPr>
        <p:spPr>
          <a:xfrm>
            <a:off x="6484674" y="4747187"/>
            <a:ext cx="2310352" cy="307777"/>
          </a:xfrm>
          <a:prstGeom prst="rect">
            <a:avLst/>
          </a:prstGeom>
          <a:noFill/>
        </p:spPr>
        <p:txBody>
          <a:bodyPr wrap="square" rtlCol="0">
            <a:spAutoFit/>
          </a:bodyPr>
          <a:lstStyle/>
          <a:p>
            <a:r>
              <a:rPr lang="en-US" dirty="0"/>
              <a:t>After Log transform</a:t>
            </a:r>
            <a:endParaRPr lang="en-SG" dirty="0"/>
          </a:p>
        </p:txBody>
      </p:sp>
    </p:spTree>
    <p:extLst>
      <p:ext uri="{BB962C8B-B14F-4D97-AF65-F5344CB8AC3E}">
        <p14:creationId xmlns:p14="http://schemas.microsoft.com/office/powerpoint/2010/main" val="448575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0" y="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Modelling – Curse of High Dimensionality</a:t>
            </a:r>
            <a:endParaRPr dirty="0"/>
          </a:p>
        </p:txBody>
      </p:sp>
      <p:sp>
        <p:nvSpPr>
          <p:cNvPr id="6" name="Rectangle 3">
            <a:extLst>
              <a:ext uri="{FF2B5EF4-FFF2-40B4-BE49-F238E27FC236}">
                <a16:creationId xmlns:a16="http://schemas.microsoft.com/office/drawing/2014/main" id="{4C0272C9-B48F-2558-F5A8-66F9458946E4}"/>
              </a:ext>
            </a:extLst>
          </p:cNvPr>
          <p:cNvSpPr>
            <a:spLocks noGrp="1" noChangeArrowheads="1"/>
          </p:cNvSpPr>
          <p:nvPr>
            <p:ph type="body" idx="1"/>
          </p:nvPr>
        </p:nvSpPr>
        <p:spPr bwMode="auto">
          <a:xfrm>
            <a:off x="268448" y="886246"/>
            <a:ext cx="352804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Unicode MS"/>
              </a:rPr>
              <a:t>There are 177 Dimensions after one hot encoding. Which may lead to Curse of High Dimensionality </a:t>
            </a:r>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Unicode MS"/>
            </a:endParaRPr>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Unicode MS"/>
              </a:rPr>
              <a:t>    There is high dimensionality in the data after one hot encoding so many categorial features ['Brand', 'Type'  , 'GPU' , "Operating System" , 'CPU Brand'  , 'CPU Sub Categories']</a:t>
            </a:r>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Unicode MS"/>
              </a:rPr>
              <a:t>    According to </a:t>
            </a:r>
            <a:r>
              <a:rPr lang="en-US" altLang="en-US" dirty="0" err="1">
                <a:solidFill>
                  <a:schemeClr val="tx1"/>
                </a:solidFill>
                <a:latin typeface="Arial Unicode MS"/>
              </a:rPr>
              <a:t>huges</a:t>
            </a:r>
            <a:r>
              <a:rPr lang="en-US" altLang="en-US" dirty="0">
                <a:solidFill>
                  <a:schemeClr val="tx1"/>
                </a:solidFill>
                <a:latin typeface="Arial Unicode MS"/>
              </a:rPr>
              <a:t> rule, predictive power of model decreases if too many features are added to it</a:t>
            </a:r>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Unicode MS"/>
              </a:rPr>
              <a:t>    It can be solved using PCA or RFE</a:t>
            </a:r>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Unicode MS"/>
              </a:rPr>
              <a:t>    RFE Removes the features based on their feature importance on the decision tree (least important features are removed)</a:t>
            </a:r>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Unicode MS"/>
              </a:rPr>
              <a:t>    PCA creates new features which are linear combinations of old features while minimizes the amount of variance lost</a:t>
            </a:r>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Unicode MS"/>
            </a:endParaRPr>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Unicode MS"/>
            </a:endParaRPr>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Unicode MS"/>
            </a:endParaRPr>
          </a:p>
        </p:txBody>
      </p:sp>
      <p:pic>
        <p:nvPicPr>
          <p:cNvPr id="3" name="Picture 2" descr="Diagram, shape&#10;&#10;Description automatically generated">
            <a:extLst>
              <a:ext uri="{FF2B5EF4-FFF2-40B4-BE49-F238E27FC236}">
                <a16:creationId xmlns:a16="http://schemas.microsoft.com/office/drawing/2014/main" id="{F8B7FDC1-6BB3-566C-D1D4-4AA3AD8384CA}"/>
              </a:ext>
            </a:extLst>
          </p:cNvPr>
          <p:cNvPicPr>
            <a:picLocks noChangeAspect="1"/>
          </p:cNvPicPr>
          <p:nvPr/>
        </p:nvPicPr>
        <p:blipFill>
          <a:blip r:embed="rId3"/>
          <a:stretch>
            <a:fillRect/>
          </a:stretch>
        </p:blipFill>
        <p:spPr>
          <a:xfrm>
            <a:off x="4188384" y="886246"/>
            <a:ext cx="4419600" cy="2676525"/>
          </a:xfrm>
          <a:prstGeom prst="rect">
            <a:avLst/>
          </a:prstGeom>
        </p:spPr>
      </p:pic>
    </p:spTree>
    <p:extLst>
      <p:ext uri="{BB962C8B-B14F-4D97-AF65-F5344CB8AC3E}">
        <p14:creationId xmlns:p14="http://schemas.microsoft.com/office/powerpoint/2010/main" val="2936565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0" y="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Modelling – Curse of High Dimensionality</a:t>
            </a:r>
            <a:endParaRPr dirty="0"/>
          </a:p>
        </p:txBody>
      </p:sp>
      <p:sp>
        <p:nvSpPr>
          <p:cNvPr id="6" name="Rectangle 3">
            <a:extLst>
              <a:ext uri="{FF2B5EF4-FFF2-40B4-BE49-F238E27FC236}">
                <a16:creationId xmlns:a16="http://schemas.microsoft.com/office/drawing/2014/main" id="{4C0272C9-B48F-2558-F5A8-66F9458946E4}"/>
              </a:ext>
            </a:extLst>
          </p:cNvPr>
          <p:cNvSpPr>
            <a:spLocks noGrp="1" noChangeArrowheads="1"/>
          </p:cNvSpPr>
          <p:nvPr>
            <p:ph type="body" idx="1"/>
          </p:nvPr>
        </p:nvSpPr>
        <p:spPr bwMode="auto">
          <a:xfrm>
            <a:off x="0" y="885879"/>
            <a:ext cx="465539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tx1"/>
                </a:solidFill>
                <a:latin typeface="Arial Unicode MS"/>
              </a:rPr>
              <a:t>PCA</a:t>
            </a:r>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Unicode MS"/>
            </a:endParaRPr>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Unicode MS"/>
              </a:rPr>
              <a:t>    PCA has larger Standard Deviation (larger spread in scores between each fold of 5 fold cross validation ) in both train and test scores</a:t>
            </a:r>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Unicode MS"/>
              </a:rPr>
              <a:t>    PCA also has no clear trend between </a:t>
            </a:r>
            <a:r>
              <a:rPr lang="en-US" altLang="en-US" dirty="0" err="1">
                <a:solidFill>
                  <a:schemeClr val="tx1"/>
                </a:solidFill>
                <a:latin typeface="Arial Unicode MS"/>
              </a:rPr>
              <a:t>n_components</a:t>
            </a:r>
            <a:r>
              <a:rPr lang="en-US" altLang="en-US" dirty="0">
                <a:solidFill>
                  <a:schemeClr val="tx1"/>
                </a:solidFill>
                <a:latin typeface="Arial Unicode MS"/>
              </a:rPr>
              <a:t> kept and RMSE</a:t>
            </a:r>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Unicode MS"/>
              </a:rPr>
              <a:t>    It is preferred as its results are less stable</a:t>
            </a:r>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Unicode MS"/>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tx1"/>
                </a:solidFill>
                <a:latin typeface="Arial Unicode MS"/>
              </a:rPr>
              <a:t>RFE</a:t>
            </a:r>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Unicode MS"/>
            </a:endParaRPr>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Unicode MS"/>
              </a:rPr>
              <a:t>   Curve Plateau out at around 0.2</a:t>
            </a:r>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Unicode MS"/>
              </a:rPr>
              <a:t>   Most of the features are redundant as most of the graph is flat</a:t>
            </a:r>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Unicode MS"/>
              </a:rPr>
              <a:t>    By removing these features, it is easier for the decision tree to split a node (as it does not have to choose features from so many columns), which may lead to the decision tree to train faster</a:t>
            </a:r>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Unicode MS"/>
            </a:endParaRPr>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Unicode MS"/>
            </a:endParaRPr>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Unicode MS"/>
            </a:endParaRPr>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Unicode MS"/>
            </a:endParaRPr>
          </a:p>
        </p:txBody>
      </p:sp>
      <p:pic>
        <p:nvPicPr>
          <p:cNvPr id="9217" name="Picture 1">
            <a:extLst>
              <a:ext uri="{FF2B5EF4-FFF2-40B4-BE49-F238E27FC236}">
                <a16:creationId xmlns:a16="http://schemas.microsoft.com/office/drawing/2014/main" id="{10DF3328-F586-E60B-4C57-8CCF5360D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05649"/>
            <a:ext cx="4447654" cy="2481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760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0" y="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Modelling – Curse of High Dimensionality</a:t>
            </a:r>
            <a:endParaRPr dirty="0"/>
          </a:p>
        </p:txBody>
      </p:sp>
      <p:sp>
        <p:nvSpPr>
          <p:cNvPr id="6" name="Rectangle 3">
            <a:extLst>
              <a:ext uri="{FF2B5EF4-FFF2-40B4-BE49-F238E27FC236}">
                <a16:creationId xmlns:a16="http://schemas.microsoft.com/office/drawing/2014/main" id="{4C0272C9-B48F-2558-F5A8-66F9458946E4}"/>
              </a:ext>
            </a:extLst>
          </p:cNvPr>
          <p:cNvSpPr>
            <a:spLocks noGrp="1" noChangeArrowheads="1"/>
          </p:cNvSpPr>
          <p:nvPr>
            <p:ph type="body" idx="1"/>
          </p:nvPr>
        </p:nvSpPr>
        <p:spPr bwMode="auto">
          <a:xfrm>
            <a:off x="1342664" y="4728001"/>
            <a:ext cx="766244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dirty="0"/>
              <a:t>Graph looks to plateau out completely at 0.4, Hence, 40% of the features are kept</a:t>
            </a:r>
            <a:endParaRPr lang="en-US" altLang="en-US" dirty="0">
              <a:solidFill>
                <a:schemeClr val="tx1"/>
              </a:solidFill>
              <a:latin typeface="Arial Unicode MS"/>
            </a:endParaRPr>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Unicode MS"/>
            </a:endParaRPr>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Unicode MS"/>
            </a:endParaRPr>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Unicode MS"/>
            </a:endParaRPr>
          </a:p>
        </p:txBody>
      </p:sp>
      <p:pic>
        <p:nvPicPr>
          <p:cNvPr id="10241" name="Picture 1">
            <a:extLst>
              <a:ext uri="{FF2B5EF4-FFF2-40B4-BE49-F238E27FC236}">
                <a16:creationId xmlns:a16="http://schemas.microsoft.com/office/drawing/2014/main" id="{D7FDBCF3-ADBA-7FDE-805A-325E11559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791" y="839933"/>
            <a:ext cx="6208402" cy="3463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623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0" y="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Modelling – Validation curve</a:t>
            </a:r>
            <a:endParaRPr dirty="0"/>
          </a:p>
        </p:txBody>
      </p:sp>
      <p:sp>
        <p:nvSpPr>
          <p:cNvPr id="6" name="Rectangle 3">
            <a:extLst>
              <a:ext uri="{FF2B5EF4-FFF2-40B4-BE49-F238E27FC236}">
                <a16:creationId xmlns:a16="http://schemas.microsoft.com/office/drawing/2014/main" id="{4C0272C9-B48F-2558-F5A8-66F9458946E4}"/>
              </a:ext>
            </a:extLst>
          </p:cNvPr>
          <p:cNvSpPr>
            <a:spLocks noGrp="1" noChangeArrowheads="1"/>
          </p:cNvSpPr>
          <p:nvPr>
            <p:ph type="body" idx="1"/>
          </p:nvPr>
        </p:nvSpPr>
        <p:spPr bwMode="auto">
          <a:xfrm>
            <a:off x="160424" y="663839"/>
            <a:ext cx="3674156"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sz="1600" dirty="0">
                <a:solidFill>
                  <a:schemeClr val="tx1"/>
                </a:solidFill>
              </a:rPr>
              <a:t>Summary of Validation Curves</a:t>
            </a:r>
          </a:p>
          <a:p>
            <a:pPr marL="0" marR="0" lvl="0" indent="0" algn="l" defTabSz="914400" rtl="0" eaLnBrk="0" fontAlgn="base" latinLnBrk="0" hangingPunct="0">
              <a:lnSpc>
                <a:spcPct val="100000"/>
              </a:lnSpc>
              <a:spcBef>
                <a:spcPct val="0"/>
              </a:spcBef>
              <a:spcAft>
                <a:spcPct val="0"/>
              </a:spcAft>
              <a:buClrTx/>
              <a:buSzTx/>
              <a:buNone/>
              <a:tabLst/>
            </a:pPr>
            <a:r>
              <a:rPr lang="en-US" dirty="0">
                <a:solidFill>
                  <a:schemeClr val="tx1"/>
                </a:solidFill>
              </a:rPr>
              <a:t>- Validation Curves monitor how the model performance changes with different hyperparameter values </a:t>
            </a:r>
          </a:p>
          <a:p>
            <a:pPr marL="0" marR="0" lvl="0" indent="0" algn="l" defTabSz="914400" rtl="0" eaLnBrk="0" fontAlgn="base" latinLnBrk="0" hangingPunct="0">
              <a:lnSpc>
                <a:spcPct val="100000"/>
              </a:lnSpc>
              <a:spcBef>
                <a:spcPct val="0"/>
              </a:spcBef>
              <a:spcAft>
                <a:spcPct val="0"/>
              </a:spcAft>
              <a:buClrTx/>
              <a:buSzTx/>
              <a:buNone/>
              <a:tabLst/>
            </a:pPr>
            <a:r>
              <a:rPr lang="en-US" dirty="0">
                <a:solidFill>
                  <a:schemeClr val="tx1"/>
                </a:solidFill>
              </a:rPr>
              <a:t>- Allow us to know the approximate ranges to test for </a:t>
            </a:r>
            <a:r>
              <a:rPr lang="en-US" dirty="0" err="1">
                <a:solidFill>
                  <a:schemeClr val="tx1"/>
                </a:solidFill>
              </a:rPr>
              <a:t>GridSearchCV</a:t>
            </a:r>
            <a:endParaRPr lang="en-US"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None/>
              <a:tabLst/>
            </a:pPr>
            <a:r>
              <a:rPr lang="en-US" dirty="0">
                <a:solidFill>
                  <a:schemeClr val="tx1"/>
                </a:solidFill>
              </a:rPr>
              <a:t>- Max Depth prevents the tree from growing too big which causes overfitting</a:t>
            </a:r>
          </a:p>
          <a:p>
            <a:pPr marL="0" marR="0" lvl="0" indent="0" algn="l" defTabSz="914400" rtl="0" eaLnBrk="0" fontAlgn="base" latinLnBrk="0" hangingPunct="0">
              <a:lnSpc>
                <a:spcPct val="100000"/>
              </a:lnSpc>
              <a:spcBef>
                <a:spcPct val="0"/>
              </a:spcBef>
              <a:spcAft>
                <a:spcPct val="0"/>
              </a:spcAft>
              <a:buClrTx/>
              <a:buSzTx/>
              <a:buNone/>
              <a:tabLst/>
            </a:pPr>
            <a:r>
              <a:rPr lang="en-US" dirty="0">
                <a:solidFill>
                  <a:schemeClr val="tx1"/>
                </a:solidFill>
              </a:rPr>
              <a:t>- min sample split is the minimum amount of samples required at a tree node to split it (larger values make model more regularized)</a:t>
            </a:r>
          </a:p>
          <a:p>
            <a:pPr marL="0" marR="0" lvl="0" indent="0" algn="l" defTabSz="914400" rtl="0" eaLnBrk="0" fontAlgn="base" latinLnBrk="0" hangingPunct="0">
              <a:lnSpc>
                <a:spcPct val="100000"/>
              </a:lnSpc>
              <a:spcBef>
                <a:spcPct val="0"/>
              </a:spcBef>
              <a:spcAft>
                <a:spcPct val="0"/>
              </a:spcAft>
              <a:buClrTx/>
              <a:buSzTx/>
              <a:buNone/>
              <a:tabLst/>
            </a:pPr>
            <a:r>
              <a:rPr lang="en-US" dirty="0">
                <a:solidFill>
                  <a:schemeClr val="tx1"/>
                </a:solidFill>
              </a:rPr>
              <a:t>- min sample leaf is the minimum amount of samples for node to considered leave (larger values make model more regularized)</a:t>
            </a:r>
          </a:p>
          <a:p>
            <a:pPr marL="0" marR="0" lvl="0" indent="0" algn="l" defTabSz="914400" rtl="0" eaLnBrk="0" fontAlgn="base" latinLnBrk="0" hangingPunct="0">
              <a:lnSpc>
                <a:spcPct val="100000"/>
              </a:lnSpc>
              <a:spcBef>
                <a:spcPct val="0"/>
              </a:spcBef>
              <a:spcAft>
                <a:spcPct val="0"/>
              </a:spcAft>
              <a:buClrTx/>
              <a:buSzTx/>
              <a:buNone/>
              <a:tabLst/>
            </a:pPr>
            <a:r>
              <a:rPr lang="en-US" dirty="0">
                <a:solidFill>
                  <a:schemeClr val="tx1"/>
                </a:solidFill>
              </a:rPr>
              <a:t>Also allow us to save time on grid </a:t>
            </a:r>
            <a:r>
              <a:rPr lang="en-US" dirty="0" err="1">
                <a:solidFill>
                  <a:schemeClr val="tx1"/>
                </a:solidFill>
              </a:rPr>
              <a:t>searchcv</a:t>
            </a:r>
            <a:r>
              <a:rPr lang="en-US" dirty="0">
                <a:solidFill>
                  <a:schemeClr val="tx1"/>
                </a:solidFill>
              </a:rPr>
              <a:t> (as more specific ranges are tested for hyperparameter tuning after  validation curve)</a:t>
            </a:r>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Unicode MS"/>
            </a:endParaRPr>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Unicode MS"/>
            </a:endParaRPr>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Unicode MS"/>
            </a:endParaRPr>
          </a:p>
        </p:txBody>
      </p:sp>
      <p:pic>
        <p:nvPicPr>
          <p:cNvPr id="11265" name="Picture 1">
            <a:extLst>
              <a:ext uri="{FF2B5EF4-FFF2-40B4-BE49-F238E27FC236}">
                <a16:creationId xmlns:a16="http://schemas.microsoft.com/office/drawing/2014/main" id="{7B50DD0C-F6B8-BDDE-857C-8470AB8D07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0928" y="572700"/>
            <a:ext cx="4587286" cy="255922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7C860CA-8E7C-6017-D9E8-0841C26EE793}"/>
              </a:ext>
            </a:extLst>
          </p:cNvPr>
          <p:cNvPicPr>
            <a:picLocks noChangeAspect="1"/>
          </p:cNvPicPr>
          <p:nvPr/>
        </p:nvPicPr>
        <p:blipFill>
          <a:blip r:embed="rId4"/>
          <a:stretch>
            <a:fillRect/>
          </a:stretch>
        </p:blipFill>
        <p:spPr>
          <a:xfrm>
            <a:off x="4467828" y="3298298"/>
            <a:ext cx="4390386" cy="1573681"/>
          </a:xfrm>
          <a:prstGeom prst="rect">
            <a:avLst/>
          </a:prstGeom>
        </p:spPr>
      </p:pic>
    </p:spTree>
    <p:extLst>
      <p:ext uri="{BB962C8B-B14F-4D97-AF65-F5344CB8AC3E}">
        <p14:creationId xmlns:p14="http://schemas.microsoft.com/office/powerpoint/2010/main" val="243175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8" y="8849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Modelling – Hyperparameter Tuning</a:t>
            </a:r>
            <a:endParaRPr dirty="0"/>
          </a:p>
        </p:txBody>
      </p:sp>
      <p:sp>
        <p:nvSpPr>
          <p:cNvPr id="6" name="Rectangle 3">
            <a:extLst>
              <a:ext uri="{FF2B5EF4-FFF2-40B4-BE49-F238E27FC236}">
                <a16:creationId xmlns:a16="http://schemas.microsoft.com/office/drawing/2014/main" id="{4C0272C9-B48F-2558-F5A8-66F9458946E4}"/>
              </a:ext>
            </a:extLst>
          </p:cNvPr>
          <p:cNvSpPr>
            <a:spLocks noGrp="1" noChangeArrowheads="1"/>
          </p:cNvSpPr>
          <p:nvPr>
            <p:ph type="body" idx="1"/>
          </p:nvPr>
        </p:nvSpPr>
        <p:spPr bwMode="auto">
          <a:xfrm>
            <a:off x="260397" y="617866"/>
            <a:ext cx="282780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t>Hyperparameter tuning with these ranges shown.</a:t>
            </a:r>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t>Obtained Hyperparameters that should improve the bias variance trade off.</a:t>
            </a:r>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dirty="0"/>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Unicode MS"/>
            </a:endParaRPr>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Unicode MS"/>
            </a:endParaRPr>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Unicode MS"/>
            </a:endParaRPr>
          </a:p>
        </p:txBody>
      </p:sp>
      <p:pic>
        <p:nvPicPr>
          <p:cNvPr id="3" name="Picture 2">
            <a:extLst>
              <a:ext uri="{FF2B5EF4-FFF2-40B4-BE49-F238E27FC236}">
                <a16:creationId xmlns:a16="http://schemas.microsoft.com/office/drawing/2014/main" id="{87BA29FC-ABF2-E510-4E7F-6D8F9DB32F29}"/>
              </a:ext>
            </a:extLst>
          </p:cNvPr>
          <p:cNvPicPr>
            <a:picLocks noChangeAspect="1"/>
          </p:cNvPicPr>
          <p:nvPr/>
        </p:nvPicPr>
        <p:blipFill>
          <a:blip r:embed="rId3"/>
          <a:stretch>
            <a:fillRect/>
          </a:stretch>
        </p:blipFill>
        <p:spPr>
          <a:xfrm>
            <a:off x="3259674" y="796025"/>
            <a:ext cx="5729468" cy="1908460"/>
          </a:xfrm>
          <a:prstGeom prst="rect">
            <a:avLst/>
          </a:prstGeom>
        </p:spPr>
      </p:pic>
    </p:spTree>
    <p:extLst>
      <p:ext uri="{BB962C8B-B14F-4D97-AF65-F5344CB8AC3E}">
        <p14:creationId xmlns:p14="http://schemas.microsoft.com/office/powerpoint/2010/main" val="4284614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1156525" y="99935"/>
            <a:ext cx="42321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Objectives</a:t>
            </a:r>
            <a:endParaRPr dirty="0"/>
          </a:p>
        </p:txBody>
      </p:sp>
      <p:sp>
        <p:nvSpPr>
          <p:cNvPr id="215" name="Google Shape;215;p33"/>
          <p:cNvSpPr txBox="1">
            <a:spLocks noGrp="1"/>
          </p:cNvSpPr>
          <p:nvPr>
            <p:ph type="body" idx="1"/>
          </p:nvPr>
        </p:nvSpPr>
        <p:spPr>
          <a:xfrm>
            <a:off x="339899" y="855634"/>
            <a:ext cx="6389225" cy="35958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None/>
            </a:pPr>
            <a:r>
              <a:rPr lang="en-US" dirty="0"/>
              <a:t>1) - to develop a regression model that predicts pc prices</a:t>
            </a:r>
          </a:p>
          <a:p>
            <a:pPr marL="0" lvl="0" indent="0" algn="l" rtl="0">
              <a:spcBef>
                <a:spcPts val="0"/>
              </a:spcBef>
              <a:spcAft>
                <a:spcPts val="0"/>
              </a:spcAft>
              <a:buClr>
                <a:schemeClr val="dk1"/>
              </a:buClr>
              <a:buSzPts val="1100"/>
              <a:buNone/>
            </a:pPr>
            <a:r>
              <a:rPr lang="en-US" dirty="0"/>
              <a:t>- There are many shops that might scam people of pc prices as the price of pc is not easy to understand</a:t>
            </a:r>
          </a:p>
          <a:p>
            <a:pPr marL="0" lvl="0" indent="0" algn="l" rtl="0">
              <a:spcBef>
                <a:spcPts val="0"/>
              </a:spcBef>
              <a:spcAft>
                <a:spcPts val="0"/>
              </a:spcAft>
              <a:buClr>
                <a:schemeClr val="dk1"/>
              </a:buClr>
              <a:buSzPts val="1100"/>
              <a:buNone/>
            </a:pPr>
            <a:r>
              <a:rPr lang="en-US" dirty="0"/>
              <a:t>- Hence, this model hopes to predict the price of a pc based on its specs so that interested buyers so that they know what price range to search for according to the specs that they use</a:t>
            </a:r>
          </a:p>
          <a:p>
            <a:pPr marL="0" lvl="0" indent="0" algn="l" rtl="0">
              <a:spcBef>
                <a:spcPts val="0"/>
              </a:spcBef>
              <a:spcAft>
                <a:spcPts val="0"/>
              </a:spcAft>
              <a:buClr>
                <a:schemeClr val="dk1"/>
              </a:buClr>
              <a:buSzPts val="1100"/>
              <a:buNone/>
            </a:pPr>
            <a:r>
              <a:rPr lang="en-US" dirty="0"/>
              <a:t>- This model must make as little error as possible as it might cause buyers to make wrong decision</a:t>
            </a:r>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computer with a blank screen&#10;&#10;Description automatically generated with low confidence">
            <a:extLst>
              <a:ext uri="{FF2B5EF4-FFF2-40B4-BE49-F238E27FC236}">
                <a16:creationId xmlns:a16="http://schemas.microsoft.com/office/drawing/2014/main" id="{E81681EF-3985-8338-E557-CD31BF7A7BE1}"/>
              </a:ext>
            </a:extLst>
          </p:cNvPr>
          <p:cNvPicPr>
            <a:picLocks noChangeAspect="1"/>
          </p:cNvPicPr>
          <p:nvPr/>
        </p:nvPicPr>
        <p:blipFill>
          <a:blip r:embed="rId3"/>
          <a:stretch>
            <a:fillRect/>
          </a:stretch>
        </p:blipFill>
        <p:spPr>
          <a:xfrm>
            <a:off x="4227260" y="3687120"/>
            <a:ext cx="2231996" cy="130781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8" y="8849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Final Model Evaluation</a:t>
            </a:r>
            <a:endParaRPr dirty="0"/>
          </a:p>
        </p:txBody>
      </p:sp>
      <p:sp>
        <p:nvSpPr>
          <p:cNvPr id="6" name="Rectangle 3">
            <a:extLst>
              <a:ext uri="{FF2B5EF4-FFF2-40B4-BE49-F238E27FC236}">
                <a16:creationId xmlns:a16="http://schemas.microsoft.com/office/drawing/2014/main" id="{4C0272C9-B48F-2558-F5A8-66F9458946E4}"/>
              </a:ext>
            </a:extLst>
          </p:cNvPr>
          <p:cNvSpPr>
            <a:spLocks noGrp="1" noChangeArrowheads="1"/>
          </p:cNvSpPr>
          <p:nvPr>
            <p:ph type="body" idx="1"/>
          </p:nvPr>
        </p:nvSpPr>
        <p:spPr bwMode="auto">
          <a:xfrm>
            <a:off x="2091865" y="661190"/>
            <a:ext cx="2827803"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t>- We have predicted a model that achieves a final </a:t>
            </a:r>
            <a:r>
              <a:rPr lang="en-US" altLang="en-US" dirty="0" err="1"/>
              <a:t>rmse</a:t>
            </a:r>
            <a:r>
              <a:rPr lang="en-US" altLang="en-US" dirty="0"/>
              <a:t> of 50  and </a:t>
            </a:r>
            <a:r>
              <a:rPr lang="en-US" altLang="en-US" dirty="0" err="1"/>
              <a:t>mae</a:t>
            </a:r>
            <a:r>
              <a:rPr lang="en-US" altLang="en-US" dirty="0"/>
              <a:t> of 15</a:t>
            </a:r>
          </a:p>
          <a:p>
            <a:pPr marL="171450" marR="0" lvl="0" indent="-171450" algn="l" defTabSz="914400" rtl="0" eaLnBrk="0" fontAlgn="base" latinLnBrk="0" hangingPunct="0">
              <a:lnSpc>
                <a:spcPct val="100000"/>
              </a:lnSpc>
              <a:spcBef>
                <a:spcPct val="0"/>
              </a:spcBef>
              <a:spcAft>
                <a:spcPct val="0"/>
              </a:spcAft>
              <a:buClrTx/>
              <a:buSzTx/>
              <a:buFontTx/>
              <a:buChar char="-"/>
              <a:tabLst/>
            </a:pPr>
            <a:r>
              <a:rPr lang="en-US" altLang="en-US" dirty="0"/>
              <a:t>- Suspect that there are  some large errors predicted on the test set due to the difference between the </a:t>
            </a:r>
            <a:r>
              <a:rPr lang="en-US" altLang="en-US" dirty="0" err="1"/>
              <a:t>rmse</a:t>
            </a:r>
            <a:r>
              <a:rPr lang="en-US" altLang="en-US" dirty="0"/>
              <a:t> and </a:t>
            </a:r>
            <a:r>
              <a:rPr lang="en-US" altLang="en-US" dirty="0" err="1"/>
              <a:t>mae</a:t>
            </a:r>
            <a:endParaRPr lang="en-US" altLang="en-US" dirty="0"/>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Unicode MS"/>
            </a:endParaRPr>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Unicode MS"/>
            </a:endParaRPr>
          </a:p>
          <a:p>
            <a:pPr marL="171450" indent="-171450" eaLnBrk="0" fontAlgn="base" hangingPunct="0">
              <a:spcBef>
                <a:spcPct val="0"/>
              </a:spcBef>
              <a:spcAft>
                <a:spcPct val="0"/>
              </a:spcAft>
              <a:buClrTx/>
              <a:buSzTx/>
              <a:buFontTx/>
              <a:buChar char="-"/>
            </a:pPr>
            <a:endParaRPr lang="en-SG" dirty="0"/>
          </a:p>
          <a:p>
            <a:pPr marL="171450" marR="0" lvl="0" indent="-17145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Unicode MS"/>
            </a:endParaRPr>
          </a:p>
        </p:txBody>
      </p:sp>
      <p:pic>
        <p:nvPicPr>
          <p:cNvPr id="4" name="Picture 3">
            <a:extLst>
              <a:ext uri="{FF2B5EF4-FFF2-40B4-BE49-F238E27FC236}">
                <a16:creationId xmlns:a16="http://schemas.microsoft.com/office/drawing/2014/main" id="{B153779C-5D03-934A-CD77-B504314E23DB}"/>
              </a:ext>
            </a:extLst>
          </p:cNvPr>
          <p:cNvPicPr>
            <a:picLocks noChangeAspect="1"/>
          </p:cNvPicPr>
          <p:nvPr/>
        </p:nvPicPr>
        <p:blipFill>
          <a:blip r:embed="rId3"/>
          <a:stretch>
            <a:fillRect/>
          </a:stretch>
        </p:blipFill>
        <p:spPr>
          <a:xfrm>
            <a:off x="6174537" y="234185"/>
            <a:ext cx="2458327" cy="2816942"/>
          </a:xfrm>
          <a:prstGeom prst="rect">
            <a:avLst/>
          </a:prstGeom>
        </p:spPr>
      </p:pic>
      <p:pic>
        <p:nvPicPr>
          <p:cNvPr id="1025" name="Picture 1">
            <a:extLst>
              <a:ext uri="{FF2B5EF4-FFF2-40B4-BE49-F238E27FC236}">
                <a16:creationId xmlns:a16="http://schemas.microsoft.com/office/drawing/2014/main" id="{399B459A-C822-A55D-D9FD-FFC55E1CC7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626" y="3051127"/>
            <a:ext cx="4994849" cy="19642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DB6DE1A-21C0-B488-ED97-645AA7EBBC08}"/>
              </a:ext>
            </a:extLst>
          </p:cNvPr>
          <p:cNvSpPr txBox="1"/>
          <p:nvPr/>
        </p:nvSpPr>
        <p:spPr>
          <a:xfrm>
            <a:off x="6174537" y="3340762"/>
            <a:ext cx="1870708" cy="1384995"/>
          </a:xfrm>
          <a:prstGeom prst="rect">
            <a:avLst/>
          </a:prstGeom>
          <a:noFill/>
        </p:spPr>
        <p:txBody>
          <a:bodyPr wrap="square" rtlCol="0">
            <a:spAutoFit/>
          </a:bodyPr>
          <a:lstStyle/>
          <a:p>
            <a:r>
              <a:rPr lang="en-US" dirty="0"/>
              <a:t>- There are some large errors made by the regressor despite the low mean average percentage error of 0.005</a:t>
            </a:r>
            <a:endParaRPr lang="en-SG" dirty="0"/>
          </a:p>
        </p:txBody>
      </p:sp>
    </p:spTree>
    <p:extLst>
      <p:ext uri="{BB962C8B-B14F-4D97-AF65-F5344CB8AC3E}">
        <p14:creationId xmlns:p14="http://schemas.microsoft.com/office/powerpoint/2010/main" val="2442580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8" y="8849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Feature Importance</a:t>
            </a:r>
            <a:endParaRPr dirty="0"/>
          </a:p>
        </p:txBody>
      </p:sp>
      <p:sp>
        <p:nvSpPr>
          <p:cNvPr id="2" name="Text Placeholder 1">
            <a:extLst>
              <a:ext uri="{FF2B5EF4-FFF2-40B4-BE49-F238E27FC236}">
                <a16:creationId xmlns:a16="http://schemas.microsoft.com/office/drawing/2014/main" id="{EB16B853-7049-7A7F-A291-BFDC6AC8354A}"/>
              </a:ext>
            </a:extLst>
          </p:cNvPr>
          <p:cNvSpPr>
            <a:spLocks noGrp="1"/>
          </p:cNvSpPr>
          <p:nvPr>
            <p:ph type="body" idx="1"/>
          </p:nvPr>
        </p:nvSpPr>
        <p:spPr>
          <a:xfrm>
            <a:off x="713250" y="1070413"/>
            <a:ext cx="7717500" cy="3416400"/>
          </a:xfrm>
        </p:spPr>
        <p:txBody>
          <a:bodyPr/>
          <a:lstStyle/>
          <a:p>
            <a:endParaRPr lang="en-SG" dirty="0"/>
          </a:p>
          <a:p>
            <a:endParaRPr lang="en-SG" dirty="0"/>
          </a:p>
        </p:txBody>
      </p:sp>
      <p:pic>
        <p:nvPicPr>
          <p:cNvPr id="2049" name="Picture 1">
            <a:extLst>
              <a:ext uri="{FF2B5EF4-FFF2-40B4-BE49-F238E27FC236}">
                <a16:creationId xmlns:a16="http://schemas.microsoft.com/office/drawing/2014/main" id="{820A72A1-BB85-7B3B-E1F7-213B96A71B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4233" y="656686"/>
            <a:ext cx="4699992" cy="34164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68D9F7-2FEC-0871-D134-0A03931FA781}"/>
              </a:ext>
            </a:extLst>
          </p:cNvPr>
          <p:cNvSpPr txBox="1"/>
          <p:nvPr/>
        </p:nvSpPr>
        <p:spPr>
          <a:xfrm>
            <a:off x="453929" y="828203"/>
            <a:ext cx="3276829" cy="3108543"/>
          </a:xfrm>
          <a:prstGeom prst="rect">
            <a:avLst/>
          </a:prstGeom>
          <a:noFill/>
        </p:spPr>
        <p:txBody>
          <a:bodyPr wrap="square" rtlCol="0">
            <a:spAutoFit/>
          </a:bodyPr>
          <a:lstStyle/>
          <a:p>
            <a:r>
              <a:rPr lang="en-US" dirty="0"/>
              <a:t>- Ram is significantly more important than the rest of the features</a:t>
            </a:r>
          </a:p>
          <a:p>
            <a:r>
              <a:rPr lang="en-US" dirty="0"/>
              <a:t>- Most of the features that are important impact the user experience the most (RAM   and clock speed affects computer speed  ) , (weight affects portability) , (screen size , affects the viewing experience )</a:t>
            </a:r>
          </a:p>
          <a:p>
            <a:r>
              <a:rPr lang="en-US" dirty="0"/>
              <a:t>- Clock speed has weak correlation with price, but is the second most important feature, showing that the relationship between clock speed and price is nonlinear</a:t>
            </a:r>
          </a:p>
          <a:p>
            <a:endParaRPr lang="en-SG" dirty="0"/>
          </a:p>
        </p:txBody>
      </p:sp>
      <p:sp>
        <p:nvSpPr>
          <p:cNvPr id="10" name="Google Shape;191;p31">
            <a:extLst>
              <a:ext uri="{FF2B5EF4-FFF2-40B4-BE49-F238E27FC236}">
                <a16:creationId xmlns:a16="http://schemas.microsoft.com/office/drawing/2014/main" id="{BCB91EB0-7AD8-E8BB-FFA5-7DBA1C5296CF}"/>
              </a:ext>
            </a:extLst>
          </p:cNvPr>
          <p:cNvSpPr txBox="1">
            <a:spLocks/>
          </p:cNvSpPr>
          <p:nvPr/>
        </p:nvSpPr>
        <p:spPr>
          <a:xfrm>
            <a:off x="82087" y="3707250"/>
            <a:ext cx="860798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r>
              <a:rPr lang="en-US" dirty="0"/>
              <a:t>Conclusion</a:t>
            </a:r>
          </a:p>
        </p:txBody>
      </p:sp>
      <p:sp>
        <p:nvSpPr>
          <p:cNvPr id="11" name="TextBox 10">
            <a:extLst>
              <a:ext uri="{FF2B5EF4-FFF2-40B4-BE49-F238E27FC236}">
                <a16:creationId xmlns:a16="http://schemas.microsoft.com/office/drawing/2014/main" id="{830C6E2C-DF0D-D991-DD1E-D20F793478B5}"/>
              </a:ext>
            </a:extLst>
          </p:cNvPr>
          <p:cNvSpPr txBox="1"/>
          <p:nvPr/>
        </p:nvSpPr>
        <p:spPr>
          <a:xfrm>
            <a:off x="268008" y="4194572"/>
            <a:ext cx="7539796" cy="954107"/>
          </a:xfrm>
          <a:prstGeom prst="rect">
            <a:avLst/>
          </a:prstGeom>
          <a:noFill/>
        </p:spPr>
        <p:txBody>
          <a:bodyPr wrap="square" rtlCol="0">
            <a:spAutoFit/>
          </a:bodyPr>
          <a:lstStyle/>
          <a:p>
            <a:r>
              <a:rPr lang="en-US" dirty="0"/>
              <a:t>- We have successfully created a model that predicts pc prices accurately generally ,as the mean </a:t>
            </a:r>
            <a:r>
              <a:rPr lang="en-US" dirty="0" err="1"/>
              <a:t>abosolute</a:t>
            </a:r>
            <a:r>
              <a:rPr lang="en-US" dirty="0"/>
              <a:t> percentage error is 0.005%. </a:t>
            </a:r>
          </a:p>
          <a:p>
            <a:r>
              <a:rPr lang="en-US" dirty="0"/>
              <a:t>- However, there are some large errors being made by the model which might be due to a lack of information such as the year the computer is released.</a:t>
            </a:r>
            <a:endParaRPr lang="en-SG" dirty="0"/>
          </a:p>
        </p:txBody>
      </p:sp>
    </p:spTree>
    <p:extLst>
      <p:ext uri="{BB962C8B-B14F-4D97-AF65-F5344CB8AC3E}">
        <p14:creationId xmlns:p14="http://schemas.microsoft.com/office/powerpoint/2010/main" val="2545315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8" y="26701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Dataset Info</a:t>
            </a:r>
            <a:endParaRPr dirty="0"/>
          </a:p>
        </p:txBody>
      </p:sp>
      <p:sp>
        <p:nvSpPr>
          <p:cNvPr id="192" name="Google Shape;192;p31"/>
          <p:cNvSpPr txBox="1">
            <a:spLocks noGrp="1"/>
          </p:cNvSpPr>
          <p:nvPr>
            <p:ph type="body" idx="1"/>
          </p:nvPr>
        </p:nvSpPr>
        <p:spPr>
          <a:xfrm>
            <a:off x="-223622" y="989634"/>
            <a:ext cx="4241548" cy="3390836"/>
          </a:xfrm>
          <a:prstGeom prst="rect">
            <a:avLst/>
          </a:prstGeom>
        </p:spPr>
        <p:txBody>
          <a:bodyPr spcFirstLastPara="1" wrap="square" lIns="91425" tIns="91425" rIns="91425" bIns="91425" anchor="t" anchorCtr="0">
            <a:noAutofit/>
          </a:bodyPr>
          <a:lstStyle/>
          <a:p>
            <a:pPr marL="381000" lvl="0" indent="-228600" algn="l" rtl="0">
              <a:spcBef>
                <a:spcPts val="1000"/>
              </a:spcBef>
              <a:spcAft>
                <a:spcPts val="0"/>
              </a:spcAft>
              <a:buSzPts val="1200"/>
              <a:buAutoNum type="arabicParenR"/>
            </a:pPr>
            <a:r>
              <a:rPr lang="en-US" dirty="0">
                <a:solidFill>
                  <a:schemeClr val="dk1"/>
                </a:solidFill>
              </a:rPr>
              <a:t>There are 15319 records and 11 features and the target variable (PC Price in $)</a:t>
            </a:r>
          </a:p>
          <a:p>
            <a:pPr marL="152400" lvl="0" indent="0" algn="l" rtl="0">
              <a:spcBef>
                <a:spcPts val="1000"/>
              </a:spcBef>
              <a:spcAft>
                <a:spcPts val="0"/>
              </a:spcAft>
              <a:buSzPts val="1200"/>
              <a:buNone/>
            </a:pPr>
            <a:r>
              <a:rPr lang="en-US" dirty="0">
                <a:solidFill>
                  <a:schemeClr val="dk1"/>
                </a:solidFill>
              </a:rPr>
              <a:t>2) There are no null value</a:t>
            </a:r>
          </a:p>
          <a:p>
            <a:pPr marL="381000" lvl="0" indent="-228600" algn="l" rtl="0">
              <a:spcBef>
                <a:spcPts val="1000"/>
              </a:spcBef>
              <a:spcAft>
                <a:spcPts val="0"/>
              </a:spcAft>
              <a:buSzPts val="1200"/>
              <a:buAutoNum type="arabicParenR"/>
            </a:pPr>
            <a:endParaRPr lang="en-US" dirty="0">
              <a:solidFill>
                <a:schemeClr val="dk1"/>
              </a:solidFill>
            </a:endParaRPr>
          </a:p>
          <a:p>
            <a:pPr marL="381000" lvl="0" indent="-228600" algn="l" rtl="0">
              <a:spcBef>
                <a:spcPts val="1000"/>
              </a:spcBef>
              <a:spcAft>
                <a:spcPts val="0"/>
              </a:spcAft>
              <a:buSzPts val="1200"/>
              <a:buAutoNum type="arabicParenR"/>
            </a:pPr>
            <a:endParaRPr lang="en-US" dirty="0">
              <a:solidFill>
                <a:schemeClr val="dk1"/>
              </a:solidFill>
            </a:endParaRPr>
          </a:p>
        </p:txBody>
      </p:sp>
      <p:pic>
        <p:nvPicPr>
          <p:cNvPr id="4" name="Picture 3">
            <a:extLst>
              <a:ext uri="{FF2B5EF4-FFF2-40B4-BE49-F238E27FC236}">
                <a16:creationId xmlns:a16="http://schemas.microsoft.com/office/drawing/2014/main" id="{37131F15-2560-221E-DA84-B8FD4336F29B}"/>
              </a:ext>
            </a:extLst>
          </p:cNvPr>
          <p:cNvPicPr>
            <a:picLocks noChangeAspect="1"/>
          </p:cNvPicPr>
          <p:nvPr/>
        </p:nvPicPr>
        <p:blipFill>
          <a:blip r:embed="rId3"/>
          <a:stretch>
            <a:fillRect/>
          </a:stretch>
        </p:blipFill>
        <p:spPr>
          <a:xfrm>
            <a:off x="3930552" y="0"/>
            <a:ext cx="5213448" cy="1809881"/>
          </a:xfrm>
          <a:prstGeom prst="rect">
            <a:avLst/>
          </a:prstGeom>
        </p:spPr>
      </p:pic>
      <p:pic>
        <p:nvPicPr>
          <p:cNvPr id="8" name="Picture 7">
            <a:extLst>
              <a:ext uri="{FF2B5EF4-FFF2-40B4-BE49-F238E27FC236}">
                <a16:creationId xmlns:a16="http://schemas.microsoft.com/office/drawing/2014/main" id="{2A02EBB8-D8D5-2807-8F9E-ECB5753E02F5}"/>
              </a:ext>
            </a:extLst>
          </p:cNvPr>
          <p:cNvPicPr>
            <a:picLocks noChangeAspect="1"/>
          </p:cNvPicPr>
          <p:nvPr/>
        </p:nvPicPr>
        <p:blipFill>
          <a:blip r:embed="rId4"/>
          <a:stretch>
            <a:fillRect/>
          </a:stretch>
        </p:blipFill>
        <p:spPr>
          <a:xfrm>
            <a:off x="3930552" y="1927092"/>
            <a:ext cx="2118544" cy="2758679"/>
          </a:xfrm>
          <a:prstGeom prst="rect">
            <a:avLst/>
          </a:prstGeom>
        </p:spPr>
      </p:pic>
    </p:spTree>
    <p:extLst>
      <p:ext uri="{BB962C8B-B14F-4D97-AF65-F5344CB8AC3E}">
        <p14:creationId xmlns:p14="http://schemas.microsoft.com/office/powerpoint/2010/main" val="1197313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8" y="26701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Dataset Info</a:t>
            </a:r>
            <a:endParaRPr dirty="0"/>
          </a:p>
        </p:txBody>
      </p:sp>
      <p:sp>
        <p:nvSpPr>
          <p:cNvPr id="192" name="Google Shape;192;p31"/>
          <p:cNvSpPr txBox="1">
            <a:spLocks noGrp="1"/>
          </p:cNvSpPr>
          <p:nvPr>
            <p:ph type="body" idx="1"/>
          </p:nvPr>
        </p:nvSpPr>
        <p:spPr>
          <a:xfrm>
            <a:off x="-179222" y="599549"/>
            <a:ext cx="4241548" cy="3390836"/>
          </a:xfrm>
          <a:prstGeom prst="rect">
            <a:avLst/>
          </a:prstGeom>
        </p:spPr>
        <p:txBody>
          <a:bodyPr spcFirstLastPara="1" wrap="square" lIns="91425" tIns="91425" rIns="91425" bIns="91425" anchor="t" anchorCtr="0">
            <a:noAutofit/>
          </a:bodyPr>
          <a:lstStyle/>
          <a:p>
            <a:pPr marL="381000" lvl="0" indent="-228600" algn="l" rtl="0">
              <a:spcBef>
                <a:spcPts val="1000"/>
              </a:spcBef>
              <a:spcAft>
                <a:spcPts val="0"/>
              </a:spcAft>
              <a:buSzPts val="1200"/>
              <a:buAutoNum type="arabicParenR"/>
            </a:pPr>
            <a:r>
              <a:rPr lang="en-US" dirty="0">
                <a:solidFill>
                  <a:schemeClr val="dk1"/>
                </a:solidFill>
              </a:rPr>
              <a:t>There are 15319 records and 11 features and the target variable (PC Price in $)</a:t>
            </a:r>
          </a:p>
          <a:p>
            <a:pPr marL="152400" lvl="0" indent="0" algn="l" rtl="0">
              <a:spcBef>
                <a:spcPts val="1000"/>
              </a:spcBef>
              <a:spcAft>
                <a:spcPts val="0"/>
              </a:spcAft>
              <a:buSzPts val="1200"/>
              <a:buNone/>
            </a:pPr>
            <a:r>
              <a:rPr lang="en-US" dirty="0">
                <a:solidFill>
                  <a:schemeClr val="dk1"/>
                </a:solidFill>
              </a:rPr>
              <a:t>2) There are no null values</a:t>
            </a:r>
          </a:p>
          <a:p>
            <a:pPr marL="152400" lvl="0" indent="0" algn="l" rtl="0">
              <a:spcBef>
                <a:spcPts val="1000"/>
              </a:spcBef>
              <a:spcAft>
                <a:spcPts val="0"/>
              </a:spcAft>
              <a:buSzPts val="1200"/>
              <a:buNone/>
            </a:pPr>
            <a:r>
              <a:rPr lang="en-US" u="sng" dirty="0">
                <a:solidFill>
                  <a:schemeClr val="dk1"/>
                </a:solidFill>
              </a:rPr>
              <a:t>Data Cleaning</a:t>
            </a:r>
          </a:p>
          <a:p>
            <a:pPr marL="152400" lvl="0" indent="0" algn="l" rtl="0">
              <a:spcBef>
                <a:spcPts val="1000"/>
              </a:spcBef>
              <a:spcAft>
                <a:spcPts val="0"/>
              </a:spcAft>
              <a:buSzPts val="1200"/>
              <a:buNone/>
            </a:pPr>
            <a:r>
              <a:rPr lang="en-US" dirty="0">
                <a:solidFill>
                  <a:schemeClr val="dk1"/>
                </a:solidFill>
              </a:rPr>
              <a:t>1) Based on the data shown:</a:t>
            </a:r>
          </a:p>
          <a:p>
            <a:pPr marL="381000" lvl="0" indent="-228600" algn="l" rtl="0">
              <a:spcBef>
                <a:spcPts val="1000"/>
              </a:spcBef>
              <a:spcAft>
                <a:spcPts val="0"/>
              </a:spcAft>
              <a:buSzPts val="1200"/>
              <a:buAutoNum type="arabicParenR"/>
            </a:pPr>
            <a:endParaRPr lang="en-US" dirty="0">
              <a:solidFill>
                <a:schemeClr val="dk1"/>
              </a:solidFill>
            </a:endParaRPr>
          </a:p>
          <a:p>
            <a:pPr marL="381000" lvl="0" indent="-228600" algn="l" rtl="0">
              <a:spcBef>
                <a:spcPts val="1000"/>
              </a:spcBef>
              <a:spcAft>
                <a:spcPts val="0"/>
              </a:spcAft>
              <a:buSzPts val="1200"/>
              <a:buAutoNum type="arabicParenR"/>
            </a:pPr>
            <a:r>
              <a:rPr lang="en-US" dirty="0">
                <a:solidFill>
                  <a:schemeClr val="dk1"/>
                </a:solidFill>
              </a:rPr>
              <a:t>   Need to clean CPU info (extract the brand and model)</a:t>
            </a:r>
          </a:p>
          <a:p>
            <a:pPr marL="381000" lvl="0" indent="-228600" algn="l" rtl="0">
              <a:spcBef>
                <a:spcPts val="1000"/>
              </a:spcBef>
              <a:spcAft>
                <a:spcPts val="0"/>
              </a:spcAft>
              <a:buSzPts val="1200"/>
              <a:buAutoNum type="arabicParenR"/>
            </a:pPr>
            <a:r>
              <a:rPr lang="en-US" dirty="0">
                <a:solidFill>
                  <a:schemeClr val="dk1"/>
                </a:solidFill>
              </a:rPr>
              <a:t>    Remove the 'GB' from the RAM</a:t>
            </a:r>
          </a:p>
          <a:p>
            <a:pPr marL="381000" lvl="0" indent="-228600" algn="l" rtl="0">
              <a:spcBef>
                <a:spcPts val="1000"/>
              </a:spcBef>
              <a:spcAft>
                <a:spcPts val="0"/>
              </a:spcAft>
              <a:buSzPts val="1200"/>
              <a:buAutoNum type="arabicParenR"/>
            </a:pPr>
            <a:r>
              <a:rPr lang="en-US" dirty="0">
                <a:solidFill>
                  <a:schemeClr val="dk1"/>
                </a:solidFill>
              </a:rPr>
              <a:t>    Remove the KG from the Weight</a:t>
            </a:r>
          </a:p>
          <a:p>
            <a:pPr marL="381000" lvl="0" indent="-228600" algn="l" rtl="0">
              <a:spcBef>
                <a:spcPts val="1000"/>
              </a:spcBef>
              <a:spcAft>
                <a:spcPts val="0"/>
              </a:spcAft>
              <a:buSzPts val="1200"/>
              <a:buAutoNum type="arabicParenR"/>
            </a:pPr>
            <a:r>
              <a:rPr lang="en-US" dirty="0">
                <a:solidFill>
                  <a:schemeClr val="dk1"/>
                </a:solidFill>
              </a:rPr>
              <a:t>    Need to custom one hot encode the hard drive info into columns SSD , HDD , Flash Drive , Hybrid as each type of Hard Drive have different cost for the same amount of storage</a:t>
            </a:r>
          </a:p>
          <a:p>
            <a:pPr marL="381000" lvl="0" indent="-228600" algn="l" rtl="0">
              <a:spcBef>
                <a:spcPts val="1000"/>
              </a:spcBef>
              <a:spcAft>
                <a:spcPts val="0"/>
              </a:spcAft>
              <a:buSzPts val="1200"/>
              <a:buAutoNum type="arabicParenR"/>
            </a:pPr>
            <a:r>
              <a:rPr lang="en-US" dirty="0">
                <a:solidFill>
                  <a:schemeClr val="dk1"/>
                </a:solidFill>
              </a:rPr>
              <a:t>    Extract the width and height from screen size (larger screens should be more expensive)</a:t>
            </a:r>
          </a:p>
          <a:p>
            <a:pPr marL="381000" lvl="0" indent="-228600" algn="l" rtl="0">
              <a:spcBef>
                <a:spcPts val="1000"/>
              </a:spcBef>
              <a:spcAft>
                <a:spcPts val="0"/>
              </a:spcAft>
              <a:buSzPts val="1200"/>
              <a:buAutoNum type="arabicParenR"/>
            </a:pPr>
            <a:endParaRPr lang="en-US" dirty="0">
              <a:solidFill>
                <a:schemeClr val="dk1"/>
              </a:solidFill>
            </a:endParaRPr>
          </a:p>
          <a:p>
            <a:pPr marL="381000" lvl="0" indent="-228600" algn="l" rtl="0">
              <a:spcBef>
                <a:spcPts val="1000"/>
              </a:spcBef>
              <a:spcAft>
                <a:spcPts val="0"/>
              </a:spcAft>
              <a:buSzPts val="1200"/>
              <a:buAutoNum type="arabicParenR"/>
            </a:pPr>
            <a:endParaRPr lang="en-US" dirty="0">
              <a:solidFill>
                <a:schemeClr val="dk1"/>
              </a:solidFill>
            </a:endParaRPr>
          </a:p>
          <a:p>
            <a:pPr marL="381000" lvl="0" indent="-228600" algn="l" rtl="0">
              <a:spcBef>
                <a:spcPts val="1000"/>
              </a:spcBef>
              <a:spcAft>
                <a:spcPts val="0"/>
              </a:spcAft>
              <a:buSzPts val="1200"/>
              <a:buAutoNum type="arabicParenR"/>
            </a:pPr>
            <a:endParaRPr lang="en-US" dirty="0">
              <a:solidFill>
                <a:schemeClr val="dk1"/>
              </a:solidFill>
            </a:endParaRPr>
          </a:p>
        </p:txBody>
      </p:sp>
      <p:pic>
        <p:nvPicPr>
          <p:cNvPr id="4" name="Picture 3">
            <a:extLst>
              <a:ext uri="{FF2B5EF4-FFF2-40B4-BE49-F238E27FC236}">
                <a16:creationId xmlns:a16="http://schemas.microsoft.com/office/drawing/2014/main" id="{37131F15-2560-221E-DA84-B8FD4336F29B}"/>
              </a:ext>
            </a:extLst>
          </p:cNvPr>
          <p:cNvPicPr>
            <a:picLocks noChangeAspect="1"/>
          </p:cNvPicPr>
          <p:nvPr/>
        </p:nvPicPr>
        <p:blipFill>
          <a:blip r:embed="rId3"/>
          <a:stretch>
            <a:fillRect/>
          </a:stretch>
        </p:blipFill>
        <p:spPr>
          <a:xfrm>
            <a:off x="3930552" y="0"/>
            <a:ext cx="5213448" cy="1809881"/>
          </a:xfrm>
          <a:prstGeom prst="rect">
            <a:avLst/>
          </a:prstGeom>
        </p:spPr>
      </p:pic>
      <p:pic>
        <p:nvPicPr>
          <p:cNvPr id="8" name="Picture 7">
            <a:extLst>
              <a:ext uri="{FF2B5EF4-FFF2-40B4-BE49-F238E27FC236}">
                <a16:creationId xmlns:a16="http://schemas.microsoft.com/office/drawing/2014/main" id="{2A02EBB8-D8D5-2807-8F9E-ECB5753E02F5}"/>
              </a:ext>
            </a:extLst>
          </p:cNvPr>
          <p:cNvPicPr>
            <a:picLocks noChangeAspect="1"/>
          </p:cNvPicPr>
          <p:nvPr/>
        </p:nvPicPr>
        <p:blipFill>
          <a:blip r:embed="rId4"/>
          <a:stretch>
            <a:fillRect/>
          </a:stretch>
        </p:blipFill>
        <p:spPr>
          <a:xfrm>
            <a:off x="4813420" y="2005879"/>
            <a:ext cx="2118544" cy="2758679"/>
          </a:xfrm>
          <a:prstGeom prst="rect">
            <a:avLst/>
          </a:prstGeom>
        </p:spPr>
      </p:pic>
    </p:spTree>
    <p:extLst>
      <p:ext uri="{BB962C8B-B14F-4D97-AF65-F5344CB8AC3E}">
        <p14:creationId xmlns:p14="http://schemas.microsoft.com/office/powerpoint/2010/main" val="2101253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8" y="26701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Cleaning</a:t>
            </a:r>
            <a:endParaRPr dirty="0"/>
          </a:p>
        </p:txBody>
      </p:sp>
      <p:sp>
        <p:nvSpPr>
          <p:cNvPr id="192" name="Google Shape;192;p31"/>
          <p:cNvSpPr txBox="1">
            <a:spLocks noGrp="1"/>
          </p:cNvSpPr>
          <p:nvPr>
            <p:ph type="body" idx="1"/>
          </p:nvPr>
        </p:nvSpPr>
        <p:spPr>
          <a:xfrm>
            <a:off x="-497018" y="867972"/>
            <a:ext cx="4241548" cy="3390836"/>
          </a:xfrm>
          <a:prstGeom prst="rect">
            <a:avLst/>
          </a:prstGeom>
        </p:spPr>
        <p:txBody>
          <a:bodyPr spcFirstLastPara="1" wrap="square" lIns="91425" tIns="91425" rIns="91425" bIns="91425" anchor="t" anchorCtr="0">
            <a:noAutofit/>
          </a:bodyPr>
          <a:lstStyle/>
          <a:p>
            <a:pPr marL="381000" lvl="0" indent="-228600" algn="l" rtl="0">
              <a:spcBef>
                <a:spcPts val="1000"/>
              </a:spcBef>
              <a:spcAft>
                <a:spcPts val="0"/>
              </a:spcAft>
              <a:buSzPts val="1200"/>
              <a:buAutoNum type="arabicParenR"/>
            </a:pPr>
            <a:endParaRPr lang="en-US" dirty="0">
              <a:solidFill>
                <a:schemeClr val="dk1"/>
              </a:solidFill>
            </a:endParaRPr>
          </a:p>
          <a:p>
            <a:pPr marL="381000" lvl="0" indent="-228600" algn="l" rtl="0">
              <a:spcBef>
                <a:spcPts val="1000"/>
              </a:spcBef>
              <a:spcAft>
                <a:spcPts val="0"/>
              </a:spcAft>
              <a:buSzPts val="1200"/>
              <a:buAutoNum type="arabicParenR"/>
            </a:pPr>
            <a:endParaRPr lang="en-US" dirty="0">
              <a:solidFill>
                <a:schemeClr val="dk1"/>
              </a:solidFill>
            </a:endParaRPr>
          </a:p>
        </p:txBody>
      </p:sp>
      <p:sp>
        <p:nvSpPr>
          <p:cNvPr id="18" name="Google Shape;192;p31">
            <a:extLst>
              <a:ext uri="{FF2B5EF4-FFF2-40B4-BE49-F238E27FC236}">
                <a16:creationId xmlns:a16="http://schemas.microsoft.com/office/drawing/2014/main" id="{69D772C7-9C07-044A-B93A-79F21883118C}"/>
              </a:ext>
            </a:extLst>
          </p:cNvPr>
          <p:cNvSpPr txBox="1">
            <a:spLocks/>
          </p:cNvSpPr>
          <p:nvPr/>
        </p:nvSpPr>
        <p:spPr>
          <a:xfrm>
            <a:off x="316057" y="972080"/>
            <a:ext cx="2474648" cy="33908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9pPr>
          </a:lstStyle>
          <a:p>
            <a:pPr marL="152400" indent="0">
              <a:spcBef>
                <a:spcPts val="1000"/>
              </a:spcBef>
              <a:buSzPts val="1200"/>
              <a:buNone/>
            </a:pPr>
            <a:r>
              <a:rPr lang="en-US" b="1" dirty="0">
                <a:solidFill>
                  <a:schemeClr val="dk1"/>
                </a:solidFill>
              </a:rPr>
              <a:t>CPU Specs</a:t>
            </a:r>
            <a:endParaRPr lang="en-US" dirty="0">
              <a:solidFill>
                <a:schemeClr val="dk1"/>
              </a:solidFill>
            </a:endParaRPr>
          </a:p>
          <a:p>
            <a:pPr marL="152400" indent="0">
              <a:spcBef>
                <a:spcPts val="1000"/>
              </a:spcBef>
              <a:buSzPts val="1200"/>
              <a:buNone/>
            </a:pPr>
            <a:r>
              <a:rPr lang="en-US" dirty="0">
                <a:solidFill>
                  <a:schemeClr val="dk1"/>
                </a:solidFill>
              </a:rPr>
              <a:t>CPU Brand, </a:t>
            </a:r>
          </a:p>
          <a:p>
            <a:pPr marL="152400" indent="0">
              <a:spcBef>
                <a:spcPts val="1000"/>
              </a:spcBef>
              <a:buSzPts val="1200"/>
              <a:buNone/>
            </a:pPr>
            <a:r>
              <a:rPr lang="en-US" dirty="0">
                <a:solidFill>
                  <a:schemeClr val="dk1"/>
                </a:solidFill>
              </a:rPr>
              <a:t>CPU Series such as i3, i5, i7 </a:t>
            </a:r>
          </a:p>
          <a:p>
            <a:pPr marL="152400" indent="0">
              <a:spcBef>
                <a:spcPts val="1000"/>
              </a:spcBef>
              <a:buSzPts val="1200"/>
              <a:buNone/>
            </a:pPr>
            <a:r>
              <a:rPr lang="en-US" dirty="0">
                <a:solidFill>
                  <a:schemeClr val="dk1"/>
                </a:solidFill>
              </a:rPr>
              <a:t>Obtain </a:t>
            </a:r>
            <a:r>
              <a:rPr lang="en-US" dirty="0" err="1">
                <a:solidFill>
                  <a:schemeClr val="dk1"/>
                </a:solidFill>
              </a:rPr>
              <a:t>cpu</a:t>
            </a:r>
            <a:r>
              <a:rPr lang="en-US" dirty="0">
                <a:solidFill>
                  <a:schemeClr val="dk1"/>
                </a:solidFill>
              </a:rPr>
              <a:t> clock speed in GHZ</a:t>
            </a:r>
          </a:p>
          <a:p>
            <a:pPr marL="152400" indent="0">
              <a:spcBef>
                <a:spcPts val="1000"/>
              </a:spcBef>
              <a:buSzPts val="1200"/>
              <a:buNone/>
            </a:pPr>
            <a:r>
              <a:rPr lang="en-US" dirty="0">
                <a:solidFill>
                  <a:schemeClr val="dk1"/>
                </a:solidFill>
              </a:rPr>
              <a:t> </a:t>
            </a:r>
            <a:r>
              <a:rPr lang="en-US" b="1" dirty="0">
                <a:solidFill>
                  <a:schemeClr val="dk1"/>
                </a:solidFill>
              </a:rPr>
              <a:t>CPU Specs</a:t>
            </a:r>
            <a:endParaRPr lang="en-US" dirty="0">
              <a:solidFill>
                <a:schemeClr val="dk1"/>
              </a:solidFill>
            </a:endParaRPr>
          </a:p>
          <a:p>
            <a:pPr marL="152400" indent="0">
              <a:spcBef>
                <a:spcPts val="1000"/>
              </a:spcBef>
              <a:buSzPts val="1200"/>
              <a:buNone/>
            </a:pPr>
            <a:r>
              <a:rPr lang="en-US" dirty="0">
                <a:solidFill>
                  <a:schemeClr val="dk1"/>
                </a:solidFill>
              </a:rPr>
              <a:t>- Whether the screen has IPS/Touchscreen </a:t>
            </a:r>
          </a:p>
          <a:p>
            <a:pPr marL="323850" indent="-171450">
              <a:spcBef>
                <a:spcPts val="1000"/>
              </a:spcBef>
              <a:buSzPts val="1200"/>
              <a:buFontTx/>
              <a:buChar char="-"/>
            </a:pPr>
            <a:r>
              <a:rPr lang="en-US" dirty="0">
                <a:solidFill>
                  <a:schemeClr val="dk1"/>
                </a:solidFill>
              </a:rPr>
              <a:t>Screen width and length </a:t>
            </a:r>
          </a:p>
          <a:p>
            <a:pPr marL="152400" indent="0">
              <a:spcBef>
                <a:spcPts val="1000"/>
              </a:spcBef>
              <a:buSzPts val="1200"/>
              <a:buNone/>
            </a:pPr>
            <a:r>
              <a:rPr lang="en-US" b="1" dirty="0" err="1">
                <a:solidFill>
                  <a:schemeClr val="dk1"/>
                </a:solidFill>
              </a:rPr>
              <a:t>HardDisk</a:t>
            </a:r>
            <a:r>
              <a:rPr lang="en-US" b="1" dirty="0">
                <a:solidFill>
                  <a:schemeClr val="dk1"/>
                </a:solidFill>
              </a:rPr>
              <a:t> Specs</a:t>
            </a:r>
            <a:endParaRPr lang="en-US" dirty="0">
              <a:solidFill>
                <a:schemeClr val="dk1"/>
              </a:solidFill>
            </a:endParaRPr>
          </a:p>
          <a:p>
            <a:pPr marL="152400" indent="0">
              <a:spcBef>
                <a:spcPts val="1000"/>
              </a:spcBef>
              <a:buSzPts val="1200"/>
              <a:buNone/>
            </a:pPr>
            <a:r>
              <a:rPr lang="en-US" dirty="0">
                <a:solidFill>
                  <a:schemeClr val="dk1"/>
                </a:solidFill>
              </a:rPr>
              <a:t>Data is reorganized into column as shown on the right</a:t>
            </a:r>
          </a:p>
        </p:txBody>
      </p:sp>
      <p:pic>
        <p:nvPicPr>
          <p:cNvPr id="3" name="Picture 2">
            <a:extLst>
              <a:ext uri="{FF2B5EF4-FFF2-40B4-BE49-F238E27FC236}">
                <a16:creationId xmlns:a16="http://schemas.microsoft.com/office/drawing/2014/main" id="{509CFE9E-7451-3F1F-7F94-DE3F5C44616C}"/>
              </a:ext>
            </a:extLst>
          </p:cNvPr>
          <p:cNvPicPr>
            <a:picLocks noChangeAspect="1"/>
          </p:cNvPicPr>
          <p:nvPr/>
        </p:nvPicPr>
        <p:blipFill>
          <a:blip r:embed="rId3"/>
          <a:stretch>
            <a:fillRect/>
          </a:stretch>
        </p:blipFill>
        <p:spPr>
          <a:xfrm>
            <a:off x="4870761" y="-1"/>
            <a:ext cx="4273239" cy="1998489"/>
          </a:xfrm>
          <a:prstGeom prst="rect">
            <a:avLst/>
          </a:prstGeom>
        </p:spPr>
      </p:pic>
      <p:pic>
        <p:nvPicPr>
          <p:cNvPr id="5" name="Picture 4">
            <a:extLst>
              <a:ext uri="{FF2B5EF4-FFF2-40B4-BE49-F238E27FC236}">
                <a16:creationId xmlns:a16="http://schemas.microsoft.com/office/drawing/2014/main" id="{9E3CDB23-4906-8675-3FC6-2132150E11F7}"/>
              </a:ext>
            </a:extLst>
          </p:cNvPr>
          <p:cNvPicPr>
            <a:picLocks noChangeAspect="1"/>
          </p:cNvPicPr>
          <p:nvPr/>
        </p:nvPicPr>
        <p:blipFill>
          <a:blip r:embed="rId4"/>
          <a:stretch>
            <a:fillRect/>
          </a:stretch>
        </p:blipFill>
        <p:spPr>
          <a:xfrm>
            <a:off x="7078500" y="2601073"/>
            <a:ext cx="1984876" cy="2542427"/>
          </a:xfrm>
          <a:prstGeom prst="rect">
            <a:avLst/>
          </a:prstGeom>
        </p:spPr>
      </p:pic>
      <p:pic>
        <p:nvPicPr>
          <p:cNvPr id="7" name="Picture 6">
            <a:extLst>
              <a:ext uri="{FF2B5EF4-FFF2-40B4-BE49-F238E27FC236}">
                <a16:creationId xmlns:a16="http://schemas.microsoft.com/office/drawing/2014/main" id="{9596D661-9267-199E-6931-F15318F71BB4}"/>
              </a:ext>
            </a:extLst>
          </p:cNvPr>
          <p:cNvPicPr>
            <a:picLocks noChangeAspect="1"/>
          </p:cNvPicPr>
          <p:nvPr/>
        </p:nvPicPr>
        <p:blipFill>
          <a:blip r:embed="rId5"/>
          <a:stretch>
            <a:fillRect/>
          </a:stretch>
        </p:blipFill>
        <p:spPr>
          <a:xfrm>
            <a:off x="4727580" y="2643166"/>
            <a:ext cx="1343783" cy="2464695"/>
          </a:xfrm>
          <a:prstGeom prst="rect">
            <a:avLst/>
          </a:prstGeom>
        </p:spPr>
      </p:pic>
      <p:pic>
        <p:nvPicPr>
          <p:cNvPr id="10" name="Picture 9">
            <a:extLst>
              <a:ext uri="{FF2B5EF4-FFF2-40B4-BE49-F238E27FC236}">
                <a16:creationId xmlns:a16="http://schemas.microsoft.com/office/drawing/2014/main" id="{52E741C3-BF97-DD9E-BC3B-4A706EC37D12}"/>
              </a:ext>
            </a:extLst>
          </p:cNvPr>
          <p:cNvPicPr>
            <a:picLocks noChangeAspect="1"/>
          </p:cNvPicPr>
          <p:nvPr/>
        </p:nvPicPr>
        <p:blipFill rotWithShape="1">
          <a:blip r:embed="rId6"/>
          <a:srcRect t="41064" r="26321"/>
          <a:stretch/>
        </p:blipFill>
        <p:spPr>
          <a:xfrm>
            <a:off x="3893415" y="2053332"/>
            <a:ext cx="3036200" cy="572700"/>
          </a:xfrm>
          <a:prstGeom prst="rect">
            <a:avLst/>
          </a:prstGeom>
        </p:spPr>
      </p:pic>
    </p:spTree>
    <p:extLst>
      <p:ext uri="{BB962C8B-B14F-4D97-AF65-F5344CB8AC3E}">
        <p14:creationId xmlns:p14="http://schemas.microsoft.com/office/powerpoint/2010/main" val="2642696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E9B30E-F58A-4FA2-E286-07438C6DD219}"/>
              </a:ext>
            </a:extLst>
          </p:cNvPr>
          <p:cNvSpPr>
            <a:spLocks noGrp="1"/>
          </p:cNvSpPr>
          <p:nvPr>
            <p:ph type="body" idx="1"/>
          </p:nvPr>
        </p:nvSpPr>
        <p:spPr/>
        <p:txBody>
          <a:bodyPr/>
          <a:lstStyle/>
          <a:p>
            <a:endParaRPr lang="en-SG" dirty="0"/>
          </a:p>
          <a:p>
            <a:endParaRPr lang="en-SG" dirty="0"/>
          </a:p>
        </p:txBody>
      </p:sp>
      <p:sp>
        <p:nvSpPr>
          <p:cNvPr id="3" name="Title 2">
            <a:extLst>
              <a:ext uri="{FF2B5EF4-FFF2-40B4-BE49-F238E27FC236}">
                <a16:creationId xmlns:a16="http://schemas.microsoft.com/office/drawing/2014/main" id="{12309A6F-0DFE-4D5B-E25B-191F6EBE7513}"/>
              </a:ext>
            </a:extLst>
          </p:cNvPr>
          <p:cNvSpPr>
            <a:spLocks noGrp="1"/>
          </p:cNvSpPr>
          <p:nvPr>
            <p:ph type="title"/>
          </p:nvPr>
        </p:nvSpPr>
        <p:spPr/>
        <p:txBody>
          <a:bodyPr/>
          <a:lstStyle/>
          <a:p>
            <a:r>
              <a:rPr lang="en-US" dirty="0"/>
              <a:t>Target Variable analysis</a:t>
            </a:r>
            <a:endParaRPr lang="en-SG" dirty="0"/>
          </a:p>
        </p:txBody>
      </p:sp>
      <p:pic>
        <p:nvPicPr>
          <p:cNvPr id="3073" name="Picture 1">
            <a:extLst>
              <a:ext uri="{FF2B5EF4-FFF2-40B4-BE49-F238E27FC236}">
                <a16:creationId xmlns:a16="http://schemas.microsoft.com/office/drawing/2014/main" id="{53C68D31-2E7E-735A-7BD7-F01FB2B044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902" y="1061009"/>
            <a:ext cx="4785805" cy="27131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9FCF1A7-AF9F-CAC1-1716-C1590C5AAC34}"/>
              </a:ext>
            </a:extLst>
          </p:cNvPr>
          <p:cNvSpPr txBox="1"/>
          <p:nvPr/>
        </p:nvSpPr>
        <p:spPr>
          <a:xfrm>
            <a:off x="871973" y="3969869"/>
            <a:ext cx="6384611" cy="1169551"/>
          </a:xfrm>
          <a:prstGeom prst="rect">
            <a:avLst/>
          </a:prstGeom>
          <a:noFill/>
        </p:spPr>
        <p:txBody>
          <a:bodyPr wrap="square" rtlCol="0">
            <a:spAutoFit/>
          </a:bodyPr>
          <a:lstStyle/>
          <a:p>
            <a:pPr>
              <a:buFont typeface="Arial" panose="020B0604020202020204" pitchFamily="34" charset="0"/>
              <a:buChar char="•"/>
            </a:pPr>
            <a:r>
              <a:rPr lang="en-US" dirty="0"/>
              <a:t>Price follows a very positively skewed distribution</a:t>
            </a:r>
          </a:p>
          <a:p>
            <a:pPr>
              <a:buFont typeface="Arial" panose="020B0604020202020204" pitchFamily="34" charset="0"/>
              <a:buChar char="•"/>
            </a:pPr>
            <a:r>
              <a:rPr lang="en-US" dirty="0"/>
              <a:t>Most computers have prices less than $4000 </a:t>
            </a:r>
          </a:p>
          <a:p>
            <a:pPr>
              <a:buFont typeface="Arial" panose="020B0604020202020204" pitchFamily="34" charset="0"/>
              <a:buChar char="•"/>
            </a:pPr>
            <a:r>
              <a:rPr lang="en-US" dirty="0"/>
              <a:t>outliers like $16000 computers and other computers more than $10000 exist </a:t>
            </a:r>
          </a:p>
          <a:p>
            <a:pPr>
              <a:buFont typeface="Arial" panose="020B0604020202020204" pitchFamily="34" charset="0"/>
              <a:buChar char="•"/>
            </a:pPr>
            <a:r>
              <a:rPr lang="en-US" dirty="0"/>
              <a:t>The </a:t>
            </a:r>
            <a:r>
              <a:rPr lang="en-US" dirty="0" err="1"/>
              <a:t>sklearn.compose.TransformedTargetRegressor</a:t>
            </a:r>
            <a:r>
              <a:rPr lang="en-US" dirty="0"/>
              <a:t> can be used to log </a:t>
            </a:r>
            <a:r>
              <a:rPr lang="en-US" dirty="0" err="1"/>
              <a:t>tranform</a:t>
            </a:r>
            <a:r>
              <a:rPr lang="en-US" dirty="0"/>
              <a:t> the column in order for the predictions to be more accurate</a:t>
            </a:r>
            <a:endParaRPr lang="en-SG" dirty="0"/>
          </a:p>
        </p:txBody>
      </p:sp>
    </p:spTree>
    <p:extLst>
      <p:ext uri="{BB962C8B-B14F-4D97-AF65-F5344CB8AC3E}">
        <p14:creationId xmlns:p14="http://schemas.microsoft.com/office/powerpoint/2010/main" val="2501140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8" y="26701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EDA</a:t>
            </a:r>
            <a:endParaRPr dirty="0"/>
          </a:p>
        </p:txBody>
      </p:sp>
      <p:sp>
        <p:nvSpPr>
          <p:cNvPr id="192" name="Google Shape;192;p31"/>
          <p:cNvSpPr txBox="1">
            <a:spLocks noGrp="1"/>
          </p:cNvSpPr>
          <p:nvPr>
            <p:ph type="body" idx="1"/>
          </p:nvPr>
        </p:nvSpPr>
        <p:spPr>
          <a:xfrm>
            <a:off x="126962" y="609455"/>
            <a:ext cx="3618926" cy="3390836"/>
          </a:xfrm>
          <a:prstGeom prst="rect">
            <a:avLst/>
          </a:prstGeom>
        </p:spPr>
        <p:txBody>
          <a:bodyPr spcFirstLastPara="1" wrap="square" lIns="91425" tIns="91425" rIns="91425" bIns="91425" anchor="t" anchorCtr="0">
            <a:noAutofit/>
          </a:bodyPr>
          <a:lstStyle/>
          <a:p>
            <a:pPr marL="152400" lvl="0" indent="0" algn="l" rtl="0">
              <a:spcBef>
                <a:spcPts val="1000"/>
              </a:spcBef>
              <a:spcAft>
                <a:spcPts val="0"/>
              </a:spcAft>
              <a:buSzPts val="1200"/>
              <a:buNone/>
            </a:pPr>
            <a:endParaRPr lang="en-US" dirty="0">
              <a:solidFill>
                <a:schemeClr val="dk1"/>
              </a:solidFill>
            </a:endParaRPr>
          </a:p>
          <a:p>
            <a:pPr marL="152400" lvl="0" indent="0" algn="l" rtl="0">
              <a:spcBef>
                <a:spcPts val="1000"/>
              </a:spcBef>
              <a:spcAft>
                <a:spcPts val="0"/>
              </a:spcAft>
              <a:buSzPts val="1200"/>
              <a:buNone/>
            </a:pPr>
            <a:r>
              <a:rPr lang="en-US" dirty="0">
                <a:solidFill>
                  <a:schemeClr val="dk1"/>
                </a:solidFill>
              </a:rPr>
              <a:t>- There are a lot of redundant features here as a lot of the </a:t>
            </a:r>
            <a:r>
              <a:rPr lang="en-US" dirty="0" err="1">
                <a:solidFill>
                  <a:schemeClr val="dk1"/>
                </a:solidFill>
              </a:rPr>
              <a:t>featueres</a:t>
            </a:r>
            <a:r>
              <a:rPr lang="en-US" dirty="0">
                <a:solidFill>
                  <a:schemeClr val="dk1"/>
                </a:solidFill>
              </a:rPr>
              <a:t> are highly correlated with each other. For </a:t>
            </a:r>
            <a:r>
              <a:rPr lang="en-US" dirty="0" err="1">
                <a:solidFill>
                  <a:schemeClr val="dk1"/>
                </a:solidFill>
              </a:rPr>
              <a:t>e.g</a:t>
            </a:r>
            <a:r>
              <a:rPr lang="en-US" dirty="0">
                <a:solidFill>
                  <a:schemeClr val="dk1"/>
                </a:solidFill>
              </a:rPr>
              <a:t> between CPU and GPU </a:t>
            </a:r>
          </a:p>
          <a:p>
            <a:pPr marL="152400" lvl="0" indent="0" algn="l" rtl="0">
              <a:spcBef>
                <a:spcPts val="1000"/>
              </a:spcBef>
              <a:spcAft>
                <a:spcPts val="0"/>
              </a:spcAft>
              <a:buSzPts val="1200"/>
              <a:buNone/>
            </a:pPr>
            <a:r>
              <a:rPr lang="en-US" dirty="0">
                <a:solidFill>
                  <a:schemeClr val="dk1"/>
                </a:solidFill>
              </a:rPr>
              <a:t>- Manually removing the features might affect the performance of model </a:t>
            </a:r>
          </a:p>
          <a:p>
            <a:pPr marL="152400" lvl="0" indent="0" algn="l" rtl="0">
              <a:spcBef>
                <a:spcPts val="1000"/>
              </a:spcBef>
              <a:spcAft>
                <a:spcPts val="0"/>
              </a:spcAft>
              <a:buSzPts val="1200"/>
              <a:buNone/>
            </a:pPr>
            <a:r>
              <a:rPr lang="en-US" dirty="0">
                <a:solidFill>
                  <a:schemeClr val="dk1"/>
                </a:solidFill>
              </a:rPr>
              <a:t>- Consider to use RFE or PCA to remove the highly correlated features during modelling</a:t>
            </a:r>
          </a:p>
        </p:txBody>
      </p:sp>
      <p:sp>
        <p:nvSpPr>
          <p:cNvPr id="12" name="TextBox 11">
            <a:extLst>
              <a:ext uri="{FF2B5EF4-FFF2-40B4-BE49-F238E27FC236}">
                <a16:creationId xmlns:a16="http://schemas.microsoft.com/office/drawing/2014/main" id="{5C646D89-5763-425F-422F-2DF5C856AE72}"/>
              </a:ext>
            </a:extLst>
          </p:cNvPr>
          <p:cNvSpPr txBox="1"/>
          <p:nvPr/>
        </p:nvSpPr>
        <p:spPr>
          <a:xfrm>
            <a:off x="5329020" y="872772"/>
            <a:ext cx="3204352" cy="307777"/>
          </a:xfrm>
          <a:prstGeom prst="rect">
            <a:avLst/>
          </a:prstGeom>
          <a:noFill/>
        </p:spPr>
        <p:txBody>
          <a:bodyPr wrap="square" rtlCol="0">
            <a:spAutoFit/>
          </a:bodyPr>
          <a:lstStyle/>
          <a:p>
            <a:r>
              <a:rPr lang="en-US" dirty="0" err="1"/>
              <a:t>Phik</a:t>
            </a:r>
            <a:r>
              <a:rPr lang="en-US" dirty="0"/>
              <a:t> Correlations</a:t>
            </a:r>
            <a:endParaRPr lang="en-SG" dirty="0"/>
          </a:p>
        </p:txBody>
      </p:sp>
      <p:pic>
        <p:nvPicPr>
          <p:cNvPr id="2049" name="Picture 1">
            <a:extLst>
              <a:ext uri="{FF2B5EF4-FFF2-40B4-BE49-F238E27FC236}">
                <a16:creationId xmlns:a16="http://schemas.microsoft.com/office/drawing/2014/main" id="{89963D36-6F66-F76A-7492-8D3728A5E5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5498" y="1143209"/>
            <a:ext cx="4847874" cy="2712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494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8" y="26701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EDA</a:t>
            </a:r>
            <a:endParaRPr dirty="0"/>
          </a:p>
        </p:txBody>
      </p:sp>
      <p:sp>
        <p:nvSpPr>
          <p:cNvPr id="192" name="Google Shape;192;p31"/>
          <p:cNvSpPr txBox="1">
            <a:spLocks noGrp="1"/>
          </p:cNvSpPr>
          <p:nvPr>
            <p:ph type="body" idx="1"/>
          </p:nvPr>
        </p:nvSpPr>
        <p:spPr>
          <a:xfrm>
            <a:off x="616830" y="1040307"/>
            <a:ext cx="2867149" cy="1958614"/>
          </a:xfrm>
          <a:prstGeom prst="rect">
            <a:avLst/>
          </a:prstGeom>
        </p:spPr>
        <p:txBody>
          <a:bodyPr spcFirstLastPara="1" wrap="square" lIns="91425" tIns="91425" rIns="91425" bIns="91425" anchor="t" anchorCtr="0">
            <a:noAutofit/>
          </a:bodyPr>
          <a:lstStyle/>
          <a:p>
            <a:pPr marL="152400" lvl="0" indent="0" algn="l" rtl="0">
              <a:spcBef>
                <a:spcPts val="1000"/>
              </a:spcBef>
              <a:spcAft>
                <a:spcPts val="0"/>
              </a:spcAft>
              <a:buSzPts val="1200"/>
              <a:buNone/>
            </a:pPr>
            <a:r>
              <a:rPr lang="en-US" dirty="0">
                <a:solidFill>
                  <a:schemeClr val="dk1"/>
                </a:solidFill>
              </a:rPr>
              <a:t>- Strongest correlation is between Price and CPU and GPU at 0.881 and 0.908 respectively</a:t>
            </a:r>
          </a:p>
          <a:p>
            <a:pPr marL="152400" lvl="0" indent="0" algn="l" rtl="0">
              <a:spcBef>
                <a:spcPts val="1000"/>
              </a:spcBef>
              <a:spcAft>
                <a:spcPts val="0"/>
              </a:spcAft>
              <a:buSzPts val="1200"/>
              <a:buNone/>
            </a:pPr>
            <a:r>
              <a:rPr lang="en-US" dirty="0">
                <a:solidFill>
                  <a:schemeClr val="dk1"/>
                </a:solidFill>
              </a:rPr>
              <a:t>- Generally, hardware specs that affect the pc speed influences the price more (Such as GPU CPU ,  RAM , and clock speed )</a:t>
            </a:r>
          </a:p>
          <a:p>
            <a:pPr marL="152400" lvl="0" indent="0" algn="l" rtl="0">
              <a:spcBef>
                <a:spcPts val="1000"/>
              </a:spcBef>
              <a:spcAft>
                <a:spcPts val="0"/>
              </a:spcAft>
              <a:buSzPts val="1200"/>
              <a:buNone/>
            </a:pPr>
            <a:r>
              <a:rPr lang="en-US" dirty="0">
                <a:solidFill>
                  <a:schemeClr val="dk1"/>
                </a:solidFill>
              </a:rPr>
              <a:t>- None of the features have no correlation between itself and price </a:t>
            </a:r>
          </a:p>
          <a:p>
            <a:pPr marL="152400" lvl="0" indent="0" algn="l" rtl="0">
              <a:spcBef>
                <a:spcPts val="1000"/>
              </a:spcBef>
              <a:spcAft>
                <a:spcPts val="0"/>
              </a:spcAft>
              <a:buSzPts val="1200"/>
              <a:buNone/>
            </a:pPr>
            <a:r>
              <a:rPr lang="en-US" dirty="0">
                <a:solidFill>
                  <a:schemeClr val="dk1"/>
                </a:solidFill>
              </a:rPr>
              <a:t>- Lowest Correlation is Hybrid with 0.144, this is due to only a few computers have Hybrid Drives. This feature with the HDD, Flash , HDD and SSD help to predict the price in the model. Hence should not be dropped</a:t>
            </a:r>
          </a:p>
        </p:txBody>
      </p:sp>
      <p:sp>
        <p:nvSpPr>
          <p:cNvPr id="12" name="TextBox 11">
            <a:extLst>
              <a:ext uri="{FF2B5EF4-FFF2-40B4-BE49-F238E27FC236}">
                <a16:creationId xmlns:a16="http://schemas.microsoft.com/office/drawing/2014/main" id="{5C646D89-5763-425F-422F-2DF5C856AE72}"/>
              </a:ext>
            </a:extLst>
          </p:cNvPr>
          <p:cNvSpPr txBox="1"/>
          <p:nvPr/>
        </p:nvSpPr>
        <p:spPr>
          <a:xfrm>
            <a:off x="5329020" y="872772"/>
            <a:ext cx="3204352" cy="307777"/>
          </a:xfrm>
          <a:prstGeom prst="rect">
            <a:avLst/>
          </a:prstGeom>
          <a:noFill/>
        </p:spPr>
        <p:txBody>
          <a:bodyPr wrap="square" rtlCol="0">
            <a:spAutoFit/>
          </a:bodyPr>
          <a:lstStyle/>
          <a:p>
            <a:r>
              <a:rPr lang="en-US" dirty="0" err="1"/>
              <a:t>Phik</a:t>
            </a:r>
            <a:r>
              <a:rPr lang="en-US" dirty="0"/>
              <a:t> Correlations  with Price sorted</a:t>
            </a:r>
            <a:endParaRPr lang="en-SG" dirty="0"/>
          </a:p>
        </p:txBody>
      </p:sp>
      <p:pic>
        <p:nvPicPr>
          <p:cNvPr id="3073" name="Picture 1">
            <a:extLst>
              <a:ext uri="{FF2B5EF4-FFF2-40B4-BE49-F238E27FC236}">
                <a16:creationId xmlns:a16="http://schemas.microsoft.com/office/drawing/2014/main" id="{4931E834-3182-CCE9-63C6-79E0E3D4EB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8621" y="1213611"/>
            <a:ext cx="4930333" cy="2359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982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68008" y="267010"/>
            <a:ext cx="86079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EDA</a:t>
            </a:r>
            <a:endParaRPr dirty="0"/>
          </a:p>
        </p:txBody>
      </p:sp>
      <p:sp>
        <p:nvSpPr>
          <p:cNvPr id="192" name="Google Shape;192;p31"/>
          <p:cNvSpPr txBox="1">
            <a:spLocks noGrp="1"/>
          </p:cNvSpPr>
          <p:nvPr>
            <p:ph type="body" idx="1"/>
          </p:nvPr>
        </p:nvSpPr>
        <p:spPr>
          <a:xfrm>
            <a:off x="-87030" y="762721"/>
            <a:ext cx="3241315" cy="1958614"/>
          </a:xfrm>
          <a:prstGeom prst="rect">
            <a:avLst/>
          </a:prstGeom>
        </p:spPr>
        <p:txBody>
          <a:bodyPr spcFirstLastPara="1" wrap="square" lIns="91425" tIns="91425" rIns="91425" bIns="91425" anchor="t" anchorCtr="0">
            <a:noAutofit/>
          </a:bodyPr>
          <a:lstStyle/>
          <a:p>
            <a:pPr marL="152400" lvl="0" indent="0" algn="l" rtl="0">
              <a:spcBef>
                <a:spcPts val="1000"/>
              </a:spcBef>
              <a:spcAft>
                <a:spcPts val="0"/>
              </a:spcAft>
              <a:buSzPts val="1200"/>
              <a:buNone/>
            </a:pPr>
            <a:r>
              <a:rPr lang="en-US" sz="800" dirty="0">
                <a:solidFill>
                  <a:schemeClr val="dk1"/>
                </a:solidFill>
              </a:rPr>
              <a:t>Most common for each feature is:</a:t>
            </a:r>
          </a:p>
          <a:p>
            <a:pPr marL="323850" lvl="0" indent="-171450" algn="l" rtl="0">
              <a:spcBef>
                <a:spcPts val="1000"/>
              </a:spcBef>
              <a:spcAft>
                <a:spcPts val="0"/>
              </a:spcAft>
              <a:buSzPts val="1200"/>
              <a:buFontTx/>
              <a:buChar char="-"/>
            </a:pPr>
            <a:r>
              <a:rPr lang="en-US" sz="800" dirty="0">
                <a:solidFill>
                  <a:schemeClr val="dk1"/>
                </a:solidFill>
              </a:rPr>
              <a:t>Weight of around 2.4KG </a:t>
            </a:r>
          </a:p>
          <a:p>
            <a:pPr marL="323850" lvl="0" indent="-171450" algn="l" rtl="0">
              <a:spcBef>
                <a:spcPts val="1000"/>
              </a:spcBef>
              <a:spcAft>
                <a:spcPts val="0"/>
              </a:spcAft>
              <a:buSzPts val="1200"/>
              <a:buFontTx/>
              <a:buChar char="-"/>
            </a:pPr>
            <a:r>
              <a:rPr lang="en-US" sz="800" dirty="0">
                <a:solidFill>
                  <a:schemeClr val="dk1"/>
                </a:solidFill>
              </a:rPr>
              <a:t>2.5GHz </a:t>
            </a:r>
          </a:p>
          <a:p>
            <a:pPr marL="323850" lvl="0" indent="-171450" algn="l" rtl="0">
              <a:spcBef>
                <a:spcPts val="1000"/>
              </a:spcBef>
              <a:spcAft>
                <a:spcPts val="0"/>
              </a:spcAft>
              <a:buSzPts val="1200"/>
              <a:buFontTx/>
              <a:buChar char="-"/>
            </a:pPr>
            <a:r>
              <a:rPr lang="en-US" sz="800" dirty="0">
                <a:solidFill>
                  <a:schemeClr val="dk1"/>
                </a:solidFill>
              </a:rPr>
              <a:t>-Brand : HP , Asus , Dell , Lenovo</a:t>
            </a:r>
          </a:p>
          <a:p>
            <a:pPr marL="323850" lvl="0" indent="-171450" algn="l" rtl="0">
              <a:spcBef>
                <a:spcPts val="1000"/>
              </a:spcBef>
              <a:spcAft>
                <a:spcPts val="0"/>
              </a:spcAft>
              <a:buSzPts val="1200"/>
              <a:buFontTx/>
              <a:buChar char="-"/>
            </a:pPr>
            <a:r>
              <a:rPr lang="en-US" sz="800" dirty="0">
                <a:solidFill>
                  <a:schemeClr val="dk1"/>
                </a:solidFill>
              </a:rPr>
              <a:t> Type : Notebook</a:t>
            </a:r>
          </a:p>
          <a:p>
            <a:pPr marL="323850" lvl="0" indent="-171450" algn="l" rtl="0">
              <a:spcBef>
                <a:spcPts val="1000"/>
              </a:spcBef>
              <a:spcAft>
                <a:spcPts val="0"/>
              </a:spcAft>
              <a:buSzPts val="1200"/>
              <a:buFontTx/>
              <a:buChar char="-"/>
            </a:pPr>
            <a:r>
              <a:rPr lang="en-US" sz="800" dirty="0">
                <a:solidFill>
                  <a:schemeClr val="dk1"/>
                </a:solidFill>
              </a:rPr>
              <a:t> OS : Windows 10 (other OS a lot more rare)</a:t>
            </a:r>
          </a:p>
          <a:p>
            <a:pPr marL="323850" lvl="0" indent="-171450" algn="l" rtl="0">
              <a:spcBef>
                <a:spcPts val="1000"/>
              </a:spcBef>
              <a:spcAft>
                <a:spcPts val="0"/>
              </a:spcAft>
              <a:buSzPts val="1200"/>
              <a:buFontTx/>
              <a:buChar char="-"/>
            </a:pPr>
            <a:r>
              <a:rPr lang="en-US" sz="800" dirty="0">
                <a:solidFill>
                  <a:schemeClr val="dk1"/>
                </a:solidFill>
              </a:rPr>
              <a:t> CPU Brand : Intel  (Other brands more rare)</a:t>
            </a:r>
          </a:p>
          <a:p>
            <a:pPr marL="323850" lvl="0" indent="-171450" algn="l" rtl="0">
              <a:spcBef>
                <a:spcPts val="1000"/>
              </a:spcBef>
              <a:spcAft>
                <a:spcPts val="0"/>
              </a:spcAft>
              <a:buSzPts val="1200"/>
              <a:buFontTx/>
              <a:buChar char="-"/>
            </a:pPr>
            <a:r>
              <a:rPr lang="en-US" sz="800" dirty="0">
                <a:solidFill>
                  <a:schemeClr val="dk1"/>
                </a:solidFill>
              </a:rPr>
              <a:t> CPU Subtype : i5 and i7</a:t>
            </a:r>
          </a:p>
          <a:p>
            <a:pPr marL="323850" lvl="0" indent="-171450" algn="l" rtl="0">
              <a:spcBef>
                <a:spcPts val="1000"/>
              </a:spcBef>
              <a:spcAft>
                <a:spcPts val="0"/>
              </a:spcAft>
              <a:buSzPts val="1200"/>
              <a:buFontTx/>
              <a:buChar char="-"/>
            </a:pPr>
            <a:r>
              <a:rPr lang="en-US" sz="800" dirty="0">
                <a:solidFill>
                  <a:schemeClr val="dk1"/>
                </a:solidFill>
              </a:rPr>
              <a:t> Screen : 1920 x 1080 no IPS and no Touchscreen</a:t>
            </a:r>
          </a:p>
          <a:p>
            <a:pPr marL="323850" lvl="0" indent="-171450" algn="l" rtl="0">
              <a:spcBef>
                <a:spcPts val="1000"/>
              </a:spcBef>
              <a:spcAft>
                <a:spcPts val="0"/>
              </a:spcAft>
              <a:buSzPts val="1200"/>
              <a:buFontTx/>
              <a:buChar char="-"/>
            </a:pPr>
            <a:r>
              <a:rPr lang="en-US" sz="800" dirty="0">
                <a:solidFill>
                  <a:schemeClr val="dk1"/>
                </a:solidFill>
              </a:rPr>
              <a:t> GPU type : Intel HD and Nvidia Ge Force</a:t>
            </a:r>
          </a:p>
          <a:p>
            <a:pPr marL="323850" lvl="0" indent="-171450" algn="l" rtl="0">
              <a:spcBef>
                <a:spcPts val="1000"/>
              </a:spcBef>
              <a:spcAft>
                <a:spcPts val="0"/>
              </a:spcAft>
              <a:buSzPts val="1200"/>
              <a:buFontTx/>
              <a:buChar char="-"/>
            </a:pPr>
            <a:r>
              <a:rPr lang="en-US" sz="800" dirty="0">
                <a:solidFill>
                  <a:schemeClr val="dk1"/>
                </a:solidFill>
              </a:rPr>
              <a:t> RAM : 8GB </a:t>
            </a:r>
          </a:p>
          <a:p>
            <a:pPr marL="323850" lvl="0" indent="-171450" algn="l" rtl="0">
              <a:spcBef>
                <a:spcPts val="1000"/>
              </a:spcBef>
              <a:spcAft>
                <a:spcPts val="0"/>
              </a:spcAft>
              <a:buSzPts val="1200"/>
              <a:buFontTx/>
              <a:buChar char="-"/>
            </a:pPr>
            <a:endParaRPr lang="en-US" sz="800" dirty="0">
              <a:solidFill>
                <a:schemeClr val="dk1"/>
              </a:solidFill>
            </a:endParaRPr>
          </a:p>
          <a:p>
            <a:pPr marL="323850" lvl="0" indent="-171450" algn="l" rtl="0">
              <a:spcBef>
                <a:spcPts val="1000"/>
              </a:spcBef>
              <a:spcAft>
                <a:spcPts val="0"/>
              </a:spcAft>
              <a:buSzPts val="1200"/>
              <a:buFontTx/>
              <a:buChar char="-"/>
            </a:pPr>
            <a:r>
              <a:rPr lang="en-US" sz="800" dirty="0">
                <a:solidFill>
                  <a:schemeClr val="dk1"/>
                </a:solidFill>
              </a:rPr>
              <a:t>These specs above are very common. </a:t>
            </a:r>
          </a:p>
          <a:p>
            <a:pPr marL="323850" lvl="0" indent="-171450" algn="l" rtl="0">
              <a:spcBef>
                <a:spcPts val="1000"/>
              </a:spcBef>
              <a:spcAft>
                <a:spcPts val="0"/>
              </a:spcAft>
              <a:buSzPts val="1200"/>
              <a:buFontTx/>
              <a:buChar char="-"/>
            </a:pPr>
            <a:r>
              <a:rPr lang="en-US" sz="800" dirty="0">
                <a:solidFill>
                  <a:schemeClr val="dk1"/>
                </a:solidFill>
              </a:rPr>
              <a:t>The model should perform well on these common specs but might struggle for computers with higher specs (as they are rarer) . </a:t>
            </a:r>
          </a:p>
        </p:txBody>
      </p:sp>
      <p:sp>
        <p:nvSpPr>
          <p:cNvPr id="12" name="TextBox 11">
            <a:extLst>
              <a:ext uri="{FF2B5EF4-FFF2-40B4-BE49-F238E27FC236}">
                <a16:creationId xmlns:a16="http://schemas.microsoft.com/office/drawing/2014/main" id="{5C646D89-5763-425F-422F-2DF5C856AE72}"/>
              </a:ext>
            </a:extLst>
          </p:cNvPr>
          <p:cNvSpPr txBox="1"/>
          <p:nvPr/>
        </p:nvSpPr>
        <p:spPr>
          <a:xfrm>
            <a:off x="5671640" y="632231"/>
            <a:ext cx="3204352" cy="307777"/>
          </a:xfrm>
          <a:prstGeom prst="rect">
            <a:avLst/>
          </a:prstGeom>
          <a:noFill/>
        </p:spPr>
        <p:txBody>
          <a:bodyPr wrap="square" rtlCol="0">
            <a:spAutoFit/>
          </a:bodyPr>
          <a:lstStyle/>
          <a:p>
            <a:r>
              <a:rPr lang="en-US" dirty="0"/>
              <a:t>Histogram</a:t>
            </a:r>
            <a:endParaRPr lang="en-SG" dirty="0"/>
          </a:p>
        </p:txBody>
      </p:sp>
      <p:pic>
        <p:nvPicPr>
          <p:cNvPr id="4098" name="Picture 2">
            <a:extLst>
              <a:ext uri="{FF2B5EF4-FFF2-40B4-BE49-F238E27FC236}">
                <a16:creationId xmlns:a16="http://schemas.microsoft.com/office/drawing/2014/main" id="{592AC249-4A1D-E630-5F7A-2B21CF8E68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7831"/>
          <a:stretch/>
        </p:blipFill>
        <p:spPr bwMode="auto">
          <a:xfrm>
            <a:off x="3154285" y="632231"/>
            <a:ext cx="1574625" cy="1906493"/>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a:extLst>
              <a:ext uri="{FF2B5EF4-FFF2-40B4-BE49-F238E27FC236}">
                <a16:creationId xmlns:a16="http://schemas.microsoft.com/office/drawing/2014/main" id="{BF780ECD-FEFB-6A5F-629E-0FA1030B95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2403" y="267009"/>
            <a:ext cx="3199952" cy="49108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FCDCE0FF-2544-1ED5-7E03-974DE70215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737"/>
          <a:stretch/>
        </p:blipFill>
        <p:spPr bwMode="auto">
          <a:xfrm>
            <a:off x="3241836" y="2903945"/>
            <a:ext cx="1486930" cy="1906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054326"/>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14386</TotalTime>
  <Words>1731</Words>
  <Application>Microsoft Office PowerPoint</Application>
  <PresentationFormat>On-screen Show (16:9)</PresentationFormat>
  <Paragraphs>153</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Montserrat</vt:lpstr>
      <vt:lpstr>Arial</vt:lpstr>
      <vt:lpstr>Arial Unicode MS</vt:lpstr>
      <vt:lpstr>Barlow</vt:lpstr>
      <vt:lpstr>Management Consulting Toolkit by Slidesgo</vt:lpstr>
      <vt:lpstr>PC Prices Regression</vt:lpstr>
      <vt:lpstr>Objectives</vt:lpstr>
      <vt:lpstr>Dataset Info</vt:lpstr>
      <vt:lpstr>Dataset Info</vt:lpstr>
      <vt:lpstr>Cleaning</vt:lpstr>
      <vt:lpstr>Target Variable analysis</vt:lpstr>
      <vt:lpstr>EDA</vt:lpstr>
      <vt:lpstr>EDA</vt:lpstr>
      <vt:lpstr>EDA</vt:lpstr>
      <vt:lpstr>EDA </vt:lpstr>
      <vt:lpstr>Modelling – Choosing a Metric</vt:lpstr>
      <vt:lpstr>Modelling – Model Choosing (Non Ensemble)</vt:lpstr>
      <vt:lpstr>Modelling – Model Choosing (Ensemble)</vt:lpstr>
      <vt:lpstr>Modelling – Improvement</vt:lpstr>
      <vt:lpstr>Modelling – Curse of High Dimensionality</vt:lpstr>
      <vt:lpstr>Modelling – Curse of High Dimensionality</vt:lpstr>
      <vt:lpstr>Modelling – Curse of High Dimensionality</vt:lpstr>
      <vt:lpstr>Modelling – Validation curve</vt:lpstr>
      <vt:lpstr>Modelling – Hyperparameter Tuning</vt:lpstr>
      <vt:lpstr>Final Model Evaluation</vt:lpstr>
      <vt:lpstr>Feature Importance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Melbourne Housing   Analysis</dc:title>
  <dc:creator>Yee Hang</dc:creator>
  <cp:lastModifiedBy>YEE HANG</cp:lastModifiedBy>
  <cp:revision>68</cp:revision>
  <dcterms:modified xsi:type="dcterms:W3CDTF">2022-06-10T15:12:03Z</dcterms:modified>
</cp:coreProperties>
</file>