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70" r:id="rId5"/>
    <p:sldId id="273" r:id="rId6"/>
    <p:sldId id="274" r:id="rId7"/>
    <p:sldId id="268" r:id="rId8"/>
    <p:sldId id="271" r:id="rId9"/>
    <p:sldId id="276" r:id="rId10"/>
    <p:sldId id="275" r:id="rId11"/>
    <p:sldId id="269" r:id="rId12"/>
    <p:sldId id="272" r:id="rId13"/>
    <p:sldId id="260" r:id="rId14"/>
    <p:sldId id="279" r:id="rId15"/>
    <p:sldId id="264" r:id="rId16"/>
    <p:sldId id="277" r:id="rId17"/>
    <p:sldId id="27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4DC60-50B4-099D-6810-73037DE7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3A8098-03AC-C0AA-1435-1715C06F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6DFB44-1AB5-0E57-8F98-050ED838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7256D-931D-9F0B-3901-4D3FBF91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32BE9-B45F-152D-97E7-DCF8260C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1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96779-BACC-8349-4F52-5F839B8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E6DD07-FE32-5CE9-88F7-592A23BA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18C5BF-BF7A-349B-D0F9-B7B3A21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30BA63-B127-5499-5015-BCDA659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27BA-76E1-A1C9-6C09-F5688E60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42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53A68A-0E0F-7462-0362-FAFC8BCB0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455C56-C163-CD85-A86D-DCDBDC0B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BD93B2-E615-6A1F-79CB-DAD8E546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F33A0-165A-CC45-4805-05B9DDB1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FE46B4-E7FD-DA26-2533-40C66FBB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7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90F58-8ECB-D2D8-788A-F164FB08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BFDBED-BC42-E024-C1CA-00F284B8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DDFBA-CC82-89D4-EE5C-C048C7B5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113D7-1CB3-D69C-E313-4D757726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4E824-021C-BF8D-0A19-D9380C9B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8D9E9-156C-518A-5416-7792B6EB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069305-C73B-8457-B067-8E428679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F17F30-AE21-0F9C-8E96-BE473369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DFECB6-7A3D-105B-BA1A-EFF0766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7D98E-0B88-018A-89D2-9D453236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8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81721-5D5C-6B52-67D2-17A65A7E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6CE773-15FF-593F-CCBE-CA4EDD6A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BA09CC-097D-4901-60A3-C5C51E251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9C1A5F-DCC7-9CDF-297C-265B0865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03FC3-81A5-B997-F7F1-14FAA1BE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700C0C-43B7-4696-6977-B7400551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8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9E968-3B45-C1F0-13A2-271D558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A67208-FCD5-E1F8-A156-FEB9687A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2F8641-6472-1F1A-9F79-1395901B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ED04EF-93DC-AF08-47D4-67958EDA5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B5EA45-F8E1-37B4-3A47-3DB4B854F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595E9-64D4-DF5F-2B31-AE4DE780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76D65E-24C9-F339-1BD8-D189BDBA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B9C42D-66C0-F0C2-7119-E7404308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7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DD1CD-4690-2C48-4265-B8A514D5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8522D4-474E-0E51-3004-FD5153C2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6415EB-785B-C0EC-0B2E-3FF86082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F48EE5-F264-5932-20B4-6B6678FC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2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51D32D-363F-C0A7-128C-9251977B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7C4EE3-C0A2-5E6D-E095-A6A869E7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7B1BB-C91E-BE81-A2C0-8C63B80B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2418F-E588-DA9D-B988-3F6909A5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888E6-8499-68B0-D077-390C83E6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071D30-6387-C2B5-74F7-3457E6F9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72DD85-C992-0545-AE50-9632CE85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AAE5A-2C65-31F9-4929-C80FAB2C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3F24C3-CF4B-B9E7-3765-F41DD4D8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4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0E854-949D-004F-1EEA-86D39B69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2B50A6-B7FB-2016-A247-629CB3BCD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CC6483-1971-26A9-1DCB-433C1313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EFF1D8-2288-951B-DA8D-3DB6CCC1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9A4AF-B554-41E6-F48B-BB6D454B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F3FD1C-C116-BE86-7442-E40C6C03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6BD685-9415-C0C5-DA68-E2AADF1F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0EB1CB-0FD3-6723-152F-4DFD4E0C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685CD-0E9A-DF1C-4655-C3713148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CA20-689E-43C9-918F-CF0150EC494F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892DD-D36C-5604-CE9F-5690D7BA2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442CD-5647-A20F-6DBD-A2358D01B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9649-2235-469A-9B1D-C4E940460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4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>
            <a:grpSpLocks noChangeAspect="1"/>
          </p:cNvGrpSpPr>
          <p:nvPr/>
        </p:nvGrpSpPr>
        <p:grpSpPr>
          <a:xfrm>
            <a:off x="1138576" y="779963"/>
            <a:ext cx="9910513" cy="1512535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200" b="1" dirty="0"/>
                  <a:t>He</a:t>
                </a:r>
                <a:endParaRPr kumimoji="1" lang="ja-JP" altLang="en-US" sz="14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200" b="1" dirty="0"/>
                  <a:t>Na</a:t>
                </a:r>
                <a:endParaRPr kumimoji="1" lang="ja-JP" altLang="en-US" sz="14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100" b="1" dirty="0"/>
                  <a:t>Mg</a:t>
                </a:r>
                <a:endParaRPr kumimoji="1" lang="ja-JP" altLang="en-US" sz="12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0" y="108747"/>
            <a:ext cx="9070521" cy="371685"/>
            <a:chOff x="1515891" y="2767786"/>
            <a:chExt cx="9065328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1"/>
                  </a:solidFill>
                </a:rPr>
                <a:t>HOME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化合物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化学反応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1515891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47149A3-84EF-7B3F-36B1-5166A35DDA46}"/>
              </a:ext>
            </a:extLst>
          </p:cNvPr>
          <p:cNvSpPr/>
          <p:nvPr/>
        </p:nvSpPr>
        <p:spPr>
          <a:xfrm rot="10800000" flipV="1">
            <a:off x="-507" y="2615763"/>
            <a:ext cx="1639525" cy="43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HOT TOPIC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2909188-31FC-2EDA-B0C5-189F25888FA2}"/>
              </a:ext>
            </a:extLst>
          </p:cNvPr>
          <p:cNvSpPr/>
          <p:nvPr/>
        </p:nvSpPr>
        <p:spPr>
          <a:xfrm>
            <a:off x="-3243" y="3052775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0E8EC4FB-9FD6-823F-3E9A-0E218E5C2D5B}"/>
              </a:ext>
            </a:extLst>
          </p:cNvPr>
          <p:cNvGrpSpPr/>
          <p:nvPr/>
        </p:nvGrpSpPr>
        <p:grpSpPr>
          <a:xfrm>
            <a:off x="1447168" y="3369521"/>
            <a:ext cx="2655054" cy="2030613"/>
            <a:chOff x="846484" y="3214005"/>
            <a:chExt cx="2454575" cy="1886268"/>
          </a:xfrm>
        </p:grpSpPr>
        <p:sp>
          <p:nvSpPr>
            <p:cNvPr id="114" name="四角形: 角を丸くする 113">
              <a:extLst>
                <a:ext uri="{FF2B5EF4-FFF2-40B4-BE49-F238E27FC236}">
                  <a16:creationId xmlns:a16="http://schemas.microsoft.com/office/drawing/2014/main" id="{BE9C4E17-A904-A1AA-89F9-666F9D63E188}"/>
                </a:ext>
              </a:extLst>
            </p:cNvPr>
            <p:cNvSpPr/>
            <p:nvPr/>
          </p:nvSpPr>
          <p:spPr>
            <a:xfrm>
              <a:off x="846484" y="3214005"/>
              <a:ext cx="2454575" cy="188626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ル</a:t>
              </a: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D78FC026-B4CF-D162-8E6A-2C9CD20D78A5}"/>
                </a:ext>
              </a:extLst>
            </p:cNvPr>
            <p:cNvSpPr/>
            <p:nvPr/>
          </p:nvSpPr>
          <p:spPr>
            <a:xfrm rot="10800000" flipV="1">
              <a:off x="886826" y="3594006"/>
              <a:ext cx="2414230" cy="92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tx1"/>
                  </a:solidFill>
                </a:rPr>
                <a:t>ヘリウムはどのように発見された？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A2489A7-316D-9BDB-5A66-9F40A2126A31}"/>
              </a:ext>
            </a:extLst>
          </p:cNvPr>
          <p:cNvGrpSpPr/>
          <p:nvPr/>
        </p:nvGrpSpPr>
        <p:grpSpPr>
          <a:xfrm>
            <a:off x="8260650" y="3333895"/>
            <a:ext cx="2655054" cy="2030613"/>
            <a:chOff x="846484" y="3214005"/>
            <a:chExt cx="2454575" cy="1886268"/>
          </a:xfrm>
        </p:grpSpPr>
        <p:sp>
          <p:nvSpPr>
            <p:cNvPr id="90" name="四角形: 角を丸くする 89">
              <a:extLst>
                <a:ext uri="{FF2B5EF4-FFF2-40B4-BE49-F238E27FC236}">
                  <a16:creationId xmlns:a16="http://schemas.microsoft.com/office/drawing/2014/main" id="{DEB3FF6D-3166-C6A8-1DB5-510005C17EF7}"/>
                </a:ext>
              </a:extLst>
            </p:cNvPr>
            <p:cNvSpPr/>
            <p:nvPr/>
          </p:nvSpPr>
          <p:spPr>
            <a:xfrm>
              <a:off x="846484" y="3214005"/>
              <a:ext cx="2454575" cy="188626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ル</a:t>
              </a: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DEDC4BCF-7D36-1D38-F3A8-6237B31EB965}"/>
                </a:ext>
              </a:extLst>
            </p:cNvPr>
            <p:cNvSpPr/>
            <p:nvPr/>
          </p:nvSpPr>
          <p:spPr>
            <a:xfrm rot="10800000" flipV="1">
              <a:off x="1017648" y="3696103"/>
              <a:ext cx="2173002" cy="92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tx1"/>
                  </a:solidFill>
                </a:rPr>
                <a:t>ニホニウムって何？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08E67E66-B03D-46A2-3C9F-5D634796DA34}"/>
              </a:ext>
            </a:extLst>
          </p:cNvPr>
          <p:cNvGrpSpPr/>
          <p:nvPr/>
        </p:nvGrpSpPr>
        <p:grpSpPr>
          <a:xfrm>
            <a:off x="4853909" y="3369520"/>
            <a:ext cx="2655054" cy="2030613"/>
            <a:chOff x="846484" y="3214005"/>
            <a:chExt cx="2454575" cy="1886268"/>
          </a:xfrm>
        </p:grpSpPr>
        <p:sp>
          <p:nvSpPr>
            <p:cNvPr id="93" name="四角形: 角を丸くする 92">
              <a:extLst>
                <a:ext uri="{FF2B5EF4-FFF2-40B4-BE49-F238E27FC236}">
                  <a16:creationId xmlns:a16="http://schemas.microsoft.com/office/drawing/2014/main" id="{D440EEC9-DF2A-245E-0F8F-AE0FDD2470A4}"/>
                </a:ext>
              </a:extLst>
            </p:cNvPr>
            <p:cNvSpPr/>
            <p:nvPr/>
          </p:nvSpPr>
          <p:spPr>
            <a:xfrm>
              <a:off x="846484" y="3214005"/>
              <a:ext cx="2454575" cy="188626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ル</a:t>
              </a: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01C9D907-92F4-0626-EDEF-2449E80D75E6}"/>
                </a:ext>
              </a:extLst>
            </p:cNvPr>
            <p:cNvSpPr/>
            <p:nvPr/>
          </p:nvSpPr>
          <p:spPr>
            <a:xfrm rot="10800000" flipV="1">
              <a:off x="1017648" y="3696103"/>
              <a:ext cx="2173002" cy="922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tx1"/>
                  </a:solidFill>
                </a:rPr>
                <a:t>水銀は不老不死の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r>
                <a:rPr lang="ja-JP" altLang="en-US" b="1" dirty="0">
                  <a:solidFill>
                    <a:schemeClr val="tx1"/>
                  </a:solidFill>
                </a:rPr>
                <a:t>秘薬？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9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79268" cy="371685"/>
            <a:chOff x="1636654" y="2767786"/>
            <a:chExt cx="8974128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bg2">
                      <a:lumMod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bg1">
                      <a:lumMod val="50000"/>
                    </a:schemeClr>
                  </a:solidFill>
                </a:rPr>
                <a:t>化合物</a:t>
              </a:r>
              <a:endParaRPr kumimoji="1" lang="ja-JP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accent1"/>
                  </a:solidFill>
                </a:rPr>
                <a:t>化学反応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8344080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F80C480-DF7F-C688-3B00-E30F83E637CB}"/>
              </a:ext>
            </a:extLst>
          </p:cNvPr>
          <p:cNvSpPr/>
          <p:nvPr/>
        </p:nvSpPr>
        <p:spPr>
          <a:xfrm rot="10800000" flipV="1">
            <a:off x="-506" y="2719275"/>
            <a:ext cx="1786174" cy="43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検索結果 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r>
              <a:rPr lang="ja-JP" altLang="en-US" b="1" dirty="0">
                <a:solidFill>
                  <a:schemeClr val="tx1"/>
                </a:solidFill>
              </a:rPr>
              <a:t>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10D9EF0-366B-AAC0-A7E1-0B437A4900D0}"/>
              </a:ext>
            </a:extLst>
          </p:cNvPr>
          <p:cNvSpPr/>
          <p:nvPr/>
        </p:nvSpPr>
        <p:spPr>
          <a:xfrm>
            <a:off x="-3243" y="3156287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94F06E3-CE9A-3122-EEEB-5864DEE559A7}"/>
              </a:ext>
            </a:extLst>
          </p:cNvPr>
          <p:cNvGrpSpPr/>
          <p:nvPr/>
        </p:nvGrpSpPr>
        <p:grpSpPr>
          <a:xfrm>
            <a:off x="1026543" y="3299069"/>
            <a:ext cx="8936966" cy="1514469"/>
            <a:chOff x="1281313" y="3299070"/>
            <a:chExt cx="6922408" cy="1659794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A746948D-4C9E-9D0A-B89D-F87A7ACD05BA}"/>
                </a:ext>
              </a:extLst>
            </p:cNvPr>
            <p:cNvGrpSpPr/>
            <p:nvPr/>
          </p:nvGrpSpPr>
          <p:grpSpPr>
            <a:xfrm>
              <a:off x="1281313" y="3299070"/>
              <a:ext cx="6922408" cy="1659794"/>
              <a:chOff x="846484" y="3214005"/>
              <a:chExt cx="2454575" cy="1886268"/>
            </a:xfrm>
          </p:grpSpPr>
          <p:sp>
            <p:nvSpPr>
              <p:cNvPr id="65" name="四角形: 角を丸くする 64">
                <a:extLst>
                  <a:ext uri="{FF2B5EF4-FFF2-40B4-BE49-F238E27FC236}">
                    <a16:creationId xmlns:a16="http://schemas.microsoft.com/office/drawing/2014/main" id="{871C4164-FBBE-1277-28A5-C38C518C7A69}"/>
                  </a:ext>
                </a:extLst>
              </p:cNvPr>
              <p:cNvSpPr/>
              <p:nvPr/>
            </p:nvSpPr>
            <p:spPr>
              <a:xfrm>
                <a:off x="846484" y="3214005"/>
                <a:ext cx="2454575" cy="188626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ル</a:t>
                </a: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564A9B11-7559-FB2B-6C44-3BF6A5BEE130}"/>
                  </a:ext>
                </a:extLst>
              </p:cNvPr>
              <p:cNvSpPr/>
              <p:nvPr/>
            </p:nvSpPr>
            <p:spPr>
              <a:xfrm rot="10800000" flipV="1">
                <a:off x="1292828" y="4317487"/>
                <a:ext cx="1561886" cy="4304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ウィッティヒ反応</a:t>
                </a:r>
              </a:p>
            </p:txBody>
          </p:sp>
        </p:grp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9354A99-718E-096F-1C45-7592C66E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4151" y="3424508"/>
              <a:ext cx="5220429" cy="771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5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4FDCC43-C305-90B7-AC90-58651C4BF8DA}"/>
              </a:ext>
            </a:extLst>
          </p:cNvPr>
          <p:cNvSpPr/>
          <p:nvPr/>
        </p:nvSpPr>
        <p:spPr>
          <a:xfrm>
            <a:off x="225286" y="3481799"/>
            <a:ext cx="9265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解説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87236" cy="371685"/>
            <a:chOff x="1636654" y="2767786"/>
            <a:chExt cx="8982092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bg2">
                      <a:lumMod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bg1">
                      <a:lumMod val="50000"/>
                    </a:schemeClr>
                  </a:solidFill>
                </a:rPr>
                <a:t>化合物</a:t>
              </a:r>
              <a:endParaRPr kumimoji="1" lang="ja-JP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accent1"/>
                  </a:solidFill>
                </a:rPr>
                <a:t>化学反応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8352044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63F780C-2C8F-03BA-B458-E4861C067CAB}"/>
              </a:ext>
            </a:extLst>
          </p:cNvPr>
          <p:cNvSpPr/>
          <p:nvPr/>
        </p:nvSpPr>
        <p:spPr>
          <a:xfrm>
            <a:off x="-15523" y="3839949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0D8387F8-AF0C-A91B-A244-D145B9A7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3499497"/>
            <a:ext cx="285552" cy="253824"/>
          </a:xfrm>
          <a:prstGeom prst="rect">
            <a:avLst/>
          </a:prstGeom>
        </p:spPr>
      </p:pic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E66B7ED-5E24-1B71-5BC4-DD50AEBA2446}"/>
              </a:ext>
            </a:extLst>
          </p:cNvPr>
          <p:cNvSpPr/>
          <p:nvPr/>
        </p:nvSpPr>
        <p:spPr>
          <a:xfrm>
            <a:off x="-9038" y="4352276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3E87E3-99D8-F5C9-D16F-77B9DFFED2F3}"/>
              </a:ext>
            </a:extLst>
          </p:cNvPr>
          <p:cNvSpPr/>
          <p:nvPr/>
        </p:nvSpPr>
        <p:spPr>
          <a:xfrm>
            <a:off x="330734" y="3965131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用途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441071A6-02D5-A69E-ABA9-C96E0FA9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4001837"/>
            <a:ext cx="285552" cy="242802"/>
          </a:xfrm>
          <a:prstGeom prst="rect">
            <a:avLst/>
          </a:prstGeom>
        </p:spPr>
      </p:pic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A491BDC-3847-CEAF-E3B0-562259B94891}"/>
              </a:ext>
            </a:extLst>
          </p:cNvPr>
          <p:cNvSpPr/>
          <p:nvPr/>
        </p:nvSpPr>
        <p:spPr>
          <a:xfrm>
            <a:off x="-9131" y="4881826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51502E40-8118-57EA-B492-D81C2C95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" y="4502204"/>
            <a:ext cx="285552" cy="242802"/>
          </a:xfrm>
          <a:prstGeom prst="rect">
            <a:avLst/>
          </a:prstGeom>
        </p:spPr>
      </p:pic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81ECFC5-418C-C4F5-6014-92E3A5AE68AB}"/>
              </a:ext>
            </a:extLst>
          </p:cNvPr>
          <p:cNvSpPr/>
          <p:nvPr/>
        </p:nvSpPr>
        <p:spPr>
          <a:xfrm>
            <a:off x="324249" y="4467217"/>
            <a:ext cx="119400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関連論文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298B6C1-05C4-13F1-8A44-D14DFA80930B}"/>
              </a:ext>
            </a:extLst>
          </p:cNvPr>
          <p:cNvGrpSpPr/>
          <p:nvPr/>
        </p:nvGrpSpPr>
        <p:grpSpPr>
          <a:xfrm>
            <a:off x="-505" y="2741851"/>
            <a:ext cx="2165735" cy="442421"/>
            <a:chOff x="-505" y="2741851"/>
            <a:chExt cx="2749744" cy="44242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18FE7668-4E99-9763-FC5D-65A3FBF96D38}"/>
                </a:ext>
              </a:extLst>
            </p:cNvPr>
            <p:cNvSpPr/>
            <p:nvPr/>
          </p:nvSpPr>
          <p:spPr>
            <a:xfrm rot="10800000" flipV="1">
              <a:off x="-505" y="2753779"/>
              <a:ext cx="2749744" cy="430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b="1" dirty="0">
                  <a:solidFill>
                    <a:schemeClr val="tx1"/>
                  </a:solidFill>
                </a:rPr>
                <a:t>ウィッティヒ反応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FFC35FD-01F5-5E9C-2F2F-2866238444BC}"/>
                </a:ext>
              </a:extLst>
            </p:cNvPr>
            <p:cNvSpPr/>
            <p:nvPr/>
          </p:nvSpPr>
          <p:spPr>
            <a:xfrm>
              <a:off x="8" y="2741851"/>
              <a:ext cx="45719" cy="430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09074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4FDCC43-C305-90B7-AC90-58651C4BF8DA}"/>
              </a:ext>
            </a:extLst>
          </p:cNvPr>
          <p:cNvSpPr/>
          <p:nvPr/>
        </p:nvSpPr>
        <p:spPr>
          <a:xfrm>
            <a:off x="225286" y="3481799"/>
            <a:ext cx="9265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解説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87236" cy="371685"/>
            <a:chOff x="1636654" y="2767786"/>
            <a:chExt cx="8982092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bg2">
                      <a:lumMod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bg1">
                      <a:lumMod val="50000"/>
                    </a:schemeClr>
                  </a:solidFill>
                </a:rPr>
                <a:t>化合物</a:t>
              </a:r>
              <a:endParaRPr kumimoji="1" lang="ja-JP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accent1"/>
                  </a:solidFill>
                </a:rPr>
                <a:t>化学反応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8352044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63F780C-2C8F-03BA-B458-E4861C067CAB}"/>
              </a:ext>
            </a:extLst>
          </p:cNvPr>
          <p:cNvSpPr/>
          <p:nvPr/>
        </p:nvSpPr>
        <p:spPr>
          <a:xfrm>
            <a:off x="-15523" y="3839949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0D8387F8-AF0C-A91B-A244-D145B9A7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3499497"/>
            <a:ext cx="285552" cy="253824"/>
          </a:xfrm>
          <a:prstGeom prst="rect">
            <a:avLst/>
          </a:prstGeom>
        </p:spPr>
      </p:pic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E66B7ED-5E24-1B71-5BC4-DD50AEBA2446}"/>
              </a:ext>
            </a:extLst>
          </p:cNvPr>
          <p:cNvSpPr/>
          <p:nvPr/>
        </p:nvSpPr>
        <p:spPr>
          <a:xfrm>
            <a:off x="-9038" y="4852603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3E87E3-99D8-F5C9-D16F-77B9DFFED2F3}"/>
              </a:ext>
            </a:extLst>
          </p:cNvPr>
          <p:cNvSpPr/>
          <p:nvPr/>
        </p:nvSpPr>
        <p:spPr>
          <a:xfrm>
            <a:off x="330734" y="4465458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用途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441071A6-02D5-A69E-ABA9-C96E0FA9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4502164"/>
            <a:ext cx="285552" cy="242802"/>
          </a:xfrm>
          <a:prstGeom prst="rect">
            <a:avLst/>
          </a:prstGeom>
        </p:spPr>
      </p:pic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A491BDC-3847-CEAF-E3B0-562259B94891}"/>
              </a:ext>
            </a:extLst>
          </p:cNvPr>
          <p:cNvSpPr/>
          <p:nvPr/>
        </p:nvSpPr>
        <p:spPr>
          <a:xfrm>
            <a:off x="-9131" y="5934241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51502E40-8118-57EA-B492-D81C2C95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" y="5554619"/>
            <a:ext cx="285552" cy="242802"/>
          </a:xfrm>
          <a:prstGeom prst="rect">
            <a:avLst/>
          </a:prstGeom>
        </p:spPr>
      </p:pic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81ECFC5-418C-C4F5-6014-92E3A5AE68AB}"/>
              </a:ext>
            </a:extLst>
          </p:cNvPr>
          <p:cNvSpPr/>
          <p:nvPr/>
        </p:nvSpPr>
        <p:spPr>
          <a:xfrm>
            <a:off x="324249" y="5519632"/>
            <a:ext cx="119400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関連論文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298B6C1-05C4-13F1-8A44-D14DFA80930B}"/>
              </a:ext>
            </a:extLst>
          </p:cNvPr>
          <p:cNvGrpSpPr/>
          <p:nvPr/>
        </p:nvGrpSpPr>
        <p:grpSpPr>
          <a:xfrm>
            <a:off x="-505" y="2741851"/>
            <a:ext cx="2165735" cy="442421"/>
            <a:chOff x="-505" y="2741851"/>
            <a:chExt cx="2749744" cy="44242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18FE7668-4E99-9763-FC5D-65A3FBF96D38}"/>
                </a:ext>
              </a:extLst>
            </p:cNvPr>
            <p:cNvSpPr/>
            <p:nvPr/>
          </p:nvSpPr>
          <p:spPr>
            <a:xfrm rot="10800000" flipV="1">
              <a:off x="-505" y="2753779"/>
              <a:ext cx="2749744" cy="430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800" b="1" dirty="0">
                  <a:solidFill>
                    <a:schemeClr val="tx1"/>
                  </a:solidFill>
                </a:rPr>
                <a:t>ウィッティヒ反応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FFC35FD-01F5-5E9C-2F2F-2866238444BC}"/>
                </a:ext>
              </a:extLst>
            </p:cNvPr>
            <p:cNvSpPr/>
            <p:nvPr/>
          </p:nvSpPr>
          <p:spPr>
            <a:xfrm>
              <a:off x="8" y="2741851"/>
              <a:ext cx="45719" cy="430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64C612B1-B1D1-B92A-E7D6-2012778BA276}"/>
              </a:ext>
            </a:extLst>
          </p:cNvPr>
          <p:cNvSpPr/>
          <p:nvPr/>
        </p:nvSpPr>
        <p:spPr>
          <a:xfrm>
            <a:off x="324248" y="3960087"/>
            <a:ext cx="8781659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ウィッティヒ反応（ウィッティヒはんのう、英</a:t>
            </a:r>
            <a:r>
              <a:rPr kumimoji="1" lang="en-US" altLang="ja-JP" sz="1400" dirty="0">
                <a:solidFill>
                  <a:schemeClr val="tx1"/>
                </a:solidFill>
              </a:rPr>
              <a:t>: Wittig Reaction</a:t>
            </a:r>
            <a:r>
              <a:rPr kumimoji="1" lang="ja-JP" altLang="en-US" sz="1400" dirty="0">
                <a:solidFill>
                  <a:schemeClr val="tx1"/>
                </a:solidFill>
              </a:rPr>
              <a:t>）とは有機合成化学において、、、、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37DDD96-FD08-F220-9D17-73CCA4D043A9}"/>
              </a:ext>
            </a:extLst>
          </p:cNvPr>
          <p:cNvSpPr/>
          <p:nvPr/>
        </p:nvSpPr>
        <p:spPr>
          <a:xfrm>
            <a:off x="295455" y="5934241"/>
            <a:ext cx="11601089" cy="616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rgbClr val="1B58D1"/>
                </a:solidFill>
                <a:latin typeface="Verdana" panose="020B0604030504040204" pitchFamily="34" charset="0"/>
              </a:rPr>
              <a:t>・</a:t>
            </a:r>
            <a:r>
              <a:rPr lang="en-US" altLang="ja-JP" sz="1400" b="0" i="0" u="none" strike="noStrike" dirty="0">
                <a:solidFill>
                  <a:srgbClr val="1B58D1"/>
                </a:solidFill>
                <a:effectLst/>
                <a:latin typeface="Verdana" panose="020B0604030504040204" pitchFamily="34" charset="0"/>
              </a:rPr>
              <a:t>Porphyrin–</a:t>
            </a:r>
            <a:r>
              <a:rPr lang="en-US" altLang="ja-JP" sz="1400" b="0" i="0" u="none" strike="noStrike" dirty="0" err="1">
                <a:solidFill>
                  <a:srgbClr val="1B58D1"/>
                </a:solidFill>
                <a:effectLst/>
                <a:latin typeface="Verdana" panose="020B0604030504040204" pitchFamily="34" charset="0"/>
              </a:rPr>
              <a:t>Polyoxotungstate</a:t>
            </a:r>
            <a:r>
              <a:rPr lang="en-US" altLang="ja-JP" sz="1400" b="0" i="0" u="none" strike="noStrike" dirty="0">
                <a:solidFill>
                  <a:srgbClr val="1B58D1"/>
                </a:solidFill>
                <a:effectLst/>
                <a:latin typeface="Verdana" panose="020B0604030504040204" pitchFamily="34" charset="0"/>
              </a:rPr>
              <a:t> Molecular Hybrid as a Highly Efficient, Durable Photocatalyst for Aerobic Oxidation Reactions</a:t>
            </a:r>
          </a:p>
          <a:p>
            <a:pPr>
              <a:lnSpc>
                <a:spcPct val="150000"/>
              </a:lnSpc>
            </a:pPr>
            <a:r>
              <a:rPr lang="ja-JP" altLang="en-US" sz="1400" b="0" i="0" u="none" strike="noStrike" dirty="0">
                <a:solidFill>
                  <a:srgbClr val="0044CC"/>
                </a:solidFill>
                <a:effectLst/>
                <a:latin typeface="Verdana" panose="020B0604030504040204" pitchFamily="34" charset="0"/>
              </a:rPr>
              <a:t>・</a:t>
            </a:r>
            <a:r>
              <a:rPr lang="en-US" altLang="ja-JP" sz="1400" b="0" i="0" u="none" strike="noStrike" dirty="0">
                <a:solidFill>
                  <a:srgbClr val="0044CC"/>
                </a:solidFill>
                <a:effectLst/>
                <a:latin typeface="Verdana" panose="020B0604030504040204" pitchFamily="34" charset="0"/>
              </a:rPr>
              <a:t>Cation Determine the Mechanism and Selectivity of Alkaline Oxygen Reduction Reaction on Pt</a:t>
            </a:r>
            <a:endParaRPr kumimoji="1" lang="ja-JP" altLang="en-US" sz="1400" dirty="0">
              <a:solidFill>
                <a:srgbClr val="1B58D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7C75A2B-A9A6-6EB7-19C6-7C2A727AA4F8}"/>
              </a:ext>
            </a:extLst>
          </p:cNvPr>
          <p:cNvSpPr/>
          <p:nvPr/>
        </p:nvSpPr>
        <p:spPr>
          <a:xfrm>
            <a:off x="330734" y="4976567"/>
            <a:ext cx="8781659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リンイリドとカルボニル化合物からアルケンを生成する、、、、</a:t>
            </a:r>
          </a:p>
        </p:txBody>
      </p:sp>
    </p:spTree>
    <p:extLst>
      <p:ext uri="{BB962C8B-B14F-4D97-AF65-F5344CB8AC3E}">
        <p14:creationId xmlns:p14="http://schemas.microsoft.com/office/powerpoint/2010/main" val="304838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A0A495F8-976B-91D0-2D3F-2EA0FC102F0E}"/>
              </a:ext>
            </a:extLst>
          </p:cNvPr>
          <p:cNvSpPr/>
          <p:nvPr/>
        </p:nvSpPr>
        <p:spPr>
          <a:xfrm>
            <a:off x="103520" y="51760"/>
            <a:ext cx="2199733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コンテンツタブ選択時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29A9203-81ED-A4EC-5BF4-1E7161F0DBCD}"/>
              </a:ext>
            </a:extLst>
          </p:cNvPr>
          <p:cNvGrpSpPr/>
          <p:nvPr/>
        </p:nvGrpSpPr>
        <p:grpSpPr>
          <a:xfrm>
            <a:off x="1480901" y="578531"/>
            <a:ext cx="9267517" cy="6181550"/>
            <a:chOff x="1480901" y="578531"/>
            <a:chExt cx="9267517" cy="6181550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66D0CD-2554-5011-DA3F-0807ACA94195}"/>
                </a:ext>
              </a:extLst>
            </p:cNvPr>
            <p:cNvGrpSpPr/>
            <p:nvPr/>
          </p:nvGrpSpPr>
          <p:grpSpPr>
            <a:xfrm>
              <a:off x="4804272" y="578531"/>
              <a:ext cx="5944146" cy="6181550"/>
              <a:chOff x="4804272" y="578531"/>
              <a:chExt cx="5944146" cy="6181550"/>
            </a:xfrm>
          </p:grpSpPr>
          <p:grpSp>
            <p:nvGrpSpPr>
              <p:cNvPr id="107" name="グループ化 106">
                <a:extLst>
                  <a:ext uri="{FF2B5EF4-FFF2-40B4-BE49-F238E27FC236}">
                    <a16:creationId xmlns:a16="http://schemas.microsoft.com/office/drawing/2014/main" id="{A224415D-F8B0-19A2-78E9-532A7E06A172}"/>
                  </a:ext>
                </a:extLst>
              </p:cNvPr>
              <p:cNvGrpSpPr/>
              <p:nvPr/>
            </p:nvGrpSpPr>
            <p:grpSpPr>
              <a:xfrm>
                <a:off x="4804272" y="1010070"/>
                <a:ext cx="2632435" cy="4838294"/>
                <a:chOff x="3482563" y="594676"/>
                <a:chExt cx="2764949" cy="5139012"/>
              </a:xfrm>
            </p:grpSpPr>
            <p:cxnSp>
              <p:nvCxnSpPr>
                <p:cNvPr id="89" name="直線矢印コネクタ 88">
                  <a:extLst>
                    <a:ext uri="{FF2B5EF4-FFF2-40B4-BE49-F238E27FC236}">
                      <a16:creationId xmlns:a16="http://schemas.microsoft.com/office/drawing/2014/main" id="{0BAE602B-AED7-5528-F77C-C2468C3D3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2563" y="1124312"/>
                  <a:ext cx="276494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F8FADFD6-6372-685E-8104-D212E8FF4267}"/>
                    </a:ext>
                  </a:extLst>
                </p:cNvPr>
                <p:cNvSpPr/>
                <p:nvPr/>
              </p:nvSpPr>
              <p:spPr>
                <a:xfrm>
                  <a:off x="3945571" y="594676"/>
                  <a:ext cx="1820173" cy="2760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「原子」タブを押下</a:t>
                  </a:r>
                </a:p>
              </p:txBody>
            </p:sp>
            <p:cxnSp>
              <p:nvCxnSpPr>
                <p:cNvPr id="92" name="コネクタ: カギ線 91">
                  <a:extLst>
                    <a:ext uri="{FF2B5EF4-FFF2-40B4-BE49-F238E27FC236}">
                      <a16:creationId xmlns:a16="http://schemas.microsoft.com/office/drawing/2014/main" id="{51174F2C-BF58-7570-0B8E-A679B616B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47706" y="2733882"/>
                  <a:ext cx="4607758" cy="139185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矢印コネクタ 101">
                  <a:extLst>
                    <a:ext uri="{FF2B5EF4-FFF2-40B4-BE49-F238E27FC236}">
                      <a16:creationId xmlns:a16="http://schemas.microsoft.com/office/drawing/2014/main" id="{7FB58B65-6C4E-E906-F7B9-510E74208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5658" y="3489384"/>
                  <a:ext cx="1391854" cy="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C737F352-CA82-C97B-E9A5-E8ABFEEB1AEB}"/>
                    </a:ext>
                  </a:extLst>
                </p:cNvPr>
                <p:cNvSpPr/>
                <p:nvPr/>
              </p:nvSpPr>
              <p:spPr>
                <a:xfrm>
                  <a:off x="4872635" y="2970969"/>
                  <a:ext cx="1374877" cy="3818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「</a:t>
                  </a:r>
                  <a:r>
                    <a:rPr lang="ja-JP" altLang="en-US" sz="1200" dirty="0">
                      <a:solidFill>
                        <a:schemeClr val="tx1"/>
                      </a:solidFill>
                    </a:rPr>
                    <a:t>化合物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」</a:t>
                  </a:r>
                  <a:endParaRPr kumimoji="1" lang="en-US" altLang="ja-JP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タブを押下</a:t>
                  </a:r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F5526E97-A5EA-A483-FEB0-76BF96F220C3}"/>
                    </a:ext>
                  </a:extLst>
                </p:cNvPr>
                <p:cNvSpPr/>
                <p:nvPr/>
              </p:nvSpPr>
              <p:spPr>
                <a:xfrm>
                  <a:off x="4855657" y="5258334"/>
                  <a:ext cx="1374877" cy="3818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「</a:t>
                  </a:r>
                  <a:r>
                    <a:rPr lang="ja-JP" altLang="en-US" sz="1200" dirty="0">
                      <a:solidFill>
                        <a:schemeClr val="tx1"/>
                      </a:solidFill>
                    </a:rPr>
                    <a:t>化学反応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」</a:t>
                  </a:r>
                  <a:endParaRPr kumimoji="1" lang="en-US" altLang="ja-JP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タブを押下</a:t>
                  </a:r>
                </a:p>
              </p:txBody>
            </p:sp>
          </p:grpSp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4862064F-9C06-48DE-1FBF-381238961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50502" y="578531"/>
                <a:ext cx="3297916" cy="1861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FB86D702-E55E-312E-90FE-B674681CB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1348" y="2804789"/>
                <a:ext cx="3298447" cy="1861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21CB4778-B8F1-7E69-BDCA-F46F96762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5889" y="4898881"/>
                <a:ext cx="3323906" cy="1861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BA637B5-25BD-38CB-A269-3DB000353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0901" y="587592"/>
              <a:ext cx="3308968" cy="186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750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75BE9E-B267-2F85-31A4-9680DCC805F9}"/>
              </a:ext>
            </a:extLst>
          </p:cNvPr>
          <p:cNvSpPr/>
          <p:nvPr/>
        </p:nvSpPr>
        <p:spPr>
          <a:xfrm>
            <a:off x="103520" y="51760"/>
            <a:ext cx="2199733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/>
              <a:t>HOME</a:t>
            </a:r>
            <a:endParaRPr kumimoji="1" lang="ja-JP" altLang="en-US" sz="1400" b="1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B6ACAC7-6940-BE29-4032-512FC2C41131}"/>
              </a:ext>
            </a:extLst>
          </p:cNvPr>
          <p:cNvGrpSpPr/>
          <p:nvPr/>
        </p:nvGrpSpPr>
        <p:grpSpPr>
          <a:xfrm>
            <a:off x="1562322" y="2497798"/>
            <a:ext cx="9058843" cy="1871030"/>
            <a:chOff x="1562322" y="2497798"/>
            <a:chExt cx="9058843" cy="187103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58B31F7-6871-7087-C882-447E95F86235}"/>
                </a:ext>
              </a:extLst>
            </p:cNvPr>
            <p:cNvGrpSpPr/>
            <p:nvPr/>
          </p:nvGrpSpPr>
          <p:grpSpPr>
            <a:xfrm>
              <a:off x="4884575" y="2949966"/>
              <a:ext cx="2412000" cy="486462"/>
              <a:chOff x="3782504" y="1394602"/>
              <a:chExt cx="2412000" cy="486462"/>
            </a:xfrm>
          </p:grpSpPr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62373F17-2655-4410-41CB-095F6B87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504" y="1881064"/>
                <a:ext cx="241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D37FB30-D76E-00FC-428C-AE7E9F1FBF78}"/>
                  </a:ext>
                </a:extLst>
              </p:cNvPr>
              <p:cNvSpPr/>
              <p:nvPr/>
            </p:nvSpPr>
            <p:spPr>
              <a:xfrm>
                <a:off x="3862787" y="1394602"/>
                <a:ext cx="2191972" cy="2760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TOPIC</a:t>
                </a:r>
                <a:r>
                  <a:rPr kumimoji="1" lang="ja-JP" altLang="en-US" sz="1200" dirty="0">
                    <a:solidFill>
                      <a:schemeClr val="tx1"/>
                    </a:solidFill>
                  </a:rPr>
                  <a:t>選択</a:t>
                </a:r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AA0B2B8-4285-2740-DAEF-BA9FFEF05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322" y="2504028"/>
              <a:ext cx="3308968" cy="186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55D70A1-3F1E-413B-DA6E-7578F7059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3883" y="2497798"/>
              <a:ext cx="3317282" cy="186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8969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75BE9E-B267-2F85-31A4-9680DCC805F9}"/>
              </a:ext>
            </a:extLst>
          </p:cNvPr>
          <p:cNvSpPr/>
          <p:nvPr/>
        </p:nvSpPr>
        <p:spPr>
          <a:xfrm>
            <a:off x="103520" y="51760"/>
            <a:ext cx="2199733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原子コンテンツ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58B31F7-6871-7087-C882-447E95F86235}"/>
              </a:ext>
            </a:extLst>
          </p:cNvPr>
          <p:cNvGrpSpPr/>
          <p:nvPr/>
        </p:nvGrpSpPr>
        <p:grpSpPr>
          <a:xfrm>
            <a:off x="1203386" y="795188"/>
            <a:ext cx="9030007" cy="1872656"/>
            <a:chOff x="484588" y="950464"/>
            <a:chExt cx="9030007" cy="1872656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D321098-2E16-2427-380A-8786733D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588" y="950464"/>
              <a:ext cx="3297916" cy="186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62373F17-2655-4410-41CB-095F6B877DE7}"/>
                </a:ext>
              </a:extLst>
            </p:cNvPr>
            <p:cNvCxnSpPr>
              <a:cxnSpLocks/>
            </p:cNvCxnSpPr>
            <p:nvPr/>
          </p:nvCxnSpPr>
          <p:spPr>
            <a:xfrm>
              <a:off x="3782504" y="1881064"/>
              <a:ext cx="24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CA1D28C-6641-70FC-3E61-491020738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877" y="961920"/>
              <a:ext cx="3299718" cy="186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D37FB30-D76E-00FC-428C-AE7E9F1FBF78}"/>
                </a:ext>
              </a:extLst>
            </p:cNvPr>
            <p:cNvSpPr/>
            <p:nvPr/>
          </p:nvSpPr>
          <p:spPr>
            <a:xfrm>
              <a:off x="3862787" y="1394602"/>
              <a:ext cx="2191972" cy="276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アコーディオンメニュー開閉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082992E-E2CD-7746-1ED4-85B507C16AD9}"/>
              </a:ext>
            </a:extLst>
          </p:cNvPr>
          <p:cNvCxnSpPr>
            <a:cxnSpLocks/>
          </p:cNvCxnSpPr>
          <p:nvPr/>
        </p:nvCxnSpPr>
        <p:spPr>
          <a:xfrm rot="5400000">
            <a:off x="1846288" y="3567844"/>
            <a:ext cx="18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681CF0E-AADA-C14E-E0AB-10843BCB8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386" y="4486728"/>
            <a:ext cx="3293251" cy="186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5914EE-CB17-9333-A557-53C011262CC8}"/>
              </a:ext>
            </a:extLst>
          </p:cNvPr>
          <p:cNvSpPr/>
          <p:nvPr/>
        </p:nvSpPr>
        <p:spPr>
          <a:xfrm>
            <a:off x="2850012" y="3345710"/>
            <a:ext cx="1549460" cy="27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原子ボタン選択</a:t>
            </a:r>
          </a:p>
        </p:txBody>
      </p:sp>
    </p:spTree>
    <p:extLst>
      <p:ext uri="{BB962C8B-B14F-4D97-AF65-F5344CB8AC3E}">
        <p14:creationId xmlns:p14="http://schemas.microsoft.com/office/powerpoint/2010/main" val="98324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75BE9E-B267-2F85-31A4-9680DCC805F9}"/>
              </a:ext>
            </a:extLst>
          </p:cNvPr>
          <p:cNvSpPr/>
          <p:nvPr/>
        </p:nvSpPr>
        <p:spPr>
          <a:xfrm>
            <a:off x="103520" y="51760"/>
            <a:ext cx="2199733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化合物コンテンツ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4EF0EE7-D025-7925-178A-A4B759C51899}"/>
              </a:ext>
            </a:extLst>
          </p:cNvPr>
          <p:cNvGrpSpPr/>
          <p:nvPr/>
        </p:nvGrpSpPr>
        <p:grpSpPr>
          <a:xfrm>
            <a:off x="129894" y="826905"/>
            <a:ext cx="9065982" cy="5073472"/>
            <a:chOff x="1190941" y="749268"/>
            <a:chExt cx="9065982" cy="5073472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2082992E-E2CD-7746-1ED4-85B507C16AD9}"/>
                </a:ext>
              </a:extLst>
            </p:cNvPr>
            <p:cNvCxnSpPr>
              <a:cxnSpLocks/>
              <a:stCxn id="3" idx="1"/>
              <a:endCxn id="9" idx="0"/>
            </p:cNvCxnSpPr>
            <p:nvPr/>
          </p:nvCxnSpPr>
          <p:spPr>
            <a:xfrm flipH="1">
              <a:off x="2846122" y="1679868"/>
              <a:ext cx="4086552" cy="2273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EF47CB2-476B-1583-D20A-285F4869FCAB}"/>
                </a:ext>
              </a:extLst>
            </p:cNvPr>
            <p:cNvGrpSpPr/>
            <p:nvPr/>
          </p:nvGrpSpPr>
          <p:grpSpPr>
            <a:xfrm>
              <a:off x="1203386" y="749268"/>
              <a:ext cx="9038347" cy="1866817"/>
              <a:chOff x="470143" y="801027"/>
              <a:chExt cx="9038347" cy="1866817"/>
            </a:xfrm>
          </p:grpSpPr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62373F17-2655-4410-41CB-095F6B87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8059" y="1725788"/>
                <a:ext cx="241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D37FB30-D76E-00FC-428C-AE7E9F1FBF78}"/>
                  </a:ext>
                </a:extLst>
              </p:cNvPr>
              <p:cNvSpPr/>
              <p:nvPr/>
            </p:nvSpPr>
            <p:spPr>
              <a:xfrm>
                <a:off x="4259160" y="1308337"/>
                <a:ext cx="1514415" cy="2760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原子ボタン選択</a:t>
                </a:r>
              </a:p>
            </p:txBody>
          </p:sp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5FFF3868-C664-10D9-60A9-079FE616E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0143" y="806644"/>
                <a:ext cx="3298447" cy="1861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146BD472-6599-F497-3C5D-9C492AB91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31" y="801027"/>
                <a:ext cx="3309059" cy="1861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A14AB7A-90C3-4A40-499E-6A86921C1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0941" y="3952913"/>
              <a:ext cx="3310361" cy="186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0C8949B-211C-ABEF-BE4D-91B37B0470D8}"/>
                </a:ext>
              </a:extLst>
            </p:cNvPr>
            <p:cNvCxnSpPr>
              <a:cxnSpLocks/>
            </p:cNvCxnSpPr>
            <p:nvPr/>
          </p:nvCxnSpPr>
          <p:spPr>
            <a:xfrm>
              <a:off x="4545205" y="4883056"/>
              <a:ext cx="24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400C534-EC3E-0570-C766-34155E8B81A2}"/>
                </a:ext>
              </a:extLst>
            </p:cNvPr>
            <p:cNvSpPr/>
            <p:nvPr/>
          </p:nvSpPr>
          <p:spPr>
            <a:xfrm>
              <a:off x="4621002" y="4469447"/>
              <a:ext cx="2191972" cy="276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アコーディオンメニュー開閉</a:t>
              </a: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5958F420-3BF3-8EAE-6657-EC5F49A6A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7205" y="3961540"/>
              <a:ext cx="3299718" cy="186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52E2C51-FC7C-2EE1-FBA0-33C47319065B}"/>
                </a:ext>
              </a:extLst>
            </p:cNvPr>
            <p:cNvSpPr/>
            <p:nvPr/>
          </p:nvSpPr>
          <p:spPr>
            <a:xfrm>
              <a:off x="4530453" y="2994597"/>
              <a:ext cx="1565547" cy="276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化合物選択</a:t>
              </a:r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138E1A7-AA46-7BEE-5DB9-72DD7BB41816}"/>
              </a:ext>
            </a:extLst>
          </p:cNvPr>
          <p:cNvCxnSpPr>
            <a:cxnSpLocks/>
          </p:cNvCxnSpPr>
          <p:nvPr/>
        </p:nvCxnSpPr>
        <p:spPr>
          <a:xfrm>
            <a:off x="9221757" y="4967406"/>
            <a:ext cx="16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29787-83C8-154A-570C-0BF17B09DAD4}"/>
              </a:ext>
            </a:extLst>
          </p:cNvPr>
          <p:cNvSpPr/>
          <p:nvPr/>
        </p:nvSpPr>
        <p:spPr>
          <a:xfrm>
            <a:off x="9262561" y="4547084"/>
            <a:ext cx="1565547" cy="27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関連論文リンク押下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668246B-43F5-8C6D-B742-49DE04B9FB75}"/>
              </a:ext>
            </a:extLst>
          </p:cNvPr>
          <p:cNvSpPr/>
          <p:nvPr/>
        </p:nvSpPr>
        <p:spPr>
          <a:xfrm>
            <a:off x="10871238" y="4408098"/>
            <a:ext cx="1234501" cy="106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外部サイト</a:t>
            </a:r>
          </a:p>
        </p:txBody>
      </p:sp>
    </p:spTree>
    <p:extLst>
      <p:ext uri="{BB962C8B-B14F-4D97-AF65-F5344CB8AC3E}">
        <p14:creationId xmlns:p14="http://schemas.microsoft.com/office/powerpoint/2010/main" val="40110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75BE9E-B267-2F85-31A4-9680DCC805F9}"/>
              </a:ext>
            </a:extLst>
          </p:cNvPr>
          <p:cNvSpPr/>
          <p:nvPr/>
        </p:nvSpPr>
        <p:spPr>
          <a:xfrm>
            <a:off x="103520" y="51760"/>
            <a:ext cx="2199733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化学反応</a:t>
            </a:r>
            <a:r>
              <a:rPr kumimoji="1" lang="ja-JP" altLang="en-US" sz="1400" b="1" dirty="0"/>
              <a:t>コンテンツ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EABAC75-A8F7-F670-2494-B1F469C2C11A}"/>
              </a:ext>
            </a:extLst>
          </p:cNvPr>
          <p:cNvGrpSpPr/>
          <p:nvPr/>
        </p:nvGrpSpPr>
        <p:grpSpPr>
          <a:xfrm>
            <a:off x="165350" y="831428"/>
            <a:ext cx="11940389" cy="5082318"/>
            <a:chOff x="165350" y="831428"/>
            <a:chExt cx="11940389" cy="508231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B4EF0EE7-D025-7925-178A-A4B759C51899}"/>
                </a:ext>
              </a:extLst>
            </p:cNvPr>
            <p:cNvGrpSpPr/>
            <p:nvPr/>
          </p:nvGrpSpPr>
          <p:grpSpPr>
            <a:xfrm>
              <a:off x="1785075" y="1334215"/>
              <a:ext cx="4111083" cy="3626478"/>
              <a:chOff x="2846122" y="1256578"/>
              <a:chExt cx="4111083" cy="3626478"/>
            </a:xfrm>
          </p:grpSpPr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2082992E-E2CD-7746-1ED4-85B507C16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6122" y="1679868"/>
                <a:ext cx="4086552" cy="22730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EEF47CB2-476B-1583-D20A-285F4869FCAB}"/>
                  </a:ext>
                </a:extLst>
              </p:cNvPr>
              <p:cNvGrpSpPr/>
              <p:nvPr/>
            </p:nvGrpSpPr>
            <p:grpSpPr>
              <a:xfrm>
                <a:off x="4501302" y="1256578"/>
                <a:ext cx="2412000" cy="417451"/>
                <a:chOff x="3768059" y="1308337"/>
                <a:chExt cx="2412000" cy="417451"/>
              </a:xfrm>
            </p:grpSpPr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62373F17-2655-4410-41CB-095F6B877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8059" y="1725788"/>
                  <a:ext cx="2412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5D37FB30-D76E-00FC-428C-AE7E9F1FBF78}"/>
                    </a:ext>
                  </a:extLst>
                </p:cNvPr>
                <p:cNvSpPr/>
                <p:nvPr/>
              </p:nvSpPr>
              <p:spPr>
                <a:xfrm>
                  <a:off x="4259160" y="1308337"/>
                  <a:ext cx="1514415" cy="2760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原子ボタン選択</a:t>
                  </a:r>
                </a:p>
              </p:txBody>
            </p:sp>
          </p:grp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60C8949B-211C-ABEF-BE4D-91B37B04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205" y="4883056"/>
                <a:ext cx="241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400C534-EC3E-0570-C766-34155E8B81A2}"/>
                  </a:ext>
                </a:extLst>
              </p:cNvPr>
              <p:cNvSpPr/>
              <p:nvPr/>
            </p:nvSpPr>
            <p:spPr>
              <a:xfrm>
                <a:off x="4621002" y="4469447"/>
                <a:ext cx="2191972" cy="2760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アコーディオンメニュー開閉</a:t>
                </a: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A52E2C51-FC7C-2EE1-FBA0-33C47319065B}"/>
                  </a:ext>
                </a:extLst>
              </p:cNvPr>
              <p:cNvSpPr/>
              <p:nvPr/>
            </p:nvSpPr>
            <p:spPr>
              <a:xfrm>
                <a:off x="4530453" y="2994597"/>
                <a:ext cx="1565547" cy="2760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化合反応選択</a:t>
                </a:r>
              </a:p>
            </p:txBody>
          </p:sp>
        </p:grp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138E1A7-AA46-7BEE-5DB9-72DD7BB41816}"/>
                </a:ext>
              </a:extLst>
            </p:cNvPr>
            <p:cNvCxnSpPr>
              <a:cxnSpLocks/>
            </p:cNvCxnSpPr>
            <p:nvPr/>
          </p:nvCxnSpPr>
          <p:spPr>
            <a:xfrm>
              <a:off x="9213131" y="4967406"/>
              <a:ext cx="16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29787-83C8-154A-570C-0BF17B09DAD4}"/>
                </a:ext>
              </a:extLst>
            </p:cNvPr>
            <p:cNvSpPr/>
            <p:nvPr/>
          </p:nvSpPr>
          <p:spPr>
            <a:xfrm>
              <a:off x="9228057" y="4547084"/>
              <a:ext cx="1565547" cy="276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関連論文リンク押下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668246B-43F5-8C6D-B742-49DE04B9FB75}"/>
                </a:ext>
              </a:extLst>
            </p:cNvPr>
            <p:cNvSpPr/>
            <p:nvPr/>
          </p:nvSpPr>
          <p:spPr>
            <a:xfrm>
              <a:off x="10871238" y="4408098"/>
              <a:ext cx="1234501" cy="1061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外部サイト</a:t>
              </a:r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BCC53E79-3B56-20AF-CCBE-A36652D69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94" y="839962"/>
              <a:ext cx="3323906" cy="186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7709845-3678-BEA4-C78E-0D6E294A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4350" y="831428"/>
              <a:ext cx="3304913" cy="186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543FCD7-463C-03ED-1DA7-69C9DF584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50" y="4052546"/>
              <a:ext cx="3315555" cy="186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BFFAD43-A2D6-C1E9-5AF4-884CCF6D8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4787" y="4036526"/>
              <a:ext cx="3299718" cy="186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567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4FDCC43-C305-90B7-AC90-58651C4BF8DA}"/>
              </a:ext>
            </a:extLst>
          </p:cNvPr>
          <p:cNvSpPr/>
          <p:nvPr/>
        </p:nvSpPr>
        <p:spPr>
          <a:xfrm>
            <a:off x="198910" y="3524929"/>
            <a:ext cx="142438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基本物性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49688" cy="371685"/>
            <a:chOff x="1636654" y="2767786"/>
            <a:chExt cx="8944565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accent1"/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化合物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化学反応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3869543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63F780C-2C8F-03BA-B458-E4861C067CAB}"/>
              </a:ext>
            </a:extLst>
          </p:cNvPr>
          <p:cNvSpPr/>
          <p:nvPr/>
        </p:nvSpPr>
        <p:spPr>
          <a:xfrm>
            <a:off x="-15523" y="3883079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0D8387F8-AF0C-A91B-A244-D145B9A7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3542627"/>
            <a:ext cx="285552" cy="253824"/>
          </a:xfrm>
          <a:prstGeom prst="rect">
            <a:avLst/>
          </a:prstGeom>
        </p:spPr>
      </p:pic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E66B7ED-5E24-1B71-5BC4-DD50AEBA2446}"/>
              </a:ext>
            </a:extLst>
          </p:cNvPr>
          <p:cNvSpPr/>
          <p:nvPr/>
        </p:nvSpPr>
        <p:spPr>
          <a:xfrm>
            <a:off x="-9038" y="4395406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3E87E3-99D8-F5C9-D16F-77B9DFFED2F3}"/>
              </a:ext>
            </a:extLst>
          </p:cNvPr>
          <p:cNvSpPr/>
          <p:nvPr/>
        </p:nvSpPr>
        <p:spPr>
          <a:xfrm>
            <a:off x="330734" y="4008261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歴史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441071A6-02D5-A69E-ABA9-C96E0FA9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4044967"/>
            <a:ext cx="285552" cy="242802"/>
          </a:xfrm>
          <a:prstGeom prst="rect">
            <a:avLst/>
          </a:prstGeom>
        </p:spPr>
      </p:pic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A491BDC-3847-CEAF-E3B0-562259B94891}"/>
              </a:ext>
            </a:extLst>
          </p:cNvPr>
          <p:cNvSpPr/>
          <p:nvPr/>
        </p:nvSpPr>
        <p:spPr>
          <a:xfrm>
            <a:off x="-9131" y="4924956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51502E40-8118-57EA-B492-D81C2C95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" y="4545334"/>
            <a:ext cx="285552" cy="242802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F50F791-76E2-00FB-C861-D720BF33542A}"/>
              </a:ext>
            </a:extLst>
          </p:cNvPr>
          <p:cNvSpPr/>
          <p:nvPr/>
        </p:nvSpPr>
        <p:spPr>
          <a:xfrm>
            <a:off x="330733" y="4512571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用途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680CE44C-B930-939F-66F2-B619D788685A}"/>
              </a:ext>
            </a:extLst>
          </p:cNvPr>
          <p:cNvGrpSpPr/>
          <p:nvPr/>
        </p:nvGrpSpPr>
        <p:grpSpPr>
          <a:xfrm>
            <a:off x="-505" y="2741851"/>
            <a:ext cx="1561886" cy="442421"/>
            <a:chOff x="-505" y="2741851"/>
            <a:chExt cx="1561886" cy="442421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34BA0F24-5611-6768-23FA-39F9BC046FCD}"/>
                </a:ext>
              </a:extLst>
            </p:cNvPr>
            <p:cNvSpPr/>
            <p:nvPr/>
          </p:nvSpPr>
          <p:spPr>
            <a:xfrm rot="10800000" flipV="1">
              <a:off x="-505" y="2753779"/>
              <a:ext cx="1561886" cy="430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H(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水素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)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CE5CA30-A57D-A407-BA46-D344D2D4FB2E}"/>
                </a:ext>
              </a:extLst>
            </p:cNvPr>
            <p:cNvSpPr/>
            <p:nvPr/>
          </p:nvSpPr>
          <p:spPr>
            <a:xfrm>
              <a:off x="8" y="2741851"/>
              <a:ext cx="45719" cy="430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id="{0D8387F8-AF0C-A91B-A244-D145B9A7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V="1">
            <a:off x="94137" y="3542627"/>
            <a:ext cx="285552" cy="253824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4FDCC43-C305-90B7-AC90-58651C4BF8DA}"/>
              </a:ext>
            </a:extLst>
          </p:cNvPr>
          <p:cNvSpPr/>
          <p:nvPr/>
        </p:nvSpPr>
        <p:spPr>
          <a:xfrm>
            <a:off x="198910" y="3524929"/>
            <a:ext cx="142438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基本物性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49688" cy="371685"/>
            <a:chOff x="1636654" y="2767786"/>
            <a:chExt cx="8944565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accent1"/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化合物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化学反応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3869543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63F780C-2C8F-03BA-B458-E4861C067CAB}"/>
              </a:ext>
            </a:extLst>
          </p:cNvPr>
          <p:cNvSpPr/>
          <p:nvPr/>
        </p:nvSpPr>
        <p:spPr>
          <a:xfrm>
            <a:off x="-15523" y="3883079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E66B7ED-5E24-1B71-5BC4-DD50AEBA2446}"/>
              </a:ext>
            </a:extLst>
          </p:cNvPr>
          <p:cNvSpPr/>
          <p:nvPr/>
        </p:nvSpPr>
        <p:spPr>
          <a:xfrm>
            <a:off x="-9038" y="5008626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3E87E3-99D8-F5C9-D16F-77B9DFFED2F3}"/>
              </a:ext>
            </a:extLst>
          </p:cNvPr>
          <p:cNvSpPr/>
          <p:nvPr/>
        </p:nvSpPr>
        <p:spPr>
          <a:xfrm>
            <a:off x="330734" y="4621481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歴史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441071A6-02D5-A69E-ABA9-C96E0FA9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137" y="4658187"/>
            <a:ext cx="285552" cy="242802"/>
          </a:xfrm>
          <a:prstGeom prst="rect">
            <a:avLst/>
          </a:prstGeom>
        </p:spPr>
      </p:pic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A491BDC-3847-CEAF-E3B0-562259B94891}"/>
              </a:ext>
            </a:extLst>
          </p:cNvPr>
          <p:cNvSpPr/>
          <p:nvPr/>
        </p:nvSpPr>
        <p:spPr>
          <a:xfrm>
            <a:off x="-9131" y="5978124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51502E40-8118-57EA-B492-D81C2C95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044" y="5598502"/>
            <a:ext cx="285552" cy="242802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164CB73-77B6-32D4-F8DE-82FC44930806}"/>
              </a:ext>
            </a:extLst>
          </p:cNvPr>
          <p:cNvSpPr/>
          <p:nvPr/>
        </p:nvSpPr>
        <p:spPr>
          <a:xfrm>
            <a:off x="324249" y="3925371"/>
            <a:ext cx="798317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水素（すいそ、英</a:t>
            </a:r>
            <a:r>
              <a:rPr kumimoji="1" lang="en-US" altLang="ja-JP" sz="1400" dirty="0">
                <a:solidFill>
                  <a:schemeClr val="tx1"/>
                </a:solidFill>
              </a:rPr>
              <a:t>: hydrogen</a:t>
            </a:r>
            <a:r>
              <a:rPr kumimoji="1" lang="ja-JP" altLang="en-US" sz="1400" dirty="0">
                <a:solidFill>
                  <a:schemeClr val="tx1"/>
                </a:solidFill>
              </a:rPr>
              <a:t>、羅</a:t>
            </a:r>
            <a:r>
              <a:rPr kumimoji="1" lang="en-US" altLang="ja-JP" sz="1400" dirty="0">
                <a:solidFill>
                  <a:schemeClr val="tx1"/>
                </a:solidFill>
              </a:rPr>
              <a:t>: hydrogenium</a:t>
            </a:r>
            <a:r>
              <a:rPr kumimoji="1" lang="ja-JP" altLang="en-US" sz="1400" dirty="0">
                <a:solidFill>
                  <a:schemeClr val="tx1"/>
                </a:solidFill>
              </a:rPr>
              <a:t>、仏</a:t>
            </a:r>
            <a:r>
              <a:rPr kumimoji="1" lang="en-US" altLang="ja-JP" sz="1400" dirty="0">
                <a:solidFill>
                  <a:schemeClr val="tx1"/>
                </a:solidFill>
              </a:rPr>
              <a:t>: hydrogène</a:t>
            </a:r>
            <a:r>
              <a:rPr kumimoji="1" lang="ja-JP" altLang="en-US" sz="1400" dirty="0">
                <a:solidFill>
                  <a:schemeClr val="tx1"/>
                </a:solidFill>
              </a:rPr>
              <a:t>、独</a:t>
            </a:r>
            <a:r>
              <a:rPr kumimoji="1" lang="en-US" altLang="ja-JP" sz="1400" dirty="0">
                <a:solidFill>
                  <a:schemeClr val="tx1"/>
                </a:solidFill>
              </a:rPr>
              <a:t>: Wasserstoff</a:t>
            </a:r>
            <a:r>
              <a:rPr kumimoji="1" lang="ja-JP" altLang="en-US" sz="1400" dirty="0">
                <a:solidFill>
                  <a:schemeClr val="tx1"/>
                </a:solidFill>
              </a:rPr>
              <a:t>）は、、、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ABB86F93-6BFD-C73F-3169-C49809595AA6}"/>
              </a:ext>
            </a:extLst>
          </p:cNvPr>
          <p:cNvGrpSpPr/>
          <p:nvPr/>
        </p:nvGrpSpPr>
        <p:grpSpPr>
          <a:xfrm>
            <a:off x="-505" y="2741851"/>
            <a:ext cx="1561886" cy="442421"/>
            <a:chOff x="-505" y="2741851"/>
            <a:chExt cx="1561886" cy="442421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ADC1E0BC-89B0-B22A-51B1-F049D9D4B3B9}"/>
                </a:ext>
              </a:extLst>
            </p:cNvPr>
            <p:cNvSpPr/>
            <p:nvPr/>
          </p:nvSpPr>
          <p:spPr>
            <a:xfrm rot="10800000" flipV="1">
              <a:off x="-505" y="2753779"/>
              <a:ext cx="1561886" cy="430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H(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水素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)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4CAAEC0-2AAA-6556-5076-4628D2D944C7}"/>
                </a:ext>
              </a:extLst>
            </p:cNvPr>
            <p:cNvSpPr/>
            <p:nvPr/>
          </p:nvSpPr>
          <p:spPr>
            <a:xfrm>
              <a:off x="8" y="2741851"/>
              <a:ext cx="45719" cy="430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EDFC6ECA-E042-F02A-649F-DE2DA6444472}"/>
              </a:ext>
            </a:extLst>
          </p:cNvPr>
          <p:cNvSpPr/>
          <p:nvPr/>
        </p:nvSpPr>
        <p:spPr>
          <a:xfrm>
            <a:off x="330734" y="5115538"/>
            <a:ext cx="798317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1671</a:t>
            </a:r>
            <a:r>
              <a:rPr lang="ja-JP" alt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ja-JP" alt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に、</a:t>
            </a:r>
            <a:r>
              <a:rPr lang="ja-JP" alt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ロバート・ボイル</a:t>
            </a:r>
            <a:r>
              <a:rPr lang="ja-JP" alt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が</a:t>
            </a:r>
            <a:r>
              <a:rPr lang="ja-JP" alt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鉄</a:t>
            </a:r>
            <a:r>
              <a:rPr lang="ja-JP" alt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と</a:t>
            </a:r>
            <a:r>
              <a:rPr lang="ja-JP" alt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希硝酸</a:t>
            </a:r>
            <a:r>
              <a:rPr lang="ja-JP" alt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を反応させて生じる気体が、、、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F8AF130-D3A6-222D-036F-50E67822A05B}"/>
              </a:ext>
            </a:extLst>
          </p:cNvPr>
          <p:cNvSpPr/>
          <p:nvPr/>
        </p:nvSpPr>
        <p:spPr>
          <a:xfrm>
            <a:off x="324249" y="5570054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用途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6F1525-50B5-E722-B07E-C22406981D43}"/>
              </a:ext>
            </a:extLst>
          </p:cNvPr>
          <p:cNvSpPr/>
          <p:nvPr/>
        </p:nvSpPr>
        <p:spPr>
          <a:xfrm>
            <a:off x="384521" y="6104778"/>
            <a:ext cx="798317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原料 </a:t>
            </a:r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ja-JP" alt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アンモニアの製造（ハーバー・ボッシュ法）のほか、塩素ガスと混合し光を</a:t>
            </a:r>
            <a:r>
              <a:rPr lang="ja-JP" alt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、、、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0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4FDCC43-C305-90B7-AC90-58651C4BF8DA}"/>
              </a:ext>
            </a:extLst>
          </p:cNvPr>
          <p:cNvSpPr/>
          <p:nvPr/>
        </p:nvSpPr>
        <p:spPr>
          <a:xfrm>
            <a:off x="198910" y="3524929"/>
            <a:ext cx="142438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基本物性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49688" cy="371685"/>
            <a:chOff x="1636654" y="2767786"/>
            <a:chExt cx="8944565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accent1"/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化合物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化学反応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3869543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63F780C-2C8F-03BA-B458-E4861C067CAB}"/>
              </a:ext>
            </a:extLst>
          </p:cNvPr>
          <p:cNvSpPr/>
          <p:nvPr/>
        </p:nvSpPr>
        <p:spPr>
          <a:xfrm>
            <a:off x="-15523" y="3883079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0D8387F8-AF0C-A91B-A244-D145B9A7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3542627"/>
            <a:ext cx="285552" cy="253824"/>
          </a:xfrm>
          <a:prstGeom prst="rect">
            <a:avLst/>
          </a:prstGeom>
        </p:spPr>
      </p:pic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E66B7ED-5E24-1B71-5BC4-DD50AEBA2446}"/>
              </a:ext>
            </a:extLst>
          </p:cNvPr>
          <p:cNvSpPr/>
          <p:nvPr/>
        </p:nvSpPr>
        <p:spPr>
          <a:xfrm>
            <a:off x="-9038" y="4395406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3E87E3-99D8-F5C9-D16F-77B9DFFED2F3}"/>
              </a:ext>
            </a:extLst>
          </p:cNvPr>
          <p:cNvSpPr/>
          <p:nvPr/>
        </p:nvSpPr>
        <p:spPr>
          <a:xfrm>
            <a:off x="330734" y="4008261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歴史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441071A6-02D5-A69E-ABA9-C96E0FA9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4044967"/>
            <a:ext cx="285552" cy="242802"/>
          </a:xfrm>
          <a:prstGeom prst="rect">
            <a:avLst/>
          </a:prstGeom>
        </p:spPr>
      </p:pic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A491BDC-3847-CEAF-E3B0-562259B94891}"/>
              </a:ext>
            </a:extLst>
          </p:cNvPr>
          <p:cNvSpPr/>
          <p:nvPr/>
        </p:nvSpPr>
        <p:spPr>
          <a:xfrm>
            <a:off x="-9131" y="4924956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51502E40-8118-57EA-B492-D81C2C95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" y="4545334"/>
            <a:ext cx="285552" cy="242802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AC86952-926A-8A26-53C9-5CFC28A3427B}"/>
              </a:ext>
            </a:extLst>
          </p:cNvPr>
          <p:cNvGrpSpPr/>
          <p:nvPr/>
        </p:nvGrpSpPr>
        <p:grpSpPr>
          <a:xfrm>
            <a:off x="-506" y="2741851"/>
            <a:ext cx="1743041" cy="442421"/>
            <a:chOff x="-506" y="2741851"/>
            <a:chExt cx="1743041" cy="442421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B06AE76-F35B-147E-0060-C84DCC5C38BD}"/>
                </a:ext>
              </a:extLst>
            </p:cNvPr>
            <p:cNvSpPr/>
            <p:nvPr/>
          </p:nvSpPr>
          <p:spPr>
            <a:xfrm rot="10800000" flipV="1">
              <a:off x="-506" y="2753779"/>
              <a:ext cx="1743041" cy="430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He(</a:t>
              </a:r>
              <a:r>
                <a:rPr lang="ja-JP" altLang="en-US" b="1" dirty="0">
                  <a:solidFill>
                    <a:schemeClr val="tx1"/>
                  </a:solidFill>
                </a:rPr>
                <a:t>ヘリウム</a:t>
              </a:r>
              <a:r>
                <a:rPr lang="en-US" altLang="ja-JP" b="1" dirty="0">
                  <a:solidFill>
                    <a:schemeClr val="tx1"/>
                  </a:solidFill>
                </a:rPr>
                <a:t>)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C44C3BF-4B91-7EC6-ABE0-720D87C54BDF}"/>
                </a:ext>
              </a:extLst>
            </p:cNvPr>
            <p:cNvSpPr/>
            <p:nvPr/>
          </p:nvSpPr>
          <p:spPr>
            <a:xfrm>
              <a:off x="8" y="2741851"/>
              <a:ext cx="45719" cy="430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6C52ABF-A306-4F8B-EA45-ABE87780F11C}"/>
              </a:ext>
            </a:extLst>
          </p:cNvPr>
          <p:cNvSpPr/>
          <p:nvPr/>
        </p:nvSpPr>
        <p:spPr>
          <a:xfrm>
            <a:off x="330733" y="4512571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用途</a:t>
            </a:r>
          </a:p>
        </p:txBody>
      </p:sp>
    </p:spTree>
    <p:extLst>
      <p:ext uri="{BB962C8B-B14F-4D97-AF65-F5344CB8AC3E}">
        <p14:creationId xmlns:p14="http://schemas.microsoft.com/office/powerpoint/2010/main" val="12891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49688" cy="371685"/>
            <a:chOff x="1636654" y="2767786"/>
            <a:chExt cx="8944565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bg2">
                      <a:lumMod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accent1"/>
                  </a:solidFill>
                </a:rPr>
                <a:t>化合物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化学反応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6102502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F80C480-DF7F-C688-3B00-E30F83E637CB}"/>
              </a:ext>
            </a:extLst>
          </p:cNvPr>
          <p:cNvSpPr/>
          <p:nvPr/>
        </p:nvSpPr>
        <p:spPr>
          <a:xfrm rot="10800000" flipV="1">
            <a:off x="-507" y="2719275"/>
            <a:ext cx="1639525" cy="43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検索結果 </a:t>
            </a:r>
            <a:r>
              <a:rPr lang="en-US" altLang="ja-JP" b="1" dirty="0">
                <a:solidFill>
                  <a:schemeClr val="tx1"/>
                </a:solidFill>
              </a:rPr>
              <a:t>0</a:t>
            </a:r>
            <a:r>
              <a:rPr lang="ja-JP" altLang="en-US" b="1" dirty="0">
                <a:solidFill>
                  <a:schemeClr val="tx1"/>
                </a:solidFill>
              </a:rPr>
              <a:t>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10D9EF0-366B-AAC0-A7E1-0B437A4900D0}"/>
              </a:ext>
            </a:extLst>
          </p:cNvPr>
          <p:cNvSpPr/>
          <p:nvPr/>
        </p:nvSpPr>
        <p:spPr>
          <a:xfrm>
            <a:off x="-3243" y="3156287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FA7DF6-0B1C-4F54-BF51-14673A173B22}"/>
              </a:ext>
            </a:extLst>
          </p:cNvPr>
          <p:cNvSpPr/>
          <p:nvPr/>
        </p:nvSpPr>
        <p:spPr>
          <a:xfrm rot="10800000" flipV="1">
            <a:off x="5021268" y="4312146"/>
            <a:ext cx="1403942" cy="43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No Result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49688" cy="371685"/>
            <a:chOff x="1636654" y="2767786"/>
            <a:chExt cx="8944565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bg2">
                      <a:lumMod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accent1"/>
                  </a:solidFill>
                </a:rPr>
                <a:t>化合物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化学反応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6102502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F80C480-DF7F-C688-3B00-E30F83E637CB}"/>
              </a:ext>
            </a:extLst>
          </p:cNvPr>
          <p:cNvSpPr/>
          <p:nvPr/>
        </p:nvSpPr>
        <p:spPr>
          <a:xfrm rot="10800000" flipV="1">
            <a:off x="-507" y="2719275"/>
            <a:ext cx="1674555" cy="43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検索結果 </a:t>
            </a:r>
            <a:r>
              <a:rPr lang="en-US" altLang="ja-JP" b="1" dirty="0">
                <a:solidFill>
                  <a:schemeClr val="tx1"/>
                </a:solidFill>
              </a:rPr>
              <a:t>20</a:t>
            </a:r>
            <a:r>
              <a:rPr lang="ja-JP" altLang="en-US" b="1" dirty="0">
                <a:solidFill>
                  <a:schemeClr val="tx1"/>
                </a:solidFill>
              </a:rPr>
              <a:t>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10D9EF0-366B-AAC0-A7E1-0B437A4900D0}"/>
              </a:ext>
            </a:extLst>
          </p:cNvPr>
          <p:cNvSpPr/>
          <p:nvPr/>
        </p:nvSpPr>
        <p:spPr>
          <a:xfrm>
            <a:off x="-3243" y="3156287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746948D-4C9E-9D0A-B89D-F87A7ACD05BA}"/>
              </a:ext>
            </a:extLst>
          </p:cNvPr>
          <p:cNvGrpSpPr/>
          <p:nvPr/>
        </p:nvGrpSpPr>
        <p:grpSpPr>
          <a:xfrm>
            <a:off x="1281313" y="3299069"/>
            <a:ext cx="2160000" cy="2160000"/>
            <a:chOff x="846484" y="3214005"/>
            <a:chExt cx="2454575" cy="1886268"/>
          </a:xfrm>
        </p:grpSpPr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71C4164-FBBE-1277-28A5-C38C518C7A69}"/>
                </a:ext>
              </a:extLst>
            </p:cNvPr>
            <p:cNvSpPr/>
            <p:nvPr/>
          </p:nvSpPr>
          <p:spPr>
            <a:xfrm>
              <a:off x="846484" y="3214005"/>
              <a:ext cx="2454575" cy="188626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ル</a:t>
              </a:r>
            </a:p>
          </p:txBody>
        </p:sp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220C3179-33AC-24E9-5667-F6DC14C76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586" y="3656337"/>
              <a:ext cx="539505" cy="359670"/>
            </a:xfrm>
            <a:prstGeom prst="rect">
              <a:avLst/>
            </a:prstGeom>
          </p:spPr>
        </p:pic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64A9B11-7559-FB2B-6C44-3BF6A5BEE130}"/>
                </a:ext>
              </a:extLst>
            </p:cNvPr>
            <p:cNvSpPr/>
            <p:nvPr/>
          </p:nvSpPr>
          <p:spPr>
            <a:xfrm rot="10800000" flipV="1">
              <a:off x="1292828" y="4317487"/>
              <a:ext cx="1561886" cy="430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メタン</a:t>
              </a: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0D04479-E92D-A61B-1CCD-0AB0C9F67C9A}"/>
              </a:ext>
            </a:extLst>
          </p:cNvPr>
          <p:cNvGrpSpPr/>
          <p:nvPr/>
        </p:nvGrpSpPr>
        <p:grpSpPr>
          <a:xfrm>
            <a:off x="4095859" y="3299069"/>
            <a:ext cx="2160000" cy="2160000"/>
            <a:chOff x="3891595" y="3240750"/>
            <a:chExt cx="2160000" cy="2160000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B6384BAC-CF89-C85A-7126-C7559DABE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3311" y="3279898"/>
              <a:ext cx="1760772" cy="1073453"/>
            </a:xfrm>
            <a:prstGeom prst="rect">
              <a:avLst/>
            </a:prstGeom>
          </p:spPr>
        </p:pic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92D01AA-7ABD-8BF1-F399-686541D500D4}"/>
                </a:ext>
              </a:extLst>
            </p:cNvPr>
            <p:cNvGrpSpPr/>
            <p:nvPr/>
          </p:nvGrpSpPr>
          <p:grpSpPr>
            <a:xfrm>
              <a:off x="3891595" y="3240750"/>
              <a:ext cx="2160000" cy="2160000"/>
              <a:chOff x="846484" y="3214005"/>
              <a:chExt cx="2454575" cy="1886268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5C427FEF-5D23-7A9A-46D2-A5308D46231B}"/>
                  </a:ext>
                </a:extLst>
              </p:cNvPr>
              <p:cNvSpPr/>
              <p:nvPr/>
            </p:nvSpPr>
            <p:spPr>
              <a:xfrm>
                <a:off x="846484" y="3214005"/>
                <a:ext cx="2454575" cy="188626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ル</a:t>
                </a: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5BE3E231-3898-C91D-E152-67EA86C5E754}"/>
                  </a:ext>
                </a:extLst>
              </p:cNvPr>
              <p:cNvSpPr/>
              <p:nvPr/>
            </p:nvSpPr>
            <p:spPr>
              <a:xfrm rot="10800000" flipV="1">
                <a:off x="1292828" y="4317487"/>
                <a:ext cx="1561886" cy="4304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</a:rPr>
                  <a:t>2-</a:t>
                </a:r>
                <a:r>
                  <a:rPr lang="ja-JP" altLang="en-US" b="1" dirty="0">
                    <a:solidFill>
                      <a:schemeClr val="tx1"/>
                    </a:solidFill>
                  </a:rPr>
                  <a:t>ブテン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4E4F524-B9F7-2215-5B74-6EF2F261DAAC}"/>
              </a:ext>
            </a:extLst>
          </p:cNvPr>
          <p:cNvGrpSpPr/>
          <p:nvPr/>
        </p:nvGrpSpPr>
        <p:grpSpPr>
          <a:xfrm>
            <a:off x="6945908" y="3304686"/>
            <a:ext cx="2160000" cy="2160000"/>
            <a:chOff x="6945908" y="3304686"/>
            <a:chExt cx="2160000" cy="2160000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20619FF7-DE36-0B31-7670-7983C4D54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5767" y="3483459"/>
              <a:ext cx="1072628" cy="906071"/>
            </a:xfrm>
            <a:prstGeom prst="rect">
              <a:avLst/>
            </a:prstGeom>
          </p:spPr>
        </p:pic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BC1BA4E9-3978-3416-74B1-68EFF68770A1}"/>
                </a:ext>
              </a:extLst>
            </p:cNvPr>
            <p:cNvGrpSpPr/>
            <p:nvPr/>
          </p:nvGrpSpPr>
          <p:grpSpPr>
            <a:xfrm>
              <a:off x="6945908" y="3304686"/>
              <a:ext cx="2160000" cy="2160000"/>
              <a:chOff x="846484" y="3214005"/>
              <a:chExt cx="2454575" cy="1886268"/>
            </a:xfrm>
          </p:grpSpPr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E80B5C15-26F1-DE4C-ECAA-4AF95DD7D105}"/>
                  </a:ext>
                </a:extLst>
              </p:cNvPr>
              <p:cNvSpPr/>
              <p:nvPr/>
            </p:nvSpPr>
            <p:spPr>
              <a:xfrm>
                <a:off x="846484" y="3214005"/>
                <a:ext cx="2454575" cy="188626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ル</a:t>
                </a:r>
              </a:p>
            </p:txBody>
          </p:sp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0AF8E61F-79C4-8F39-F585-CF1FE46F71AB}"/>
                  </a:ext>
                </a:extLst>
              </p:cNvPr>
              <p:cNvSpPr/>
              <p:nvPr/>
            </p:nvSpPr>
            <p:spPr>
              <a:xfrm rot="10800000" flipV="1">
                <a:off x="1151797" y="4312134"/>
                <a:ext cx="1968018" cy="4304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</a:rPr>
                  <a:t>12-</a:t>
                </a:r>
                <a:r>
                  <a:rPr lang="ja-JP" altLang="en-US" b="1" dirty="0">
                    <a:solidFill>
                      <a:schemeClr val="tx1"/>
                    </a:solidFill>
                  </a:rPr>
                  <a:t>クラウン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-4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115166A-193F-2E45-F866-E95FD7E643BF}"/>
              </a:ext>
            </a:extLst>
          </p:cNvPr>
          <p:cNvGrpSpPr/>
          <p:nvPr/>
        </p:nvGrpSpPr>
        <p:grpSpPr>
          <a:xfrm>
            <a:off x="1281271" y="5691785"/>
            <a:ext cx="2160000" cy="2160000"/>
            <a:chOff x="1281271" y="5691785"/>
            <a:chExt cx="2160000" cy="2160000"/>
          </a:xfrm>
        </p:grpSpPr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9BF6A890-ED94-C22E-7341-D322D9BFBA3E}"/>
                </a:ext>
              </a:extLst>
            </p:cNvPr>
            <p:cNvSpPr/>
            <p:nvPr/>
          </p:nvSpPr>
          <p:spPr>
            <a:xfrm>
              <a:off x="1281271" y="5691785"/>
              <a:ext cx="2160000" cy="21600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ル</a:t>
              </a: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818F60FA-0927-D2E6-C8F3-03AE8681BFB0}"/>
                </a:ext>
              </a:extLst>
            </p:cNvPr>
            <p:cNvSpPr/>
            <p:nvPr/>
          </p:nvSpPr>
          <p:spPr>
            <a:xfrm rot="10800000" flipV="1">
              <a:off x="1674049" y="6506470"/>
              <a:ext cx="1374443" cy="492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?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654F772D-98F7-621C-4016-9E3E9E47BA47}"/>
              </a:ext>
            </a:extLst>
          </p:cNvPr>
          <p:cNvGrpSpPr/>
          <p:nvPr/>
        </p:nvGrpSpPr>
        <p:grpSpPr>
          <a:xfrm>
            <a:off x="4123230" y="5691785"/>
            <a:ext cx="2160000" cy="2160000"/>
            <a:chOff x="1281271" y="5691785"/>
            <a:chExt cx="2160000" cy="2160000"/>
          </a:xfrm>
        </p:grpSpPr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6ECAFB6A-1BB7-3970-EA52-F97EC42FDDB4}"/>
                </a:ext>
              </a:extLst>
            </p:cNvPr>
            <p:cNvSpPr/>
            <p:nvPr/>
          </p:nvSpPr>
          <p:spPr>
            <a:xfrm>
              <a:off x="1281271" y="5691785"/>
              <a:ext cx="2160000" cy="21600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ル</a:t>
              </a: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F3E60ADA-13C0-72D9-8788-D8B0F5C378D3}"/>
                </a:ext>
              </a:extLst>
            </p:cNvPr>
            <p:cNvSpPr/>
            <p:nvPr/>
          </p:nvSpPr>
          <p:spPr>
            <a:xfrm rot="10800000" flipV="1">
              <a:off x="1674049" y="6506470"/>
              <a:ext cx="1374443" cy="492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?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A459D57-0A61-AF84-D4ED-306F70176650}"/>
              </a:ext>
            </a:extLst>
          </p:cNvPr>
          <p:cNvGrpSpPr/>
          <p:nvPr/>
        </p:nvGrpSpPr>
        <p:grpSpPr>
          <a:xfrm>
            <a:off x="7000497" y="5691785"/>
            <a:ext cx="2160000" cy="2160000"/>
            <a:chOff x="1281271" y="5691785"/>
            <a:chExt cx="2160000" cy="2160000"/>
          </a:xfrm>
        </p:grpSpPr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C4355B84-307F-D928-1957-874BC8C0BFF8}"/>
                </a:ext>
              </a:extLst>
            </p:cNvPr>
            <p:cNvSpPr/>
            <p:nvPr/>
          </p:nvSpPr>
          <p:spPr>
            <a:xfrm>
              <a:off x="1281271" y="5691785"/>
              <a:ext cx="2160000" cy="21600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ル</a:t>
              </a: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6E706282-DEE5-49B7-49FE-94DD870E848A}"/>
                </a:ext>
              </a:extLst>
            </p:cNvPr>
            <p:cNvSpPr/>
            <p:nvPr/>
          </p:nvSpPr>
          <p:spPr>
            <a:xfrm rot="10800000" flipV="1">
              <a:off x="1674049" y="6506470"/>
              <a:ext cx="1374443" cy="492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?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17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4FDCC43-C305-90B7-AC90-58651C4BF8DA}"/>
              </a:ext>
            </a:extLst>
          </p:cNvPr>
          <p:cNvSpPr/>
          <p:nvPr/>
        </p:nvSpPr>
        <p:spPr>
          <a:xfrm>
            <a:off x="198910" y="3499054"/>
            <a:ext cx="142438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基本物性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49688" cy="371685"/>
            <a:chOff x="1636654" y="2767786"/>
            <a:chExt cx="8944565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bg2">
                      <a:lumMod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accent1"/>
                  </a:solidFill>
                </a:rPr>
                <a:t>化合物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化学反応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6102502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63F780C-2C8F-03BA-B458-E4861C067CAB}"/>
              </a:ext>
            </a:extLst>
          </p:cNvPr>
          <p:cNvSpPr/>
          <p:nvPr/>
        </p:nvSpPr>
        <p:spPr>
          <a:xfrm>
            <a:off x="-15523" y="3857204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0D8387F8-AF0C-A91B-A244-D145B9A7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3516752"/>
            <a:ext cx="285552" cy="253824"/>
          </a:xfrm>
          <a:prstGeom prst="rect">
            <a:avLst/>
          </a:prstGeom>
        </p:spPr>
      </p:pic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E66B7ED-5E24-1B71-5BC4-DD50AEBA2446}"/>
              </a:ext>
            </a:extLst>
          </p:cNvPr>
          <p:cNvSpPr/>
          <p:nvPr/>
        </p:nvSpPr>
        <p:spPr>
          <a:xfrm>
            <a:off x="-9038" y="4369531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3E87E3-99D8-F5C9-D16F-77B9DFFED2F3}"/>
              </a:ext>
            </a:extLst>
          </p:cNvPr>
          <p:cNvSpPr/>
          <p:nvPr/>
        </p:nvSpPr>
        <p:spPr>
          <a:xfrm>
            <a:off x="330734" y="3982386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用途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441071A6-02D5-A69E-ABA9-C96E0FA9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" y="4019092"/>
            <a:ext cx="285552" cy="242802"/>
          </a:xfrm>
          <a:prstGeom prst="rect">
            <a:avLst/>
          </a:prstGeom>
        </p:spPr>
      </p:pic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A491BDC-3847-CEAF-E3B0-562259B94891}"/>
              </a:ext>
            </a:extLst>
          </p:cNvPr>
          <p:cNvSpPr/>
          <p:nvPr/>
        </p:nvSpPr>
        <p:spPr>
          <a:xfrm>
            <a:off x="-9131" y="4899081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51502E40-8118-57EA-B492-D81C2C95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" y="4519459"/>
            <a:ext cx="285552" cy="242802"/>
          </a:xfrm>
          <a:prstGeom prst="rect">
            <a:avLst/>
          </a:prstGeom>
        </p:spPr>
      </p:pic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81ECFC5-418C-C4F5-6014-92E3A5AE68AB}"/>
              </a:ext>
            </a:extLst>
          </p:cNvPr>
          <p:cNvSpPr/>
          <p:nvPr/>
        </p:nvSpPr>
        <p:spPr>
          <a:xfrm>
            <a:off x="324249" y="4494433"/>
            <a:ext cx="119400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関連論文</a:t>
            </a: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DA4BF2B0-F3DF-16F6-1F1E-AA3EC185F224}"/>
              </a:ext>
            </a:extLst>
          </p:cNvPr>
          <p:cNvGrpSpPr/>
          <p:nvPr/>
        </p:nvGrpSpPr>
        <p:grpSpPr>
          <a:xfrm>
            <a:off x="-505" y="2741851"/>
            <a:ext cx="1561886" cy="442421"/>
            <a:chOff x="-505" y="2741851"/>
            <a:chExt cx="1561886" cy="442421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80F1A9E-3116-1008-3E65-2795346D1F4A}"/>
                </a:ext>
              </a:extLst>
            </p:cNvPr>
            <p:cNvSpPr/>
            <p:nvPr/>
          </p:nvSpPr>
          <p:spPr>
            <a:xfrm rot="10800000" flipV="1">
              <a:off x="-505" y="2753779"/>
              <a:ext cx="1561886" cy="430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b="1" dirty="0">
                  <a:solidFill>
                    <a:schemeClr val="tx1"/>
                  </a:solidFill>
                </a:rPr>
                <a:t>CH</a:t>
              </a:r>
              <a:r>
                <a:rPr kumimoji="1" lang="ja-JP" altLang="en-US" sz="1800" b="1" dirty="0">
                  <a:solidFill>
                    <a:schemeClr val="tx1"/>
                  </a:solidFill>
                </a:rPr>
                <a:t>₄</a:t>
              </a:r>
              <a:r>
                <a:rPr kumimoji="1" lang="en-US" altLang="ja-JP" sz="1800" b="1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メタン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)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886E988-D971-21F9-E57D-C277B614CE74}"/>
                </a:ext>
              </a:extLst>
            </p:cNvPr>
            <p:cNvSpPr/>
            <p:nvPr/>
          </p:nvSpPr>
          <p:spPr>
            <a:xfrm>
              <a:off x="8" y="2741851"/>
              <a:ext cx="45719" cy="430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25125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4FDCC43-C305-90B7-AC90-58651C4BF8DA}"/>
              </a:ext>
            </a:extLst>
          </p:cNvPr>
          <p:cNvSpPr/>
          <p:nvPr/>
        </p:nvSpPr>
        <p:spPr>
          <a:xfrm>
            <a:off x="198910" y="3499054"/>
            <a:ext cx="142438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基本物性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49688" cy="371685"/>
            <a:chOff x="1636654" y="2767786"/>
            <a:chExt cx="8944565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bg2">
                      <a:lumMod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accent1"/>
                  </a:solidFill>
                </a:rPr>
                <a:t>化合物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化学反応</a:t>
              </a:r>
              <a:endPara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6102502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63F780C-2C8F-03BA-B458-E4861C067CAB}"/>
              </a:ext>
            </a:extLst>
          </p:cNvPr>
          <p:cNvSpPr/>
          <p:nvPr/>
        </p:nvSpPr>
        <p:spPr>
          <a:xfrm>
            <a:off x="-15523" y="3857204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0D8387F8-AF0C-A91B-A244-D145B9A7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137" y="3516752"/>
            <a:ext cx="285552" cy="253824"/>
          </a:xfrm>
          <a:prstGeom prst="rect">
            <a:avLst/>
          </a:prstGeom>
        </p:spPr>
      </p:pic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E66B7ED-5E24-1B71-5BC4-DD50AEBA2446}"/>
              </a:ext>
            </a:extLst>
          </p:cNvPr>
          <p:cNvSpPr/>
          <p:nvPr/>
        </p:nvSpPr>
        <p:spPr>
          <a:xfrm>
            <a:off x="-9038" y="4938871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3E87E3-99D8-F5C9-D16F-77B9DFFED2F3}"/>
              </a:ext>
            </a:extLst>
          </p:cNvPr>
          <p:cNvSpPr/>
          <p:nvPr/>
        </p:nvSpPr>
        <p:spPr>
          <a:xfrm>
            <a:off x="330734" y="4551726"/>
            <a:ext cx="720205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用途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441071A6-02D5-A69E-ABA9-C96E0FA9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137" y="4588432"/>
            <a:ext cx="285552" cy="242802"/>
          </a:xfrm>
          <a:prstGeom prst="rect">
            <a:avLst/>
          </a:prstGeom>
        </p:spPr>
      </p:pic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A491BDC-3847-CEAF-E3B0-562259B94891}"/>
              </a:ext>
            </a:extLst>
          </p:cNvPr>
          <p:cNvSpPr/>
          <p:nvPr/>
        </p:nvSpPr>
        <p:spPr>
          <a:xfrm>
            <a:off x="-9131" y="5916991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51502E40-8118-57EA-B492-D81C2C95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4044" y="5537369"/>
            <a:ext cx="285552" cy="242802"/>
          </a:xfrm>
          <a:prstGeom prst="rect">
            <a:avLst/>
          </a:prstGeom>
        </p:spPr>
      </p:pic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81ECFC5-418C-C4F5-6014-92E3A5AE68AB}"/>
              </a:ext>
            </a:extLst>
          </p:cNvPr>
          <p:cNvSpPr/>
          <p:nvPr/>
        </p:nvSpPr>
        <p:spPr>
          <a:xfrm>
            <a:off x="324249" y="5512343"/>
            <a:ext cx="1194000" cy="32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関連論文</a:t>
            </a: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DA4BF2B0-F3DF-16F6-1F1E-AA3EC185F224}"/>
              </a:ext>
            </a:extLst>
          </p:cNvPr>
          <p:cNvGrpSpPr/>
          <p:nvPr/>
        </p:nvGrpSpPr>
        <p:grpSpPr>
          <a:xfrm>
            <a:off x="-505" y="2741851"/>
            <a:ext cx="1561886" cy="442421"/>
            <a:chOff x="-505" y="2741851"/>
            <a:chExt cx="1561886" cy="442421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80F1A9E-3116-1008-3E65-2795346D1F4A}"/>
                </a:ext>
              </a:extLst>
            </p:cNvPr>
            <p:cNvSpPr/>
            <p:nvPr/>
          </p:nvSpPr>
          <p:spPr>
            <a:xfrm rot="10800000" flipV="1">
              <a:off x="-505" y="2753779"/>
              <a:ext cx="1561886" cy="430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b="1" dirty="0">
                  <a:solidFill>
                    <a:schemeClr val="tx1"/>
                  </a:solidFill>
                </a:rPr>
                <a:t>CH</a:t>
              </a:r>
              <a:r>
                <a:rPr kumimoji="1" lang="ja-JP" altLang="en-US" sz="1800" b="1" dirty="0">
                  <a:solidFill>
                    <a:schemeClr val="tx1"/>
                  </a:solidFill>
                </a:rPr>
                <a:t>₄</a:t>
              </a:r>
              <a:r>
                <a:rPr kumimoji="1" lang="en-US" altLang="ja-JP" sz="1800" b="1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メタン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)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886E988-D971-21F9-E57D-C277B614CE74}"/>
                </a:ext>
              </a:extLst>
            </p:cNvPr>
            <p:cNvSpPr/>
            <p:nvPr/>
          </p:nvSpPr>
          <p:spPr>
            <a:xfrm>
              <a:off x="8" y="2741851"/>
              <a:ext cx="45719" cy="430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B0BFB30-9895-567A-495C-C284CD84E801}"/>
              </a:ext>
            </a:extLst>
          </p:cNvPr>
          <p:cNvSpPr/>
          <p:nvPr/>
        </p:nvSpPr>
        <p:spPr>
          <a:xfrm>
            <a:off x="324249" y="3960087"/>
            <a:ext cx="798317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メタン（独</a:t>
            </a:r>
            <a:r>
              <a:rPr kumimoji="1" lang="en-US" altLang="ja-JP" sz="1400" dirty="0">
                <a:solidFill>
                  <a:schemeClr val="tx1"/>
                </a:solidFill>
              </a:rPr>
              <a:t>: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Methan</a:t>
            </a:r>
            <a:r>
              <a:rPr kumimoji="1" lang="ja-JP" altLang="en-US" sz="1400" dirty="0">
                <a:solidFill>
                  <a:schemeClr val="tx1"/>
                </a:solidFill>
              </a:rPr>
              <a:t>、英</a:t>
            </a:r>
            <a:r>
              <a:rPr kumimoji="1" lang="en-US" altLang="ja-JP" sz="1400" dirty="0">
                <a:solidFill>
                  <a:schemeClr val="tx1"/>
                </a:solidFill>
              </a:rPr>
              <a:t>: methane</a:t>
            </a:r>
            <a:r>
              <a:rPr kumimoji="1" lang="ja-JP" altLang="en-US" sz="1400" dirty="0">
                <a:solidFill>
                  <a:schemeClr val="tx1"/>
                </a:solidFill>
              </a:rPr>
              <a:t>）は、無色透明で無臭の気体（常温の場合）。天然ガスの、、、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DBF45E5-BDCB-E367-00ED-8E3C2C8FD025}"/>
              </a:ext>
            </a:extLst>
          </p:cNvPr>
          <p:cNvSpPr/>
          <p:nvPr/>
        </p:nvSpPr>
        <p:spPr>
          <a:xfrm>
            <a:off x="323472" y="5085875"/>
            <a:ext cx="798317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大きな用途の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つは燃料用のガスとしてであり、都市ガスなどに使用されている。もう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つは、、、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583B94D-F8E2-4D32-C076-F126D6191E85}"/>
              </a:ext>
            </a:extLst>
          </p:cNvPr>
          <p:cNvSpPr/>
          <p:nvPr/>
        </p:nvSpPr>
        <p:spPr>
          <a:xfrm>
            <a:off x="320616" y="5970863"/>
            <a:ext cx="11601089" cy="616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rgbClr val="1B58D1"/>
                </a:solidFill>
                <a:latin typeface="Verdana" panose="020B0604030504040204" pitchFamily="34" charset="0"/>
              </a:rPr>
              <a:t>・</a:t>
            </a:r>
            <a:r>
              <a:rPr lang="en-US" altLang="ja-JP" sz="1400" b="0" i="0" u="none" strike="noStrike" dirty="0">
                <a:solidFill>
                  <a:srgbClr val="1B58D1"/>
                </a:solidFill>
                <a:effectLst/>
                <a:latin typeface="Verdana" panose="020B0604030504040204" pitchFamily="34" charset="0"/>
              </a:rPr>
              <a:t>Porphyrin–</a:t>
            </a:r>
            <a:r>
              <a:rPr lang="en-US" altLang="ja-JP" sz="1400" b="0" i="0" u="none" strike="noStrike" dirty="0" err="1">
                <a:solidFill>
                  <a:srgbClr val="1B58D1"/>
                </a:solidFill>
                <a:effectLst/>
                <a:latin typeface="Verdana" panose="020B0604030504040204" pitchFamily="34" charset="0"/>
              </a:rPr>
              <a:t>Polyoxotungstate</a:t>
            </a:r>
            <a:r>
              <a:rPr lang="en-US" altLang="ja-JP" sz="1400" b="0" i="0" u="none" strike="noStrike" dirty="0">
                <a:solidFill>
                  <a:srgbClr val="1B58D1"/>
                </a:solidFill>
                <a:effectLst/>
                <a:latin typeface="Verdana" panose="020B0604030504040204" pitchFamily="34" charset="0"/>
              </a:rPr>
              <a:t> Molecular Hybrid as a Highly Efficient, Durable Photocatalyst for Aerobic Oxidation Reactions</a:t>
            </a:r>
          </a:p>
          <a:p>
            <a:pPr>
              <a:lnSpc>
                <a:spcPct val="150000"/>
              </a:lnSpc>
            </a:pPr>
            <a:r>
              <a:rPr lang="ja-JP" altLang="en-US" sz="1400" b="0" i="0" u="none" strike="noStrike" dirty="0">
                <a:solidFill>
                  <a:srgbClr val="0044CC"/>
                </a:solidFill>
                <a:effectLst/>
                <a:latin typeface="Verdana" panose="020B0604030504040204" pitchFamily="34" charset="0"/>
              </a:rPr>
              <a:t>・</a:t>
            </a:r>
            <a:r>
              <a:rPr lang="en-US" altLang="ja-JP" sz="1400" b="0" i="0" u="none" strike="noStrike" dirty="0">
                <a:solidFill>
                  <a:srgbClr val="0044CC"/>
                </a:solidFill>
                <a:effectLst/>
                <a:latin typeface="Verdana" panose="020B0604030504040204" pitchFamily="34" charset="0"/>
              </a:rPr>
              <a:t>Cation Determine the Mechanism and Selectivity of Alkaline Oxygen Reduction Reaction on Pt</a:t>
            </a:r>
            <a:endParaRPr kumimoji="1" lang="ja-JP" altLang="en-US" sz="1400" dirty="0">
              <a:solidFill>
                <a:srgbClr val="1B58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688BE4-77FE-5034-5EB0-379C3026F684}"/>
              </a:ext>
            </a:extLst>
          </p:cNvPr>
          <p:cNvSpPr/>
          <p:nvPr/>
        </p:nvSpPr>
        <p:spPr>
          <a:xfrm>
            <a:off x="0" y="489120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8F2334-29A2-4837-DB77-DF9E3E6AE6BD}"/>
              </a:ext>
            </a:extLst>
          </p:cNvPr>
          <p:cNvGrpSpPr/>
          <p:nvPr/>
        </p:nvGrpSpPr>
        <p:grpSpPr>
          <a:xfrm>
            <a:off x="846484" y="581545"/>
            <a:ext cx="9906949" cy="1715023"/>
            <a:chOff x="1619404" y="905758"/>
            <a:chExt cx="8953192" cy="1366427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4902E1C-6C15-5464-6419-6F20C1D51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19404" y="905758"/>
              <a:ext cx="8953192" cy="1366427"/>
              <a:chOff x="400977" y="319173"/>
              <a:chExt cx="11191490" cy="1708034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4380C102-C5A0-DEC3-8925-B18A8392B26C}"/>
                  </a:ext>
                </a:extLst>
              </p:cNvPr>
              <p:cNvSpPr/>
              <p:nvPr/>
            </p:nvSpPr>
            <p:spPr>
              <a:xfrm>
                <a:off x="403123" y="319178"/>
                <a:ext cx="565200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1</a:t>
                </a:r>
              </a:p>
              <a:p>
                <a:pPr algn="ctr"/>
                <a:r>
                  <a:rPr lang="en-US" altLang="ja-JP" sz="1400" b="1" dirty="0"/>
                  <a:t>H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DD2ED23-5BB8-9412-3788-E48A53DF0A08}"/>
                  </a:ext>
                </a:extLst>
              </p:cNvPr>
              <p:cNvSpPr/>
              <p:nvPr/>
            </p:nvSpPr>
            <p:spPr>
              <a:xfrm>
                <a:off x="11027436" y="319173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2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He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7AA68667-7E21-A617-2231-5C90B6D615D6}"/>
                  </a:ext>
                </a:extLst>
              </p:cNvPr>
              <p:cNvSpPr/>
              <p:nvPr/>
            </p:nvSpPr>
            <p:spPr>
              <a:xfrm>
                <a:off x="403292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3</a:t>
                </a:r>
              </a:p>
              <a:p>
                <a:pPr algn="ctr"/>
                <a:r>
                  <a:rPr kumimoji="1" lang="en-US" altLang="ja-JP" sz="1400" b="1" dirty="0"/>
                  <a:t>Li</a:t>
                </a:r>
                <a:endParaRPr kumimoji="1" lang="ja-JP" altLang="en-US" sz="16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F3DE3561-B690-F041-89FD-BB38ECB9AD29}"/>
                  </a:ext>
                </a:extLst>
              </p:cNvPr>
              <p:cNvSpPr/>
              <p:nvPr/>
            </p:nvSpPr>
            <p:spPr>
              <a:xfrm>
                <a:off x="1030145" y="901460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4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Be</a:t>
                </a:r>
                <a:endParaRPr kumimoji="1" lang="ja-JP" altLang="en-US" sz="1600" b="1" dirty="0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9D53D39-92EA-BCDD-D688-1E367F50A4A6}"/>
                  </a:ext>
                </a:extLst>
              </p:cNvPr>
              <p:cNvSpPr/>
              <p:nvPr/>
            </p:nvSpPr>
            <p:spPr>
              <a:xfrm>
                <a:off x="9786674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8</a:t>
                </a:r>
              </a:p>
              <a:p>
                <a:pPr algn="ctr"/>
                <a:r>
                  <a:rPr kumimoji="1" lang="en-US" altLang="ja-JP" sz="1400" b="1" dirty="0"/>
                  <a:t>O</a:t>
                </a:r>
                <a:endParaRPr kumimoji="1" lang="ja-JP" altLang="en-US" sz="1600" b="1" dirty="0"/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4C11851-1C07-8B0B-5272-ECDE7C767148}"/>
                  </a:ext>
                </a:extLst>
              </p:cNvPr>
              <p:cNvSpPr/>
              <p:nvPr/>
            </p:nvSpPr>
            <p:spPr>
              <a:xfrm>
                <a:off x="8545910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6</a:t>
                </a:r>
              </a:p>
              <a:p>
                <a:pPr algn="ctr"/>
                <a:r>
                  <a:rPr kumimoji="1" lang="en-US" altLang="ja-JP" sz="1400" b="1" dirty="0"/>
                  <a:t>C</a:t>
                </a:r>
                <a:endParaRPr kumimoji="1" lang="ja-JP" altLang="en-US" sz="1600" b="1" dirty="0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08413AAC-518A-E8D3-DD0A-CEB157201156}"/>
                  </a:ext>
                </a:extLst>
              </p:cNvPr>
              <p:cNvSpPr/>
              <p:nvPr/>
            </p:nvSpPr>
            <p:spPr>
              <a:xfrm>
                <a:off x="9166292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7</a:t>
                </a:r>
              </a:p>
              <a:p>
                <a:pPr algn="ctr"/>
                <a:r>
                  <a:rPr kumimoji="1" lang="en-US" altLang="ja-JP" sz="1400" b="1" dirty="0"/>
                  <a:t>N</a:t>
                </a:r>
                <a:endParaRPr kumimoji="1" lang="ja-JP" altLang="en-US" sz="1600" b="1" dirty="0"/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30736D62-5640-AF42-78E1-9799DFEB5659}"/>
                  </a:ext>
                </a:extLst>
              </p:cNvPr>
              <p:cNvSpPr/>
              <p:nvPr/>
            </p:nvSpPr>
            <p:spPr>
              <a:xfrm>
                <a:off x="7925528" y="901456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900" b="1" dirty="0"/>
                  <a:t>5</a:t>
                </a:r>
              </a:p>
              <a:p>
                <a:pPr algn="ctr"/>
                <a:r>
                  <a:rPr lang="en-US" altLang="ja-JP" sz="1400" b="1" dirty="0"/>
                  <a:t>B</a:t>
                </a:r>
                <a:endParaRPr kumimoji="1" lang="ja-JP" altLang="en-US" sz="1600" b="1" dirty="0"/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7B322CF-289D-758A-4983-C5AF1B73E686}"/>
                  </a:ext>
                </a:extLst>
              </p:cNvPr>
              <p:cNvSpPr/>
              <p:nvPr/>
            </p:nvSpPr>
            <p:spPr>
              <a:xfrm>
                <a:off x="10407056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9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F</a:t>
                </a:r>
                <a:endParaRPr kumimoji="1" lang="ja-JP" altLang="en-US" sz="1600" b="1" dirty="0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6346ED9-324F-35B4-A22E-94D535F4336E}"/>
                  </a:ext>
                </a:extLst>
              </p:cNvPr>
              <p:cNvSpPr/>
              <p:nvPr/>
            </p:nvSpPr>
            <p:spPr>
              <a:xfrm>
                <a:off x="11027435" y="901455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10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Ne</a:t>
                </a:r>
                <a:endParaRPr kumimoji="1" lang="ja-JP" altLang="en-US" sz="1600" b="1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A475358D-F51D-D9E1-F152-B38D1061E65E}"/>
                  </a:ext>
                </a:extLst>
              </p:cNvPr>
              <p:cNvSpPr/>
              <p:nvPr/>
            </p:nvSpPr>
            <p:spPr>
              <a:xfrm>
                <a:off x="1656998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7A1BA175-401C-DF83-FA8E-D6B859E71EDA}"/>
                  </a:ext>
                </a:extLst>
              </p:cNvPr>
              <p:cNvSpPr/>
              <p:nvPr/>
            </p:nvSpPr>
            <p:spPr>
              <a:xfrm>
                <a:off x="2283851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AA975F3E-33A3-2AF4-EE25-8623FB84FA8A}"/>
                  </a:ext>
                </a:extLst>
              </p:cNvPr>
              <p:cNvSpPr/>
              <p:nvPr/>
            </p:nvSpPr>
            <p:spPr>
              <a:xfrm>
                <a:off x="2910704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E42EE7DB-2964-1B57-AB54-D47126D3F53D}"/>
                  </a:ext>
                </a:extLst>
              </p:cNvPr>
              <p:cNvSpPr/>
              <p:nvPr/>
            </p:nvSpPr>
            <p:spPr>
              <a:xfrm>
                <a:off x="3537557" y="901459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9442CCB3-720E-BBDD-555C-A64BA676034A}"/>
                  </a:ext>
                </a:extLst>
              </p:cNvPr>
              <p:cNvSpPr/>
              <p:nvPr/>
            </p:nvSpPr>
            <p:spPr>
              <a:xfrm>
                <a:off x="4164410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785509B-9F5F-6EFA-3745-DF148932E0E9}"/>
                  </a:ext>
                </a:extLst>
              </p:cNvPr>
              <p:cNvSpPr/>
              <p:nvPr/>
            </p:nvSpPr>
            <p:spPr>
              <a:xfrm>
                <a:off x="4791263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D5FEDE74-1259-F510-9ED7-0CBAD28E73A4}"/>
                  </a:ext>
                </a:extLst>
              </p:cNvPr>
              <p:cNvSpPr/>
              <p:nvPr/>
            </p:nvSpPr>
            <p:spPr>
              <a:xfrm>
                <a:off x="5418116" y="901458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3E0F63DF-21DD-EA05-CD6E-08809AF4EC82}"/>
                  </a:ext>
                </a:extLst>
              </p:cNvPr>
              <p:cNvSpPr/>
              <p:nvPr/>
            </p:nvSpPr>
            <p:spPr>
              <a:xfrm>
                <a:off x="6044969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C3389C6-25B9-F1D4-2174-7735F8D2DF70}"/>
                  </a:ext>
                </a:extLst>
              </p:cNvPr>
              <p:cNvSpPr/>
              <p:nvPr/>
            </p:nvSpPr>
            <p:spPr>
              <a:xfrm>
                <a:off x="6671822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D4246CBE-248E-5119-4EBD-592548849BB8}"/>
                  </a:ext>
                </a:extLst>
              </p:cNvPr>
              <p:cNvSpPr/>
              <p:nvPr/>
            </p:nvSpPr>
            <p:spPr>
              <a:xfrm>
                <a:off x="7300107" y="901457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900" b="1" dirty="0"/>
              </a:p>
              <a:p>
                <a:pPr algn="ctr"/>
                <a:endParaRPr kumimoji="1" lang="ja-JP" altLang="en-US" sz="1600" b="1" dirty="0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4067970E-9BDF-692F-0C17-EB731F99D255}"/>
                  </a:ext>
                </a:extLst>
              </p:cNvPr>
              <p:cNvSpPr/>
              <p:nvPr/>
            </p:nvSpPr>
            <p:spPr>
              <a:xfrm>
                <a:off x="40097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11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Na</a:t>
                </a:r>
                <a:endParaRPr kumimoji="1" lang="ja-JP" altLang="en-US" sz="1600" b="1" dirty="0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21AA136D-5E2E-CE78-38CF-8CE9F6A267A0}"/>
                  </a:ext>
                </a:extLst>
              </p:cNvPr>
              <p:cNvSpPr/>
              <p:nvPr/>
            </p:nvSpPr>
            <p:spPr>
              <a:xfrm>
                <a:off x="1030144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12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200" b="1" dirty="0"/>
                  <a:t>Mg</a:t>
                </a:r>
                <a:endParaRPr kumimoji="1" lang="ja-JP" altLang="en-US" sz="1400" b="1" dirty="0"/>
              </a:p>
            </p:txBody>
          </p:sp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4D8327A6-9B02-8666-3BFD-A4005BCA00B7}"/>
                  </a:ext>
                </a:extLst>
              </p:cNvPr>
              <p:cNvSpPr/>
              <p:nvPr/>
            </p:nvSpPr>
            <p:spPr>
              <a:xfrm>
                <a:off x="7925527" y="1483742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13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Al</a:t>
                </a:r>
                <a:endParaRPr kumimoji="1" lang="ja-JP" altLang="en-US" sz="1600" b="1" dirty="0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42D6C575-B574-A716-483A-EF35AF96C72B}"/>
                  </a:ext>
                </a:extLst>
              </p:cNvPr>
              <p:cNvSpPr/>
              <p:nvPr/>
            </p:nvSpPr>
            <p:spPr>
              <a:xfrm>
                <a:off x="8546637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14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S</a:t>
                </a:r>
                <a:r>
                  <a:rPr lang="en-US" altLang="ja-JP" sz="1400" b="1" dirty="0"/>
                  <a:t>i</a:t>
                </a:r>
                <a:endParaRPr kumimoji="1" lang="ja-JP" altLang="en-US" sz="1600" b="1" dirty="0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3461C3D-9425-7404-06B2-F1CE6CF1D8BD}"/>
                  </a:ext>
                </a:extLst>
              </p:cNvPr>
              <p:cNvSpPr/>
              <p:nvPr/>
            </p:nvSpPr>
            <p:spPr>
              <a:xfrm>
                <a:off x="9166291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15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P</a:t>
                </a:r>
                <a:endParaRPr kumimoji="1" lang="ja-JP" altLang="en-US" sz="1600" b="1" dirty="0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F5DE136B-4E54-D1FB-0DC1-08977DCE8BB9}"/>
                  </a:ext>
                </a:extLst>
              </p:cNvPr>
              <p:cNvSpPr/>
              <p:nvPr/>
            </p:nvSpPr>
            <p:spPr>
              <a:xfrm>
                <a:off x="9786674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16</a:t>
                </a:r>
                <a:endParaRPr kumimoji="1" lang="en-US" altLang="ja-JP" sz="900" b="1" dirty="0"/>
              </a:p>
              <a:p>
                <a:pPr algn="ctr"/>
                <a:r>
                  <a:rPr lang="en-US" altLang="ja-JP" sz="1400" b="1" dirty="0"/>
                  <a:t>S</a:t>
                </a:r>
                <a:endParaRPr kumimoji="1" lang="ja-JP" altLang="en-US" sz="1600" b="1" dirty="0"/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DA3D83D4-B4FE-94B7-C180-D76D378F8B6A}"/>
                  </a:ext>
                </a:extLst>
              </p:cNvPr>
              <p:cNvSpPr/>
              <p:nvPr/>
            </p:nvSpPr>
            <p:spPr>
              <a:xfrm>
                <a:off x="11027436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18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Ar</a:t>
                </a:r>
                <a:endParaRPr kumimoji="1" lang="ja-JP" altLang="en-US" sz="1600" b="1" dirty="0"/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85738A-E10B-ED51-6D46-953A95E2C907}"/>
                  </a:ext>
                </a:extLst>
              </p:cNvPr>
              <p:cNvSpPr/>
              <p:nvPr/>
            </p:nvSpPr>
            <p:spPr>
              <a:xfrm>
                <a:off x="10407055" y="1483741"/>
                <a:ext cx="565031" cy="54346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900" b="1" dirty="0"/>
                  <a:t>17</a:t>
                </a:r>
                <a:endParaRPr kumimoji="1" lang="en-US" altLang="ja-JP" sz="900" b="1" dirty="0"/>
              </a:p>
              <a:p>
                <a:pPr algn="ctr"/>
                <a:r>
                  <a:rPr kumimoji="1" lang="en-US" altLang="ja-JP" sz="1400" b="1" dirty="0"/>
                  <a:t>Cl</a:t>
                </a:r>
                <a:endParaRPr kumimoji="1" lang="ja-JP" altLang="en-US" sz="1600" b="1" dirty="0"/>
              </a:p>
            </p:txBody>
          </p:sp>
        </p:grp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1E5F1F3F-0B74-98EE-ECB1-0C4A4578F8EF}"/>
                </a:ext>
              </a:extLst>
            </p:cNvPr>
            <p:cNvSpPr/>
            <p:nvPr/>
          </p:nvSpPr>
          <p:spPr>
            <a:xfrm>
              <a:off x="2633934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EC23BDE1-C53C-5360-8D05-5D9444F5AF07}"/>
                </a:ext>
              </a:extLst>
            </p:cNvPr>
            <p:cNvSpPr/>
            <p:nvPr/>
          </p:nvSpPr>
          <p:spPr>
            <a:xfrm>
              <a:off x="3135416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0C319583-D9D0-C25C-E297-658D6BCA0CBD}"/>
                </a:ext>
              </a:extLst>
            </p:cNvPr>
            <p:cNvSpPr/>
            <p:nvPr/>
          </p:nvSpPr>
          <p:spPr>
            <a:xfrm>
              <a:off x="3636899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BEEED397-5E1E-FCBA-DA9E-34538F66508E}"/>
                </a:ext>
              </a:extLst>
            </p:cNvPr>
            <p:cNvSpPr/>
            <p:nvPr/>
          </p:nvSpPr>
          <p:spPr>
            <a:xfrm>
              <a:off x="4138381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C13C8E6-1F0C-5347-79B1-6BCB60F0E1EB}"/>
                </a:ext>
              </a:extLst>
            </p:cNvPr>
            <p:cNvSpPr/>
            <p:nvPr/>
          </p:nvSpPr>
          <p:spPr>
            <a:xfrm>
              <a:off x="4639863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3B3CC4E-FA45-9038-E690-D5C2B508107D}"/>
                </a:ext>
              </a:extLst>
            </p:cNvPr>
            <p:cNvSpPr/>
            <p:nvPr/>
          </p:nvSpPr>
          <p:spPr>
            <a:xfrm>
              <a:off x="5141346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21443E24-E270-6DA8-08ED-236051293302}"/>
                </a:ext>
              </a:extLst>
            </p:cNvPr>
            <p:cNvSpPr/>
            <p:nvPr/>
          </p:nvSpPr>
          <p:spPr>
            <a:xfrm>
              <a:off x="5642828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A99A876-F5D8-ED46-1C0E-39ED761F7DE4}"/>
                </a:ext>
              </a:extLst>
            </p:cNvPr>
            <p:cNvSpPr/>
            <p:nvPr/>
          </p:nvSpPr>
          <p:spPr>
            <a:xfrm>
              <a:off x="614431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6FE823D7-8D19-F389-9FF9-ED17DB90F08A}"/>
                </a:ext>
              </a:extLst>
            </p:cNvPr>
            <p:cNvSpPr/>
            <p:nvPr/>
          </p:nvSpPr>
          <p:spPr>
            <a:xfrm>
              <a:off x="6645793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FBDC021E-2B6F-5582-71E5-9B87EFF771DB}"/>
                </a:ext>
              </a:extLst>
            </p:cNvPr>
            <p:cNvSpPr/>
            <p:nvPr/>
          </p:nvSpPr>
          <p:spPr>
            <a:xfrm>
              <a:off x="7148421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D92EBB86-5498-DE68-6B9E-CDE5A305209F}"/>
                </a:ext>
              </a:extLst>
            </p:cNvPr>
            <p:cNvSpPr/>
            <p:nvPr/>
          </p:nvSpPr>
          <p:spPr>
            <a:xfrm>
              <a:off x="2632272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1C8F473E-9891-2914-A6B8-25EC7DB64A6A}"/>
                </a:ext>
              </a:extLst>
            </p:cNvPr>
            <p:cNvSpPr/>
            <p:nvPr/>
          </p:nvSpPr>
          <p:spPr>
            <a:xfrm>
              <a:off x="3142380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C2B3DE65-3791-7713-8C53-429229713A11}"/>
                </a:ext>
              </a:extLst>
            </p:cNvPr>
            <p:cNvSpPr/>
            <p:nvPr/>
          </p:nvSpPr>
          <p:spPr>
            <a:xfrm>
              <a:off x="3643863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15958E8-1D64-AA7B-3A87-8DA9A702512B}"/>
                </a:ext>
              </a:extLst>
            </p:cNvPr>
            <p:cNvSpPr/>
            <p:nvPr/>
          </p:nvSpPr>
          <p:spPr>
            <a:xfrm>
              <a:off x="4145345" y="1833534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A2B18F3A-8ED4-7FE6-E5EB-4681DFC39BE5}"/>
                </a:ext>
              </a:extLst>
            </p:cNvPr>
            <p:cNvSpPr/>
            <p:nvPr/>
          </p:nvSpPr>
          <p:spPr>
            <a:xfrm>
              <a:off x="4646827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E0867AA3-74AF-98EA-EA7C-0DDA1992B6E5}"/>
                </a:ext>
              </a:extLst>
            </p:cNvPr>
            <p:cNvSpPr/>
            <p:nvPr/>
          </p:nvSpPr>
          <p:spPr>
            <a:xfrm>
              <a:off x="5148310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FD2B58C6-682C-BECA-3384-03C1275A0C4C}"/>
                </a:ext>
              </a:extLst>
            </p:cNvPr>
            <p:cNvSpPr/>
            <p:nvPr/>
          </p:nvSpPr>
          <p:spPr>
            <a:xfrm>
              <a:off x="5649792" y="1833533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5E1E92E8-BDEB-50A8-2977-48FB4CCE098D}"/>
                </a:ext>
              </a:extLst>
            </p:cNvPr>
            <p:cNvSpPr/>
            <p:nvPr/>
          </p:nvSpPr>
          <p:spPr>
            <a:xfrm>
              <a:off x="6151275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D237E523-5D29-0442-5DE3-B5CA4B534237}"/>
                </a:ext>
              </a:extLst>
            </p:cNvPr>
            <p:cNvSpPr/>
            <p:nvPr/>
          </p:nvSpPr>
          <p:spPr>
            <a:xfrm>
              <a:off x="6652757" y="1833532"/>
              <a:ext cx="452025" cy="4347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900" b="1" dirty="0"/>
            </a:p>
            <a:p>
              <a:pPr algn="ctr"/>
              <a:endParaRPr kumimoji="1" lang="ja-JP" altLang="en-US" sz="1600" b="1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4DB1A3B-F261-7FF8-3F1E-F6A7E8E38401}"/>
              </a:ext>
            </a:extLst>
          </p:cNvPr>
          <p:cNvGrpSpPr/>
          <p:nvPr/>
        </p:nvGrpSpPr>
        <p:grpSpPr>
          <a:xfrm>
            <a:off x="120833" y="108747"/>
            <a:ext cx="8979268" cy="371685"/>
            <a:chOff x="1636654" y="2767786"/>
            <a:chExt cx="8974128" cy="371685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55CFF008-D02D-246B-AC55-5F0E88F50347}"/>
                </a:ext>
              </a:extLst>
            </p:cNvPr>
            <p:cNvSpPr/>
            <p:nvPr/>
          </p:nvSpPr>
          <p:spPr>
            <a:xfrm>
              <a:off x="1636654" y="2767786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accent3">
                      <a:lumMod val="75000"/>
                    </a:schemeClr>
                  </a:solidFill>
                </a:rPr>
                <a:t>HOME</a:t>
              </a:r>
              <a:endParaRPr kumimoji="1" lang="ja-JP" alt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BD30547-06E8-0BDA-3018-28984EB16137}"/>
                </a:ext>
              </a:extLst>
            </p:cNvPr>
            <p:cNvSpPr/>
            <p:nvPr/>
          </p:nvSpPr>
          <p:spPr>
            <a:xfrm>
              <a:off x="3875851" y="2772100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bg2">
                      <a:lumMod val="50000"/>
                    </a:schemeClr>
                  </a:solidFill>
                </a:rPr>
                <a:t>原子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CEF1D8F5-51A9-D93B-5117-9E6275B298CC}"/>
                </a:ext>
              </a:extLst>
            </p:cNvPr>
            <p:cNvSpPr/>
            <p:nvPr/>
          </p:nvSpPr>
          <p:spPr>
            <a:xfrm>
              <a:off x="6106422" y="2770591"/>
              <a:ext cx="21960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bg1">
                      <a:lumMod val="50000"/>
                    </a:schemeClr>
                  </a:solidFill>
                </a:rPr>
                <a:t>化合物</a:t>
              </a:r>
              <a:endParaRPr kumimoji="1" lang="ja-JP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AAF8160-A4DF-1F30-2E58-D8B7DE1F9451}"/>
                </a:ext>
              </a:extLst>
            </p:cNvPr>
            <p:cNvSpPr/>
            <p:nvPr/>
          </p:nvSpPr>
          <p:spPr>
            <a:xfrm>
              <a:off x="8345619" y="2767786"/>
              <a:ext cx="2235600" cy="326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accent1"/>
                  </a:solidFill>
                </a:rPr>
                <a:t>化学反応</a:t>
              </a:r>
              <a:endParaRPr kumimoji="1" lang="ja-JP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A43CC7C-DE9F-4DC2-64D2-E8F57AEF6940}"/>
                </a:ext>
              </a:extLst>
            </p:cNvPr>
            <p:cNvSpPr/>
            <p:nvPr/>
          </p:nvSpPr>
          <p:spPr>
            <a:xfrm>
              <a:off x="8344080" y="3121471"/>
              <a:ext cx="2266702" cy="1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10D9EF0-366B-AAC0-A7E1-0B437A4900D0}"/>
              </a:ext>
            </a:extLst>
          </p:cNvPr>
          <p:cNvSpPr/>
          <p:nvPr/>
        </p:nvSpPr>
        <p:spPr>
          <a:xfrm>
            <a:off x="-3243" y="3156287"/>
            <a:ext cx="12192000" cy="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F7EC5C4-AEA2-A6E7-5694-E0A5C4B10B2F}"/>
              </a:ext>
            </a:extLst>
          </p:cNvPr>
          <p:cNvSpPr/>
          <p:nvPr/>
        </p:nvSpPr>
        <p:spPr>
          <a:xfrm rot="10800000" flipV="1">
            <a:off x="5021268" y="4312146"/>
            <a:ext cx="1403942" cy="43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No Result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3248FB8-3C93-B943-83A5-E05AD034B6ED}"/>
              </a:ext>
            </a:extLst>
          </p:cNvPr>
          <p:cNvSpPr/>
          <p:nvPr/>
        </p:nvSpPr>
        <p:spPr>
          <a:xfrm rot="10800000" flipV="1">
            <a:off x="-507" y="2719275"/>
            <a:ext cx="1639525" cy="43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検索結果 </a:t>
            </a:r>
            <a:r>
              <a:rPr lang="en-US" altLang="ja-JP" b="1" dirty="0">
                <a:solidFill>
                  <a:schemeClr val="tx1"/>
                </a:solidFill>
              </a:rPr>
              <a:t>0</a:t>
            </a:r>
            <a:r>
              <a:rPr lang="ja-JP" altLang="en-US" b="1" dirty="0">
                <a:solidFill>
                  <a:schemeClr val="tx1"/>
                </a:solidFill>
              </a:rPr>
              <a:t>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893</Words>
  <Application>Microsoft Office PowerPoint</Application>
  <PresentationFormat>ワイド画面</PresentationFormat>
  <Paragraphs>570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　優樹</dc:creator>
  <cp:lastModifiedBy>林　優樹</cp:lastModifiedBy>
  <cp:revision>42</cp:revision>
  <dcterms:created xsi:type="dcterms:W3CDTF">2024-02-09T03:54:27Z</dcterms:created>
  <dcterms:modified xsi:type="dcterms:W3CDTF">2024-03-04T16:35:32Z</dcterms:modified>
</cp:coreProperties>
</file>