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2" r:id="rId7"/>
    <p:sldId id="267" r:id="rId8"/>
    <p:sldId id="261" r:id="rId9"/>
    <p:sldId id="272" r:id="rId10"/>
    <p:sldId id="274" r:id="rId11"/>
    <p:sldId id="275" r:id="rId12"/>
    <p:sldId id="273" r:id="rId13"/>
    <p:sldId id="276" r:id="rId14"/>
    <p:sldId id="277" r:id="rId15"/>
    <p:sldId id="279" r:id="rId16"/>
    <p:sldId id="283" r:id="rId17"/>
    <p:sldId id="287" r:id="rId18"/>
    <p:sldId id="288" r:id="rId19"/>
    <p:sldId id="282" r:id="rId20"/>
    <p:sldId id="284" r:id="rId21"/>
    <p:sldId id="289" r:id="rId22"/>
    <p:sldId id="278" r:id="rId23"/>
    <p:sldId id="266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深色樣式 1 - 輔色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62973" autoAdjust="0"/>
  </p:normalViewPr>
  <p:slideViewPr>
    <p:cSldViewPr snapToGrid="0">
      <p:cViewPr varScale="1">
        <p:scale>
          <a:sx n="42" d="100"/>
          <a:sy n="42" d="100"/>
        </p:scale>
        <p:origin x="1708" y="20"/>
      </p:cViewPr>
      <p:guideLst/>
    </p:cSldViewPr>
  </p:slideViewPr>
  <p:notesTextViewPr>
    <p:cViewPr>
      <p:scale>
        <a:sx n="1" d="1"/>
        <a:sy n="1" d="1"/>
      </p:scale>
      <p:origin x="0" y="-14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592DF3-7529-40BC-B69F-E8EA173874EA}" type="datetimeFigureOut">
              <a:rPr lang="zh-TW" altLang="en-US" smtClean="0"/>
              <a:t>2023/4/27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C9512-D1C3-4BBF-A913-019D5FB614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068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3.4/d1/de5/classcv_1_1CascadeClassifier.ht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opencv.org/3.4/d1/de5/classcv_1_1CascadeClassifier.html#aaf8181cb63968136476ec4204ffca498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大家好我是第一組，我們報告的題目就是用老師指定的題目，人臉去識別化，我們的組員有祐禎和欣怡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C9512-D1C3-4BBF-A913-019D5FB6140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955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在</a:t>
            </a:r>
            <a:r>
              <a:rPr lang="en-US" altLang="zh-TW" sz="1200" b="1" dirty="0">
                <a:solidFill>
                  <a:schemeClr val="bg1"/>
                </a:solidFill>
              </a:rPr>
              <a:t>Gaussian</a:t>
            </a:r>
            <a:r>
              <a:rPr lang="zh-TW" altLang="en-US" sz="1200" b="1" dirty="0">
                <a:solidFill>
                  <a:schemeClr val="bg1"/>
                </a:solidFill>
              </a:rPr>
              <a:t>係數</a:t>
            </a:r>
            <a:r>
              <a:rPr lang="en-US" altLang="zh-TW" sz="1200" b="1" dirty="0">
                <a:solidFill>
                  <a:schemeClr val="bg1"/>
                </a:solidFill>
              </a:rPr>
              <a:t>45 </a:t>
            </a:r>
            <a:r>
              <a:rPr lang="zh-TW" altLang="en-US" sz="1200" b="1" dirty="0">
                <a:solidFill>
                  <a:schemeClr val="bg1"/>
                </a:solidFill>
              </a:rPr>
              <a:t>有降低一點到</a:t>
            </a:r>
            <a:r>
              <a:rPr lang="en-US" altLang="zh-TW" sz="1200" b="1" dirty="0">
                <a:solidFill>
                  <a:schemeClr val="bg1"/>
                </a:solidFill>
              </a:rPr>
              <a:t>24%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C9512-D1C3-4BBF-A913-019D5FB6140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12833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在</a:t>
            </a:r>
            <a:r>
              <a:rPr lang="en-US" altLang="zh-TW" sz="1200" b="1" dirty="0">
                <a:solidFill>
                  <a:schemeClr val="bg1"/>
                </a:solidFill>
              </a:rPr>
              <a:t>Gaussian</a:t>
            </a:r>
            <a:r>
              <a:rPr lang="zh-TW" altLang="en-US" sz="1200" b="1" dirty="0">
                <a:solidFill>
                  <a:schemeClr val="bg1"/>
                </a:solidFill>
              </a:rPr>
              <a:t>係數</a:t>
            </a:r>
            <a:r>
              <a:rPr lang="en-US" altLang="zh-TW" sz="1200" b="1" dirty="0">
                <a:solidFill>
                  <a:schemeClr val="bg1"/>
                </a:solidFill>
              </a:rPr>
              <a:t>99</a:t>
            </a:r>
            <a:r>
              <a:rPr lang="zh-TW" altLang="en-US" sz="1200" b="1" dirty="0">
                <a:solidFill>
                  <a:schemeClr val="bg1"/>
                </a:solidFill>
              </a:rPr>
              <a:t>，訓練結果的正確率只有</a:t>
            </a:r>
            <a:r>
              <a:rPr lang="en-US" altLang="zh-TW" sz="1200" b="1" dirty="0">
                <a:solidFill>
                  <a:schemeClr val="bg1"/>
                </a:solidFill>
              </a:rPr>
              <a:t>11.35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C9512-D1C3-4BBF-A913-019D5FB6140E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984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我們第二個實作的是</a:t>
            </a:r>
            <a:r>
              <a:rPr lang="en-US" altLang="zh-TW" dirty="0"/>
              <a:t>Cifar-10 </a:t>
            </a:r>
          </a:p>
          <a:p>
            <a:r>
              <a:rPr lang="zh-TW" altLang="en-US" dirty="0"/>
              <a:t>它和</a:t>
            </a:r>
            <a:r>
              <a:rPr lang="en-US" altLang="zh-TW" dirty="0"/>
              <a:t>MNIST </a:t>
            </a:r>
            <a:r>
              <a:rPr lang="zh-TW" altLang="en-US" dirty="0"/>
              <a:t>相同，是一個有 </a:t>
            </a:r>
            <a:r>
              <a:rPr lang="en-US" altLang="zh-TW" dirty="0"/>
              <a:t>6</a:t>
            </a:r>
            <a:r>
              <a:rPr lang="zh-TW" altLang="en-US" dirty="0"/>
              <a:t>萬 張圖片的資料集，分成 </a:t>
            </a:r>
            <a:r>
              <a:rPr lang="en-US" altLang="zh-TW" dirty="0"/>
              <a:t>50000 </a:t>
            </a:r>
            <a:r>
              <a:rPr lang="zh-TW" altLang="en-US" dirty="0"/>
              <a:t>張 </a:t>
            </a:r>
            <a:r>
              <a:rPr lang="en-US" altLang="zh-TW" dirty="0"/>
              <a:t>Training data</a:t>
            </a:r>
            <a:r>
              <a:rPr lang="zh-TW" altLang="en-US" dirty="0"/>
              <a:t>、以及 </a:t>
            </a:r>
            <a:r>
              <a:rPr lang="en-US" altLang="zh-TW" dirty="0"/>
              <a:t>10000 </a:t>
            </a:r>
            <a:r>
              <a:rPr lang="zh-TW" altLang="en-US" dirty="0"/>
              <a:t>張 </a:t>
            </a:r>
            <a:r>
              <a:rPr lang="en-US" altLang="zh-TW" dirty="0"/>
              <a:t>Test data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不同之處在於 </a:t>
            </a:r>
            <a:r>
              <a:rPr lang="en-US" altLang="zh-TW" dirty="0"/>
              <a:t>Cifar-10 </a:t>
            </a:r>
            <a:r>
              <a:rPr lang="zh-TW" altLang="en-US" dirty="0"/>
              <a:t>是 </a:t>
            </a:r>
            <a:r>
              <a:rPr lang="en-US" altLang="zh-TW" dirty="0"/>
              <a:t>32 x 32 </a:t>
            </a:r>
            <a:r>
              <a:rPr lang="zh-TW" altLang="en-US" dirty="0"/>
              <a:t>大小的 </a:t>
            </a:r>
            <a:r>
              <a:rPr lang="en-US" altLang="zh-TW" dirty="0"/>
              <a:t>RGB </a:t>
            </a:r>
            <a:r>
              <a:rPr lang="zh-TW" altLang="en-US" dirty="0"/>
              <a:t>彩色圖片，訓練比起 </a:t>
            </a:r>
            <a:r>
              <a:rPr lang="en-US" altLang="zh-TW" dirty="0"/>
              <a:t>MNIST </a:t>
            </a:r>
            <a:r>
              <a:rPr lang="zh-TW" altLang="en-US" dirty="0"/>
              <a:t>更是難上不少，模型也更複雜。</a:t>
            </a:r>
          </a:p>
          <a:p>
            <a:endParaRPr lang="zh-TW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我們用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loader</a:t>
            </a:r>
            <a:r>
              <a:rPr lang="zh-TW" altLang="en-US" dirty="0"/>
              <a:t>在訓練時一次讀取</a:t>
            </a:r>
            <a:r>
              <a:rPr lang="en-US" altLang="zh-TW" dirty="0"/>
              <a:t>1</a:t>
            </a:r>
            <a:r>
              <a:rPr lang="zh-TW" altLang="en-US" dirty="0"/>
              <a:t>個</a:t>
            </a:r>
            <a:r>
              <a:rPr lang="en-US" altLang="zh-TW" dirty="0" err="1"/>
              <a:t>Batch_size</a:t>
            </a:r>
            <a:r>
              <a:rPr lang="zh-TW" altLang="en-US" dirty="0"/>
              <a:t>的數據而不用讀取整個</a:t>
            </a:r>
            <a:r>
              <a:rPr lang="en-US" altLang="zh-TW" dirty="0"/>
              <a:t>Dataset</a:t>
            </a:r>
            <a:r>
              <a:rPr lang="zh-TW" altLang="en-US" dirty="0"/>
              <a:t>的數據。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所以我們</a:t>
            </a:r>
            <a:r>
              <a:rPr lang="en-US" altLang="zh-TW" dirty="0" err="1"/>
              <a:t>BatchSize</a:t>
            </a:r>
            <a:r>
              <a:rPr lang="en-US" altLang="zh-TW" dirty="0"/>
              <a:t> </a:t>
            </a:r>
            <a:r>
              <a:rPr lang="zh-TW" altLang="en-US" dirty="0"/>
              <a:t>都用</a:t>
            </a:r>
            <a:r>
              <a:rPr lang="en-US" altLang="zh-TW" dirty="0"/>
              <a:t>128</a:t>
            </a:r>
            <a:r>
              <a:rPr lang="zh-TW" altLang="en-US" dirty="0"/>
              <a:t>，對於大型數據集，使用較大的</a:t>
            </a:r>
            <a:r>
              <a:rPr lang="en-US" altLang="zh-TW" dirty="0"/>
              <a:t>batch size</a:t>
            </a:r>
            <a:r>
              <a:rPr lang="zh-TW" altLang="en-US" dirty="0"/>
              <a:t>可能會更為合適，因為這可以加速訓練過程，並且可以減少隨機性的影響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在</a:t>
            </a:r>
            <a:r>
              <a:rPr lang="en-US" altLang="zh-TW" sz="1200" b="1" dirty="0">
                <a:solidFill>
                  <a:schemeClr val="bg1"/>
                </a:solidFill>
              </a:rPr>
              <a:t>Gaussian</a:t>
            </a:r>
            <a:r>
              <a:rPr lang="zh-TW" altLang="en-US" sz="1200" b="1" dirty="0">
                <a:solidFill>
                  <a:schemeClr val="bg1"/>
                </a:solidFill>
              </a:rPr>
              <a:t>係數</a:t>
            </a:r>
            <a:r>
              <a:rPr lang="en-US" altLang="zh-TW" sz="1200" b="1" dirty="0">
                <a:solidFill>
                  <a:schemeClr val="bg1"/>
                </a:solidFill>
              </a:rPr>
              <a:t>15 Training</a:t>
            </a:r>
            <a:r>
              <a:rPr lang="zh-TW" altLang="en-US" sz="1200" b="1" dirty="0">
                <a:solidFill>
                  <a:schemeClr val="bg1"/>
                </a:solidFill>
              </a:rPr>
              <a:t>結果的正確率是</a:t>
            </a:r>
            <a:r>
              <a:rPr lang="en-US" altLang="zh-TW" sz="1200" b="1" dirty="0">
                <a:solidFill>
                  <a:schemeClr val="bg1"/>
                </a:solidFill>
              </a:rPr>
              <a:t>15.49</a:t>
            </a:r>
            <a:endParaRPr lang="zh-TW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C9512-D1C3-4BBF-A913-019D5FB6140E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0511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在</a:t>
            </a:r>
            <a:r>
              <a:rPr lang="en-US" altLang="zh-TW" sz="1200" b="1" dirty="0">
                <a:solidFill>
                  <a:schemeClr val="bg1"/>
                </a:solidFill>
              </a:rPr>
              <a:t>Gaussian</a:t>
            </a:r>
            <a:r>
              <a:rPr lang="zh-TW" altLang="en-US" sz="1200" b="1" dirty="0">
                <a:solidFill>
                  <a:schemeClr val="bg1"/>
                </a:solidFill>
              </a:rPr>
              <a:t>係數</a:t>
            </a:r>
            <a:r>
              <a:rPr lang="en-US" altLang="zh-TW" sz="1200" b="1" dirty="0">
                <a:solidFill>
                  <a:schemeClr val="bg1"/>
                </a:solidFill>
              </a:rPr>
              <a:t>45 </a:t>
            </a:r>
            <a:r>
              <a:rPr lang="zh-TW" altLang="en-US" sz="1200" b="1" dirty="0">
                <a:solidFill>
                  <a:schemeClr val="bg1"/>
                </a:solidFill>
              </a:rPr>
              <a:t>有降低一點到</a:t>
            </a:r>
            <a:r>
              <a:rPr lang="en-US" altLang="zh-TW" sz="1200" b="1" dirty="0">
                <a:solidFill>
                  <a:schemeClr val="bg1"/>
                </a:solidFill>
              </a:rPr>
              <a:t>10.02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C9512-D1C3-4BBF-A913-019D5FB6140E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8958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在</a:t>
            </a:r>
            <a:r>
              <a:rPr lang="en-US" altLang="zh-TW" sz="1200" b="1" dirty="0">
                <a:solidFill>
                  <a:schemeClr val="bg1"/>
                </a:solidFill>
              </a:rPr>
              <a:t>Gaussian</a:t>
            </a:r>
            <a:r>
              <a:rPr lang="zh-TW" altLang="en-US" sz="1200" b="1" dirty="0">
                <a:solidFill>
                  <a:schemeClr val="bg1"/>
                </a:solidFill>
              </a:rPr>
              <a:t>係數</a:t>
            </a:r>
            <a:r>
              <a:rPr lang="en-US" altLang="zh-TW" sz="1200" b="1" dirty="0">
                <a:solidFill>
                  <a:schemeClr val="bg1"/>
                </a:solidFill>
              </a:rPr>
              <a:t>99 </a:t>
            </a:r>
            <a:r>
              <a:rPr lang="zh-TW" altLang="en-US" sz="1200" b="1" dirty="0">
                <a:solidFill>
                  <a:schemeClr val="bg1"/>
                </a:solidFill>
              </a:rPr>
              <a:t>訓練結果的正確率到了最低 只有</a:t>
            </a:r>
            <a:r>
              <a:rPr lang="en-US" altLang="zh-TW" sz="1200" b="1" dirty="0">
                <a:solidFill>
                  <a:schemeClr val="bg1"/>
                </a:solidFill>
              </a:rPr>
              <a:t>10%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C9512-D1C3-4BBF-A913-019D5FB6140E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1997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我們最後實作人臉的識別</a:t>
            </a:r>
            <a:r>
              <a:rPr lang="en-US" altLang="zh-TW" sz="1200" b="1" dirty="0"/>
              <a:t>Neural Network </a:t>
            </a:r>
            <a:r>
              <a:rPr lang="zh-TW" altLang="en-US" sz="1200" b="1" dirty="0"/>
              <a:t> </a:t>
            </a:r>
            <a:r>
              <a:rPr lang="en-US" altLang="zh-TW" sz="1200" b="1" dirty="0"/>
              <a:t>AT&amp;T dataset</a:t>
            </a: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plot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library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為一個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模型繪製</a:t>
            </a:r>
            <a:r>
              <a:rPr lang="en-US" altLang="zh-TW" sz="1200" dirty="0">
                <a:solidFill>
                  <a:schemeClr val="bg1"/>
                </a:solidFill>
              </a:rPr>
              <a:t>Loss function change curve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history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儲存了模型的訓練結果，</a:t>
            </a:r>
            <a:r>
              <a:rPr lang="zh-TW" altLang="en-US" dirty="0"/>
              <a:t>縱軸是</a:t>
            </a:r>
            <a:r>
              <a:rPr lang="en-US" altLang="zh-TW" dirty="0"/>
              <a:t>Current loss </a:t>
            </a:r>
            <a:r>
              <a:rPr lang="zh-TW" altLang="en-US" dirty="0"/>
              <a:t>橫軸是</a:t>
            </a:r>
            <a:r>
              <a:rPr lang="en-US" altLang="zh-TW" dirty="0"/>
              <a:t>epoch function</a:t>
            </a:r>
          </a:p>
          <a:p>
            <a:endParaRPr lang="en-US" altLang="zh-TW" dirty="0"/>
          </a:p>
          <a:p>
            <a:r>
              <a:rPr lang="en-US" altLang="zh-TW" dirty="0"/>
              <a:t>AT&amp;T </a:t>
            </a:r>
            <a:r>
              <a:rPr lang="zh-TW" altLang="en-US" dirty="0"/>
              <a:t>數據集相對較小，只有 </a:t>
            </a:r>
            <a:r>
              <a:rPr lang="en-US" altLang="zh-TW" dirty="0"/>
              <a:t>40 </a:t>
            </a:r>
            <a:r>
              <a:rPr lang="zh-TW" altLang="en-US" dirty="0"/>
              <a:t>種圖像，每種圖像只有 </a:t>
            </a:r>
            <a:r>
              <a:rPr lang="en-US" altLang="zh-TW" dirty="0"/>
              <a:t>10 </a:t>
            </a:r>
            <a:r>
              <a:rPr lang="zh-TW" altLang="en-US" dirty="0"/>
              <a:t>張圖像。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雖然較小的</a:t>
            </a:r>
            <a:r>
              <a:rPr lang="en-US" altLang="zh-TW" dirty="0"/>
              <a:t>batch size</a:t>
            </a:r>
            <a:r>
              <a:rPr lang="zh-TW" altLang="en-US" dirty="0"/>
              <a:t>有時可能會提高模型的訓練速度和收斂速度，但這並不意味著一定會導致更高的準確率。</a:t>
            </a:r>
          </a:p>
          <a:p>
            <a:endParaRPr lang="zh-TW" altLang="en-US" dirty="0"/>
          </a:p>
          <a:p>
            <a:r>
              <a:rPr lang="zh-TW" altLang="en-US" dirty="0"/>
              <a:t>在訓練</a:t>
            </a:r>
            <a:r>
              <a:rPr lang="en-US" altLang="zh-TW" sz="1200" b="1" dirty="0"/>
              <a:t>Neural Network</a:t>
            </a:r>
            <a:r>
              <a:rPr lang="zh-TW" altLang="en-US" dirty="0"/>
              <a:t>時，使用較小的</a:t>
            </a:r>
            <a:r>
              <a:rPr lang="en-US" altLang="zh-TW" dirty="0"/>
              <a:t>batch size</a:t>
            </a:r>
            <a:r>
              <a:rPr lang="zh-TW" altLang="en-US" dirty="0"/>
              <a:t>可能會導致訓練過程中的</a:t>
            </a:r>
            <a:r>
              <a:rPr lang="en-US" altLang="zh-TW" sz="1200" dirty="0">
                <a:solidFill>
                  <a:schemeClr val="bg1"/>
                </a:solidFill>
              </a:rPr>
              <a:t>Gaussian</a:t>
            </a:r>
            <a:r>
              <a:rPr lang="zh-TW" altLang="en-US" sz="1200" dirty="0">
                <a:solidFill>
                  <a:schemeClr val="bg1"/>
                </a:solidFill>
              </a:rPr>
              <a:t>或干擾的效果</a:t>
            </a:r>
            <a:r>
              <a:rPr lang="zh-TW" altLang="en-US" dirty="0"/>
              <a:t>更加明顯，</a:t>
            </a:r>
          </a:p>
          <a:p>
            <a:r>
              <a:rPr lang="zh-TW" altLang="en-US" dirty="0"/>
              <a:t>因此對於較小的數據集，選擇較小的</a:t>
            </a:r>
            <a:r>
              <a:rPr lang="en-US" altLang="zh-TW" dirty="0"/>
              <a:t>batch size</a:t>
            </a:r>
            <a:r>
              <a:rPr lang="zh-TW" altLang="en-US" dirty="0"/>
              <a:t>可能更為合適，對於</a:t>
            </a:r>
            <a:r>
              <a:rPr lang="en-US" altLang="zh-TW" dirty="0"/>
              <a:t>AT&amp;T</a:t>
            </a:r>
            <a:r>
              <a:rPr lang="zh-TW" altLang="en-US" dirty="0"/>
              <a:t>數據集，</a:t>
            </a:r>
            <a:r>
              <a:rPr lang="en-US" altLang="zh-TW" dirty="0"/>
              <a:t>batch size</a:t>
            </a:r>
            <a:r>
              <a:rPr lang="zh-TW" altLang="en-US" dirty="0"/>
              <a:t>，比如</a:t>
            </a:r>
            <a:r>
              <a:rPr lang="en-US" altLang="zh-TW" dirty="0"/>
              <a:t>16</a:t>
            </a:r>
            <a:r>
              <a:rPr lang="zh-TW" altLang="en-US" dirty="0"/>
              <a:t>或</a:t>
            </a:r>
            <a:r>
              <a:rPr lang="en-US" altLang="zh-TW" dirty="0"/>
              <a:t>32</a:t>
            </a:r>
            <a:r>
              <a:rPr lang="zh-TW" altLang="en-US" dirty="0"/>
              <a:t>，我們這張圖是用</a:t>
            </a:r>
            <a:r>
              <a:rPr lang="en-US" altLang="zh-TW" dirty="0"/>
              <a:t>10</a:t>
            </a:r>
          </a:p>
          <a:p>
            <a:endParaRPr lang="en-US" altLang="zh-TW" dirty="0"/>
          </a:p>
          <a:p>
            <a:r>
              <a:rPr lang="zh-TW" altLang="en-US" dirty="0"/>
              <a:t>模型可能在</a:t>
            </a:r>
            <a:r>
              <a:rPr lang="en-US" altLang="zh-TW" dirty="0"/>
              <a:t>epoch</a:t>
            </a:r>
            <a:r>
              <a:rPr lang="zh-TW" altLang="en-US" dirty="0"/>
              <a:t>數小就可以收斂到比較好的結果。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這是在還沒有 </a:t>
            </a:r>
            <a:r>
              <a:rPr lang="en-US" altLang="zh-TW" sz="1200" dirty="0">
                <a:solidFill>
                  <a:schemeClr val="bg1"/>
                </a:solidFill>
              </a:rPr>
              <a:t>Gaussian</a:t>
            </a:r>
            <a:r>
              <a:rPr lang="zh-TW" altLang="en-US" sz="1200" dirty="0">
                <a:solidFill>
                  <a:schemeClr val="bg1"/>
                </a:solidFill>
              </a:rPr>
              <a:t> </a:t>
            </a:r>
            <a:r>
              <a:rPr lang="en-US" altLang="zh-TW" sz="1200" dirty="0">
                <a:solidFill>
                  <a:schemeClr val="bg1"/>
                </a:solidFill>
              </a:rPr>
              <a:t>blur </a:t>
            </a:r>
            <a:r>
              <a:rPr lang="zh-TW" altLang="en-US" sz="1200" dirty="0">
                <a:solidFill>
                  <a:schemeClr val="bg1"/>
                </a:solidFill>
              </a:rPr>
              <a:t>隨著</a:t>
            </a:r>
            <a:r>
              <a:rPr lang="en-US" altLang="zh-TW" dirty="0"/>
              <a:t>epoch</a:t>
            </a:r>
            <a:r>
              <a:rPr lang="zh-TW" altLang="en-US" sz="1200" dirty="0">
                <a:solidFill>
                  <a:schemeClr val="tx1"/>
                </a:solidFill>
              </a:rPr>
              <a:t>，</a:t>
            </a:r>
            <a:r>
              <a:rPr lang="en-US" altLang="zh-TW" sz="1200" dirty="0">
                <a:solidFill>
                  <a:schemeClr val="tx1"/>
                </a:solidFill>
              </a:rPr>
              <a:t>current </a:t>
            </a:r>
            <a:r>
              <a:rPr lang="zh-TW" altLang="en-US" sz="1200" dirty="0">
                <a:solidFill>
                  <a:schemeClr val="bg1"/>
                </a:solidFill>
              </a:rPr>
              <a:t> </a:t>
            </a:r>
            <a:r>
              <a:rPr lang="en-US" altLang="zh-TW" sz="1200" dirty="0">
                <a:solidFill>
                  <a:schemeClr val="bg1"/>
                </a:solidFill>
              </a:rPr>
              <a:t>loss</a:t>
            </a:r>
            <a:r>
              <a:rPr lang="zh-TW" altLang="en-US" sz="1200" dirty="0">
                <a:solidFill>
                  <a:schemeClr val="bg1"/>
                </a:solidFill>
              </a:rPr>
              <a:t>有越來越低的情形</a:t>
            </a:r>
            <a:r>
              <a:rPr lang="en-US" altLang="zh-TW" sz="1200" dirty="0">
                <a:solidFill>
                  <a:schemeClr val="bg1"/>
                </a:solidFill>
              </a:rPr>
              <a:t> 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C9512-D1C3-4BBF-A913-019D5FB6140E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19948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在</a:t>
            </a:r>
            <a:r>
              <a:rPr lang="en-US" altLang="zh-TW" sz="1200" b="1" dirty="0">
                <a:solidFill>
                  <a:schemeClr val="bg1"/>
                </a:solidFill>
              </a:rPr>
              <a:t>Gaussian</a:t>
            </a:r>
            <a:r>
              <a:rPr lang="zh-TW" altLang="en-US" sz="1200" b="1" dirty="0">
                <a:solidFill>
                  <a:schemeClr val="bg1"/>
                </a:solidFill>
              </a:rPr>
              <a:t>係數</a:t>
            </a:r>
            <a:r>
              <a:rPr lang="en-US" altLang="zh-TW" sz="1200" b="1" dirty="0">
                <a:solidFill>
                  <a:schemeClr val="bg1"/>
                </a:solidFill>
              </a:rPr>
              <a:t>15 Training</a:t>
            </a:r>
            <a:r>
              <a:rPr lang="zh-TW" altLang="en-US" sz="1200" b="1" dirty="0">
                <a:solidFill>
                  <a:schemeClr val="bg1"/>
                </a:solidFill>
              </a:rPr>
              <a:t>結果的正確率是</a:t>
            </a:r>
            <a:r>
              <a:rPr lang="en-US" altLang="zh-TW" sz="1200" b="1" dirty="0">
                <a:solidFill>
                  <a:schemeClr val="bg1"/>
                </a:solidFill>
              </a:rPr>
              <a:t>26%</a:t>
            </a:r>
            <a:r>
              <a:rPr lang="zh-TW" altLang="en-US" sz="1200" b="1" dirty="0">
                <a:solidFill>
                  <a:schemeClr val="bg1"/>
                </a:solidFill>
              </a:rPr>
              <a:t>左右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C9512-D1C3-4BBF-A913-019D5FB6140E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869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dirty="0">
                <a:solidFill>
                  <a:schemeClr val="bg1"/>
                </a:solidFill>
              </a:rPr>
              <a:t>Loss function change curve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1" dirty="0">
                <a:solidFill>
                  <a:schemeClr val="bg1"/>
                </a:solidFill>
              </a:rPr>
              <a:t> </a:t>
            </a:r>
            <a:r>
              <a:rPr lang="en-US" altLang="zh-TW" sz="1200" dirty="0">
                <a:solidFill>
                  <a:schemeClr val="tx1"/>
                </a:solidFill>
              </a:rPr>
              <a:t>current </a:t>
            </a:r>
            <a:r>
              <a:rPr lang="zh-TW" altLang="en-US" sz="1200" dirty="0">
                <a:solidFill>
                  <a:schemeClr val="bg1"/>
                </a:solidFill>
              </a:rPr>
              <a:t> </a:t>
            </a:r>
            <a:r>
              <a:rPr lang="en-US" altLang="zh-TW" sz="1200" dirty="0">
                <a:solidFill>
                  <a:schemeClr val="bg1"/>
                </a:solidFill>
              </a:rPr>
              <a:t>loss</a:t>
            </a:r>
            <a:r>
              <a:rPr lang="zh-TW" altLang="en-US" sz="1200" dirty="0">
                <a:solidFill>
                  <a:schemeClr val="bg1"/>
                </a:solidFill>
              </a:rPr>
              <a:t>下降的趨勢就沒有那麼明顯</a:t>
            </a:r>
            <a:endParaRPr lang="en-US" altLang="zh-TW" sz="1200" b="1" dirty="0">
              <a:solidFill>
                <a:schemeClr val="bg1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C9512-D1C3-4BBF-A913-019D5FB6140E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94658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在</a:t>
            </a:r>
            <a:r>
              <a:rPr lang="en-US" altLang="zh-TW" sz="1200" b="1" dirty="0">
                <a:solidFill>
                  <a:schemeClr val="bg1"/>
                </a:solidFill>
              </a:rPr>
              <a:t>Gaussian</a:t>
            </a:r>
            <a:r>
              <a:rPr lang="zh-TW" altLang="en-US" sz="1200" b="1" dirty="0">
                <a:solidFill>
                  <a:schemeClr val="bg1"/>
                </a:solidFill>
              </a:rPr>
              <a:t>係數</a:t>
            </a:r>
            <a:r>
              <a:rPr lang="en-US" altLang="zh-TW" sz="1200" b="1" dirty="0">
                <a:solidFill>
                  <a:schemeClr val="bg1"/>
                </a:solidFill>
              </a:rPr>
              <a:t>45 </a:t>
            </a:r>
            <a:r>
              <a:rPr lang="zh-TW" altLang="en-US" sz="1200" b="1" dirty="0">
                <a:solidFill>
                  <a:schemeClr val="bg1"/>
                </a:solidFill>
              </a:rPr>
              <a:t>有降低一點</a:t>
            </a:r>
            <a:r>
              <a:rPr lang="en-US" altLang="zh-TW" sz="1200" b="1" dirty="0">
                <a:solidFill>
                  <a:schemeClr val="bg1"/>
                </a:solidFill>
              </a:rPr>
              <a:t>16%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C9512-D1C3-4BBF-A913-019D5FB6140E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2994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1" dirty="0">
                <a:solidFill>
                  <a:schemeClr val="bg1"/>
                </a:solidFill>
              </a:rPr>
              <a:t>我們一樣有將它的</a:t>
            </a:r>
            <a:r>
              <a:rPr lang="en-US" altLang="zh-TW" sz="1200" b="1" dirty="0">
                <a:solidFill>
                  <a:schemeClr val="bg1"/>
                </a:solidFill>
              </a:rPr>
              <a:t>Loss function change curve</a:t>
            </a:r>
            <a:r>
              <a:rPr lang="zh-TW" altLang="en-US" sz="1200" b="1" dirty="0">
                <a:solidFill>
                  <a:schemeClr val="bg1"/>
                </a:solidFill>
              </a:rPr>
              <a:t>繪製出來</a:t>
            </a:r>
            <a:endParaRPr lang="en-US" altLang="zh-TW" sz="1200" b="1" dirty="0">
              <a:solidFill>
                <a:schemeClr val="bg1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C9512-D1C3-4BBF-A913-019D5FB6140E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2394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我們主要報告的內容會介紹到 </a:t>
            </a:r>
            <a:endParaRPr lang="en-US" altLang="zh-TW" dirty="0"/>
          </a:p>
          <a:p>
            <a:r>
              <a:rPr lang="zh-TW" altLang="en-US" dirty="0"/>
              <a:t>什麼是人臉去識別化</a:t>
            </a:r>
            <a:endParaRPr lang="en-US" altLang="zh-TW" dirty="0"/>
          </a:p>
          <a:p>
            <a:r>
              <a:rPr lang="zh-TW" altLang="en-US" dirty="0"/>
              <a:t>還有我們為什麼需要做人臉去識別化這件事</a:t>
            </a:r>
            <a:endParaRPr lang="en-US" altLang="zh-TW" dirty="0"/>
          </a:p>
          <a:p>
            <a:r>
              <a:rPr lang="zh-TW" altLang="en-US" dirty="0"/>
              <a:t>以及我們如何實作期中報告的部分，包括三種</a:t>
            </a:r>
            <a:r>
              <a:rPr lang="en-US" altLang="zh-TW" sz="1200" b="1" dirty="0">
                <a:solidFill>
                  <a:schemeClr val="bg1"/>
                </a:solidFill>
              </a:rPr>
              <a:t>Database Training </a:t>
            </a:r>
            <a:r>
              <a:rPr lang="zh-TW" altLang="en-US" sz="1200" b="1" dirty="0">
                <a:solidFill>
                  <a:schemeClr val="bg1"/>
                </a:solidFill>
              </a:rPr>
              <a:t>的結果</a:t>
            </a:r>
            <a:endParaRPr lang="en-US" altLang="zh-TW" sz="1200" b="1" dirty="0">
              <a:solidFill>
                <a:schemeClr val="bg1"/>
              </a:solidFill>
            </a:endParaRP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C9512-D1C3-4BBF-A913-019D5FB6140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23568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在</a:t>
            </a:r>
            <a:r>
              <a:rPr lang="en-US" altLang="zh-TW" sz="1200" b="1" dirty="0">
                <a:solidFill>
                  <a:schemeClr val="bg1"/>
                </a:solidFill>
              </a:rPr>
              <a:t>Gaussian</a:t>
            </a:r>
            <a:r>
              <a:rPr lang="zh-TW" altLang="en-US" sz="1200" b="1" dirty="0">
                <a:solidFill>
                  <a:schemeClr val="bg1"/>
                </a:solidFill>
              </a:rPr>
              <a:t>係數</a:t>
            </a:r>
            <a:r>
              <a:rPr lang="en-US" altLang="zh-TW" sz="1200" b="1" dirty="0">
                <a:solidFill>
                  <a:schemeClr val="bg1"/>
                </a:solidFill>
              </a:rPr>
              <a:t>99 Training Result</a:t>
            </a:r>
            <a:r>
              <a:rPr lang="zh-TW" altLang="en-US" sz="1200" b="1" dirty="0">
                <a:solidFill>
                  <a:schemeClr val="bg1"/>
                </a:solidFill>
              </a:rPr>
              <a:t>正確率是</a:t>
            </a:r>
            <a:r>
              <a:rPr lang="en-US" altLang="zh-TW" sz="1200" b="1" dirty="0">
                <a:solidFill>
                  <a:schemeClr val="bg1"/>
                </a:solidFill>
              </a:rPr>
              <a:t>13%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C9512-D1C3-4BBF-A913-019D5FB6140E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2149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C9512-D1C3-4BBF-A913-019D5FB6140E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60485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整理出每一個</a:t>
            </a:r>
            <a:r>
              <a:rPr lang="en-US" altLang="zh-TW" dirty="0"/>
              <a:t>database</a:t>
            </a:r>
            <a:r>
              <a:rPr lang="zh-TW" altLang="en-US" dirty="0"/>
              <a:t>的訓練的結果發現隨著</a:t>
            </a:r>
            <a:r>
              <a:rPr lang="en-US" altLang="zh-TW" sz="1200" dirty="0"/>
              <a:t>Gaussian</a:t>
            </a:r>
            <a:r>
              <a:rPr lang="zh-TW" altLang="en-US" sz="1200" dirty="0"/>
              <a:t>係數的增加，正確率都有越來越小的情形。</a:t>
            </a:r>
            <a:endParaRPr lang="en-US" altLang="zh-TW" sz="1200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C9512-D1C3-4BBF-A913-019D5FB6140E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4267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首先是什麼 </a:t>
            </a:r>
            <a:r>
              <a:rPr lang="en-US" altLang="zh-TW" sz="1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Face De-identification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C9512-D1C3-4BBF-A913-019D5FB6140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5797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人臉去識別化，在人臉的圖像或影像中，藉由修改或刪除部分或全部的一些識別特徵來保護個人隱私的過程。 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它的目的，是防止某些識別的特定的數據集中於某些人</a:t>
            </a:r>
            <a:endParaRPr lang="en-US" altLang="zh-TW" dirty="0"/>
          </a:p>
          <a:p>
            <a:endParaRPr lang="zh-TW" altLang="en-US" dirty="0"/>
          </a:p>
          <a:p>
            <a:r>
              <a:rPr lang="zh-TW" altLang="en-US" dirty="0"/>
              <a:t>通常用於研究和數據收集，特別是在醫療和法律等必須保護個人隱私的領域。 它還用於機場或購物中心等公共場所。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實作的方法，包括對人臉進行模糊處理或像素化、添加干擾或失真，或者用合成人臉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C9512-D1C3-4BBF-A913-019D5FB6140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830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接下來是我們為什麼需要做人臉去識別化這件事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C9512-D1C3-4BBF-A913-019D5FB6140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5224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分成三個部分，分別是隱私性、安全性和合法性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隱私保護：對於在公共場所或透過監視器捕捉臉部圖像的個人隱私而言，在人臉去識別化對隱私保護是相當重要的一環。</a:t>
            </a:r>
          </a:p>
          <a:p>
            <a:endParaRPr lang="zh-TW" altLang="en-US" dirty="0"/>
          </a:p>
          <a:p>
            <a:r>
              <a:rPr lang="zh-TW" altLang="en-US" dirty="0"/>
              <a:t>安全性：對於未經授權訪問的某些敏感數據。 例如，在醫療領域，人臉去識別化可以防止未經授權醫療訪問記錄。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合法性：許多法規和法律要求對人臉進行去識別化處理，以確保符合數據隱私和安全標準。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C9512-D1C3-4BBF-A913-019D5FB6140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137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再來就是最重要的部分，是我們如何實作這個報告的部分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C9512-D1C3-4BBF-A913-019D5FB6140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2342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OpenCV </a:t>
            </a:r>
            <a:r>
              <a:rPr lang="zh-TW" altLang="en-US" sz="1200" b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提供了一種訓練方法</a:t>
            </a:r>
            <a:endParaRPr lang="en-US" altLang="zh-TW" sz="1200" b="0" u="non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pretrained models</a:t>
            </a:r>
            <a:r>
              <a:rPr lang="zh-TW" altLang="en-US" sz="1200" b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位於 </a:t>
            </a:r>
            <a:r>
              <a:rPr lang="en-US" altLang="zh-TW" sz="1200" b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OpenCV </a:t>
            </a:r>
            <a:r>
              <a:rPr lang="zh-TW" altLang="en-US" sz="1200" b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安裝的數據文件夾中</a:t>
            </a:r>
            <a:endParaRPr lang="en-US" altLang="zh-TW" sz="1200" b="0" u="non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u="non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Haar</a:t>
            </a:r>
            <a:r>
              <a:rPr lang="en-US" altLang="zh-TW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-cascade Detection</a:t>
            </a:r>
            <a:r>
              <a:rPr lang="zh-TW" altLang="en-US" sz="1200" b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檢測圖像中的面部</a:t>
            </a:r>
            <a:endParaRPr lang="en-US" altLang="zh-TW" sz="1200" b="0" u="non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CascadeClassifier</a:t>
            </a:r>
            <a:r>
              <a:rPr lang="zh-TW" altLang="en-US" sz="1200" b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加載必要的 </a:t>
            </a:r>
            <a:r>
              <a:rPr lang="en-US" altLang="zh-TW" sz="1200" b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 </a:t>
            </a:r>
            <a:r>
              <a:rPr lang="zh-TW" altLang="en-US" sz="1200" b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文件。</a:t>
            </a:r>
            <a:endParaRPr lang="en-US" altLang="zh-TW" sz="1200" b="0" u="non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detectMultiScale</a:t>
            </a:r>
            <a:r>
              <a:rPr lang="zh-TW" altLang="en-US" sz="1200" b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方法完成檢測，</a:t>
            </a:r>
            <a:endParaRPr lang="en-US" altLang="zh-TW" sz="1200" b="0" u="non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該方法返回檢測到的面部的邊界矩形。</a:t>
            </a:r>
            <a:endParaRPr lang="en-US" altLang="zh-TW" sz="1200" b="0" u="non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</a:p>
          <a:p>
            <a:r>
              <a:rPr lang="zh-TW" altLang="en-US" sz="1200" b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接下來我們會展示我們</a:t>
            </a:r>
            <a:r>
              <a:rPr lang="en-US" altLang="zh-TW" sz="1200" b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training</a:t>
            </a:r>
            <a:r>
              <a:rPr lang="zh-TW" altLang="en-US" sz="1200" b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的數據的結果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C9512-D1C3-4BBF-A913-019D5FB6140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3170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我們第一個實作的</a:t>
            </a:r>
            <a:r>
              <a:rPr lang="en-US" altLang="zh-TW" sz="1200" b="1" dirty="0" err="1">
                <a:solidFill>
                  <a:schemeClr val="bg1"/>
                </a:solidFill>
              </a:rPr>
              <a:t>Mnist</a:t>
            </a:r>
            <a:r>
              <a:rPr lang="en-US" altLang="zh-TW" sz="1200" b="1" dirty="0">
                <a:solidFill>
                  <a:schemeClr val="bg1"/>
                </a:solidFill>
              </a:rPr>
              <a:t> Database </a:t>
            </a:r>
            <a:r>
              <a:rPr lang="zh-TW" altLang="en-US" sz="1200" b="1" dirty="0">
                <a:solidFill>
                  <a:schemeClr val="bg1"/>
                </a:solidFill>
              </a:rPr>
              <a:t>的</a:t>
            </a:r>
            <a:r>
              <a:rPr lang="en-US" altLang="zh-TW" sz="1200" b="1" dirty="0">
                <a:solidFill>
                  <a:schemeClr val="bg1"/>
                </a:solidFill>
              </a:rPr>
              <a:t>Training</a:t>
            </a:r>
            <a:endParaRPr lang="en-US" altLang="zh-TW" dirty="0"/>
          </a:p>
          <a:p>
            <a:r>
              <a:rPr lang="en-US" altLang="zh-TW" dirty="0"/>
              <a:t>MNIST </a:t>
            </a:r>
            <a:r>
              <a:rPr lang="zh-TW" altLang="en-US" dirty="0"/>
              <a:t>數據集是一個大型的手寫數字的黑白</a:t>
            </a:r>
            <a:r>
              <a:rPr lang="en-US" altLang="zh-TW" sz="1200" b="1" dirty="0">
                <a:solidFill>
                  <a:schemeClr val="bg1"/>
                </a:solidFill>
              </a:rPr>
              <a:t>Database</a:t>
            </a:r>
            <a:endParaRPr lang="en-US" altLang="zh-TW" dirty="0"/>
          </a:p>
          <a:p>
            <a:r>
              <a:rPr lang="zh-TW" altLang="en-US" dirty="0"/>
              <a:t>資料集中包含 </a:t>
            </a:r>
            <a:r>
              <a:rPr lang="en-US" altLang="zh-TW" dirty="0"/>
              <a:t>2 </a:t>
            </a:r>
            <a:r>
              <a:rPr lang="zh-TW" altLang="en-US" dirty="0"/>
              <a:t>個部分，分別是 </a:t>
            </a:r>
            <a:r>
              <a:rPr lang="en-US" altLang="zh-TW" dirty="0"/>
              <a:t>60,000 </a:t>
            </a:r>
            <a:r>
              <a:rPr lang="zh-TW" altLang="en-US" dirty="0"/>
              <a:t>張訓練圖像和 </a:t>
            </a:r>
            <a:r>
              <a:rPr lang="en-US" altLang="zh-TW" dirty="0"/>
              <a:t>10,000 </a:t>
            </a:r>
            <a:r>
              <a:rPr lang="zh-TW" altLang="en-US" dirty="0"/>
              <a:t>張測試圖像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在</a:t>
            </a:r>
            <a:r>
              <a:rPr lang="en-US" altLang="zh-TW" sz="1200" b="1" dirty="0">
                <a:solidFill>
                  <a:schemeClr val="bg1"/>
                </a:solidFill>
              </a:rPr>
              <a:t>Gaussian</a:t>
            </a:r>
            <a:r>
              <a:rPr lang="zh-TW" altLang="en-US" sz="1200" b="1" dirty="0">
                <a:solidFill>
                  <a:schemeClr val="bg1"/>
                </a:solidFill>
              </a:rPr>
              <a:t>係數</a:t>
            </a:r>
            <a:r>
              <a:rPr lang="en-US" altLang="zh-TW" sz="1200" b="1" dirty="0">
                <a:solidFill>
                  <a:schemeClr val="bg1"/>
                </a:solidFill>
              </a:rPr>
              <a:t>15</a:t>
            </a:r>
            <a:r>
              <a:rPr lang="zh-TW" altLang="en-US" sz="1200" b="1" dirty="0">
                <a:solidFill>
                  <a:schemeClr val="bg1"/>
                </a:solidFill>
              </a:rPr>
              <a:t>，我們訓練結果的正確率是</a:t>
            </a:r>
            <a:r>
              <a:rPr lang="en-US" altLang="zh-TW" sz="1200" b="1" dirty="0">
                <a:solidFill>
                  <a:schemeClr val="bg1"/>
                </a:solidFill>
              </a:rPr>
              <a:t>25%</a:t>
            </a:r>
            <a:r>
              <a:rPr lang="zh-TW" altLang="en-US" sz="1200" b="1" dirty="0">
                <a:solidFill>
                  <a:schemeClr val="bg1"/>
                </a:solidFill>
              </a:rPr>
              <a:t>左右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C9512-D1C3-4BBF-A913-019D5FB6140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575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3EFA00-671B-498B-9E15-1AFAA133C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A078AAD-623C-493B-B04F-2CADA667E4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EE48FD-C9E6-4F53-8A17-96844328C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F4DC8-2AC8-4E0A-B9C2-31F4F2D937EA}" type="datetimeFigureOut">
              <a:rPr lang="zh-TW" altLang="en-US" smtClean="0"/>
              <a:t>2023/4/27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6CACE7-030A-4A7A-B0E3-F5943AB33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ADA51B-A3D4-4960-A8C7-83640508D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2F4A-E808-4F74-9E64-D072694DEA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6619507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0F26F0-2723-4C65-83A0-2FBAEA832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FB64547-CD14-4BEA-AAFB-5E202862D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563799-2CEC-4B10-B951-2BA7B477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F4DC8-2AC8-4E0A-B9C2-31F4F2D937EA}" type="datetimeFigureOut">
              <a:rPr lang="zh-TW" altLang="en-US" smtClean="0"/>
              <a:t>2023/4/27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473FAB-6902-4248-94D8-93409A846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68CF7A-5383-4D5E-91F9-9CECAD787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2F4A-E808-4F74-9E64-D072694DEA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4262742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466B362-12DA-4641-9C35-2B3D5AD296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EA2F78E-7F86-42E4-B0DA-199926AB1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0D5932-3817-4D03-AAD9-E1AB38934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F4DC8-2AC8-4E0A-B9C2-31F4F2D937EA}" type="datetimeFigureOut">
              <a:rPr lang="zh-TW" altLang="en-US" smtClean="0"/>
              <a:t>2023/4/27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A8FB90-110C-4182-9FD0-C9297930F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F953B7-09B3-4692-B305-B29F86B73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2F4A-E808-4F74-9E64-D072694DEA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1312403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78A56D-B984-4B24-8440-6FC8EDD76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156366-1B21-4A98-9D19-6EA668E8B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5B4178-6F4F-46EA-B803-90A07296E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F4DC8-2AC8-4E0A-B9C2-31F4F2D937EA}" type="datetimeFigureOut">
              <a:rPr lang="zh-TW" altLang="en-US" smtClean="0"/>
              <a:t>2023/4/27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9E4D4A-CC7C-4AC4-A023-B638024E8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FBAAFF-603A-499B-8C60-E30D503FF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2F4A-E808-4F74-9E64-D072694DEA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3369169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1123AB-B8FE-4C38-A9B1-D3BC73A0B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0C18888-C9E3-48D7-9152-C312BBE1B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DA0A4B-2CDA-4717-91CA-72D9EE7E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F4DC8-2AC8-4E0A-B9C2-31F4F2D937EA}" type="datetimeFigureOut">
              <a:rPr lang="zh-TW" altLang="en-US" smtClean="0"/>
              <a:t>2023/4/27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9AD15C-5699-48F6-99EC-8359136F4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238909-B1D4-4168-8072-AC77BCBB5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2F4A-E808-4F74-9E64-D072694DEA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0347050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8DFF10-A8D1-4896-A85F-CE80C72DD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09EF7C-DA21-4859-BC0D-380EA94BEB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D903765-1D56-4472-A52B-54048ADA2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51BD8D3-638B-49C8-AE06-822E30BB5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F4DC8-2AC8-4E0A-B9C2-31F4F2D937EA}" type="datetimeFigureOut">
              <a:rPr lang="zh-TW" altLang="en-US" smtClean="0"/>
              <a:t>2023/4/27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02A476-25FA-46AA-B686-F6EBD973C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8E087F1-6A38-42D8-B796-4D4283664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2F4A-E808-4F74-9E64-D072694DEA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5879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8C913A-9FCE-4F53-8266-22FC335BF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B69E470-A3DB-4173-87E0-0897E0B7B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AD538F6-5AD1-4467-B660-9D070D102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4AE0DFB-402E-4067-AAA6-5B99F33852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8BB8054-B5D4-43EF-B79F-8ACCCFFCDF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134FEC5-0595-4E45-96E7-7C2E271EE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F4DC8-2AC8-4E0A-B9C2-31F4F2D937EA}" type="datetimeFigureOut">
              <a:rPr lang="zh-TW" altLang="en-US" smtClean="0"/>
              <a:t>2023/4/27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D3CDE8B-4DFC-48A5-89EF-CB237CB3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6CAEE00-5B8C-4EE4-91DC-BB211662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2F4A-E808-4F74-9E64-D072694DEA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0205529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B94DFE-4301-4299-80E1-B20BA3965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DC524AA-5754-4297-AF5A-E78BF785C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F4DC8-2AC8-4E0A-B9C2-31F4F2D937EA}" type="datetimeFigureOut">
              <a:rPr lang="zh-TW" altLang="en-US" smtClean="0"/>
              <a:t>2023/4/27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3D70D88-3F4B-494E-A3A6-40354BD85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C5541C0-D0A9-46C5-BCC2-684E8DD0E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2F4A-E808-4F74-9E64-D072694DEA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8938679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6CC2405-BABE-407B-A021-F592C3574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F4DC8-2AC8-4E0A-B9C2-31F4F2D937EA}" type="datetimeFigureOut">
              <a:rPr lang="zh-TW" altLang="en-US" smtClean="0"/>
              <a:t>2023/4/27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C718F74-A7E1-496B-92E4-0FDEF3D36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35BF4DA-5BFF-4613-9476-66B6A4318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2F4A-E808-4F74-9E64-D072694DEA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1331710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77AABB-AA59-40B7-BA47-907507B17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D3E20A-5D46-4DE5-9F26-6E3221702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FB71E47-025B-4A2F-9797-CFC8D4FC8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BF19821-A1E4-4914-83CC-2B830F2C7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F4DC8-2AC8-4E0A-B9C2-31F4F2D937EA}" type="datetimeFigureOut">
              <a:rPr lang="zh-TW" altLang="en-US" smtClean="0"/>
              <a:t>2023/4/27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5012A21-EA34-4E0A-8D43-45B69D01D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8AFB87B-EF7A-470D-B31A-13A6ADA1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2F4A-E808-4F74-9E64-D072694DEA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900215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1820F0-0FE4-4005-84FD-FA5BDC976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7FE0871-7C5C-49BC-939D-1E982E5C0B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5D63C26-A19B-46E9-AF3A-70DD5D71D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B8CAC70-5893-48C9-9C96-FCE59B5C0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F4DC8-2AC8-4E0A-B9C2-31F4F2D937EA}" type="datetimeFigureOut">
              <a:rPr lang="zh-TW" altLang="en-US" smtClean="0"/>
              <a:t>2023/4/27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ACFE872-7504-4C29-9127-A247EE008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886D60A-B83F-4D00-BABE-52E8BAD7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2F4A-E808-4F74-9E64-D072694DEA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8668545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A064C49-C429-4F1F-8693-FBEF3E736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843293-EA06-40F4-AB1F-2CE500351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351600-8C55-466B-B4B5-09599B8F9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F4DC8-2AC8-4E0A-B9C2-31F4F2D937EA}" type="datetimeFigureOut">
              <a:rPr lang="zh-TW" altLang="en-US" smtClean="0"/>
              <a:t>2023/4/27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6E3FC4-E348-49A1-A846-DCC07284DC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19DBCB-D9DC-4C98-B4BF-91883AA278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A2F4A-E808-4F74-9E64-D072694DEA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390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46F1B78-B458-4EE6-856C-4CC766184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1840" y="1785221"/>
            <a:ext cx="58318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Introduction To Information Security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Midterm Proposal</a:t>
            </a:r>
          </a:p>
          <a:p>
            <a:pPr marL="0" indent="0">
              <a:buNone/>
            </a:pPr>
            <a:r>
              <a:rPr lang="en-US" altLang="zh-TW" sz="4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Multimedia Security</a:t>
            </a:r>
          </a:p>
          <a:p>
            <a:pPr marL="0" indent="0">
              <a:buNone/>
            </a:pPr>
            <a:r>
              <a:rPr lang="en-US" altLang="zh-TW" sz="4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Face De-identification</a:t>
            </a:r>
          </a:p>
          <a:p>
            <a:pPr marL="0" indent="0">
              <a:buNone/>
            </a:pPr>
            <a:endParaRPr lang="en-US" altLang="zh-TW" sz="40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altLang="zh-TW" sz="40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B10933029</a:t>
            </a:r>
            <a:r>
              <a:rPr lang="zh-TW" altLang="zh-TW" sz="18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呂欣怡</a:t>
            </a:r>
            <a:r>
              <a:rPr lang="zh-TW" altLang="en-US" sz="18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TW" sz="18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B10932017</a:t>
            </a:r>
            <a:r>
              <a:rPr lang="zh-TW" altLang="zh-TW" sz="18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張祐禎</a:t>
            </a:r>
            <a:r>
              <a:rPr lang="zh-TW" altLang="en-US" sz="18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TW" sz="18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B10931040</a:t>
            </a:r>
            <a:r>
              <a:rPr lang="zh-TW" altLang="zh-TW" sz="18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吳閩閩</a:t>
            </a:r>
          </a:p>
          <a:p>
            <a:pPr marL="0" indent="0">
              <a:buNone/>
            </a:pPr>
            <a:endParaRPr lang="en-US" altLang="zh-TW" sz="20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F7CB112-FE89-41EA-BAB8-D45D5E931CC6}"/>
              </a:ext>
            </a:extLst>
          </p:cNvPr>
          <p:cNvSpPr/>
          <p:nvPr/>
        </p:nvSpPr>
        <p:spPr>
          <a:xfrm>
            <a:off x="4772025" y="3743325"/>
            <a:ext cx="933450" cy="619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7A1F28F-7E37-4EC1-9A28-D836035DF1DF}"/>
              </a:ext>
            </a:extLst>
          </p:cNvPr>
          <p:cNvSpPr/>
          <p:nvPr/>
        </p:nvSpPr>
        <p:spPr>
          <a:xfrm>
            <a:off x="4772025" y="3429000"/>
            <a:ext cx="933450" cy="848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DAF87964-DF99-45E5-AC9B-BCF1E8EF1A1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221"/>
            <a:ext cx="5831840" cy="3287557"/>
          </a:xfrm>
        </p:spPr>
      </p:pic>
    </p:spTree>
    <p:extLst>
      <p:ext uri="{BB962C8B-B14F-4D97-AF65-F5344CB8AC3E}">
        <p14:creationId xmlns:p14="http://schemas.microsoft.com/office/powerpoint/2010/main" val="1275204270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973166-8C0F-4F7D-BF16-39E9F9299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TW" sz="6000" b="1" dirty="0" err="1">
                <a:solidFill>
                  <a:schemeClr val="bg1"/>
                </a:solidFill>
              </a:rPr>
              <a:t>Mnist</a:t>
            </a:r>
            <a:r>
              <a:rPr lang="en-US" altLang="zh-TW" sz="6000" b="1" dirty="0">
                <a:solidFill>
                  <a:schemeClr val="bg1"/>
                </a:solidFill>
              </a:rPr>
              <a:t> Database Training Result</a:t>
            </a:r>
            <a:br>
              <a:rPr lang="en-US" altLang="zh-TW" sz="6000" b="1" dirty="0">
                <a:solidFill>
                  <a:schemeClr val="bg1"/>
                </a:solidFill>
              </a:rPr>
            </a:br>
            <a:r>
              <a:rPr lang="en-US" altLang="zh-TW" sz="4000" b="1" dirty="0">
                <a:solidFill>
                  <a:schemeClr val="bg1"/>
                </a:solidFill>
              </a:rPr>
              <a:t>Gaussian =45</a:t>
            </a:r>
            <a:br>
              <a:rPr lang="zh-TW" altLang="en-US" dirty="0">
                <a:solidFill>
                  <a:schemeClr val="bg1"/>
                </a:solidFill>
              </a:rPr>
            </a:b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F19A8B2-7743-4F22-9D0B-8AEB3C404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431" y="1931769"/>
            <a:ext cx="9139137" cy="38834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橢圓 3">
            <a:extLst>
              <a:ext uri="{FF2B5EF4-FFF2-40B4-BE49-F238E27FC236}">
                <a16:creationId xmlns:a16="http://schemas.microsoft.com/office/drawing/2014/main" id="{1946357E-0B80-4C49-B025-0F044F59C22C}"/>
              </a:ext>
            </a:extLst>
          </p:cNvPr>
          <p:cNvSpPr/>
          <p:nvPr/>
        </p:nvSpPr>
        <p:spPr>
          <a:xfrm>
            <a:off x="6374296" y="4651514"/>
            <a:ext cx="4161182" cy="158771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527740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5293E8-68B4-442B-BB42-BA4203EDD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6000" b="1" dirty="0" err="1">
                <a:solidFill>
                  <a:schemeClr val="bg1"/>
                </a:solidFill>
              </a:rPr>
              <a:t>Mnist</a:t>
            </a:r>
            <a:r>
              <a:rPr lang="en-US" altLang="zh-TW" sz="6000" b="1" dirty="0">
                <a:solidFill>
                  <a:schemeClr val="bg1"/>
                </a:solidFill>
              </a:rPr>
              <a:t> Database Training Result</a:t>
            </a:r>
            <a:br>
              <a:rPr lang="zh-TW" altLang="en-US" dirty="0">
                <a:solidFill>
                  <a:schemeClr val="bg1"/>
                </a:solidFill>
              </a:rPr>
            </a:br>
            <a:r>
              <a:rPr lang="en-US" altLang="zh-TW" b="1" dirty="0">
                <a:solidFill>
                  <a:schemeClr val="bg1"/>
                </a:solidFill>
              </a:rPr>
              <a:t>Gaussian =99</a:t>
            </a:r>
            <a:endParaRPr lang="zh-TW" altLang="en-US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38B9AB6-D905-47B6-ACDD-3F4FE88F2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36" y="2048693"/>
            <a:ext cx="11000927" cy="28055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959008F8-8FEC-4C9F-9445-59DB09C03506}"/>
              </a:ext>
            </a:extLst>
          </p:cNvPr>
          <p:cNvSpPr/>
          <p:nvPr/>
        </p:nvSpPr>
        <p:spPr>
          <a:xfrm>
            <a:off x="8547652" y="4013962"/>
            <a:ext cx="3048811" cy="100861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6467305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2818CD-672F-4C46-A6FB-031A1F9C3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703" y="32834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TW" sz="6000" b="1" dirty="0">
                <a:solidFill>
                  <a:schemeClr val="bg1"/>
                </a:solidFill>
              </a:rPr>
              <a:t>CIFAR-10 Database Training Result</a:t>
            </a:r>
            <a:br>
              <a:rPr lang="zh-TW" altLang="en-US" dirty="0">
                <a:solidFill>
                  <a:schemeClr val="bg1"/>
                </a:solidFill>
              </a:rPr>
            </a:br>
            <a:r>
              <a:rPr lang="en-US" altLang="zh-TW" b="1" dirty="0">
                <a:solidFill>
                  <a:schemeClr val="bg1"/>
                </a:solidFill>
              </a:rPr>
              <a:t>Gaussian</a:t>
            </a:r>
            <a:r>
              <a:rPr lang="en-US" altLang="zh-TW" dirty="0">
                <a:solidFill>
                  <a:schemeClr val="bg1"/>
                </a:solidFill>
              </a:rPr>
              <a:t> = 15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A2CF8BF-B15D-45B4-886A-7952DC2FD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374" y="1565566"/>
            <a:ext cx="7326617" cy="4492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橢圓 3">
            <a:extLst>
              <a:ext uri="{FF2B5EF4-FFF2-40B4-BE49-F238E27FC236}">
                <a16:creationId xmlns:a16="http://schemas.microsoft.com/office/drawing/2014/main" id="{41DE9AE1-B744-45E0-BE50-62BECA8D9AB6}"/>
              </a:ext>
            </a:extLst>
          </p:cNvPr>
          <p:cNvSpPr/>
          <p:nvPr/>
        </p:nvSpPr>
        <p:spPr>
          <a:xfrm>
            <a:off x="3024374" y="5201281"/>
            <a:ext cx="3087756" cy="106706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2501672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033A62-DB9A-462F-915A-DB322A9F5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7743" cy="1620429"/>
          </a:xfrm>
        </p:spPr>
        <p:txBody>
          <a:bodyPr>
            <a:normAutofit/>
          </a:bodyPr>
          <a:lstStyle/>
          <a:p>
            <a:r>
              <a:rPr lang="en-US" altLang="zh-TW" sz="5400" b="1" dirty="0">
                <a:solidFill>
                  <a:schemeClr val="bg1"/>
                </a:solidFill>
              </a:rPr>
              <a:t>CIFAR-10 Database Training Result</a:t>
            </a:r>
            <a:br>
              <a:rPr lang="en-US" altLang="zh-TW" b="1" dirty="0">
                <a:solidFill>
                  <a:schemeClr val="bg1"/>
                </a:solidFill>
              </a:rPr>
            </a:br>
            <a:r>
              <a:rPr lang="en-US" altLang="zh-TW" sz="3600" b="1" dirty="0">
                <a:solidFill>
                  <a:schemeClr val="bg1"/>
                </a:solidFill>
              </a:rPr>
              <a:t>Gaussian </a:t>
            </a:r>
            <a:r>
              <a:rPr lang="en-US" altLang="zh-TW" sz="3600" dirty="0">
                <a:solidFill>
                  <a:schemeClr val="bg1"/>
                </a:solidFill>
              </a:rPr>
              <a:t>=45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671F4FE-319A-4516-934A-6C0413EA6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791" y="1854850"/>
            <a:ext cx="7611117" cy="46380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3D7C44C8-91AF-4460-A113-514CC3EC23D5}"/>
              </a:ext>
            </a:extLst>
          </p:cNvPr>
          <p:cNvSpPr/>
          <p:nvPr/>
        </p:nvSpPr>
        <p:spPr>
          <a:xfrm>
            <a:off x="2599414" y="5636292"/>
            <a:ext cx="2994992" cy="102422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8461463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40D67A-4CCD-4398-BF55-2D9ED1B77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43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TW" sz="5400" b="1" dirty="0">
                <a:solidFill>
                  <a:schemeClr val="bg1"/>
                </a:solidFill>
              </a:rPr>
              <a:t>CIFAR-10 Database Training Result</a:t>
            </a:r>
            <a:br>
              <a:rPr lang="en-US" altLang="zh-TW" b="1" dirty="0">
                <a:solidFill>
                  <a:schemeClr val="bg1"/>
                </a:solidFill>
              </a:rPr>
            </a:br>
            <a:r>
              <a:rPr lang="en-US" altLang="zh-TW" sz="3600" b="1" dirty="0">
                <a:solidFill>
                  <a:schemeClr val="bg1"/>
                </a:solidFill>
              </a:rPr>
              <a:t>Gaussian </a:t>
            </a:r>
            <a:r>
              <a:rPr lang="en-US" altLang="zh-TW" sz="3600" dirty="0">
                <a:solidFill>
                  <a:schemeClr val="bg1"/>
                </a:solidFill>
              </a:rPr>
              <a:t>= 99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F26C6D7-10EE-4090-8DA1-DC8F991A2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193" y="1418520"/>
            <a:ext cx="7714517" cy="48995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E8CFF5E0-3750-4678-8882-40D9A2333E9A}"/>
              </a:ext>
            </a:extLst>
          </p:cNvPr>
          <p:cNvSpPr/>
          <p:nvPr/>
        </p:nvSpPr>
        <p:spPr>
          <a:xfrm>
            <a:off x="2690193" y="5280169"/>
            <a:ext cx="3313043" cy="92822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3946742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D145C60-49D0-4FE7-A2D2-D6488CC58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446" y="1922803"/>
            <a:ext cx="5852172" cy="43891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054EEE1-8837-4C49-B1A9-17C25FF25E0C}"/>
              </a:ext>
            </a:extLst>
          </p:cNvPr>
          <p:cNvSpPr txBox="1"/>
          <p:nvPr/>
        </p:nvSpPr>
        <p:spPr>
          <a:xfrm>
            <a:off x="503434" y="410966"/>
            <a:ext cx="110549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bg1"/>
                </a:solidFill>
              </a:rPr>
              <a:t>AT&amp;T Database Training Result</a:t>
            </a:r>
            <a:endParaRPr lang="en-US" altLang="zh-TW" sz="3200" dirty="0">
              <a:solidFill>
                <a:schemeClr val="bg1"/>
              </a:solidFill>
            </a:endParaRPr>
          </a:p>
          <a:p>
            <a:r>
              <a:rPr lang="en-US" altLang="zh-TW" sz="3200" dirty="0">
                <a:solidFill>
                  <a:schemeClr val="bg1"/>
                </a:solidFill>
              </a:rPr>
              <a:t>Loss function change curve</a:t>
            </a:r>
          </a:p>
          <a:p>
            <a:r>
              <a:rPr lang="en-US" altLang="zh-TW" sz="3200" dirty="0">
                <a:solidFill>
                  <a:schemeClr val="bg1"/>
                </a:solidFill>
              </a:rPr>
              <a:t>Without Gaussian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045B213-CF01-4B0B-BEC1-EEAC6B63C387}"/>
              </a:ext>
            </a:extLst>
          </p:cNvPr>
          <p:cNvSpPr txBox="1"/>
          <p:nvPr/>
        </p:nvSpPr>
        <p:spPr>
          <a:xfrm>
            <a:off x="2286000" y="3961613"/>
            <a:ext cx="108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loss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DDCB593-3CCF-4B05-811F-5F16BE7D666B}"/>
              </a:ext>
            </a:extLst>
          </p:cNvPr>
          <p:cNvSpPr txBox="1"/>
          <p:nvPr/>
        </p:nvSpPr>
        <p:spPr>
          <a:xfrm>
            <a:off x="5684520" y="5942600"/>
            <a:ext cx="135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epoch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1890649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1BA4A7B-445D-4478-A3A1-2AB095970309}"/>
              </a:ext>
            </a:extLst>
          </p:cNvPr>
          <p:cNvSpPr txBox="1"/>
          <p:nvPr/>
        </p:nvSpPr>
        <p:spPr>
          <a:xfrm>
            <a:off x="462337" y="174661"/>
            <a:ext cx="886659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solidFill>
                  <a:schemeClr val="bg1"/>
                </a:solidFill>
              </a:rPr>
              <a:t>AT&amp;T Database Training Result</a:t>
            </a:r>
          </a:p>
          <a:p>
            <a:r>
              <a:rPr lang="en-US" altLang="zh-TW" sz="4000" dirty="0">
                <a:solidFill>
                  <a:schemeClr val="bg1"/>
                </a:solidFill>
              </a:rPr>
              <a:t>std = 15</a:t>
            </a:r>
            <a:endParaRPr lang="zh-TW" altLang="en-US" sz="4000" dirty="0"/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4A5E171-E5A5-42BD-B336-B4B98D602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124" y="1375383"/>
            <a:ext cx="6954356" cy="45976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橢圓 3">
            <a:extLst>
              <a:ext uri="{FF2B5EF4-FFF2-40B4-BE49-F238E27FC236}">
                <a16:creationId xmlns:a16="http://schemas.microsoft.com/office/drawing/2014/main" id="{788A9A72-F6C5-4BB8-9AD1-405224038138}"/>
              </a:ext>
            </a:extLst>
          </p:cNvPr>
          <p:cNvSpPr/>
          <p:nvPr/>
        </p:nvSpPr>
        <p:spPr>
          <a:xfrm>
            <a:off x="2424468" y="5255952"/>
            <a:ext cx="5325072" cy="88195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6049208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CB8FC427-36E7-47D2-8672-A4E04F751724}"/>
              </a:ext>
            </a:extLst>
          </p:cNvPr>
          <p:cNvSpPr txBox="1"/>
          <p:nvPr/>
        </p:nvSpPr>
        <p:spPr>
          <a:xfrm>
            <a:off x="1037690" y="339047"/>
            <a:ext cx="855837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>
                <a:solidFill>
                  <a:schemeClr val="bg1"/>
                </a:solidFill>
              </a:rPr>
              <a:t>AT&amp;T Database Training Result</a:t>
            </a:r>
          </a:p>
          <a:p>
            <a:r>
              <a:rPr lang="en-US" altLang="zh-TW" sz="4400" b="1" dirty="0">
                <a:solidFill>
                  <a:schemeClr val="bg1"/>
                </a:solidFill>
              </a:rPr>
              <a:t>Loss function change curve</a:t>
            </a:r>
          </a:p>
          <a:p>
            <a:r>
              <a:rPr lang="en-US" altLang="zh-TW" sz="3200" b="1" dirty="0">
                <a:solidFill>
                  <a:schemeClr val="bg1"/>
                </a:solidFill>
              </a:rPr>
              <a:t>Gaussian</a:t>
            </a:r>
            <a:r>
              <a:rPr lang="en-US" altLang="zh-TW" sz="3200" dirty="0">
                <a:solidFill>
                  <a:schemeClr val="bg1"/>
                </a:solidFill>
              </a:rPr>
              <a:t> = 15</a:t>
            </a:r>
            <a:endParaRPr lang="zh-TW" altLang="en-US" sz="3200" dirty="0"/>
          </a:p>
        </p:txBody>
      </p:sp>
      <p:pic>
        <p:nvPicPr>
          <p:cNvPr id="2050" name="Picture 2" descr="att15.png">
            <a:extLst>
              <a:ext uri="{FF2B5EF4-FFF2-40B4-BE49-F238E27FC236}">
                <a16:creationId xmlns:a16="http://schemas.microsoft.com/office/drawing/2014/main" id="{3FB9D5A1-AC86-48DF-89B6-7B7CDBC4F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134" y="2155835"/>
            <a:ext cx="5894851" cy="43631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280217269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BC650A6-A51F-4BD1-B7D3-CB7BDAB83802}"/>
              </a:ext>
            </a:extLst>
          </p:cNvPr>
          <p:cNvSpPr txBox="1"/>
          <p:nvPr/>
        </p:nvSpPr>
        <p:spPr>
          <a:xfrm>
            <a:off x="380144" y="380144"/>
            <a:ext cx="73152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solidFill>
                  <a:schemeClr val="bg1"/>
                </a:solidFill>
              </a:rPr>
              <a:t>AT&amp;T Database Training Result</a:t>
            </a:r>
          </a:p>
          <a:p>
            <a:r>
              <a:rPr lang="en-US" altLang="zh-TW" sz="4000" b="1" dirty="0">
                <a:solidFill>
                  <a:schemeClr val="bg1"/>
                </a:solidFill>
              </a:rPr>
              <a:t>Gaussian </a:t>
            </a:r>
            <a:r>
              <a:rPr lang="en-US" altLang="zh-TW" sz="4000" dirty="0">
                <a:solidFill>
                  <a:schemeClr val="bg1"/>
                </a:solidFill>
              </a:rPr>
              <a:t>= 45</a:t>
            </a:r>
            <a:endParaRPr lang="zh-TW" altLang="en-US" sz="4000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58BEC4C-5E3A-445F-9BC7-AAD13BB79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998" y="1519409"/>
            <a:ext cx="6159329" cy="42135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DBD0E940-32A4-4A18-B24F-0B42848F20D0}"/>
              </a:ext>
            </a:extLst>
          </p:cNvPr>
          <p:cNvSpPr/>
          <p:nvPr/>
        </p:nvSpPr>
        <p:spPr>
          <a:xfrm>
            <a:off x="3072153" y="4940057"/>
            <a:ext cx="5106589" cy="85556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5058704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CB8FC427-36E7-47D2-8672-A4E04F751724}"/>
              </a:ext>
            </a:extLst>
          </p:cNvPr>
          <p:cNvSpPr txBox="1"/>
          <p:nvPr/>
        </p:nvSpPr>
        <p:spPr>
          <a:xfrm>
            <a:off x="1037690" y="339047"/>
            <a:ext cx="855837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>
                <a:solidFill>
                  <a:schemeClr val="bg1"/>
                </a:solidFill>
              </a:rPr>
              <a:t>AT&amp;T Database Training Result</a:t>
            </a:r>
          </a:p>
          <a:p>
            <a:r>
              <a:rPr lang="en-US" altLang="zh-TW" sz="4400" b="1" dirty="0">
                <a:solidFill>
                  <a:schemeClr val="bg1"/>
                </a:solidFill>
              </a:rPr>
              <a:t>Loss function change curve</a:t>
            </a:r>
          </a:p>
          <a:p>
            <a:r>
              <a:rPr lang="en-US" altLang="zh-TW" sz="3200" b="1" dirty="0">
                <a:solidFill>
                  <a:schemeClr val="bg1"/>
                </a:solidFill>
              </a:rPr>
              <a:t>Gaussian</a:t>
            </a:r>
            <a:r>
              <a:rPr lang="en-US" altLang="zh-TW" sz="3200" dirty="0">
                <a:solidFill>
                  <a:schemeClr val="bg1"/>
                </a:solidFill>
              </a:rPr>
              <a:t> = 45</a:t>
            </a:r>
            <a:endParaRPr lang="zh-TW" altLang="en-US" sz="3200" dirty="0"/>
          </a:p>
        </p:txBody>
      </p:sp>
      <p:pic>
        <p:nvPicPr>
          <p:cNvPr id="3074" name="Picture 2" descr="att45.png">
            <a:extLst>
              <a:ext uri="{FF2B5EF4-FFF2-40B4-BE49-F238E27FC236}">
                <a16:creationId xmlns:a16="http://schemas.microsoft.com/office/drawing/2014/main" id="{B4A2EA75-1092-463C-A075-A31309502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558" y="2008937"/>
            <a:ext cx="6024883" cy="45100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67130951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EC73C1-7332-4EFD-B9E2-448EB2955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8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CONTENTS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108637-66FC-4682-9248-09061E39E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4300" y="1305243"/>
            <a:ext cx="9423400" cy="486981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3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altLang="zh-TW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What Is Face De-identification</a:t>
            </a:r>
          </a:p>
          <a:p>
            <a:endParaRPr lang="en-US" altLang="zh-TW" sz="3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altLang="zh-TW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Why We Need Face De-identification</a:t>
            </a:r>
          </a:p>
          <a:p>
            <a:endParaRPr lang="en-US" altLang="zh-TW" sz="3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altLang="zh-TW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How We Practice Face De-identification</a:t>
            </a:r>
          </a:p>
          <a:p>
            <a:pPr marL="0" indent="0">
              <a:buNone/>
            </a:pPr>
            <a:endParaRPr lang="en-US" altLang="zh-TW" sz="3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982694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0FD6161-B253-4916-BB41-91307DA44F4E}"/>
              </a:ext>
            </a:extLst>
          </p:cNvPr>
          <p:cNvSpPr txBox="1"/>
          <p:nvPr/>
        </p:nvSpPr>
        <p:spPr>
          <a:xfrm>
            <a:off x="462337" y="400692"/>
            <a:ext cx="71097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</a:rPr>
              <a:t>AT&amp;T Database Training Result</a:t>
            </a:r>
          </a:p>
          <a:p>
            <a:r>
              <a:rPr lang="en-US" altLang="zh-TW" sz="3600" b="1" dirty="0">
                <a:solidFill>
                  <a:schemeClr val="bg1"/>
                </a:solidFill>
              </a:rPr>
              <a:t>Loss function change curve</a:t>
            </a:r>
          </a:p>
          <a:p>
            <a:r>
              <a:rPr lang="en-US" altLang="zh-TW" sz="3600" b="1" dirty="0">
                <a:solidFill>
                  <a:schemeClr val="bg1"/>
                </a:solidFill>
              </a:rPr>
              <a:t>Gaussian</a:t>
            </a:r>
            <a:r>
              <a:rPr lang="en-US" altLang="zh-TW" sz="3600" dirty="0">
                <a:solidFill>
                  <a:schemeClr val="bg1"/>
                </a:solidFill>
              </a:rPr>
              <a:t> = 99</a:t>
            </a:r>
            <a:endParaRPr lang="zh-TW" altLang="en-US" sz="3600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4D0027B-BDF4-465D-8417-6E92B817E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038" y="1768994"/>
            <a:ext cx="6193282" cy="43597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橢圓 3">
            <a:extLst>
              <a:ext uri="{FF2B5EF4-FFF2-40B4-BE49-F238E27FC236}">
                <a16:creationId xmlns:a16="http://schemas.microsoft.com/office/drawing/2014/main" id="{507E2905-3A26-407B-825B-C68821B3451D}"/>
              </a:ext>
            </a:extLst>
          </p:cNvPr>
          <p:cNvSpPr/>
          <p:nvPr/>
        </p:nvSpPr>
        <p:spPr>
          <a:xfrm>
            <a:off x="2935498" y="5423459"/>
            <a:ext cx="5294102" cy="70528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8652444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CB8FC427-36E7-47D2-8672-A4E04F751724}"/>
              </a:ext>
            </a:extLst>
          </p:cNvPr>
          <p:cNvSpPr txBox="1"/>
          <p:nvPr/>
        </p:nvSpPr>
        <p:spPr>
          <a:xfrm>
            <a:off x="1037690" y="339047"/>
            <a:ext cx="855837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>
                <a:solidFill>
                  <a:schemeClr val="bg1"/>
                </a:solidFill>
              </a:rPr>
              <a:t>AT&amp;T Database Training Result</a:t>
            </a:r>
          </a:p>
          <a:p>
            <a:r>
              <a:rPr lang="en-US" altLang="zh-TW" sz="4400" b="1" dirty="0">
                <a:solidFill>
                  <a:schemeClr val="bg1"/>
                </a:solidFill>
              </a:rPr>
              <a:t>Loss function change curve</a:t>
            </a:r>
          </a:p>
          <a:p>
            <a:r>
              <a:rPr lang="en-US" altLang="zh-TW" sz="3200" b="1" dirty="0">
                <a:solidFill>
                  <a:schemeClr val="bg1"/>
                </a:solidFill>
              </a:rPr>
              <a:t>Gaussian</a:t>
            </a:r>
            <a:r>
              <a:rPr lang="en-US" altLang="zh-TW" sz="3200" dirty="0">
                <a:solidFill>
                  <a:schemeClr val="bg1"/>
                </a:solidFill>
              </a:rPr>
              <a:t> = 99</a:t>
            </a:r>
            <a:endParaRPr lang="zh-TW" altLang="en-US" sz="32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E68BB98-8ED4-4682-B0BC-C7EA0349B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7587" y="1914554"/>
            <a:ext cx="5899453" cy="44261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35184439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B5FF39-7EE6-4B32-9241-B451C98F1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chemeClr val="bg1"/>
                </a:solidFill>
              </a:rPr>
              <a:t>Accuracy from each dataset</a:t>
            </a:r>
            <a:endParaRPr lang="zh-TW" altLang="en-US" sz="60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81DDE169-9A6F-4B01-AE96-2F9E7C75CA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7136744"/>
              </p:ext>
            </p:extLst>
          </p:nvPr>
        </p:nvGraphicFramePr>
        <p:xfrm>
          <a:off x="747253" y="2299254"/>
          <a:ext cx="10515601" cy="254862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{D7AC3CCA-C797-4891-BE02-D94E43425B78}</a:tableStyleId>
              </a:tblPr>
              <a:tblGrid>
                <a:gridCol w="1520773">
                  <a:extLst>
                    <a:ext uri="{9D8B030D-6E8A-4147-A177-3AD203B41FA5}">
                      <a16:colId xmlns:a16="http://schemas.microsoft.com/office/drawing/2014/main" val="1477688679"/>
                    </a:ext>
                  </a:extLst>
                </a:gridCol>
                <a:gridCol w="1564235">
                  <a:extLst>
                    <a:ext uri="{9D8B030D-6E8A-4147-A177-3AD203B41FA5}">
                      <a16:colId xmlns:a16="http://schemas.microsoft.com/office/drawing/2014/main" val="2008265953"/>
                    </a:ext>
                  </a:extLst>
                </a:gridCol>
                <a:gridCol w="2219729">
                  <a:extLst>
                    <a:ext uri="{9D8B030D-6E8A-4147-A177-3AD203B41FA5}">
                      <a16:colId xmlns:a16="http://schemas.microsoft.com/office/drawing/2014/main" val="1806564464"/>
                    </a:ext>
                  </a:extLst>
                </a:gridCol>
                <a:gridCol w="2605432">
                  <a:extLst>
                    <a:ext uri="{9D8B030D-6E8A-4147-A177-3AD203B41FA5}">
                      <a16:colId xmlns:a16="http://schemas.microsoft.com/office/drawing/2014/main" val="92063833"/>
                    </a:ext>
                  </a:extLst>
                </a:gridCol>
                <a:gridCol w="2605432">
                  <a:extLst>
                    <a:ext uri="{9D8B030D-6E8A-4147-A177-3AD203B41FA5}">
                      <a16:colId xmlns:a16="http://schemas.microsoft.com/office/drawing/2014/main" val="2046252266"/>
                    </a:ext>
                  </a:extLst>
                </a:gridCol>
              </a:tblGrid>
              <a:tr h="9011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Database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Original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/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Gaussian</a:t>
                      </a:r>
                    </a:p>
                    <a:p>
                      <a:pPr algn="ctr"/>
                      <a:r>
                        <a:rPr lang="en-US" altLang="zh-TW" sz="2400" dirty="0"/>
                        <a:t>15 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Gaussian</a:t>
                      </a:r>
                    </a:p>
                    <a:p>
                      <a:pPr algn="ctr"/>
                      <a:r>
                        <a:rPr lang="en-US" altLang="zh-TW" sz="2400" dirty="0"/>
                        <a:t>45 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Gaussian</a:t>
                      </a:r>
                    </a:p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  <a:latin typeface="+mn-lt"/>
                        </a:rPr>
                        <a:t>99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570530"/>
                  </a:ext>
                </a:extLst>
              </a:tr>
              <a:tr h="58229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MNIST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98.49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24.82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24.11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11.35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613029"/>
                  </a:ext>
                </a:extLst>
              </a:tr>
              <a:tr h="4828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CIFAR-10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70.40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15.49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10.02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10.00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194074"/>
                  </a:ext>
                </a:extLst>
              </a:tr>
              <a:tr h="5822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AT&amp;T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95.00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26.67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16.67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13.33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236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032060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556D23-3C29-42F9-9DBD-F8EAE2A33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5560" y="2587625"/>
            <a:ext cx="6243320" cy="21672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9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thanks</a:t>
            </a:r>
            <a:endParaRPr lang="zh-TW" altLang="en-US" sz="96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34605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>
            <a:extLst>
              <a:ext uri="{FF2B5EF4-FFF2-40B4-BE49-F238E27FC236}">
                <a16:creationId xmlns:a16="http://schemas.microsoft.com/office/drawing/2014/main" id="{D2A12998-25D1-4FA9-B9C3-8AE0A389AA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7" t="1184"/>
          <a:stretch/>
        </p:blipFill>
        <p:spPr>
          <a:xfrm>
            <a:off x="0" y="2820201"/>
            <a:ext cx="4504308" cy="3227984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50D2FEBC-9B81-4E2E-9913-192407C4314B}"/>
              </a:ext>
            </a:extLst>
          </p:cNvPr>
          <p:cNvSpPr txBox="1"/>
          <p:nvPr/>
        </p:nvSpPr>
        <p:spPr>
          <a:xfrm>
            <a:off x="3663081" y="3135649"/>
            <a:ext cx="743078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What is Face De-identification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194454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A52B8B-EC99-4465-BACB-A4CED0BE0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589"/>
            <a:ext cx="10515600" cy="1009968"/>
          </a:xfrm>
        </p:spPr>
        <p:txBody>
          <a:bodyPr/>
          <a:lstStyle/>
          <a:p>
            <a:r>
              <a:rPr lang="en-US" altLang="zh-TW" b="1" dirty="0">
                <a:solidFill>
                  <a:schemeClr val="bg1"/>
                </a:solidFill>
              </a:rPr>
              <a:t>What is Face De-identification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0907EF-311B-44E9-8425-46F5696E3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5106"/>
            <a:ext cx="10515600" cy="5276215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Goal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chemeClr val="bg1"/>
                </a:solidFill>
              </a:rPr>
              <a:t>The goal of face de-identification is to prevent the identification of an individual in a dataset, while still preserving the overall structure and appearance of the face.</a:t>
            </a:r>
          </a:p>
          <a:p>
            <a:pPr marL="0" indent="0">
              <a:buNone/>
            </a:pPr>
            <a:endParaRPr lang="en-US" altLang="zh-TW" sz="2000" dirty="0">
              <a:solidFill>
                <a:schemeClr val="bg1"/>
              </a:solidFill>
            </a:endParaRPr>
          </a:p>
          <a:p>
            <a:r>
              <a:rPr lang="en-US" altLang="zh-TW" sz="3200" dirty="0">
                <a:solidFill>
                  <a:schemeClr val="bg1"/>
                </a:solidFill>
              </a:rPr>
              <a:t>Application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chemeClr val="bg1"/>
                </a:solidFill>
              </a:rPr>
              <a:t>commonly used in research and data collection, particularly in areas such as healthcare and law enforcement, where the privacy of individuals must be protected. </a:t>
            </a:r>
          </a:p>
          <a:p>
            <a:pPr marL="0" indent="0">
              <a:buNone/>
            </a:pPr>
            <a:endParaRPr lang="en-US" altLang="zh-TW" sz="2000" dirty="0">
              <a:solidFill>
                <a:schemeClr val="bg1"/>
              </a:solidFill>
            </a:endParaRPr>
          </a:p>
          <a:p>
            <a:r>
              <a:rPr lang="en-US" altLang="zh-TW" sz="3200" dirty="0">
                <a:solidFill>
                  <a:schemeClr val="bg1"/>
                </a:solidFill>
              </a:rPr>
              <a:t>Approach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chemeClr val="bg1"/>
                </a:solidFill>
              </a:rPr>
              <a:t>blurring or pixelating the face, adding noise or distortion, or replacing the face with a synthetic one.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60148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BE38811B-42C4-4E12-922A-2029BF273A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94"/>
          <a:stretch/>
        </p:blipFill>
        <p:spPr>
          <a:xfrm>
            <a:off x="7618410" y="1482169"/>
            <a:ext cx="4573590" cy="326664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F8C96EF-A3E5-4814-B44E-0526785B16E5}"/>
              </a:ext>
            </a:extLst>
          </p:cNvPr>
          <p:cNvSpPr txBox="1"/>
          <p:nvPr/>
        </p:nvSpPr>
        <p:spPr>
          <a:xfrm>
            <a:off x="29685" y="2615700"/>
            <a:ext cx="9875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TW" sz="4000" b="1" dirty="0">
                <a:solidFill>
                  <a:schemeClr val="bg1">
                    <a:lumMod val="85000"/>
                  </a:schemeClr>
                </a:solidFill>
              </a:rPr>
              <a:t>Why We Need Face De-identification</a:t>
            </a:r>
          </a:p>
        </p:txBody>
      </p:sp>
    </p:spTree>
    <p:extLst>
      <p:ext uri="{BB962C8B-B14F-4D97-AF65-F5344CB8AC3E}">
        <p14:creationId xmlns:p14="http://schemas.microsoft.com/office/powerpoint/2010/main" val="146195591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2F4826-E7FE-4576-BD4D-84B9BD041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734"/>
            <a:ext cx="10515600" cy="949325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Why We Need Face De-identification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EADF33E-CF9D-47F9-B297-26D1BA8857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1" t="77922" r="60332" b="3211"/>
          <a:stretch/>
        </p:blipFill>
        <p:spPr>
          <a:xfrm>
            <a:off x="8493061" y="1412724"/>
            <a:ext cx="1849608" cy="174925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3EDE83B5-FE87-488B-B3A8-9BBA2D1F0F7B}"/>
              </a:ext>
            </a:extLst>
          </p:cNvPr>
          <p:cNvSpPr txBox="1"/>
          <p:nvPr/>
        </p:nvSpPr>
        <p:spPr>
          <a:xfrm>
            <a:off x="1537449" y="3103556"/>
            <a:ext cx="32620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</a:rPr>
              <a:t> </a:t>
            </a:r>
            <a:r>
              <a:rPr lang="en-US" altLang="zh-TW" sz="2800" b="1" dirty="0">
                <a:solidFill>
                  <a:schemeClr val="bg1"/>
                </a:solidFill>
              </a:rPr>
              <a:t>Privacy</a:t>
            </a:r>
          </a:p>
          <a:p>
            <a:endParaRPr lang="en-US" altLang="zh-TW" dirty="0">
              <a:solidFill>
                <a:schemeClr val="bg1"/>
              </a:solidFill>
            </a:endParaRPr>
          </a:p>
          <a:p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0B38E8E-90B7-409E-97E2-CDDB882C7FF7}"/>
              </a:ext>
            </a:extLst>
          </p:cNvPr>
          <p:cNvSpPr txBox="1"/>
          <p:nvPr/>
        </p:nvSpPr>
        <p:spPr>
          <a:xfrm>
            <a:off x="5116466" y="3642165"/>
            <a:ext cx="34668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bg1"/>
                </a:solidFill>
              </a:rPr>
              <a:t>Security</a:t>
            </a:r>
          </a:p>
          <a:p>
            <a:endParaRPr lang="en-US" altLang="zh-TW" dirty="0">
              <a:solidFill>
                <a:schemeClr val="bg1"/>
              </a:solidFill>
            </a:endParaRP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214DC5B-5675-4B61-A1DF-84E03D2C88FA}"/>
              </a:ext>
            </a:extLst>
          </p:cNvPr>
          <p:cNvSpPr txBox="1"/>
          <p:nvPr/>
        </p:nvSpPr>
        <p:spPr>
          <a:xfrm>
            <a:off x="8735194" y="3152951"/>
            <a:ext cx="32149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bg1"/>
                </a:solidFill>
              </a:rPr>
              <a:t>Legality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87AE6BC-1DA5-4509-B4DD-2F4C2AA0AB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743"/>
          <a:stretch/>
        </p:blipFill>
        <p:spPr>
          <a:xfrm>
            <a:off x="1294586" y="1406548"/>
            <a:ext cx="1849608" cy="174640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B0096D87-0418-40DA-997A-BAEB40C0E9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1711" y="4279721"/>
            <a:ext cx="2155924" cy="19342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9467523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798ABB0-FBB4-4A03-B015-58336AFABD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51"/>
          <a:stretch/>
        </p:blipFill>
        <p:spPr>
          <a:xfrm>
            <a:off x="0" y="1351457"/>
            <a:ext cx="4221972" cy="309207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7FB3544-21FA-49E2-BE65-B6135E79C31C}"/>
              </a:ext>
            </a:extLst>
          </p:cNvPr>
          <p:cNvSpPr txBox="1"/>
          <p:nvPr/>
        </p:nvSpPr>
        <p:spPr>
          <a:xfrm>
            <a:off x="3326184" y="2897495"/>
            <a:ext cx="9470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How We Practice Face De-identification</a:t>
            </a:r>
          </a:p>
        </p:txBody>
      </p:sp>
    </p:spTree>
    <p:extLst>
      <p:ext uri="{BB962C8B-B14F-4D97-AF65-F5344CB8AC3E}">
        <p14:creationId xmlns:p14="http://schemas.microsoft.com/office/powerpoint/2010/main" val="164303018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237583-2D4A-4A92-858D-11BBCFA8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5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How We Practice Face De-identification</a:t>
            </a:r>
          </a:p>
        </p:txBody>
      </p:sp>
      <p:grpSp>
        <p:nvGrpSpPr>
          <p:cNvPr id="4" name="Google Shape;427;p33">
            <a:extLst>
              <a:ext uri="{FF2B5EF4-FFF2-40B4-BE49-F238E27FC236}">
                <a16:creationId xmlns:a16="http://schemas.microsoft.com/office/drawing/2014/main" id="{9F01763F-0A83-49A3-B7A8-966252082901}"/>
              </a:ext>
            </a:extLst>
          </p:cNvPr>
          <p:cNvGrpSpPr/>
          <p:nvPr/>
        </p:nvGrpSpPr>
        <p:grpSpPr>
          <a:xfrm>
            <a:off x="931977" y="1690688"/>
            <a:ext cx="10175593" cy="4486274"/>
            <a:chOff x="507640" y="1402725"/>
            <a:chExt cx="8119504" cy="2989242"/>
          </a:xfrm>
        </p:grpSpPr>
        <p:sp>
          <p:nvSpPr>
            <p:cNvPr id="5" name="Google Shape;428;p33">
              <a:extLst>
                <a:ext uri="{FF2B5EF4-FFF2-40B4-BE49-F238E27FC236}">
                  <a16:creationId xmlns:a16="http://schemas.microsoft.com/office/drawing/2014/main" id="{4DF355A1-69CC-42A8-A8A4-37810F7F9CF4}"/>
                </a:ext>
              </a:extLst>
            </p:cNvPr>
            <p:cNvSpPr/>
            <p:nvPr/>
          </p:nvSpPr>
          <p:spPr>
            <a:xfrm>
              <a:off x="524125" y="1402725"/>
              <a:ext cx="4038690" cy="1347192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4021" y="0"/>
                  </a:moveTo>
                  <a:cubicBezTo>
                    <a:pt x="1801" y="6"/>
                    <a:pt x="6" y="1801"/>
                    <a:pt x="0" y="4021"/>
                  </a:cubicBezTo>
                  <a:lnTo>
                    <a:pt x="0" y="59338"/>
                  </a:lnTo>
                  <a:cubicBezTo>
                    <a:pt x="6" y="61552"/>
                    <a:pt x="1801" y="63354"/>
                    <a:pt x="4021" y="63359"/>
                  </a:cubicBezTo>
                  <a:lnTo>
                    <a:pt x="98272" y="63359"/>
                  </a:lnTo>
                  <a:cubicBezTo>
                    <a:pt x="99963" y="41512"/>
                    <a:pt x="118098" y="24204"/>
                    <a:pt x="140280" y="23813"/>
                  </a:cubicBezTo>
                  <a:lnTo>
                    <a:pt x="140280" y="4021"/>
                  </a:lnTo>
                  <a:cubicBezTo>
                    <a:pt x="140275" y="1801"/>
                    <a:pt x="138474" y="6"/>
                    <a:pt x="1362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altLang="zh-TW" sz="2800" b="1" dirty="0"/>
                <a:t>STEP1.1</a:t>
              </a:r>
              <a:r>
                <a:rPr lang="en-US" altLang="zh-TW" b="1" dirty="0"/>
                <a:t> : </a:t>
              </a:r>
              <a:r>
                <a:rPr lang="en-US" altLang="zh-TW" sz="2400" b="1" dirty="0"/>
                <a:t>Face</a:t>
              </a:r>
              <a:r>
                <a:rPr lang="zh-TW" altLang="en-US" sz="2400" b="1" dirty="0"/>
                <a:t> </a:t>
              </a:r>
              <a:r>
                <a:rPr lang="en-US" altLang="zh-TW" sz="2400" b="1" dirty="0"/>
                <a:t>Detection</a:t>
              </a:r>
            </a:p>
            <a:p>
              <a:r>
                <a:rPr lang="en-US" altLang="zh-TW" sz="2400" b="1" dirty="0"/>
                <a:t> </a:t>
              </a:r>
              <a:r>
                <a:rPr lang="zh-TW" altLang="en-US" sz="2400" b="1" dirty="0"/>
                <a:t>                 </a:t>
              </a:r>
              <a:r>
                <a:rPr lang="en-US" altLang="zh-TW" sz="2400" b="1" dirty="0" err="1"/>
                <a:t>Haar</a:t>
              </a:r>
              <a:r>
                <a:rPr lang="en-US" altLang="zh-TW" sz="2400" b="1" dirty="0"/>
                <a:t>-cascade Detection</a:t>
              </a:r>
              <a:endParaRPr lang="en-US" altLang="zh-TW" sz="2400" dirty="0"/>
            </a:p>
            <a:p>
              <a:endParaRPr lang="en-US" altLang="zh-TW" sz="2400" b="1" dirty="0"/>
            </a:p>
            <a:p>
              <a:r>
                <a:rPr lang="en-US" altLang="zh-TW" sz="2400" b="1" dirty="0"/>
                <a:t>	</a:t>
              </a:r>
              <a:endParaRPr lang="en-US" altLang="zh-TW" dirty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429;p33">
              <a:extLst>
                <a:ext uri="{FF2B5EF4-FFF2-40B4-BE49-F238E27FC236}">
                  <a16:creationId xmlns:a16="http://schemas.microsoft.com/office/drawing/2014/main" id="{E269191E-7F37-4744-AD9B-0F919D3A545C}"/>
                </a:ext>
              </a:extLst>
            </p:cNvPr>
            <p:cNvSpPr/>
            <p:nvPr/>
          </p:nvSpPr>
          <p:spPr>
            <a:xfrm>
              <a:off x="507640" y="3044775"/>
              <a:ext cx="4064494" cy="1347192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4021" y="1"/>
                  </a:moveTo>
                  <a:cubicBezTo>
                    <a:pt x="1801" y="6"/>
                    <a:pt x="6" y="1808"/>
                    <a:pt x="0" y="4022"/>
                  </a:cubicBezTo>
                  <a:lnTo>
                    <a:pt x="0" y="59339"/>
                  </a:lnTo>
                  <a:cubicBezTo>
                    <a:pt x="6" y="61559"/>
                    <a:pt x="1801" y="63354"/>
                    <a:pt x="4021" y="63360"/>
                  </a:cubicBezTo>
                  <a:lnTo>
                    <a:pt x="136259" y="63360"/>
                  </a:lnTo>
                  <a:cubicBezTo>
                    <a:pt x="138474" y="63354"/>
                    <a:pt x="140275" y="61559"/>
                    <a:pt x="140280" y="59339"/>
                  </a:cubicBezTo>
                  <a:lnTo>
                    <a:pt x="140280" y="39547"/>
                  </a:lnTo>
                  <a:cubicBezTo>
                    <a:pt x="118098" y="39155"/>
                    <a:pt x="99963" y="21848"/>
                    <a:pt x="982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altLang="zh-TW" sz="2800" b="1" dirty="0"/>
                <a:t>STEP2 : </a:t>
              </a:r>
              <a:r>
                <a:rPr lang="en-US" altLang="zh-TW" sz="2400" b="1" dirty="0"/>
                <a:t>Attack face de-identification</a:t>
              </a:r>
            </a:p>
            <a:p>
              <a:pPr lvl="0"/>
              <a:r>
                <a:rPr lang="en-US" altLang="zh-TW" sz="2400" b="1" dirty="0"/>
                <a:t>                - Neural Network </a:t>
              </a:r>
            </a:p>
            <a:p>
              <a:pPr lvl="0"/>
              <a:r>
                <a:rPr lang="en-US" altLang="zh-TW" sz="2400" b="1" dirty="0"/>
                <a:t>	   - </a:t>
              </a:r>
              <a:r>
                <a:rPr lang="en-US" altLang="zh-TW" sz="2400" b="1" dirty="0" err="1"/>
                <a:t>Mnist</a:t>
              </a:r>
              <a:endParaRPr lang="en-US" altLang="zh-TW" sz="2400" b="1" dirty="0"/>
            </a:p>
            <a:p>
              <a:pPr lvl="0"/>
              <a:r>
                <a:rPr lang="en-US" altLang="zh-TW" sz="2400" b="1" dirty="0"/>
                <a:t>	   - CIFAR-10</a:t>
              </a:r>
              <a:endParaRPr sz="2400" b="1" dirty="0"/>
            </a:p>
          </p:txBody>
        </p:sp>
        <p:sp>
          <p:nvSpPr>
            <p:cNvPr id="7" name="Google Shape;430;p33">
              <a:extLst>
                <a:ext uri="{FF2B5EF4-FFF2-40B4-BE49-F238E27FC236}">
                  <a16:creationId xmlns:a16="http://schemas.microsoft.com/office/drawing/2014/main" id="{77DF37AB-A8ED-4585-BACF-61D3D5662446}"/>
                </a:ext>
              </a:extLst>
            </p:cNvPr>
            <p:cNvSpPr/>
            <p:nvPr/>
          </p:nvSpPr>
          <p:spPr>
            <a:xfrm>
              <a:off x="4554780" y="1407677"/>
              <a:ext cx="4038690" cy="1347192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4022" y="0"/>
                  </a:moveTo>
                  <a:cubicBezTo>
                    <a:pt x="1807" y="6"/>
                    <a:pt x="6" y="1801"/>
                    <a:pt x="0" y="4021"/>
                  </a:cubicBezTo>
                  <a:lnTo>
                    <a:pt x="0" y="24017"/>
                  </a:lnTo>
                  <a:cubicBezTo>
                    <a:pt x="20553" y="26066"/>
                    <a:pt x="36886" y="42675"/>
                    <a:pt x="38494" y="63359"/>
                  </a:cubicBezTo>
                  <a:lnTo>
                    <a:pt x="136260" y="63359"/>
                  </a:lnTo>
                  <a:cubicBezTo>
                    <a:pt x="138480" y="63354"/>
                    <a:pt x="140275" y="61552"/>
                    <a:pt x="140281" y="59338"/>
                  </a:cubicBezTo>
                  <a:lnTo>
                    <a:pt x="140281" y="4021"/>
                  </a:lnTo>
                  <a:cubicBezTo>
                    <a:pt x="140275" y="1801"/>
                    <a:pt x="138480" y="6"/>
                    <a:pt x="136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endParaRPr dirty="0"/>
            </a:p>
          </p:txBody>
        </p:sp>
        <p:sp>
          <p:nvSpPr>
            <p:cNvPr id="8" name="Google Shape;431;p33">
              <a:extLst>
                <a:ext uri="{FF2B5EF4-FFF2-40B4-BE49-F238E27FC236}">
                  <a16:creationId xmlns:a16="http://schemas.microsoft.com/office/drawing/2014/main" id="{B112FD30-0034-43A9-8028-659E64D7AEBA}"/>
                </a:ext>
              </a:extLst>
            </p:cNvPr>
            <p:cNvSpPr/>
            <p:nvPr/>
          </p:nvSpPr>
          <p:spPr>
            <a:xfrm>
              <a:off x="4562650" y="3026756"/>
              <a:ext cx="4064494" cy="1365211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38494" y="1"/>
                  </a:moveTo>
                  <a:cubicBezTo>
                    <a:pt x="36886" y="20680"/>
                    <a:pt x="20553" y="37294"/>
                    <a:pt x="0" y="39343"/>
                  </a:cubicBezTo>
                  <a:lnTo>
                    <a:pt x="0" y="59339"/>
                  </a:lnTo>
                  <a:cubicBezTo>
                    <a:pt x="6" y="61559"/>
                    <a:pt x="1807" y="63354"/>
                    <a:pt x="4022" y="63360"/>
                  </a:cubicBezTo>
                  <a:lnTo>
                    <a:pt x="136260" y="63360"/>
                  </a:lnTo>
                  <a:cubicBezTo>
                    <a:pt x="138480" y="63354"/>
                    <a:pt x="140275" y="61559"/>
                    <a:pt x="140281" y="59339"/>
                  </a:cubicBezTo>
                  <a:lnTo>
                    <a:pt x="140281" y="4022"/>
                  </a:lnTo>
                  <a:cubicBezTo>
                    <a:pt x="140275" y="1808"/>
                    <a:pt x="138480" y="6"/>
                    <a:pt x="1362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altLang="zh-TW" sz="2800" b="1" dirty="0"/>
                <a:t>       STEP2.2 : </a:t>
              </a:r>
              <a:r>
                <a:rPr lang="en-US" altLang="zh-TW" sz="2400" b="1" dirty="0"/>
                <a:t>AT&amp;T dataset</a:t>
              </a:r>
            </a:p>
            <a:p>
              <a:pPr lvl="0"/>
              <a:r>
                <a:rPr lang="en-US" altLang="zh-TW" sz="2400" b="1" dirty="0"/>
                <a:t>		</a:t>
              </a:r>
              <a:endParaRPr sz="2400" b="1" dirty="0"/>
            </a:p>
          </p:txBody>
        </p:sp>
      </p:grpSp>
      <p:pic>
        <p:nvPicPr>
          <p:cNvPr id="10" name="圖片 9">
            <a:extLst>
              <a:ext uri="{FF2B5EF4-FFF2-40B4-BE49-F238E27FC236}">
                <a16:creationId xmlns:a16="http://schemas.microsoft.com/office/drawing/2014/main" id="{B11B3E0B-34FB-42F9-A58A-4A260FDE49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209" y="2866161"/>
            <a:ext cx="2171965" cy="217196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284EE07-58FC-464D-B48A-BEB70BD6A9A6}"/>
              </a:ext>
            </a:extLst>
          </p:cNvPr>
          <p:cNvSpPr/>
          <p:nvPr/>
        </p:nvSpPr>
        <p:spPr>
          <a:xfrm>
            <a:off x="6454847" y="1876793"/>
            <a:ext cx="4427559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/>
              <a:t>STEP1.2 : </a:t>
            </a:r>
            <a:r>
              <a:rPr lang="en-US" altLang="zh-TW" b="1" dirty="0"/>
              <a:t> </a:t>
            </a:r>
            <a:r>
              <a:rPr lang="en-US" altLang="zh-TW" sz="2400" b="1" dirty="0"/>
              <a:t>Face de-identification</a:t>
            </a:r>
          </a:p>
          <a:p>
            <a:r>
              <a:rPr lang="en-US" altLang="zh-TW" sz="2400" b="1" dirty="0"/>
              <a:t>	      - Gaussian</a:t>
            </a:r>
            <a:r>
              <a:rPr lang="zh-TW" altLang="en-US" sz="2400" b="1" dirty="0"/>
              <a:t> </a:t>
            </a:r>
            <a:r>
              <a:rPr lang="en-US" altLang="zh-TW" sz="2400" b="1" dirty="0"/>
              <a:t>Blur</a:t>
            </a:r>
          </a:p>
          <a:p>
            <a:r>
              <a:rPr lang="en-US" altLang="zh-TW" sz="2400" b="1" dirty="0"/>
              <a:t>	 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9726352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AB913CF1-2423-4010-A4B2-8E71CFEF8DE8}"/>
              </a:ext>
            </a:extLst>
          </p:cNvPr>
          <p:cNvSpPr txBox="1"/>
          <p:nvPr/>
        </p:nvSpPr>
        <p:spPr>
          <a:xfrm>
            <a:off x="717577" y="301914"/>
            <a:ext cx="100714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 err="1">
                <a:solidFill>
                  <a:schemeClr val="bg1"/>
                </a:solidFill>
              </a:rPr>
              <a:t>Mnist</a:t>
            </a:r>
            <a:r>
              <a:rPr lang="en-US" altLang="zh-TW" sz="4800" b="1" dirty="0">
                <a:solidFill>
                  <a:schemeClr val="bg1"/>
                </a:solidFill>
              </a:rPr>
              <a:t> Database Training Result</a:t>
            </a:r>
          </a:p>
          <a:p>
            <a:r>
              <a:rPr lang="en-US" altLang="zh-TW" sz="3600" b="1" dirty="0">
                <a:solidFill>
                  <a:schemeClr val="bg1"/>
                </a:solidFill>
              </a:rPr>
              <a:t>Gaussian</a:t>
            </a:r>
            <a:r>
              <a:rPr lang="en-US" altLang="zh-TW" sz="3600" b="1" dirty="0"/>
              <a:t> </a:t>
            </a:r>
            <a:r>
              <a:rPr lang="en-US" altLang="zh-TW" sz="3600" b="1" dirty="0">
                <a:solidFill>
                  <a:schemeClr val="bg1"/>
                </a:solidFill>
              </a:rPr>
              <a:t>=15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CA67866-9A59-4FE6-BB8A-19C686022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242" y="1810198"/>
            <a:ext cx="7897515" cy="37994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0A3E94C9-F2A0-483A-8641-BF6B0B773348}"/>
              </a:ext>
            </a:extLst>
          </p:cNvPr>
          <p:cNvSpPr/>
          <p:nvPr/>
        </p:nvSpPr>
        <p:spPr>
          <a:xfrm>
            <a:off x="6095999" y="4517950"/>
            <a:ext cx="4161182" cy="138499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4025775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2399</TotalTime>
  <Words>1265</Words>
  <Application>Microsoft Office PowerPoint</Application>
  <PresentationFormat>寬螢幕</PresentationFormat>
  <Paragraphs>187</Paragraphs>
  <Slides>23</Slides>
  <Notes>22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8" baseType="lpstr">
      <vt:lpstr>新細明體</vt:lpstr>
      <vt:lpstr>Arial</vt:lpstr>
      <vt:lpstr>Calibri</vt:lpstr>
      <vt:lpstr>Calibri Light</vt:lpstr>
      <vt:lpstr>Office 佈景主題</vt:lpstr>
      <vt:lpstr>PowerPoint 簡報</vt:lpstr>
      <vt:lpstr>CONTENTS </vt:lpstr>
      <vt:lpstr>PowerPoint 簡報</vt:lpstr>
      <vt:lpstr>What is Face De-identification</vt:lpstr>
      <vt:lpstr>PowerPoint 簡報</vt:lpstr>
      <vt:lpstr>Why We Need Face De-identification</vt:lpstr>
      <vt:lpstr>PowerPoint 簡報</vt:lpstr>
      <vt:lpstr>How We Practice Face De-identification</vt:lpstr>
      <vt:lpstr>PowerPoint 簡報</vt:lpstr>
      <vt:lpstr>Mnist Database Training Result Gaussian =45 </vt:lpstr>
      <vt:lpstr>Mnist Database Training Result Gaussian =99</vt:lpstr>
      <vt:lpstr>CIFAR-10 Database Training Result Gaussian = 15</vt:lpstr>
      <vt:lpstr>CIFAR-10 Database Training Result Gaussian =45</vt:lpstr>
      <vt:lpstr>CIFAR-10 Database Training Result Gaussian = 99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Accuracy from each dataset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Nicole</dc:creator>
  <cp:lastModifiedBy>Nicole</cp:lastModifiedBy>
  <cp:revision>121</cp:revision>
  <dcterms:created xsi:type="dcterms:W3CDTF">2023-04-11T13:31:12Z</dcterms:created>
  <dcterms:modified xsi:type="dcterms:W3CDTF">2023-04-27T04:53:56Z</dcterms:modified>
</cp:coreProperties>
</file>