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72" r:id="rId10"/>
    <p:sldId id="274" r:id="rId11"/>
    <p:sldId id="275" r:id="rId12"/>
    <p:sldId id="273" r:id="rId13"/>
    <p:sldId id="276" r:id="rId14"/>
    <p:sldId id="277" r:id="rId15"/>
    <p:sldId id="279" r:id="rId16"/>
    <p:sldId id="283" r:id="rId17"/>
    <p:sldId id="287" r:id="rId18"/>
    <p:sldId id="288" r:id="rId19"/>
    <p:sldId id="282" r:id="rId20"/>
    <p:sldId id="284" r:id="rId21"/>
    <p:sldId id="289" r:id="rId22"/>
    <p:sldId id="278" r:id="rId23"/>
    <p:sldId id="26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83919" autoAdjust="0"/>
  </p:normalViewPr>
  <p:slideViewPr>
    <p:cSldViewPr snapToGrid="0">
      <p:cViewPr varScale="1">
        <p:scale>
          <a:sx n="56" d="100"/>
          <a:sy n="56" d="100"/>
        </p:scale>
        <p:origin x="11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92DF3-7529-40BC-B69F-E8EA173874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C9512-D1C3-4BBF-A913-019D5FB6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6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人臉去識別化，是從面部的圖像或影像中，藉由修改或刪除部分或全部識別特徵以保護個人隱私的過程。 </a:t>
            </a:r>
            <a:endParaRPr lang="en-US" altLang="zh-TW" dirty="0"/>
          </a:p>
          <a:p>
            <a:r>
              <a:rPr lang="zh-TW" altLang="en-US" dirty="0"/>
              <a:t>人臉去識別的目標，是防止某些識別的特定的數據集中於特定的某些人，同時仍然保留人臉的整體結構和外觀。</a:t>
            </a:r>
          </a:p>
          <a:p>
            <a:r>
              <a:rPr lang="zh-TW" altLang="en-US" dirty="0"/>
              <a:t>面部去識別通常用於研究和數據收集，特別是在醫療保健和執法等必須保護個人隱私的領域。 它還用於機場或購物中心等公共場所，出於安全目的使用視頻監控，以保護可能被鏡頭捕捉到個人的隱私。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人臉去識別化有多種方法，包括對人臉進行模糊處理或像素化、添加噪聲或失真，或者用合成人臉替換人臉， 這些技術可應用於靜止圖像或視頻片段。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3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隱私保護：對於在公共場所或透過監視器捕捉臉部圖像的個人隱私而言，在人臉去識別化對隱私保護是相當重要的一環。</a:t>
            </a:r>
          </a:p>
          <a:p>
            <a:endParaRPr lang="zh-TW" altLang="en-US" dirty="0"/>
          </a:p>
          <a:p>
            <a:r>
              <a:rPr lang="zh-TW" altLang="en-US" dirty="0"/>
              <a:t>安全性：對於未經授權訪問的某些敏感數據。 例如，在醫療保健領域，人臉去識別化可以防止未經授權訪問醫療記錄。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合法性：許多法規和法律要求對人臉進行去識別化處理，以確保符合數據隱私和安全標準。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3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//batch </a:t>
            </a:r>
            <a:r>
              <a:rPr lang="zh-TW" altLang="en-US" dirty="0"/>
              <a:t>小 準確率高 </a:t>
            </a:r>
            <a:r>
              <a:rPr lang="en-US" altLang="zh-TW" dirty="0"/>
              <a:t>ATT </a:t>
            </a:r>
            <a:r>
              <a:rPr lang="zh-TW" altLang="en-US" dirty="0"/>
              <a:t>就可以開高一點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57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縱軸是</a:t>
            </a:r>
            <a:r>
              <a:rPr lang="en-US" altLang="zh-TW" dirty="0"/>
              <a:t>Current loss </a:t>
            </a:r>
            <a:r>
              <a:rPr lang="zh-TW" altLang="en-US" dirty="0"/>
              <a:t>橫軸是圖片數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99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AT&amp;T </a:t>
            </a:r>
            <a:r>
              <a:rPr lang="zh-TW" altLang="en-US" dirty="0"/>
              <a:t>數據集相對較小，只有 </a:t>
            </a:r>
            <a:r>
              <a:rPr lang="en-US" altLang="zh-TW" dirty="0"/>
              <a:t>40 </a:t>
            </a:r>
            <a:r>
              <a:rPr lang="zh-TW" altLang="en-US" dirty="0"/>
              <a:t>個個體，每個個體只有 </a:t>
            </a:r>
            <a:r>
              <a:rPr lang="en-US" altLang="zh-TW" dirty="0"/>
              <a:t>10 </a:t>
            </a:r>
            <a:r>
              <a:rPr lang="zh-TW" altLang="en-US" dirty="0"/>
              <a:t>張圖像。</a:t>
            </a:r>
            <a:endParaRPr lang="en-US" altLang="zh-TW" dirty="0"/>
          </a:p>
          <a:p>
            <a:r>
              <a:rPr lang="en-US" altLang="zh-TW" dirty="0"/>
              <a:t>Batch </a:t>
            </a:r>
            <a:r>
              <a:rPr lang="zh-TW" altLang="en-US" dirty="0"/>
              <a:t>都用</a:t>
            </a:r>
            <a:r>
              <a:rPr lang="en-US" altLang="zh-TW" dirty="0"/>
              <a:t>128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6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越來越小</a:t>
            </a:r>
            <a:endParaRPr lang="en-US" altLang="zh-TW" dirty="0"/>
          </a:p>
          <a:p>
            <a:r>
              <a:rPr lang="en-US" altLang="zh-TW" dirty="0"/>
              <a:t>batch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2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EFA00-671B-498B-9E15-1AFAA133C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078AAD-623C-493B-B04F-2CADA667E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EE48FD-C9E6-4F53-8A17-96844328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6CACE7-030A-4A7A-B0E3-F5943AB3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DA51B-A3D4-4960-A8C7-83640508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61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F26F0-2723-4C65-83A0-2FBAEA83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B64547-CD14-4BEA-AAFB-5E202862D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63799-2CEC-4B10-B951-2BA7B477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473FAB-6902-4248-94D8-93409A84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8CF7A-5383-4D5E-91F9-9CECAD78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26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66B362-12DA-4641-9C35-2B3D5AD29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A2F78E-7F86-42E4-B0DA-199926AB1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0D5932-3817-4D03-AAD9-E1AB3893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8FB90-110C-4182-9FD0-C9297930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953B7-09B3-4692-B305-B29F86B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3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8A56D-B984-4B24-8440-6FC8EDD7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56366-1B21-4A98-9D19-6EA668E8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5B4178-6F4F-46EA-B803-90A0729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9E4D4A-CC7C-4AC4-A023-B638024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BAAFF-603A-499B-8C60-E30D503F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36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123AB-B8FE-4C38-A9B1-D3BC73A0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C18888-C9E3-48D7-9152-C312BBE1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A0A4B-2CDA-4717-91CA-72D9EE7E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9AD15C-5699-48F6-99EC-8359136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38909-B1D4-4168-8072-AC77BCBB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3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DFF10-A8D1-4896-A85F-CE80C72D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9EF7C-DA21-4859-BC0D-380EA94BE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903765-1D56-4472-A52B-54048ADA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1BD8D3-638B-49C8-AE06-822E30BB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2A476-25FA-46AA-B686-F6EBD973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E087F1-6A38-42D8-B796-4D428366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913A-9FCE-4F53-8266-22FC335B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69E470-A3DB-4173-87E0-0897E0B7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D538F6-5AD1-4467-B660-9D070D102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AE0DFB-402E-4067-AAA6-5B99F3385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BB8054-B5D4-43EF-B79F-8ACCCFFCD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34FEC5-0595-4E45-96E7-7C2E271E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3CDE8B-4DFC-48A5-89EF-CB237CB3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CAEE00-5B8C-4EE4-91DC-BB211662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94DFE-4301-4299-80E1-B20BA396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C524AA-5754-4297-AF5A-E78BF785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D70D88-3F4B-494E-A3A6-40354BD8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5541C0-D0A9-46C5-BCC2-684E8DD0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CC2405-BABE-407B-A021-F592C357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718F74-A7E1-496B-92E4-0FDEF3D3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5BF4DA-5BFF-4613-9476-66B6A431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3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7AABB-AA59-40B7-BA47-907507B1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3E20A-5D46-4DE5-9F26-6E322170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B71E47-025B-4A2F-9797-CFC8D4FC8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F19821-A1E4-4914-83CC-2B830F2C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012A21-EA34-4E0A-8D43-45B69D01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AFB87B-EF7A-470D-B31A-13A6ADA1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0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820F0-0FE4-4005-84FD-FA5BDC97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FE0871-7C5C-49BC-939D-1E982E5C0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63C26-A19B-46E9-AF3A-70DD5D71D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8CAC70-5893-48C9-9C96-FCE59B5C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CFE872-7504-4C29-9127-A247EE00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86D60A-B83F-4D00-BABE-52E8BAD7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66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064C49-C429-4F1F-8693-FBEF3E73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843293-EA06-40F4-AB1F-2CE50035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51600-8C55-466B-B4B5-09599B8F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4DC8-2AC8-4E0A-B9C2-31F4F2D937EA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E3FC4-E348-49A1-A846-DCC07284D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9DBCB-D9DC-4C98-B4BF-91883AA2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9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6F1B78-B458-4EE6-856C-4CC76618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1840" y="1785221"/>
            <a:ext cx="5831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 To Information Security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Midterm Proposal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Multimedia Security</a:t>
            </a:r>
          </a:p>
          <a:p>
            <a:pPr marL="0" indent="0">
              <a:buNone/>
            </a:pP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Face De-identification</a:t>
            </a:r>
          </a:p>
          <a:p>
            <a:pPr marL="0" indent="0">
              <a:buNone/>
            </a:pPr>
            <a:endParaRPr lang="en-US" altLang="zh-TW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B10933029</a:t>
            </a:r>
            <a:r>
              <a:rPr lang="zh-TW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呂欣怡</a:t>
            </a:r>
            <a:r>
              <a:rPr lang="zh-TW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B10932017</a:t>
            </a:r>
            <a:r>
              <a:rPr lang="zh-TW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張祐禎</a:t>
            </a:r>
            <a:r>
              <a:rPr lang="zh-TW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B10931040</a:t>
            </a:r>
            <a:r>
              <a:rPr lang="zh-TW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吳閩閩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CB112-FE89-41EA-BAB8-D45D5E931CC6}"/>
              </a:ext>
            </a:extLst>
          </p:cNvPr>
          <p:cNvSpPr/>
          <p:nvPr/>
        </p:nvSpPr>
        <p:spPr>
          <a:xfrm>
            <a:off x="4772025" y="3743325"/>
            <a:ext cx="93345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1F28F-7E37-4EC1-9A28-D836035DF1DF}"/>
              </a:ext>
            </a:extLst>
          </p:cNvPr>
          <p:cNvSpPr/>
          <p:nvPr/>
        </p:nvSpPr>
        <p:spPr>
          <a:xfrm>
            <a:off x="4772025" y="3429000"/>
            <a:ext cx="933450" cy="848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AF87964-DF99-45E5-AC9B-BCF1E8EF1A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221"/>
            <a:ext cx="5831840" cy="3287557"/>
          </a:xfrm>
        </p:spPr>
      </p:pic>
    </p:spTree>
    <p:extLst>
      <p:ext uri="{BB962C8B-B14F-4D97-AF65-F5344CB8AC3E}">
        <p14:creationId xmlns:p14="http://schemas.microsoft.com/office/powerpoint/2010/main" val="127520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73166-8C0F-4F7D-BF16-39E9F929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 err="1">
                <a:solidFill>
                  <a:schemeClr val="bg1"/>
                </a:solidFill>
              </a:rPr>
              <a:t>Mnist</a:t>
            </a:r>
            <a:r>
              <a:rPr lang="en-US" altLang="zh-TW" sz="6000" b="1" dirty="0">
                <a:solidFill>
                  <a:schemeClr val="bg1"/>
                </a:solidFill>
              </a:rPr>
              <a:t> Database Training Result</a:t>
            </a:r>
            <a:br>
              <a:rPr lang="en-US" altLang="zh-TW" sz="6000" b="1" dirty="0">
                <a:solidFill>
                  <a:schemeClr val="bg1"/>
                </a:solidFill>
              </a:rPr>
            </a:br>
            <a:r>
              <a:rPr lang="en-US" altLang="zh-TW" sz="4000" b="1" dirty="0">
                <a:solidFill>
                  <a:schemeClr val="bg1"/>
                </a:solidFill>
              </a:rPr>
              <a:t>std=45</a:t>
            </a:r>
            <a:br>
              <a:rPr lang="zh-TW" altLang="en-US" dirty="0">
                <a:solidFill>
                  <a:schemeClr val="bg1"/>
                </a:solidFill>
              </a:rPr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19A8B2-7743-4F22-9D0B-8AEB3C40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31" y="1931769"/>
            <a:ext cx="9139137" cy="38834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1946357E-0B80-4C49-B025-0F044F59C22C}"/>
              </a:ext>
            </a:extLst>
          </p:cNvPr>
          <p:cNvSpPr/>
          <p:nvPr/>
        </p:nvSpPr>
        <p:spPr>
          <a:xfrm>
            <a:off x="6374296" y="4651514"/>
            <a:ext cx="4161182" cy="15877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27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293E8-68B4-442B-BB42-BA4203E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b="1" dirty="0" err="1">
                <a:solidFill>
                  <a:schemeClr val="bg1"/>
                </a:solidFill>
              </a:rPr>
              <a:t>Mnist</a:t>
            </a:r>
            <a:r>
              <a:rPr lang="en-US" altLang="zh-TW" sz="6000" b="1" dirty="0">
                <a:solidFill>
                  <a:schemeClr val="bg1"/>
                </a:solidFill>
              </a:rPr>
              <a:t> Database Training Result</a:t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chemeClr val="bg1"/>
                </a:solidFill>
              </a:rPr>
              <a:t>std=99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8B9AB6-D905-47B6-ACDD-3F4FE88F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6" y="2048693"/>
            <a:ext cx="11000927" cy="2805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59008F8-8FEC-4C9F-9445-59DB09C03506}"/>
              </a:ext>
            </a:extLst>
          </p:cNvPr>
          <p:cNvSpPr/>
          <p:nvPr/>
        </p:nvSpPr>
        <p:spPr>
          <a:xfrm>
            <a:off x="8547652" y="4013962"/>
            <a:ext cx="3048811" cy="1008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6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818CD-672F-4C46-A6FB-031A1F9C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3" y="328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chemeClr val="bg1"/>
                </a:solidFill>
              </a:rPr>
              <a:t>CIFAR-10 Database Training Result</a:t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std = 15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2CF8BF-B15D-45B4-886A-7952DC2FD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4" y="1565566"/>
            <a:ext cx="7326617" cy="4492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41DE9AE1-B744-45E0-BE50-62BECA8D9AB6}"/>
              </a:ext>
            </a:extLst>
          </p:cNvPr>
          <p:cNvSpPr/>
          <p:nvPr/>
        </p:nvSpPr>
        <p:spPr>
          <a:xfrm>
            <a:off x="3024374" y="5201281"/>
            <a:ext cx="3087756" cy="10670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50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33A62-DB9A-462F-915A-DB322A9F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7743" cy="1620429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</a:rPr>
              <a:t>CIFAR-10 Database Training Result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sz="3600" dirty="0">
                <a:solidFill>
                  <a:schemeClr val="bg1"/>
                </a:solidFill>
              </a:rPr>
              <a:t>std =45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71F4FE-319A-4516-934A-6C0413EA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1" y="1650931"/>
            <a:ext cx="7611117" cy="4638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D7C44C8-91AF-4460-A113-514CC3EC23D5}"/>
              </a:ext>
            </a:extLst>
          </p:cNvPr>
          <p:cNvSpPr/>
          <p:nvPr/>
        </p:nvSpPr>
        <p:spPr>
          <a:xfrm>
            <a:off x="2385391" y="5468652"/>
            <a:ext cx="2994992" cy="10242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46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D67A-4CCD-4398-BF55-2D9ED1B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5400" b="1" dirty="0">
                <a:solidFill>
                  <a:schemeClr val="bg1"/>
                </a:solidFill>
              </a:rPr>
              <a:t>CIFAR-10 Database Training Result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sz="3600" dirty="0">
                <a:solidFill>
                  <a:schemeClr val="bg1"/>
                </a:solidFill>
              </a:rPr>
              <a:t>std = 99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26C6D7-10EE-4090-8DA1-DC8F991A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07" y="1220400"/>
            <a:ext cx="7714517" cy="4899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E8CFF5E0-3750-4678-8882-40D9A2333E9A}"/>
              </a:ext>
            </a:extLst>
          </p:cNvPr>
          <p:cNvSpPr/>
          <p:nvPr/>
        </p:nvSpPr>
        <p:spPr>
          <a:xfrm>
            <a:off x="2331507" y="5173489"/>
            <a:ext cx="3313043" cy="9282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94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145C60-49D0-4FE7-A2D2-D6488CC5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46" y="1922803"/>
            <a:ext cx="5852172" cy="438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054EEE1-8837-4C49-B1A9-17C25FF25E0C}"/>
              </a:ext>
            </a:extLst>
          </p:cNvPr>
          <p:cNvSpPr txBox="1"/>
          <p:nvPr/>
        </p:nvSpPr>
        <p:spPr>
          <a:xfrm>
            <a:off x="503434" y="410966"/>
            <a:ext cx="11054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AT&amp;T Database Training Result</a:t>
            </a:r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Without Gaussian</a:t>
            </a:r>
          </a:p>
        </p:txBody>
      </p:sp>
    </p:spTree>
    <p:extLst>
      <p:ext uri="{BB962C8B-B14F-4D97-AF65-F5344CB8AC3E}">
        <p14:creationId xmlns:p14="http://schemas.microsoft.com/office/powerpoint/2010/main" val="378189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1BA4A7B-445D-4478-A3A1-2AB095970309}"/>
              </a:ext>
            </a:extLst>
          </p:cNvPr>
          <p:cNvSpPr txBox="1"/>
          <p:nvPr/>
        </p:nvSpPr>
        <p:spPr>
          <a:xfrm>
            <a:off x="462337" y="174661"/>
            <a:ext cx="8866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000" dirty="0">
                <a:solidFill>
                  <a:schemeClr val="bg1"/>
                </a:solidFill>
              </a:rPr>
              <a:t>std = 15</a:t>
            </a:r>
            <a:endParaRPr lang="zh-TW" altLang="en-US" sz="40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A5E171-E5A5-42BD-B336-B4B98D60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24" y="1375383"/>
            <a:ext cx="6954356" cy="4597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788A9A72-F6C5-4BB8-9AD1-405224038138}"/>
              </a:ext>
            </a:extLst>
          </p:cNvPr>
          <p:cNvSpPr/>
          <p:nvPr/>
        </p:nvSpPr>
        <p:spPr>
          <a:xfrm>
            <a:off x="2424468" y="5255952"/>
            <a:ext cx="5325072" cy="8819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604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8FC427-36E7-47D2-8672-A4E04F751724}"/>
              </a:ext>
            </a:extLst>
          </p:cNvPr>
          <p:cNvSpPr txBox="1"/>
          <p:nvPr/>
        </p:nvSpPr>
        <p:spPr>
          <a:xfrm>
            <a:off x="1037690" y="339047"/>
            <a:ext cx="855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std = 15</a:t>
            </a:r>
            <a:endParaRPr lang="zh-TW" altLang="en-US" sz="3200" dirty="0"/>
          </a:p>
        </p:txBody>
      </p:sp>
      <p:pic>
        <p:nvPicPr>
          <p:cNvPr id="2050" name="Picture 2" descr="att15.png">
            <a:extLst>
              <a:ext uri="{FF2B5EF4-FFF2-40B4-BE49-F238E27FC236}">
                <a16:creationId xmlns:a16="http://schemas.microsoft.com/office/drawing/2014/main" id="{3FB9D5A1-AC86-48DF-89B6-7B7CDBC4F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4" y="1810316"/>
            <a:ext cx="5894851" cy="436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1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BC650A6-A51F-4BD1-B7D3-CB7BDAB83802}"/>
              </a:ext>
            </a:extLst>
          </p:cNvPr>
          <p:cNvSpPr txBox="1"/>
          <p:nvPr/>
        </p:nvSpPr>
        <p:spPr>
          <a:xfrm>
            <a:off x="380144" y="380144"/>
            <a:ext cx="731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000" dirty="0">
                <a:solidFill>
                  <a:schemeClr val="bg1"/>
                </a:solidFill>
              </a:rPr>
              <a:t>std = 45</a:t>
            </a:r>
            <a:endParaRPr lang="zh-TW" altLang="en-US" sz="40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8BEC4C-5E3A-445F-9BC7-AAD13BB7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64" y="1322215"/>
            <a:ext cx="6159329" cy="4213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DBD0E940-32A4-4A18-B24F-0B42848F20D0}"/>
              </a:ext>
            </a:extLst>
          </p:cNvPr>
          <p:cNvSpPr/>
          <p:nvPr/>
        </p:nvSpPr>
        <p:spPr>
          <a:xfrm>
            <a:off x="2660673" y="4877418"/>
            <a:ext cx="5106589" cy="8555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05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8FC427-36E7-47D2-8672-A4E04F751724}"/>
              </a:ext>
            </a:extLst>
          </p:cNvPr>
          <p:cNvSpPr txBox="1"/>
          <p:nvPr/>
        </p:nvSpPr>
        <p:spPr>
          <a:xfrm>
            <a:off x="1037690" y="339047"/>
            <a:ext cx="855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std = 45</a:t>
            </a:r>
            <a:endParaRPr lang="zh-TW" altLang="en-US" sz="3200" dirty="0"/>
          </a:p>
        </p:txBody>
      </p:sp>
      <p:pic>
        <p:nvPicPr>
          <p:cNvPr id="3074" name="Picture 2" descr="att45.png">
            <a:extLst>
              <a:ext uri="{FF2B5EF4-FFF2-40B4-BE49-F238E27FC236}">
                <a16:creationId xmlns:a16="http://schemas.microsoft.com/office/drawing/2014/main" id="{B4A2EA75-1092-463C-A075-A3130950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558" y="1864974"/>
            <a:ext cx="6024883" cy="4510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0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C73C1-7332-4EFD-B9E2-448EB295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08637-66FC-4682-9248-09061E39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305243"/>
            <a:ext cx="9423400" cy="48698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Face De-identification</a:t>
            </a:r>
          </a:p>
          <a:p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We Need Face De-identification</a:t>
            </a:r>
          </a:p>
          <a:p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We Practice Face De-identification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8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0FD6161-B253-4916-BB41-91307DA44F4E}"/>
              </a:ext>
            </a:extLst>
          </p:cNvPr>
          <p:cNvSpPr txBox="1"/>
          <p:nvPr/>
        </p:nvSpPr>
        <p:spPr>
          <a:xfrm>
            <a:off x="462337" y="400692"/>
            <a:ext cx="7109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3600" b="1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600" dirty="0">
                <a:solidFill>
                  <a:schemeClr val="bg1"/>
                </a:solidFill>
              </a:rPr>
              <a:t>std = 99</a:t>
            </a:r>
            <a:endParaRPr lang="zh-TW" altLang="en-US" sz="36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D0027B-BDF4-465D-8417-6E92B817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38" y="1768994"/>
            <a:ext cx="6193282" cy="4359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507E2905-3A26-407B-825B-C68821B3451D}"/>
              </a:ext>
            </a:extLst>
          </p:cNvPr>
          <p:cNvSpPr/>
          <p:nvPr/>
        </p:nvSpPr>
        <p:spPr>
          <a:xfrm>
            <a:off x="2935498" y="5423459"/>
            <a:ext cx="5294102" cy="7052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65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8FC427-36E7-47D2-8672-A4E04F751724}"/>
              </a:ext>
            </a:extLst>
          </p:cNvPr>
          <p:cNvSpPr txBox="1"/>
          <p:nvPr/>
        </p:nvSpPr>
        <p:spPr>
          <a:xfrm>
            <a:off x="1037690" y="339047"/>
            <a:ext cx="855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std = 99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68BB98-8ED4-4682-B0BC-C7EA0349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67" y="1914554"/>
            <a:ext cx="5899453" cy="4426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518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FF39-7EE6-4B32-9241-B451C98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</a:rPr>
              <a:t>Accuracy from each dataset</a:t>
            </a:r>
            <a:endParaRPr lang="zh-TW" altLang="en-US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1DDE169-9A6F-4B01-AE96-2F9E7C75C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963714"/>
              </p:ext>
            </p:extLst>
          </p:nvPr>
        </p:nvGraphicFramePr>
        <p:xfrm>
          <a:off x="747253" y="2081689"/>
          <a:ext cx="10515601" cy="25486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520773">
                  <a:extLst>
                    <a:ext uri="{9D8B030D-6E8A-4147-A177-3AD203B41FA5}">
                      <a16:colId xmlns:a16="http://schemas.microsoft.com/office/drawing/2014/main" val="1477688679"/>
                    </a:ext>
                  </a:extLst>
                </a:gridCol>
                <a:gridCol w="1564235">
                  <a:extLst>
                    <a:ext uri="{9D8B030D-6E8A-4147-A177-3AD203B41FA5}">
                      <a16:colId xmlns:a16="http://schemas.microsoft.com/office/drawing/2014/main" val="2008265953"/>
                    </a:ext>
                  </a:extLst>
                </a:gridCol>
                <a:gridCol w="2219729">
                  <a:extLst>
                    <a:ext uri="{9D8B030D-6E8A-4147-A177-3AD203B41FA5}">
                      <a16:colId xmlns:a16="http://schemas.microsoft.com/office/drawing/2014/main" val="1806564464"/>
                    </a:ext>
                  </a:extLst>
                </a:gridCol>
                <a:gridCol w="2605432">
                  <a:extLst>
                    <a:ext uri="{9D8B030D-6E8A-4147-A177-3AD203B41FA5}">
                      <a16:colId xmlns:a16="http://schemas.microsoft.com/office/drawing/2014/main" val="92063833"/>
                    </a:ext>
                  </a:extLst>
                </a:gridCol>
                <a:gridCol w="2605432">
                  <a:extLst>
                    <a:ext uri="{9D8B030D-6E8A-4147-A177-3AD203B41FA5}">
                      <a16:colId xmlns:a16="http://schemas.microsoft.com/office/drawing/2014/main" val="2046252266"/>
                    </a:ext>
                  </a:extLst>
                </a:gridCol>
              </a:tblGrid>
              <a:tr h="9011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Database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Original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Gaussian</a:t>
                      </a:r>
                    </a:p>
                    <a:p>
                      <a:pPr algn="ctr"/>
                      <a:r>
                        <a:rPr lang="en-US" altLang="zh-TW" sz="2400" dirty="0"/>
                        <a:t>15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Gaussian</a:t>
                      </a:r>
                    </a:p>
                    <a:p>
                      <a:pPr algn="ctr"/>
                      <a:r>
                        <a:rPr lang="en-US" altLang="zh-TW" sz="2400" dirty="0"/>
                        <a:t>45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Gaussian</a:t>
                      </a:r>
                    </a:p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</a:rPr>
                        <a:t>99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70530"/>
                  </a:ext>
                </a:extLst>
              </a:tr>
              <a:tr h="5822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MNIST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98.49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24.82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24.11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11.35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13029"/>
                  </a:ext>
                </a:extLst>
              </a:tr>
              <a:tr h="482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CIFAR-10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70.40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15.49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10.02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10.00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94074"/>
                  </a:ext>
                </a:extLst>
              </a:tr>
              <a:tr h="5822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AT&amp;T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95.00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26.67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16.67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13.33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3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32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56D23-3C29-42F9-9DBD-F8EAE2A3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560" y="2587625"/>
            <a:ext cx="6243320" cy="2167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thanks</a:t>
            </a:r>
            <a:endParaRPr lang="zh-TW" altLang="en-US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4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D2A12998-25D1-4FA9-B9C3-8AE0A389A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" t="1184"/>
          <a:stretch/>
        </p:blipFill>
        <p:spPr>
          <a:xfrm>
            <a:off x="0" y="2820201"/>
            <a:ext cx="4504308" cy="322798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D2FEBC-9B81-4E2E-9913-192407C4314B}"/>
              </a:ext>
            </a:extLst>
          </p:cNvPr>
          <p:cNvSpPr txBox="1"/>
          <p:nvPr/>
        </p:nvSpPr>
        <p:spPr>
          <a:xfrm>
            <a:off x="3663081" y="3135649"/>
            <a:ext cx="743078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Face De-identification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94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52B8B-EC99-4465-BACB-A4CED0BE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89"/>
            <a:ext cx="10515600" cy="1009968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What is Face De-identification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0907EF-311B-44E9-8425-46F5696E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106"/>
            <a:ext cx="10515600" cy="527621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Goal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The goal of face de-identification is to prevent the identification of an individual in a dataset, while still preserving the overall structure and appearance of the face.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Application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commonly used in research and data collection, particularly in areas such as healthcare and law enforcement, where the privacy of individuals must be protected. 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Approach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blurring or pixelating the face, adding noise or distortion, or replacing the face with a synthetic one.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0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E38811B-42C4-4E12-922A-2029BF273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4"/>
          <a:stretch/>
        </p:blipFill>
        <p:spPr>
          <a:xfrm>
            <a:off x="7618410" y="1482169"/>
            <a:ext cx="4573590" cy="32666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8C96EF-A3E5-4814-B44E-0526785B16E5}"/>
              </a:ext>
            </a:extLst>
          </p:cNvPr>
          <p:cNvSpPr txBox="1"/>
          <p:nvPr/>
        </p:nvSpPr>
        <p:spPr>
          <a:xfrm>
            <a:off x="29685" y="2615700"/>
            <a:ext cx="987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4000" b="1" dirty="0">
                <a:solidFill>
                  <a:schemeClr val="bg1">
                    <a:lumMod val="85000"/>
                  </a:schemeClr>
                </a:solidFill>
              </a:rPr>
              <a:t>Why We Need Face De-identification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4619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F4826-E7FE-4576-BD4D-84B9BD04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34"/>
            <a:ext cx="10515600" cy="949325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We Need Face De-identification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ADF33E-CF9D-47F9-B297-26D1BA885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1" t="77922" r="60332" b="3211"/>
          <a:stretch/>
        </p:blipFill>
        <p:spPr>
          <a:xfrm>
            <a:off x="8493061" y="1412724"/>
            <a:ext cx="1849608" cy="17492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EDE83B5-FE87-488B-B3A8-9BBA2D1F0F7B}"/>
              </a:ext>
            </a:extLst>
          </p:cNvPr>
          <p:cNvSpPr txBox="1"/>
          <p:nvPr/>
        </p:nvSpPr>
        <p:spPr>
          <a:xfrm>
            <a:off x="1537449" y="3103556"/>
            <a:ext cx="3262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</a:rPr>
              <a:t>Privacy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B38E8E-90B7-409E-97E2-CDDB882C7FF7}"/>
              </a:ext>
            </a:extLst>
          </p:cNvPr>
          <p:cNvSpPr txBox="1"/>
          <p:nvPr/>
        </p:nvSpPr>
        <p:spPr>
          <a:xfrm>
            <a:off x="5116466" y="3642165"/>
            <a:ext cx="3466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Security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14DC5B-5675-4B61-A1DF-84E03D2C88FA}"/>
              </a:ext>
            </a:extLst>
          </p:cNvPr>
          <p:cNvSpPr txBox="1"/>
          <p:nvPr/>
        </p:nvSpPr>
        <p:spPr>
          <a:xfrm>
            <a:off x="8735194" y="3152951"/>
            <a:ext cx="3214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Legality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7AE6BC-1DA5-4509-B4DD-2F4C2AA0A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43"/>
          <a:stretch/>
        </p:blipFill>
        <p:spPr>
          <a:xfrm>
            <a:off x="1294586" y="1406548"/>
            <a:ext cx="1849608" cy="17464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0096D87-0418-40DA-997A-BAEB40C0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711" y="4279721"/>
            <a:ext cx="2155924" cy="1934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467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798ABB0-FBB4-4A03-B015-58336AFAB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1"/>
          <a:stretch/>
        </p:blipFill>
        <p:spPr>
          <a:xfrm>
            <a:off x="0" y="1351457"/>
            <a:ext cx="4221972" cy="30920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FB3544-21FA-49E2-BE65-B6135E79C31C}"/>
              </a:ext>
            </a:extLst>
          </p:cNvPr>
          <p:cNvSpPr txBox="1"/>
          <p:nvPr/>
        </p:nvSpPr>
        <p:spPr>
          <a:xfrm>
            <a:off x="3326184" y="2897495"/>
            <a:ext cx="9470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We Practice Face De-identification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6430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37583-2D4A-4A92-858D-11BBCFA8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We Practice Face De-identification</a:t>
            </a:r>
          </a:p>
        </p:txBody>
      </p:sp>
      <p:grpSp>
        <p:nvGrpSpPr>
          <p:cNvPr id="4" name="Google Shape;427;p33">
            <a:extLst>
              <a:ext uri="{FF2B5EF4-FFF2-40B4-BE49-F238E27FC236}">
                <a16:creationId xmlns:a16="http://schemas.microsoft.com/office/drawing/2014/main" id="{9F01763F-0A83-49A3-B7A8-966252082901}"/>
              </a:ext>
            </a:extLst>
          </p:cNvPr>
          <p:cNvGrpSpPr/>
          <p:nvPr/>
        </p:nvGrpSpPr>
        <p:grpSpPr>
          <a:xfrm>
            <a:off x="931977" y="1690688"/>
            <a:ext cx="10175593" cy="4486274"/>
            <a:chOff x="507640" y="1402725"/>
            <a:chExt cx="8119504" cy="2989242"/>
          </a:xfrm>
        </p:grpSpPr>
        <p:sp>
          <p:nvSpPr>
            <p:cNvPr id="5" name="Google Shape;428;p33">
              <a:extLst>
                <a:ext uri="{FF2B5EF4-FFF2-40B4-BE49-F238E27FC236}">
                  <a16:creationId xmlns:a16="http://schemas.microsoft.com/office/drawing/2014/main" id="{4DF355A1-69CC-42A8-A8A4-37810F7F9CF4}"/>
                </a:ext>
              </a:extLst>
            </p:cNvPr>
            <p:cNvSpPr/>
            <p:nvPr/>
          </p:nvSpPr>
          <p:spPr>
            <a:xfrm>
              <a:off x="524125" y="1402725"/>
              <a:ext cx="4038690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2800" b="1" dirty="0"/>
                <a:t>STEP1.1</a:t>
              </a:r>
              <a:r>
                <a:rPr lang="en-US" altLang="zh-TW" b="1" dirty="0"/>
                <a:t> : </a:t>
              </a:r>
              <a:r>
                <a:rPr lang="en-US" altLang="zh-TW" sz="2400" b="1" dirty="0"/>
                <a:t>Face</a:t>
              </a:r>
              <a:r>
                <a:rPr lang="zh-TW" altLang="en-US" sz="2400" b="1" dirty="0"/>
                <a:t> </a:t>
              </a:r>
              <a:r>
                <a:rPr lang="en-US" altLang="zh-TW" sz="2400" b="1" dirty="0"/>
                <a:t>Detection</a:t>
              </a:r>
            </a:p>
            <a:p>
              <a:r>
                <a:rPr lang="en-US" altLang="zh-TW" sz="2400" b="1" dirty="0"/>
                <a:t>                -Cascade Classifier</a:t>
              </a:r>
            </a:p>
            <a:p>
              <a:r>
                <a:rPr lang="en-US" altLang="zh-TW" sz="2400" b="1" dirty="0"/>
                <a:t>	  -</a:t>
              </a:r>
              <a:r>
                <a:rPr lang="en-US" altLang="zh-TW" sz="2400" b="1" dirty="0" err="1"/>
                <a:t>detectMultiScale</a:t>
              </a:r>
              <a:endParaRPr lang="en-US" altLang="zh-TW" sz="2400" b="1" u="sng" dirty="0"/>
            </a:p>
            <a:p>
              <a:endParaRPr lang="en-US" altLang="zh-TW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29;p33">
              <a:extLst>
                <a:ext uri="{FF2B5EF4-FFF2-40B4-BE49-F238E27FC236}">
                  <a16:creationId xmlns:a16="http://schemas.microsoft.com/office/drawing/2014/main" id="{E269191E-7F37-4744-AD9B-0F919D3A545C}"/>
                </a:ext>
              </a:extLst>
            </p:cNvPr>
            <p:cNvSpPr/>
            <p:nvPr/>
          </p:nvSpPr>
          <p:spPr>
            <a:xfrm>
              <a:off x="507640" y="3044775"/>
              <a:ext cx="4064494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zh-TW" sz="2800" b="1" dirty="0"/>
                <a:t>STEP2 : </a:t>
              </a:r>
              <a:r>
                <a:rPr lang="en-US" altLang="zh-TW" sz="2400" b="1" dirty="0"/>
                <a:t>Attack face de-identification</a:t>
              </a:r>
            </a:p>
            <a:p>
              <a:pPr lvl="0"/>
              <a:r>
                <a:rPr lang="en-US" altLang="zh-TW" sz="2400" b="1" dirty="0"/>
                <a:t>                - Neural Network </a:t>
              </a:r>
            </a:p>
            <a:p>
              <a:pPr lvl="0"/>
              <a:r>
                <a:rPr lang="en-US" altLang="zh-TW" sz="2400" b="1" dirty="0"/>
                <a:t>	   - </a:t>
              </a:r>
              <a:r>
                <a:rPr lang="en-US" altLang="zh-TW" sz="2400" b="1" dirty="0" err="1"/>
                <a:t>Mnist</a:t>
              </a:r>
              <a:endParaRPr lang="en-US" altLang="zh-TW" sz="2400" b="1" dirty="0"/>
            </a:p>
            <a:p>
              <a:pPr lvl="0"/>
              <a:r>
                <a:rPr lang="en-US" altLang="zh-TW" sz="2400" b="1" dirty="0"/>
                <a:t>	   - CIFAR-10</a:t>
              </a:r>
              <a:endParaRPr sz="2400" b="1" dirty="0"/>
            </a:p>
          </p:txBody>
        </p:sp>
        <p:sp>
          <p:nvSpPr>
            <p:cNvPr id="7" name="Google Shape;430;p33">
              <a:extLst>
                <a:ext uri="{FF2B5EF4-FFF2-40B4-BE49-F238E27FC236}">
                  <a16:creationId xmlns:a16="http://schemas.microsoft.com/office/drawing/2014/main" id="{77DF37AB-A8ED-4585-BACF-61D3D5662446}"/>
                </a:ext>
              </a:extLst>
            </p:cNvPr>
            <p:cNvSpPr/>
            <p:nvPr/>
          </p:nvSpPr>
          <p:spPr>
            <a:xfrm>
              <a:off x="4554780" y="1407677"/>
              <a:ext cx="4038690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dirty="0"/>
            </a:p>
          </p:txBody>
        </p:sp>
        <p:sp>
          <p:nvSpPr>
            <p:cNvPr id="8" name="Google Shape;431;p33">
              <a:extLst>
                <a:ext uri="{FF2B5EF4-FFF2-40B4-BE49-F238E27FC236}">
                  <a16:creationId xmlns:a16="http://schemas.microsoft.com/office/drawing/2014/main" id="{B112FD30-0034-43A9-8028-659E64D7AEBA}"/>
                </a:ext>
              </a:extLst>
            </p:cNvPr>
            <p:cNvSpPr/>
            <p:nvPr/>
          </p:nvSpPr>
          <p:spPr>
            <a:xfrm>
              <a:off x="4562650" y="3026756"/>
              <a:ext cx="4064494" cy="1365211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zh-TW" sz="2800" b="1" dirty="0"/>
                <a:t>       STEP2.2 : </a:t>
              </a:r>
              <a:r>
                <a:rPr lang="en-US" altLang="zh-TW" sz="2400" b="1" dirty="0"/>
                <a:t>AT&amp;T dataset</a:t>
              </a:r>
            </a:p>
            <a:p>
              <a:pPr lvl="0"/>
              <a:r>
                <a:rPr lang="en-US" altLang="zh-TW" sz="2400" b="1" dirty="0"/>
                <a:t>		</a:t>
              </a:r>
              <a:endParaRPr sz="2400" b="1" dirty="0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11B3E0B-34FB-42F9-A58A-4A260FDE4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09" y="2866161"/>
            <a:ext cx="2171965" cy="21719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284EE07-58FC-464D-B48A-BEB70BD6A9A6}"/>
              </a:ext>
            </a:extLst>
          </p:cNvPr>
          <p:cNvSpPr/>
          <p:nvPr/>
        </p:nvSpPr>
        <p:spPr>
          <a:xfrm>
            <a:off x="6454847" y="1876793"/>
            <a:ext cx="442755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STEP1.2 : </a:t>
            </a:r>
            <a:r>
              <a:rPr lang="en-US" altLang="zh-TW" b="1" dirty="0"/>
              <a:t> </a:t>
            </a:r>
            <a:r>
              <a:rPr lang="en-US" altLang="zh-TW" sz="2400" b="1" dirty="0"/>
              <a:t>Face de-identification</a:t>
            </a:r>
          </a:p>
          <a:p>
            <a:r>
              <a:rPr lang="en-US" altLang="zh-TW" sz="2400" b="1" dirty="0"/>
              <a:t>	      - Gaussian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Blur</a:t>
            </a:r>
          </a:p>
          <a:p>
            <a:r>
              <a:rPr lang="en-US" altLang="zh-TW" sz="2400" b="1" dirty="0"/>
              <a:t>	 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726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B913CF1-2423-4010-A4B2-8E71CFEF8DE8}"/>
              </a:ext>
            </a:extLst>
          </p:cNvPr>
          <p:cNvSpPr txBox="1"/>
          <p:nvPr/>
        </p:nvSpPr>
        <p:spPr>
          <a:xfrm>
            <a:off x="717577" y="301914"/>
            <a:ext cx="10071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err="1">
                <a:solidFill>
                  <a:schemeClr val="bg1"/>
                </a:solidFill>
              </a:rPr>
              <a:t>Mnist</a:t>
            </a:r>
            <a:r>
              <a:rPr lang="en-US" altLang="zh-TW" sz="4800" b="1" dirty="0">
                <a:solidFill>
                  <a:schemeClr val="bg1"/>
                </a:solidFill>
              </a:rPr>
              <a:t> Database Training Result</a:t>
            </a:r>
          </a:p>
          <a:p>
            <a:r>
              <a:rPr lang="en-US" altLang="zh-TW" sz="3600" b="1" dirty="0">
                <a:solidFill>
                  <a:schemeClr val="bg1"/>
                </a:solidFill>
              </a:rPr>
              <a:t>Std=15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A67866-9A59-4FE6-BB8A-19C686022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42" y="1810198"/>
            <a:ext cx="7897515" cy="3799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0A3E94C9-F2A0-483A-8641-BF6B0B773348}"/>
              </a:ext>
            </a:extLst>
          </p:cNvPr>
          <p:cNvSpPr/>
          <p:nvPr/>
        </p:nvSpPr>
        <p:spPr>
          <a:xfrm>
            <a:off x="6095999" y="4517950"/>
            <a:ext cx="4161182" cy="13849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02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665</Words>
  <Application>Microsoft Office PowerPoint</Application>
  <PresentationFormat>寬螢幕</PresentationFormat>
  <Paragraphs>116</Paragraphs>
  <Slides>23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PowerPoint 簡報</vt:lpstr>
      <vt:lpstr>CONTENTS </vt:lpstr>
      <vt:lpstr>PowerPoint 簡報</vt:lpstr>
      <vt:lpstr>What is Face De-identification</vt:lpstr>
      <vt:lpstr>PowerPoint 簡報</vt:lpstr>
      <vt:lpstr>Why We Need Face De-identification</vt:lpstr>
      <vt:lpstr>PowerPoint 簡報</vt:lpstr>
      <vt:lpstr>How We Practice Face De-identification</vt:lpstr>
      <vt:lpstr>PowerPoint 簡報</vt:lpstr>
      <vt:lpstr>Mnist Database Training Result std=45 </vt:lpstr>
      <vt:lpstr>Mnist Database Training Result std=99</vt:lpstr>
      <vt:lpstr>CIFAR-10 Database Training Result std = 15</vt:lpstr>
      <vt:lpstr>CIFAR-10 Database Training Result std =45</vt:lpstr>
      <vt:lpstr>CIFAR-10 Database Training Result std = 99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Accuracy from each dataset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Nicole</dc:creator>
  <cp:lastModifiedBy>Nicole</cp:lastModifiedBy>
  <cp:revision>95</cp:revision>
  <dcterms:created xsi:type="dcterms:W3CDTF">2023-04-11T13:31:12Z</dcterms:created>
  <dcterms:modified xsi:type="dcterms:W3CDTF">2023-04-24T12:32:57Z</dcterms:modified>
</cp:coreProperties>
</file>