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7" r:id="rId8"/>
    <p:sldId id="261" r:id="rId9"/>
    <p:sldId id="263" r:id="rId10"/>
    <p:sldId id="272" r:id="rId11"/>
    <p:sldId id="269" r:id="rId12"/>
    <p:sldId id="270" r:id="rId13"/>
    <p:sldId id="271" r:id="rId14"/>
    <p:sldId id="266"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3514" autoAdjust="0"/>
  </p:normalViewPr>
  <p:slideViewPr>
    <p:cSldViewPr snapToGrid="0">
      <p:cViewPr varScale="1">
        <p:scale>
          <a:sx n="49" d="100"/>
          <a:sy n="49" d="100"/>
        </p:scale>
        <p:origin x="14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92DF3-7529-40BC-B69F-E8EA173874EA}" type="datetimeFigureOut">
              <a:rPr lang="zh-TW" altLang="en-US" smtClean="0"/>
              <a:t>2023/4/20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C9512-D1C3-4BBF-A913-019D5FB6140E}" type="slidenum">
              <a:rPr lang="zh-TW" altLang="en-US" smtClean="0"/>
              <a:t>‹#›</a:t>
            </a:fld>
            <a:endParaRPr lang="zh-TW" altLang="en-US"/>
          </a:p>
        </p:txBody>
      </p:sp>
    </p:spTree>
    <p:extLst>
      <p:ext uri="{BB962C8B-B14F-4D97-AF65-F5344CB8AC3E}">
        <p14:creationId xmlns:p14="http://schemas.microsoft.com/office/powerpoint/2010/main" val="255068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2</a:t>
            </a:fld>
            <a:endParaRPr lang="zh-TW" altLang="en-US"/>
          </a:p>
        </p:txBody>
      </p:sp>
    </p:spTree>
    <p:extLst>
      <p:ext uri="{BB962C8B-B14F-4D97-AF65-F5344CB8AC3E}">
        <p14:creationId xmlns:p14="http://schemas.microsoft.com/office/powerpoint/2010/main" val="249235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人臉去識別化是從面部圖像或視頻中修改或刪除識別特徵以保護個人隱私的過程。 人臉去識別的目標是防止識別數據集中的個人，同時仍然保留人臉的整體結構和外觀。</a:t>
            </a:r>
          </a:p>
          <a:p>
            <a:endParaRPr lang="zh-TW" altLang="en-US" dirty="0"/>
          </a:p>
          <a:p>
            <a:endParaRPr lang="zh-TW" altLang="en-US" dirty="0"/>
          </a:p>
          <a:p>
            <a:r>
              <a:rPr lang="zh-TW" altLang="en-US" dirty="0"/>
              <a:t>面部去識別通常用於研究和數據收集，特別是在醫療保健和執法等必須保護個人隱私的領域。 它還用於機場或購物中心等公共場所，出於安全目的使用視頻監控，以保護可能被鏡頭捕捉到的個人的隱私。</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人臉去識別化有多種方法，包括對人臉進行模糊處理或像素化、添加噪聲或失真，或者用合成人臉替換人臉。 這些技術可應用於靜止圖像或視頻片段。</a:t>
            </a:r>
          </a:p>
          <a:p>
            <a:endParaRPr lang="zh-TW" altLang="en-US" dirty="0"/>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4</a:t>
            </a:fld>
            <a:endParaRPr lang="zh-TW" altLang="en-US"/>
          </a:p>
        </p:txBody>
      </p:sp>
    </p:spTree>
    <p:extLst>
      <p:ext uri="{BB962C8B-B14F-4D97-AF65-F5344CB8AC3E}">
        <p14:creationId xmlns:p14="http://schemas.microsoft.com/office/powerpoint/2010/main" val="188483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隱私保護：人臉去識別對於保護在公共場所或通過監控攝像頭捕獲面部圖像的個人的隱私至關重要。 這在數據用於研究或分析的情況下尤為重要。</a:t>
            </a:r>
          </a:p>
          <a:p>
            <a:endParaRPr lang="zh-TW" altLang="en-US" dirty="0"/>
          </a:p>
          <a:p>
            <a:endParaRPr lang="zh-TW" altLang="en-US" dirty="0"/>
          </a:p>
          <a:p>
            <a:r>
              <a:rPr lang="zh-TW" altLang="en-US" dirty="0"/>
              <a:t>安全性：人臉去識別化對於安全目的很重要，可以防止未經授權訪問敏感數據。 例如，在醫療保健領域，人臉去識別化可以防止未經授權訪問醫療記錄。</a:t>
            </a:r>
          </a:p>
          <a:p>
            <a:endParaRPr lang="zh-TW" altLang="en-US" dirty="0"/>
          </a:p>
          <a:p>
            <a:r>
              <a:rPr lang="zh-TW" altLang="en-US" dirty="0"/>
              <a:t>合規性：許多法規和法律要求對人臉進行去識別化處理，以確保符合數據隱私和安全標準。</a:t>
            </a:r>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6</a:t>
            </a:fld>
            <a:endParaRPr lang="zh-TW" altLang="en-US"/>
          </a:p>
        </p:txBody>
      </p:sp>
    </p:spTree>
    <p:extLst>
      <p:ext uri="{BB962C8B-B14F-4D97-AF65-F5344CB8AC3E}">
        <p14:creationId xmlns:p14="http://schemas.microsoft.com/office/powerpoint/2010/main" val="202113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a:solidFill>
                  <a:schemeClr val="tx1"/>
                </a:solidFill>
                <a:effectLst/>
                <a:latin typeface="+mn-lt"/>
                <a:ea typeface="+mn-ea"/>
                <a:cs typeface="+mn-cs"/>
              </a:rPr>
              <a:t>網址 </a:t>
            </a:r>
            <a:r>
              <a:rPr lang="en-US" altLang="zh-TW" sz="1200" b="1" i="0" kern="1200" dirty="0">
                <a:solidFill>
                  <a:schemeClr val="tx1"/>
                </a:solidFill>
                <a:effectLst/>
                <a:latin typeface="+mn-lt"/>
                <a:ea typeface="+mn-ea"/>
                <a:cs typeface="+mn-cs"/>
              </a:rPr>
              <a:t>:</a:t>
            </a:r>
            <a:r>
              <a:rPr lang="zh-TW" altLang="en-US" sz="1200" b="1" i="0" kern="1200" dirty="0">
                <a:solidFill>
                  <a:schemeClr val="tx1"/>
                </a:solidFill>
                <a:effectLst/>
                <a:latin typeface="+mn-lt"/>
                <a:ea typeface="+mn-ea"/>
                <a:cs typeface="+mn-cs"/>
              </a:rPr>
              <a:t> </a:t>
            </a:r>
            <a:r>
              <a:rPr lang="en-US" altLang="zh-TW" sz="1200" b="1" i="0" kern="1200" dirty="0">
                <a:solidFill>
                  <a:schemeClr val="tx1"/>
                </a:solidFill>
                <a:effectLst/>
                <a:latin typeface="+mn-lt"/>
                <a:ea typeface="+mn-ea"/>
                <a:cs typeface="+mn-cs"/>
              </a:rPr>
              <a:t>https://docs.opencv.org/3.4/db/d28/tutorial_cascade_classifier.html</a:t>
            </a:r>
          </a:p>
          <a:p>
            <a:r>
              <a:rPr lang="zh-TW" altLang="en-US" sz="1200" b="1" i="0" kern="1200" dirty="0">
                <a:solidFill>
                  <a:schemeClr val="tx1"/>
                </a:solidFill>
                <a:effectLst/>
                <a:latin typeface="+mn-lt"/>
                <a:ea typeface="+mn-ea"/>
                <a:cs typeface="+mn-cs"/>
              </a:rPr>
              <a:t>理論</a:t>
            </a:r>
          </a:p>
          <a:p>
            <a:r>
              <a:rPr lang="en-US" altLang="zh-TW" sz="1200" b="0" kern="1200" dirty="0">
                <a:solidFill>
                  <a:schemeClr val="tx1"/>
                </a:solidFill>
                <a:effectLst/>
                <a:latin typeface="+mn-lt"/>
                <a:ea typeface="+mn-ea"/>
                <a:cs typeface="+mn-cs"/>
              </a:rPr>
              <a:t>Object Detection using </a:t>
            </a:r>
            <a:r>
              <a:rPr lang="en-US" altLang="zh-TW" sz="1200" b="0" kern="1200" dirty="0" err="1">
                <a:solidFill>
                  <a:schemeClr val="tx1"/>
                </a:solidFill>
                <a:effectLst/>
                <a:latin typeface="+mn-lt"/>
                <a:ea typeface="+mn-ea"/>
                <a:cs typeface="+mn-cs"/>
              </a:rPr>
              <a:t>Haar</a:t>
            </a:r>
            <a:r>
              <a:rPr lang="en-US" altLang="zh-TW" sz="1200" b="0" kern="1200" dirty="0">
                <a:solidFill>
                  <a:schemeClr val="tx1"/>
                </a:solidFill>
                <a:effectLst/>
                <a:latin typeface="+mn-lt"/>
                <a:ea typeface="+mn-ea"/>
                <a:cs typeface="+mn-cs"/>
              </a:rPr>
              <a:t> feature-based cascade classifiers </a:t>
            </a:r>
            <a:r>
              <a:rPr lang="zh-TW" altLang="en-US" sz="1200" b="0" kern="1200" dirty="0">
                <a:solidFill>
                  <a:schemeClr val="tx1"/>
                </a:solidFill>
                <a:effectLst/>
                <a:latin typeface="+mn-lt"/>
                <a:ea typeface="+mn-ea"/>
                <a:cs typeface="+mn-cs"/>
              </a:rPr>
              <a:t>是一種有效的目標檢測方法，由 </a:t>
            </a:r>
            <a:r>
              <a:rPr lang="en-US" altLang="zh-TW" sz="1200" b="0" kern="1200" dirty="0">
                <a:solidFill>
                  <a:schemeClr val="tx1"/>
                </a:solidFill>
                <a:effectLst/>
                <a:latin typeface="+mn-lt"/>
                <a:ea typeface="+mn-ea"/>
                <a:cs typeface="+mn-cs"/>
              </a:rPr>
              <a:t>Paul Viola </a:t>
            </a:r>
            <a:r>
              <a:rPr lang="zh-TW" altLang="en-US" sz="1200" b="0" kern="1200" dirty="0">
                <a:solidFill>
                  <a:schemeClr val="tx1"/>
                </a:solidFill>
                <a:effectLst/>
                <a:latin typeface="+mn-lt"/>
                <a:ea typeface="+mn-ea"/>
                <a:cs typeface="+mn-cs"/>
              </a:rPr>
              <a:t>和 </a:t>
            </a:r>
            <a:r>
              <a:rPr lang="en-US" altLang="zh-TW" sz="1200" b="0" kern="1200" dirty="0">
                <a:solidFill>
                  <a:schemeClr val="tx1"/>
                </a:solidFill>
                <a:effectLst/>
                <a:latin typeface="+mn-lt"/>
                <a:ea typeface="+mn-ea"/>
                <a:cs typeface="+mn-cs"/>
              </a:rPr>
              <a:t>Michael Jones </a:t>
            </a:r>
            <a:r>
              <a:rPr lang="zh-TW" altLang="en-US" sz="1200" b="0" kern="1200" dirty="0">
                <a:solidFill>
                  <a:schemeClr val="tx1"/>
                </a:solidFill>
                <a:effectLst/>
                <a:latin typeface="+mn-lt"/>
                <a:ea typeface="+mn-ea"/>
                <a:cs typeface="+mn-cs"/>
              </a:rPr>
              <a:t>在 </a:t>
            </a:r>
            <a:r>
              <a:rPr lang="en-US" altLang="zh-TW" sz="1200" b="0" kern="1200" dirty="0">
                <a:solidFill>
                  <a:schemeClr val="tx1"/>
                </a:solidFill>
                <a:effectLst/>
                <a:latin typeface="+mn-lt"/>
                <a:ea typeface="+mn-ea"/>
                <a:cs typeface="+mn-cs"/>
              </a:rPr>
              <a:t>2001 </a:t>
            </a:r>
            <a:r>
              <a:rPr lang="zh-TW" altLang="en-US" sz="1200" b="0" kern="1200" dirty="0">
                <a:solidFill>
                  <a:schemeClr val="tx1"/>
                </a:solidFill>
                <a:effectLst/>
                <a:latin typeface="+mn-lt"/>
                <a:ea typeface="+mn-ea"/>
                <a:cs typeface="+mn-cs"/>
              </a:rPr>
              <a:t>年的論文“</a:t>
            </a:r>
            <a:r>
              <a:rPr lang="en-US" altLang="zh-TW" sz="1200" b="0" kern="1200" dirty="0">
                <a:solidFill>
                  <a:schemeClr val="tx1"/>
                </a:solidFill>
                <a:effectLst/>
                <a:latin typeface="+mn-lt"/>
                <a:ea typeface="+mn-ea"/>
                <a:cs typeface="+mn-cs"/>
              </a:rPr>
              <a:t>Rapid Object Detection using a Boosted Cascade of Simple Features”</a:t>
            </a:r>
            <a:r>
              <a:rPr lang="zh-TW" altLang="en-US" sz="1200" b="0" kern="1200" dirty="0">
                <a:solidFill>
                  <a:schemeClr val="tx1"/>
                </a:solidFill>
                <a:effectLst/>
                <a:latin typeface="+mn-lt"/>
                <a:ea typeface="+mn-ea"/>
                <a:cs typeface="+mn-cs"/>
              </a:rPr>
              <a:t>中提出。它是一種基於機器學習的方法，其中級聯函數是從大量正面和負面圖像中訓練出來的。然後用於檢測其他圖像中的對象。</a:t>
            </a:r>
          </a:p>
          <a:p>
            <a:r>
              <a:rPr lang="zh-TW" altLang="en-US" sz="1200" b="0" kern="1200" dirty="0">
                <a:solidFill>
                  <a:schemeClr val="tx1"/>
                </a:solidFill>
                <a:effectLst/>
                <a:latin typeface="+mn-lt"/>
                <a:ea typeface="+mn-ea"/>
                <a:cs typeface="+mn-cs"/>
              </a:rPr>
              <a:t>在這裡，我們將使用人臉檢測。最初，該算法需要大量正圖像（人臉圖像）和負圖像（沒有人臉的圖像）來訓練分類器。然後我們需要從中提取特徵。為此，使用了下圖中顯示的 </a:t>
            </a:r>
            <a:r>
              <a:rPr lang="en-US" altLang="zh-TW" sz="1200" b="0" kern="1200" dirty="0" err="1">
                <a:solidFill>
                  <a:schemeClr val="tx1"/>
                </a:solidFill>
                <a:effectLst/>
                <a:latin typeface="+mn-lt"/>
                <a:ea typeface="+mn-ea"/>
                <a:cs typeface="+mn-cs"/>
              </a:rPr>
              <a:t>Haar</a:t>
            </a:r>
            <a:r>
              <a:rPr lang="en-US" altLang="zh-TW" sz="1200" b="0" kern="1200" dirty="0">
                <a:solidFill>
                  <a:schemeClr val="tx1"/>
                </a:solidFill>
                <a:effectLst/>
                <a:latin typeface="+mn-lt"/>
                <a:ea typeface="+mn-ea"/>
                <a:cs typeface="+mn-cs"/>
              </a:rPr>
              <a:t> </a:t>
            </a:r>
            <a:r>
              <a:rPr lang="zh-TW" altLang="en-US" sz="1200" b="0" kern="1200" dirty="0">
                <a:solidFill>
                  <a:schemeClr val="tx1"/>
                </a:solidFill>
                <a:effectLst/>
                <a:latin typeface="+mn-lt"/>
                <a:ea typeface="+mn-ea"/>
                <a:cs typeface="+mn-cs"/>
              </a:rPr>
              <a:t>特徵。它們就像我們的捲積核。每個特徵都是通過從黑色矩形下的像素總和中減去白色矩形下的像素總和而獲得的單個值。</a:t>
            </a:r>
            <a:endParaRPr lang="en-US" altLang="zh-TW" sz="1200" b="0" kern="1200" dirty="0">
              <a:solidFill>
                <a:schemeClr val="tx1"/>
              </a:solidFill>
              <a:effectLst/>
              <a:latin typeface="+mn-lt"/>
              <a:ea typeface="+mn-ea"/>
              <a:cs typeface="+mn-cs"/>
            </a:endParaRPr>
          </a:p>
          <a:p>
            <a:r>
              <a:rPr lang="en-US" altLang="zh-TW" sz="1200" b="0" kern="1200" dirty="0">
                <a:solidFill>
                  <a:schemeClr val="tx1"/>
                </a:solidFill>
                <a:effectLst/>
                <a:latin typeface="+mn-lt"/>
                <a:ea typeface="+mn-ea"/>
                <a:cs typeface="+mn-cs"/>
              </a:rPr>
              <a:t>//</a:t>
            </a:r>
          </a:p>
          <a:p>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為此，我們將每個特徵應用於所有訓練圖像。對於每個特徵，它都會找到將人臉分類為正面和負面的最佳閾值。顯然，會有錯誤或錯誤分類。我們選擇錯誤率最小的特徵，這意味著它們是最準確地對人臉和非人臉圖像進行分類的特徵。（過程並沒有這麼簡單，一開始每張圖片都被賦予相同的權重，每次分類後，增加誤分類圖片的權重，然後重複同樣的過程，計算新的錯誤率，也計算新的權重。）這個過程一直持續到達到所需的準確度或錯誤率，或者找到所需數量的特徵）。</a:t>
            </a:r>
          </a:p>
          <a:p>
            <a:r>
              <a:rPr lang="zh-TW" altLang="en-US" sz="1200" b="0" kern="1200" dirty="0">
                <a:solidFill>
                  <a:schemeClr val="tx1"/>
                </a:solidFill>
                <a:effectLst/>
                <a:latin typeface="+mn-lt"/>
                <a:ea typeface="+mn-ea"/>
                <a:cs typeface="+mn-cs"/>
              </a:rPr>
              <a:t>最終的分類器是這些弱分類器的加權和。之所以稱為弱，是因為它單獨不能對圖像進行分類，但與其他一起形成強分類器。該論文稱，即使是 </a:t>
            </a:r>
            <a:r>
              <a:rPr lang="en-US" altLang="zh-TW" sz="1200" b="0" kern="1200" dirty="0">
                <a:solidFill>
                  <a:schemeClr val="tx1"/>
                </a:solidFill>
                <a:effectLst/>
                <a:latin typeface="+mn-lt"/>
                <a:ea typeface="+mn-ea"/>
                <a:cs typeface="+mn-cs"/>
              </a:rPr>
              <a:t>200 </a:t>
            </a:r>
            <a:r>
              <a:rPr lang="zh-TW" altLang="en-US" sz="1200" b="0" kern="1200" dirty="0">
                <a:solidFill>
                  <a:schemeClr val="tx1"/>
                </a:solidFill>
                <a:effectLst/>
                <a:latin typeface="+mn-lt"/>
                <a:ea typeface="+mn-ea"/>
                <a:cs typeface="+mn-cs"/>
              </a:rPr>
              <a:t>個特​​徵也能提供 </a:t>
            </a:r>
            <a:r>
              <a:rPr lang="en-US" altLang="zh-TW" sz="1200" b="0" kern="1200" dirty="0">
                <a:solidFill>
                  <a:schemeClr val="tx1"/>
                </a:solidFill>
                <a:effectLst/>
                <a:latin typeface="+mn-lt"/>
                <a:ea typeface="+mn-ea"/>
                <a:cs typeface="+mn-cs"/>
              </a:rPr>
              <a:t>95% </a:t>
            </a:r>
            <a:r>
              <a:rPr lang="zh-TW" altLang="en-US" sz="1200" b="0" kern="1200" dirty="0">
                <a:solidFill>
                  <a:schemeClr val="tx1"/>
                </a:solidFill>
                <a:effectLst/>
                <a:latin typeface="+mn-lt"/>
                <a:ea typeface="+mn-ea"/>
                <a:cs typeface="+mn-cs"/>
              </a:rPr>
              <a:t>的檢測準確率。他們的最終設置有大約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個特​​徵。（想像一下從 </a:t>
            </a:r>
            <a:r>
              <a:rPr lang="en-US" altLang="zh-TW" sz="1200" b="0" kern="1200" dirty="0">
                <a:solidFill>
                  <a:schemeClr val="tx1"/>
                </a:solidFill>
                <a:effectLst/>
                <a:latin typeface="+mn-lt"/>
                <a:ea typeface="+mn-ea"/>
                <a:cs typeface="+mn-cs"/>
              </a:rPr>
              <a:t>160000 </a:t>
            </a:r>
            <a:r>
              <a:rPr lang="zh-TW" altLang="en-US" sz="1200" b="0" kern="1200" dirty="0">
                <a:solidFill>
                  <a:schemeClr val="tx1"/>
                </a:solidFill>
                <a:effectLst/>
                <a:latin typeface="+mn-lt"/>
                <a:ea typeface="+mn-ea"/>
                <a:cs typeface="+mn-cs"/>
              </a:rPr>
              <a:t>多個特徵減少到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個特​​徵。這是一個很大的收穫）。</a:t>
            </a:r>
          </a:p>
          <a:p>
            <a:r>
              <a:rPr lang="zh-TW" altLang="en-US" sz="1200" b="0" kern="1200" dirty="0">
                <a:solidFill>
                  <a:schemeClr val="tx1"/>
                </a:solidFill>
                <a:effectLst/>
                <a:latin typeface="+mn-lt"/>
                <a:ea typeface="+mn-ea"/>
                <a:cs typeface="+mn-cs"/>
              </a:rPr>
              <a:t>所以現在你拍張照片。取每個 </a:t>
            </a:r>
            <a:r>
              <a:rPr lang="en-US" altLang="zh-TW" sz="1200" b="0" kern="1200" dirty="0">
                <a:solidFill>
                  <a:schemeClr val="tx1"/>
                </a:solidFill>
                <a:effectLst/>
                <a:latin typeface="+mn-lt"/>
                <a:ea typeface="+mn-ea"/>
                <a:cs typeface="+mn-cs"/>
              </a:rPr>
              <a:t>24x24 </a:t>
            </a:r>
            <a:r>
              <a:rPr lang="zh-TW" altLang="en-US" sz="1200" b="0" kern="1200" dirty="0">
                <a:solidFill>
                  <a:schemeClr val="tx1"/>
                </a:solidFill>
                <a:effectLst/>
                <a:latin typeface="+mn-lt"/>
                <a:ea typeface="+mn-ea"/>
                <a:cs typeface="+mn-cs"/>
              </a:rPr>
              <a:t>窗口。對其應用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個特​​徵。檢查它是否是面部。哇</a:t>
            </a:r>
            <a:r>
              <a:rPr lang="en-US" altLang="zh-TW" sz="1200" b="0" kern="1200" dirty="0">
                <a:solidFill>
                  <a:schemeClr val="tx1"/>
                </a:solidFill>
                <a:effectLst/>
                <a:latin typeface="+mn-lt"/>
                <a:ea typeface="+mn-ea"/>
                <a:cs typeface="+mn-cs"/>
              </a:rPr>
              <a:t>.. </a:t>
            </a:r>
            <a:r>
              <a:rPr lang="zh-TW" altLang="en-US" sz="1200" b="0" kern="1200" dirty="0">
                <a:solidFill>
                  <a:schemeClr val="tx1"/>
                </a:solidFill>
                <a:effectLst/>
                <a:latin typeface="+mn-lt"/>
                <a:ea typeface="+mn-ea"/>
                <a:cs typeface="+mn-cs"/>
              </a:rPr>
              <a:t>是不是有點低效又費時？是的。作者對此有一個很好的解決方案。</a:t>
            </a:r>
          </a:p>
          <a:p>
            <a:r>
              <a:rPr lang="zh-TW" altLang="en-US" sz="1200" b="0" kern="1200" dirty="0">
                <a:solidFill>
                  <a:schemeClr val="tx1"/>
                </a:solidFill>
                <a:effectLst/>
                <a:latin typeface="+mn-lt"/>
                <a:ea typeface="+mn-ea"/>
                <a:cs typeface="+mn-cs"/>
              </a:rPr>
              <a:t>在一張圖片中，大部分圖片都是非人臉區域。所以最好有一個簡單的方法來檢查窗口是否不是面部區域。如果不是，一次性丟棄，不再處理。相反，專注於可能有臉的區域。這樣，我們會花更多時間檢查可能的面部區域。</a:t>
            </a:r>
          </a:p>
          <a:p>
            <a:r>
              <a:rPr lang="zh-TW" altLang="en-US" sz="1200" b="0" kern="1200" dirty="0">
                <a:solidFill>
                  <a:schemeClr val="tx1"/>
                </a:solidFill>
                <a:effectLst/>
                <a:latin typeface="+mn-lt"/>
                <a:ea typeface="+mn-ea"/>
                <a:cs typeface="+mn-cs"/>
              </a:rPr>
              <a:t>為此，他們引入了</a:t>
            </a:r>
            <a:r>
              <a:rPr lang="zh-TW" altLang="en-US" sz="1200" b="1" kern="1200" dirty="0">
                <a:solidFill>
                  <a:schemeClr val="tx1"/>
                </a:solidFill>
                <a:effectLst/>
                <a:latin typeface="+mn-lt"/>
                <a:ea typeface="+mn-ea"/>
                <a:cs typeface="+mn-cs"/>
              </a:rPr>
              <a:t>級聯分類器</a:t>
            </a:r>
            <a:r>
              <a:rPr lang="zh-TW" altLang="en-US" sz="1200" b="0" kern="1200" dirty="0">
                <a:solidFill>
                  <a:schemeClr val="tx1"/>
                </a:solidFill>
                <a:effectLst/>
                <a:latin typeface="+mn-lt"/>
                <a:ea typeface="+mn-ea"/>
                <a:cs typeface="+mn-cs"/>
              </a:rPr>
              <a:t>的概念。不是在一個窗口上應用所有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個特​​徵，而是將這些特徵分組到分類器的不同階段並逐一應用。（通常前幾個階段將包含非常少的功能）。如果窗口在第一階段失敗，則將其丟棄。我們不考慮它的其餘功能。如果通過，則應用第二階段的功能並繼續該過程。通過所有階段的窗口是人臉區域。計劃如何！</a:t>
            </a:r>
          </a:p>
          <a:p>
            <a:r>
              <a:rPr lang="zh-TW" altLang="en-US" sz="1200" b="0" kern="1200" dirty="0">
                <a:solidFill>
                  <a:schemeClr val="tx1"/>
                </a:solidFill>
                <a:effectLst/>
                <a:latin typeface="+mn-lt"/>
                <a:ea typeface="+mn-ea"/>
                <a:cs typeface="+mn-cs"/>
              </a:rPr>
              <a:t>作者的檢測器有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多個特徵，分為 </a:t>
            </a:r>
            <a:r>
              <a:rPr lang="en-US" altLang="zh-TW" sz="1200" b="0" kern="1200" dirty="0">
                <a:solidFill>
                  <a:schemeClr val="tx1"/>
                </a:solidFill>
                <a:effectLst/>
                <a:latin typeface="+mn-lt"/>
                <a:ea typeface="+mn-ea"/>
                <a:cs typeface="+mn-cs"/>
              </a:rPr>
              <a:t>38 </a:t>
            </a:r>
            <a:r>
              <a:rPr lang="zh-TW" altLang="en-US" sz="1200" b="0" kern="1200" dirty="0">
                <a:solidFill>
                  <a:schemeClr val="tx1"/>
                </a:solidFill>
                <a:effectLst/>
                <a:latin typeface="+mn-lt"/>
                <a:ea typeface="+mn-ea"/>
                <a:cs typeface="+mn-cs"/>
              </a:rPr>
              <a:t>個階段，前五個階段分別有 </a:t>
            </a:r>
            <a:r>
              <a:rPr lang="en-US" altLang="zh-TW" sz="1200" b="0" kern="1200" dirty="0">
                <a:solidFill>
                  <a:schemeClr val="tx1"/>
                </a:solidFill>
                <a:effectLst/>
                <a:latin typeface="+mn-lt"/>
                <a:ea typeface="+mn-ea"/>
                <a:cs typeface="+mn-cs"/>
              </a:rPr>
              <a:t>1</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10</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25</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25 </a:t>
            </a:r>
            <a:r>
              <a:rPr lang="zh-TW" altLang="en-US" sz="1200" b="0" kern="1200" dirty="0">
                <a:solidFill>
                  <a:schemeClr val="tx1"/>
                </a:solidFill>
                <a:effectLst/>
                <a:latin typeface="+mn-lt"/>
                <a:ea typeface="+mn-ea"/>
                <a:cs typeface="+mn-cs"/>
              </a:rPr>
              <a:t>和 </a:t>
            </a:r>
            <a:r>
              <a:rPr lang="en-US" altLang="zh-TW" sz="1200" b="0" kern="1200" dirty="0">
                <a:solidFill>
                  <a:schemeClr val="tx1"/>
                </a:solidFill>
                <a:effectLst/>
                <a:latin typeface="+mn-lt"/>
                <a:ea typeface="+mn-ea"/>
                <a:cs typeface="+mn-cs"/>
              </a:rPr>
              <a:t>50 </a:t>
            </a:r>
            <a:r>
              <a:rPr lang="zh-TW" altLang="en-US" sz="1200" b="0" kern="1200" dirty="0">
                <a:solidFill>
                  <a:schemeClr val="tx1"/>
                </a:solidFill>
                <a:effectLst/>
                <a:latin typeface="+mn-lt"/>
                <a:ea typeface="+mn-ea"/>
                <a:cs typeface="+mn-cs"/>
              </a:rPr>
              <a:t>個特徵。（上圖中的兩個特徵實際上是作為</a:t>
            </a:r>
            <a:r>
              <a:rPr lang="en-US" altLang="zh-TW" sz="1200" b="0" kern="1200" dirty="0" err="1">
                <a:solidFill>
                  <a:schemeClr val="tx1"/>
                </a:solidFill>
                <a:effectLst/>
                <a:latin typeface="+mn-lt"/>
                <a:ea typeface="+mn-ea"/>
                <a:cs typeface="+mn-cs"/>
              </a:rPr>
              <a:t>Adaboost</a:t>
            </a:r>
            <a:r>
              <a:rPr lang="zh-TW" altLang="en-US" sz="1200" b="0" kern="1200" dirty="0">
                <a:solidFill>
                  <a:schemeClr val="tx1"/>
                </a:solidFill>
                <a:effectLst/>
                <a:latin typeface="+mn-lt"/>
                <a:ea typeface="+mn-ea"/>
                <a:cs typeface="+mn-cs"/>
              </a:rPr>
              <a:t>中最好的兩個特徵得到的）。根據作者的說法，每個子窗口平均評估 </a:t>
            </a:r>
            <a:r>
              <a:rPr lang="en-US" altLang="zh-TW" sz="1200" b="0" kern="1200" dirty="0">
                <a:solidFill>
                  <a:schemeClr val="tx1"/>
                </a:solidFill>
                <a:effectLst/>
                <a:latin typeface="+mn-lt"/>
                <a:ea typeface="+mn-ea"/>
                <a:cs typeface="+mn-cs"/>
              </a:rPr>
              <a:t>6000 </a:t>
            </a:r>
            <a:r>
              <a:rPr lang="zh-TW" altLang="en-US" sz="1200" b="0" kern="1200" dirty="0">
                <a:solidFill>
                  <a:schemeClr val="tx1"/>
                </a:solidFill>
                <a:effectLst/>
                <a:latin typeface="+mn-lt"/>
                <a:ea typeface="+mn-ea"/>
                <a:cs typeface="+mn-cs"/>
              </a:rPr>
              <a:t>多個特徵中的 </a:t>
            </a:r>
            <a:r>
              <a:rPr lang="en-US" altLang="zh-TW" sz="1200" b="0" kern="1200" dirty="0">
                <a:solidFill>
                  <a:schemeClr val="tx1"/>
                </a:solidFill>
                <a:effectLst/>
                <a:latin typeface="+mn-lt"/>
                <a:ea typeface="+mn-ea"/>
                <a:cs typeface="+mn-cs"/>
              </a:rPr>
              <a:t>10 </a:t>
            </a:r>
            <a:r>
              <a:rPr lang="zh-TW" altLang="en-US" sz="1200" b="0" kern="1200" dirty="0">
                <a:solidFill>
                  <a:schemeClr val="tx1"/>
                </a:solidFill>
                <a:effectLst/>
                <a:latin typeface="+mn-lt"/>
                <a:ea typeface="+mn-ea"/>
                <a:cs typeface="+mn-cs"/>
              </a:rPr>
              <a:t>個。</a:t>
            </a:r>
          </a:p>
          <a:p>
            <a:endParaRPr lang="zh-TW" altLang="en-US" sz="1200" b="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9</a:t>
            </a:fld>
            <a:endParaRPr lang="zh-TW" altLang="en-US"/>
          </a:p>
        </p:txBody>
      </p:sp>
    </p:spTree>
    <p:extLst>
      <p:ext uri="{BB962C8B-B14F-4D97-AF65-F5344CB8AC3E}">
        <p14:creationId xmlns:p14="http://schemas.microsoft.com/office/powerpoint/2010/main" val="2893765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加上高斯後的正確率高達</a:t>
            </a:r>
            <a:r>
              <a:rPr lang="en-US" altLang="zh-TW" dirty="0"/>
              <a:t>99%</a:t>
            </a:r>
            <a:endParaRPr lang="zh-TW" altLang="en-US" dirty="0"/>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10</a:t>
            </a:fld>
            <a:endParaRPr lang="zh-TW" altLang="en-US"/>
          </a:p>
        </p:txBody>
      </p:sp>
    </p:spTree>
    <p:extLst>
      <p:ext uri="{BB962C8B-B14F-4D97-AF65-F5344CB8AC3E}">
        <p14:creationId xmlns:p14="http://schemas.microsoft.com/office/powerpoint/2010/main" val="2499575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 </a:t>
            </a:r>
            <a:r>
              <a:rPr lang="en-US" altLang="zh-TW" dirty="0"/>
              <a:t>AT&amp;T </a:t>
            </a:r>
            <a:r>
              <a:rPr lang="zh-TW" altLang="en-US" dirty="0"/>
              <a:t>數據集上訓練的模型的結果原始模型和馬賽克圖像都達到了 </a:t>
            </a:r>
            <a:r>
              <a:rPr lang="en-US" altLang="zh-TW" dirty="0"/>
              <a:t>95% </a:t>
            </a:r>
            <a:r>
              <a:rPr lang="zh-TW" altLang="en-US" dirty="0"/>
              <a:t>以上的準確率。 為了原始圖像和較小的鑲嵌窗口，</a:t>
            </a:r>
            <a:r>
              <a:rPr lang="en-US" altLang="zh-TW" dirty="0"/>
              <a:t>AT&amp;T </a:t>
            </a:r>
            <a:r>
              <a:rPr lang="zh-TW" altLang="en-US" dirty="0"/>
              <a:t>數據集中的圖像是 </a:t>
            </a:r>
            <a:r>
              <a:rPr lang="en-US" altLang="zh-TW" dirty="0"/>
              <a:t>92 ×</a:t>
            </a:r>
          </a:p>
          <a:p>
            <a:r>
              <a:rPr lang="en-US" altLang="zh-TW" dirty="0"/>
              <a:t>112 </a:t>
            </a:r>
            <a:r>
              <a:rPr lang="zh-TW" altLang="en-US" dirty="0"/>
              <a:t>像素，比 </a:t>
            </a:r>
            <a:r>
              <a:rPr lang="en-US" altLang="zh-TW" dirty="0"/>
              <a:t>MNIST </a:t>
            </a:r>
            <a:r>
              <a:rPr lang="zh-TW" altLang="en-US" dirty="0"/>
              <a:t>和 </a:t>
            </a:r>
            <a:r>
              <a:rPr lang="en-US" altLang="zh-TW" dirty="0"/>
              <a:t>CIFAR-10 </a:t>
            </a:r>
            <a:r>
              <a:rPr lang="zh-TW" altLang="en-US" dirty="0"/>
              <a:t>大得多分辨率為 </a:t>
            </a:r>
            <a:r>
              <a:rPr lang="en-US" altLang="zh-TW" dirty="0"/>
              <a:t>32 × 32</a:t>
            </a:r>
            <a:r>
              <a:rPr lang="zh-TW" altLang="en-US" dirty="0"/>
              <a:t>。即使是 </a:t>
            </a:r>
            <a:r>
              <a:rPr lang="en-US" altLang="zh-TW" dirty="0"/>
              <a:t>8 × 8 </a:t>
            </a:r>
            <a:r>
              <a:rPr lang="zh-TW" altLang="en-US" dirty="0"/>
              <a:t>的馬賽克臉也是可能被人類識別</a:t>
            </a:r>
            <a:endParaRPr lang="en-US" altLang="zh-TW" dirty="0"/>
          </a:p>
          <a:p>
            <a:endParaRPr lang="en-US" altLang="zh-TW" dirty="0"/>
          </a:p>
          <a:p>
            <a:r>
              <a:rPr lang="zh-TW" altLang="en-US" dirty="0"/>
              <a:t>然而，這些拼接圖像具有 </a:t>
            </a:r>
            <a:r>
              <a:rPr lang="en-US" altLang="zh-TW" dirty="0"/>
              <a:t>6 × 7 </a:t>
            </a:r>
            <a:r>
              <a:rPr lang="zh-TW" altLang="en-US" dirty="0"/>
              <a:t>的分辨率和仍然有足夠的信息讓神經網絡能夠準確地識別圖像中的人。</a:t>
            </a:r>
          </a:p>
          <a:p>
            <a:endParaRPr lang="zh-TW" altLang="en-US" dirty="0"/>
          </a:p>
          <a:p>
            <a:r>
              <a:rPr lang="en-US" altLang="zh-TW" dirty="0"/>
              <a:t>AT&amp;T </a:t>
            </a:r>
            <a:r>
              <a:rPr lang="zh-TW" altLang="en-US" dirty="0"/>
              <a:t>數據集相對較小，只有 </a:t>
            </a:r>
            <a:r>
              <a:rPr lang="en-US" altLang="zh-TW" dirty="0"/>
              <a:t>40 </a:t>
            </a:r>
            <a:r>
              <a:rPr lang="zh-TW" altLang="en-US" dirty="0"/>
              <a:t>個個體，每個個體只有 </a:t>
            </a:r>
            <a:r>
              <a:rPr lang="en-US" altLang="zh-TW" dirty="0"/>
              <a:t>10 </a:t>
            </a:r>
            <a:r>
              <a:rPr lang="zh-TW" altLang="en-US" dirty="0"/>
              <a:t>張圖像。 雖然有助於說明神經網絡的強大功能，但像 </a:t>
            </a:r>
            <a:r>
              <a:rPr lang="en-US" altLang="zh-TW" dirty="0" err="1"/>
              <a:t>FaceScrub</a:t>
            </a:r>
            <a:r>
              <a:rPr lang="en-US" altLang="zh-TW" dirty="0"/>
              <a:t> </a:t>
            </a:r>
            <a:r>
              <a:rPr lang="zh-TW" altLang="en-US" dirty="0"/>
              <a:t>這樣擁有 </a:t>
            </a:r>
            <a:r>
              <a:rPr lang="en-US" altLang="zh-TW" dirty="0"/>
              <a:t>530 </a:t>
            </a:r>
            <a:r>
              <a:rPr lang="zh-TW" altLang="en-US" dirty="0"/>
              <a:t>個人的更大數據集更能說明可實現的準確性。</a:t>
            </a:r>
          </a:p>
          <a:p>
            <a:r>
              <a:rPr lang="zh-TW" altLang="en-US" dirty="0"/>
              <a:t>我們的神經網絡在原始 </a:t>
            </a:r>
            <a:r>
              <a:rPr lang="en-US" altLang="zh-TW" dirty="0"/>
              <a:t>Face Scrub </a:t>
            </a:r>
            <a:r>
              <a:rPr lang="zh-TW" altLang="en-US" dirty="0"/>
              <a:t>數據集上的準確率為 </a:t>
            </a:r>
            <a:r>
              <a:rPr lang="en-US" altLang="zh-TW" dirty="0"/>
              <a:t>75%</a:t>
            </a:r>
            <a:r>
              <a:rPr lang="zh-TW" altLang="en-US" dirty="0"/>
              <a:t>。我們的實驗表明，即使是簡單的網絡也可以擊敗圖像混淆技術。</a:t>
            </a:r>
          </a:p>
          <a:p>
            <a:r>
              <a:rPr lang="zh-TW" altLang="en-US" dirty="0"/>
              <a:t>用於識別鑲嵌人臉的模型表現出與 </a:t>
            </a:r>
            <a:r>
              <a:rPr lang="en-US" altLang="zh-TW" dirty="0"/>
              <a:t>MNIST </a:t>
            </a:r>
            <a:r>
              <a:rPr lang="zh-TW" altLang="en-US" dirty="0"/>
              <a:t>和 </a:t>
            </a:r>
            <a:r>
              <a:rPr lang="en-US" altLang="zh-TW" dirty="0"/>
              <a:t>CIFAR-10 </a:t>
            </a:r>
            <a:r>
              <a:rPr lang="zh-TW" altLang="en-US" dirty="0"/>
              <a:t>數據集上的模型相同的模式，較小的鑲嵌窗口導致與原始圖像幾乎相同的精度。 </a:t>
            </a:r>
            <a:r>
              <a:rPr lang="en-US" altLang="zh-TW" dirty="0" err="1"/>
              <a:t>FaceScrub</a:t>
            </a:r>
            <a:r>
              <a:rPr lang="en-US" altLang="zh-TW" dirty="0"/>
              <a:t> </a:t>
            </a:r>
            <a:r>
              <a:rPr lang="zh-TW" altLang="en-US" dirty="0"/>
              <a:t>圖像具有相對較大的分辨率，</a:t>
            </a:r>
            <a:r>
              <a:rPr lang="en-US" altLang="zh-TW" dirty="0"/>
              <a:t>224×224</a:t>
            </a:r>
            <a:r>
              <a:rPr lang="zh-TW" altLang="en-US" dirty="0"/>
              <a:t>，</a:t>
            </a:r>
          </a:p>
        </p:txBody>
      </p:sp>
      <p:sp>
        <p:nvSpPr>
          <p:cNvPr id="4" name="投影片編號版面配置區 3"/>
          <p:cNvSpPr>
            <a:spLocks noGrp="1"/>
          </p:cNvSpPr>
          <p:nvPr>
            <p:ph type="sldNum" sz="quarter" idx="5"/>
          </p:nvPr>
        </p:nvSpPr>
        <p:spPr/>
        <p:txBody>
          <a:bodyPr/>
          <a:lstStyle/>
          <a:p>
            <a:fld id="{7C1C9512-D1C3-4BBF-A913-019D5FB6140E}" type="slidenum">
              <a:rPr lang="zh-TW" altLang="en-US" smtClean="0"/>
              <a:t>11</a:t>
            </a:fld>
            <a:endParaRPr lang="zh-TW" altLang="en-US"/>
          </a:p>
        </p:txBody>
      </p:sp>
    </p:spTree>
    <p:extLst>
      <p:ext uri="{BB962C8B-B14F-4D97-AF65-F5344CB8AC3E}">
        <p14:creationId xmlns:p14="http://schemas.microsoft.com/office/powerpoint/2010/main" val="19982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EFA00-671B-498B-9E15-1AFAA133C13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A078AAD-623C-493B-B04F-2CADA667E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AEE48FD-C9E6-4F53-8A17-96844328CF0B}"/>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6C6CACE7-030A-4A7A-B0E3-F5943AB33E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ADA51B-A3D4-4960-A8C7-83640508DCD6}"/>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393661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0F26F0-2723-4C65-83A0-2FBAEA832E5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FB64547-CD14-4BEA-AAFB-5E202862DD5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9563799-2CEC-4B10-B951-2BA7B477AAC8}"/>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1E473FAB-6902-4248-94D8-93409A8466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968CF7A-5383-4D5E-91F9-9CECAD7875D3}"/>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80426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466B362-12DA-4641-9C35-2B3D5AD2962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EA2F78E-7F86-42E4-B0DA-199926AB1D4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0D5932-3817-4D03-AAD9-E1AB38934838}"/>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50A8FB90-110C-4182-9FD0-C9297930F1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F953B7-09B3-4692-B305-B29F86B73C27}"/>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170131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78A56D-B984-4B24-8440-6FC8EDD76C4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156366-1B21-4A98-9D19-6EA668E8BF5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5B4178-6F4F-46EA-B803-90A07296EB8F}"/>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9B9E4D4A-CC7C-4AC4-A023-B638024E84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BFBAAFF-603A-499B-8C60-E30D503FF846}"/>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183336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1123AB-B8FE-4C38-A9B1-D3BC73A0BBA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0C18888-C9E3-48D7-9152-C312BBE1B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1DA0A4B-2CDA-4717-91CA-72D9EE7E40DB}"/>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109AD15C-5699-48F6-99EC-8359136F46E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238909-B1D4-4168-8072-AC77BCBB5EE9}"/>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116034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DFF10-A8D1-4896-A85F-CE80C72DD13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D09EF7C-DA21-4859-BC0D-380EA94BEBC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D903765-1D56-4472-A52B-54048ADA2ABD}"/>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51BD8D3-638B-49C8-AE06-822E30BB554C}"/>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6" name="頁尾版面配置區 5">
            <a:extLst>
              <a:ext uri="{FF2B5EF4-FFF2-40B4-BE49-F238E27FC236}">
                <a16:creationId xmlns:a16="http://schemas.microsoft.com/office/drawing/2014/main" id="{6A02A476-25FA-46AA-B686-F6EBD973C86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8E087F1-6A38-42D8-B796-4D4283664EC6}"/>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4228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C913A-9FCE-4F53-8266-22FC335BFF4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B69E470-A3DB-4173-87E0-0897E0B7B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AD538F6-5AD1-4467-B660-9D070D10223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4AE0DFB-402E-4067-AAA6-5B99F3385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8BB8054-B5D4-43EF-B79F-8ACCCFFCDF75}"/>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134FEC5-0595-4E45-96E7-7C2E271EECAD}"/>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8" name="頁尾版面配置區 7">
            <a:extLst>
              <a:ext uri="{FF2B5EF4-FFF2-40B4-BE49-F238E27FC236}">
                <a16:creationId xmlns:a16="http://schemas.microsoft.com/office/drawing/2014/main" id="{6D3CDE8B-4DFC-48A5-89EF-CB237CB364B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6CAEE00-5B8C-4EE4-91DC-BB211662BDE0}"/>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172020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B94DFE-4301-4299-80E1-B20BA396558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DC524AA-5754-4297-AF5A-E78BF785C410}"/>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4" name="頁尾版面配置區 3">
            <a:extLst>
              <a:ext uri="{FF2B5EF4-FFF2-40B4-BE49-F238E27FC236}">
                <a16:creationId xmlns:a16="http://schemas.microsoft.com/office/drawing/2014/main" id="{23D70D88-3F4B-494E-A3A6-40354BD85F7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C5541C0-D0A9-46C5-BCC2-684E8DD0E8AD}"/>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245893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6CC2405-BABE-407B-A021-F592C3574A63}"/>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3" name="頁尾版面配置區 2">
            <a:extLst>
              <a:ext uri="{FF2B5EF4-FFF2-40B4-BE49-F238E27FC236}">
                <a16:creationId xmlns:a16="http://schemas.microsoft.com/office/drawing/2014/main" id="{2C718F74-A7E1-496B-92E4-0FDEF3D366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35BF4DA-5BFF-4613-9476-66B6A4318BAF}"/>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254133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77AABB-AA59-40B7-BA47-907507B17CB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7D3E20A-5D46-4DE5-9F26-6E3221702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FB71E47-025B-4A2F-9797-CFC8D4FC8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6BF19821-A1E4-4914-83CC-2B830F2C7026}"/>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6" name="頁尾版面配置區 5">
            <a:extLst>
              <a:ext uri="{FF2B5EF4-FFF2-40B4-BE49-F238E27FC236}">
                <a16:creationId xmlns:a16="http://schemas.microsoft.com/office/drawing/2014/main" id="{B5012A21-EA34-4E0A-8D43-45B69D01DE7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8AFB87B-EF7A-470D-B31A-13A6ADA1F2AC}"/>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5490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1820F0-0FE4-4005-84FD-FA5BDC976E0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7FE0871-7C5C-49BC-939D-1E982E5C0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5D63C26-A19B-46E9-AF3A-70DD5D71D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B8CAC70-5893-48C9-9C96-FCE59B5C0B0F}"/>
              </a:ext>
            </a:extLst>
          </p:cNvPr>
          <p:cNvSpPr>
            <a:spLocks noGrp="1"/>
          </p:cNvSpPr>
          <p:nvPr>
            <p:ph type="dt" sz="half" idx="10"/>
          </p:nvPr>
        </p:nvSpPr>
        <p:spPr/>
        <p:txBody>
          <a:bodyPr/>
          <a:lstStyle/>
          <a:p>
            <a:fld id="{EE7F4DC8-2AC8-4E0A-B9C2-31F4F2D937EA}" type="datetimeFigureOut">
              <a:rPr lang="zh-TW" altLang="en-US" smtClean="0"/>
              <a:t>2023/4/20</a:t>
            </a:fld>
            <a:endParaRPr lang="zh-TW" altLang="en-US"/>
          </a:p>
        </p:txBody>
      </p:sp>
      <p:sp>
        <p:nvSpPr>
          <p:cNvPr id="6" name="頁尾版面配置區 5">
            <a:extLst>
              <a:ext uri="{FF2B5EF4-FFF2-40B4-BE49-F238E27FC236}">
                <a16:creationId xmlns:a16="http://schemas.microsoft.com/office/drawing/2014/main" id="{1ACFE872-7504-4C29-9127-A247EE00821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886D60A-B83F-4D00-BABE-52E8BAD7F664}"/>
              </a:ext>
            </a:extLst>
          </p:cNvPr>
          <p:cNvSpPr>
            <a:spLocks noGrp="1"/>
          </p:cNvSpPr>
          <p:nvPr>
            <p:ph type="sldNum" sz="quarter" idx="12"/>
          </p:nvPr>
        </p:nvSpPr>
        <p:spPr/>
        <p:txBody>
          <a:body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334866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4000" b="-14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A064C49-C429-4F1F-8693-FBEF3E736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5843293-EA06-40F4-AB1F-2CE500351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1351600-8C55-466B-B4B5-09599B8F9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F4DC8-2AC8-4E0A-B9C2-31F4F2D937EA}" type="datetimeFigureOut">
              <a:rPr lang="zh-TW" altLang="en-US" smtClean="0"/>
              <a:t>2023/4/20</a:t>
            </a:fld>
            <a:endParaRPr lang="zh-TW" altLang="en-US"/>
          </a:p>
        </p:txBody>
      </p:sp>
      <p:sp>
        <p:nvSpPr>
          <p:cNvPr id="5" name="頁尾版面配置區 4">
            <a:extLst>
              <a:ext uri="{FF2B5EF4-FFF2-40B4-BE49-F238E27FC236}">
                <a16:creationId xmlns:a16="http://schemas.microsoft.com/office/drawing/2014/main" id="{EF6E3FC4-E348-49A1-A846-DCC07284D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719DBCB-D9DC-4C98-B4BF-91883AA278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A2F4A-E808-4F74-9E64-D072694DEA7D}" type="slidenum">
              <a:rPr lang="zh-TW" altLang="en-US" smtClean="0"/>
              <a:t>‹#›</a:t>
            </a:fld>
            <a:endParaRPr lang="zh-TW" altLang="en-US"/>
          </a:p>
        </p:txBody>
      </p:sp>
    </p:spTree>
    <p:extLst>
      <p:ext uri="{BB962C8B-B14F-4D97-AF65-F5344CB8AC3E}">
        <p14:creationId xmlns:p14="http://schemas.microsoft.com/office/powerpoint/2010/main" val="2283905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546F1B78-B458-4EE6-856C-4CC766184216}"/>
              </a:ext>
            </a:extLst>
          </p:cNvPr>
          <p:cNvSpPr>
            <a:spLocks noGrp="1"/>
          </p:cNvSpPr>
          <p:nvPr>
            <p:ph sz="half" idx="2"/>
          </p:nvPr>
        </p:nvSpPr>
        <p:spPr>
          <a:xfrm>
            <a:off x="5831840" y="2394821"/>
            <a:ext cx="5831840" cy="4351338"/>
          </a:xfrm>
        </p:spPr>
        <p:txBody>
          <a:bodyPr>
            <a:normAutofit/>
          </a:bodyPr>
          <a:lstStyle/>
          <a:p>
            <a:pPr marL="0" indent="0">
              <a:buNone/>
            </a:pPr>
            <a:r>
              <a:rPr lang="en-US" altLang="zh-TW" dirty="0">
                <a:solidFill>
                  <a:schemeClr val="accent4">
                    <a:lumMod val="60000"/>
                    <a:lumOff val="40000"/>
                  </a:schemeClr>
                </a:solidFill>
              </a:rPr>
              <a:t>Introduction To Information Security</a:t>
            </a:r>
          </a:p>
          <a:p>
            <a:pPr marL="0" indent="0">
              <a:buNone/>
            </a:pPr>
            <a:r>
              <a:rPr lang="en-US" altLang="zh-TW" dirty="0">
                <a:solidFill>
                  <a:schemeClr val="accent4">
                    <a:lumMod val="60000"/>
                    <a:lumOff val="40000"/>
                  </a:schemeClr>
                </a:solidFill>
              </a:rPr>
              <a:t>Midterm Proposal</a:t>
            </a:r>
          </a:p>
          <a:p>
            <a:pPr marL="0" indent="0">
              <a:buNone/>
            </a:pPr>
            <a:r>
              <a:rPr lang="en-US" altLang="zh-TW" sz="4800" dirty="0">
                <a:solidFill>
                  <a:schemeClr val="accent4">
                    <a:lumMod val="60000"/>
                    <a:lumOff val="40000"/>
                  </a:schemeClr>
                </a:solidFill>
              </a:rPr>
              <a:t>Face De-identification</a:t>
            </a:r>
          </a:p>
          <a:p>
            <a:pPr marL="0" indent="0">
              <a:buNone/>
            </a:pPr>
            <a:endParaRPr lang="en-US" altLang="zh-TW" sz="4000" dirty="0">
              <a:solidFill>
                <a:schemeClr val="accent4">
                  <a:lumMod val="40000"/>
                  <a:lumOff val="60000"/>
                </a:schemeClr>
              </a:solidFill>
            </a:endParaRPr>
          </a:p>
          <a:p>
            <a:pPr marL="0" indent="0">
              <a:buNone/>
            </a:pPr>
            <a:endParaRPr lang="en-US" altLang="zh-TW" sz="2000" dirty="0">
              <a:solidFill>
                <a:schemeClr val="accent4">
                  <a:lumMod val="40000"/>
                  <a:lumOff val="60000"/>
                </a:schemeClr>
              </a:solidFill>
            </a:endParaRPr>
          </a:p>
        </p:txBody>
      </p:sp>
      <p:sp>
        <p:nvSpPr>
          <p:cNvPr id="11" name="矩形 10">
            <a:extLst>
              <a:ext uri="{FF2B5EF4-FFF2-40B4-BE49-F238E27FC236}">
                <a16:creationId xmlns:a16="http://schemas.microsoft.com/office/drawing/2014/main" id="{8F7CB112-FE89-41EA-BAB8-D45D5E931CC6}"/>
              </a:ext>
            </a:extLst>
          </p:cNvPr>
          <p:cNvSpPr/>
          <p:nvPr/>
        </p:nvSpPr>
        <p:spPr>
          <a:xfrm>
            <a:off x="4772025" y="3743325"/>
            <a:ext cx="933450" cy="619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D7A1F28F-7E37-4EC1-9A28-D836035DF1DF}"/>
              </a:ext>
            </a:extLst>
          </p:cNvPr>
          <p:cNvSpPr/>
          <p:nvPr/>
        </p:nvSpPr>
        <p:spPr>
          <a:xfrm>
            <a:off x="4772025" y="3429000"/>
            <a:ext cx="933450" cy="848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內容版面配置區 12">
            <a:extLst>
              <a:ext uri="{FF2B5EF4-FFF2-40B4-BE49-F238E27FC236}">
                <a16:creationId xmlns:a16="http://schemas.microsoft.com/office/drawing/2014/main" id="{DAF87964-DF99-45E5-AC9B-BCF1E8EF1A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785221"/>
            <a:ext cx="5831840" cy="3287557"/>
          </a:xfrm>
        </p:spPr>
      </p:pic>
    </p:spTree>
    <p:extLst>
      <p:ext uri="{BB962C8B-B14F-4D97-AF65-F5344CB8AC3E}">
        <p14:creationId xmlns:p14="http://schemas.microsoft.com/office/powerpoint/2010/main" val="127520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29C2669-09B1-438B-A75C-0F5A99C09B2B}"/>
              </a:ext>
            </a:extLst>
          </p:cNvPr>
          <p:cNvPicPr>
            <a:picLocks noChangeAspect="1"/>
          </p:cNvPicPr>
          <p:nvPr/>
        </p:nvPicPr>
        <p:blipFill>
          <a:blip r:embed="rId3"/>
          <a:stretch>
            <a:fillRect/>
          </a:stretch>
        </p:blipFill>
        <p:spPr>
          <a:xfrm>
            <a:off x="426214" y="2093451"/>
            <a:ext cx="11339571" cy="344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字方塊 5">
            <a:extLst>
              <a:ext uri="{FF2B5EF4-FFF2-40B4-BE49-F238E27FC236}">
                <a16:creationId xmlns:a16="http://schemas.microsoft.com/office/drawing/2014/main" id="{AB913CF1-2423-4010-A4B2-8E71CFEF8DE8}"/>
              </a:ext>
            </a:extLst>
          </p:cNvPr>
          <p:cNvSpPr txBox="1"/>
          <p:nvPr/>
        </p:nvSpPr>
        <p:spPr>
          <a:xfrm>
            <a:off x="692331" y="640080"/>
            <a:ext cx="10071463" cy="830997"/>
          </a:xfrm>
          <a:prstGeom prst="rect">
            <a:avLst/>
          </a:prstGeom>
          <a:noFill/>
        </p:spPr>
        <p:txBody>
          <a:bodyPr wrap="square" rtlCol="0">
            <a:spAutoFit/>
          </a:bodyPr>
          <a:lstStyle/>
          <a:p>
            <a:r>
              <a:rPr lang="en-US" altLang="zh-TW" sz="4800" b="1" dirty="0">
                <a:solidFill>
                  <a:schemeClr val="bg1"/>
                </a:solidFill>
              </a:rPr>
              <a:t>Gaussian</a:t>
            </a:r>
            <a:r>
              <a:rPr lang="zh-TW" altLang="en-US" sz="4800" b="1" dirty="0">
                <a:solidFill>
                  <a:schemeClr val="bg1"/>
                </a:solidFill>
              </a:rPr>
              <a:t> </a:t>
            </a:r>
            <a:r>
              <a:rPr lang="en-US" altLang="zh-TW" sz="4800" b="1" dirty="0">
                <a:solidFill>
                  <a:schemeClr val="bg1"/>
                </a:solidFill>
              </a:rPr>
              <a:t>Training Accuracy</a:t>
            </a:r>
            <a:endParaRPr lang="zh-TW" altLang="en-US" sz="4800" dirty="0">
              <a:solidFill>
                <a:schemeClr val="bg1"/>
              </a:solidFill>
            </a:endParaRPr>
          </a:p>
        </p:txBody>
      </p:sp>
    </p:spTree>
    <p:extLst>
      <p:ext uri="{BB962C8B-B14F-4D97-AF65-F5344CB8AC3E}">
        <p14:creationId xmlns:p14="http://schemas.microsoft.com/office/powerpoint/2010/main" val="47402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156D24-AF7C-4B77-8278-4FD6DCF3DE37}"/>
              </a:ext>
            </a:extLst>
          </p:cNvPr>
          <p:cNvSpPr>
            <a:spLocks noGrp="1"/>
          </p:cNvSpPr>
          <p:nvPr>
            <p:ph type="title"/>
          </p:nvPr>
        </p:nvSpPr>
        <p:spPr/>
        <p:txBody>
          <a:bodyPr/>
          <a:lstStyle/>
          <a:p>
            <a:r>
              <a:rPr lang="en-US" altLang="zh-TW" sz="4800" b="1" dirty="0">
                <a:solidFill>
                  <a:schemeClr val="bg1"/>
                </a:solidFill>
              </a:rPr>
              <a:t>Images From AT&amp;T</a:t>
            </a:r>
            <a:r>
              <a:rPr lang="zh-TW" altLang="en-US" sz="4800" b="1" dirty="0">
                <a:solidFill>
                  <a:schemeClr val="bg1"/>
                </a:solidFill>
              </a:rPr>
              <a:t> </a:t>
            </a:r>
            <a:r>
              <a:rPr lang="en-US" altLang="zh-TW" sz="4800" b="1" dirty="0">
                <a:solidFill>
                  <a:schemeClr val="bg1"/>
                </a:solidFill>
              </a:rPr>
              <a:t>And </a:t>
            </a:r>
            <a:r>
              <a:rPr lang="en-US" altLang="zh-TW" sz="4800" b="1" dirty="0" err="1">
                <a:solidFill>
                  <a:schemeClr val="bg1"/>
                </a:solidFill>
              </a:rPr>
              <a:t>FaceScrub</a:t>
            </a:r>
            <a:r>
              <a:rPr lang="en-US" altLang="zh-TW" sz="4800" b="1" dirty="0">
                <a:solidFill>
                  <a:schemeClr val="bg1"/>
                </a:solidFill>
              </a:rPr>
              <a:t> Dataset</a:t>
            </a:r>
          </a:p>
        </p:txBody>
      </p:sp>
      <p:pic>
        <p:nvPicPr>
          <p:cNvPr id="4" name="內容版面配置區 3">
            <a:extLst>
              <a:ext uri="{FF2B5EF4-FFF2-40B4-BE49-F238E27FC236}">
                <a16:creationId xmlns:a16="http://schemas.microsoft.com/office/drawing/2014/main" id="{DEF5F1FC-E740-4562-AD27-42A11B861261}"/>
              </a:ext>
            </a:extLst>
          </p:cNvPr>
          <p:cNvPicPr>
            <a:picLocks noGrp="1" noChangeAspect="1"/>
          </p:cNvPicPr>
          <p:nvPr>
            <p:ph idx="1"/>
          </p:nvPr>
        </p:nvPicPr>
        <p:blipFill rotWithShape="1">
          <a:blip r:embed="rId3"/>
          <a:srcRect r="162" b="89531"/>
          <a:stretch/>
        </p:blipFill>
        <p:spPr>
          <a:xfrm>
            <a:off x="1802675" y="1690689"/>
            <a:ext cx="9291062" cy="647562"/>
          </a:xfrm>
          <a:prstGeom prst="rect">
            <a:avLst/>
          </a:prstGeom>
        </p:spPr>
      </p:pic>
      <p:pic>
        <p:nvPicPr>
          <p:cNvPr id="6" name="圖片 5">
            <a:extLst>
              <a:ext uri="{FF2B5EF4-FFF2-40B4-BE49-F238E27FC236}">
                <a16:creationId xmlns:a16="http://schemas.microsoft.com/office/drawing/2014/main" id="{8D78493C-FE37-493B-9C7A-45A85E12696E}"/>
              </a:ext>
            </a:extLst>
          </p:cNvPr>
          <p:cNvPicPr>
            <a:picLocks noChangeAspect="1"/>
          </p:cNvPicPr>
          <p:nvPr/>
        </p:nvPicPr>
        <p:blipFill rotWithShape="1">
          <a:blip r:embed="rId4"/>
          <a:srcRect t="4925"/>
          <a:stretch/>
        </p:blipFill>
        <p:spPr>
          <a:xfrm>
            <a:off x="1802676" y="2534193"/>
            <a:ext cx="9291061" cy="2834906"/>
          </a:xfrm>
          <a:prstGeom prst="rect">
            <a:avLst/>
          </a:prstGeom>
        </p:spPr>
      </p:pic>
    </p:spTree>
    <p:extLst>
      <p:ext uri="{BB962C8B-B14F-4D97-AF65-F5344CB8AC3E}">
        <p14:creationId xmlns:p14="http://schemas.microsoft.com/office/powerpoint/2010/main" val="270215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F3F13E-C32A-49DC-A657-4B041A0CD410}"/>
              </a:ext>
            </a:extLst>
          </p:cNvPr>
          <p:cNvSpPr>
            <a:spLocks noGrp="1"/>
          </p:cNvSpPr>
          <p:nvPr>
            <p:ph type="title"/>
          </p:nvPr>
        </p:nvSpPr>
        <p:spPr>
          <a:xfrm>
            <a:off x="838200" y="179388"/>
            <a:ext cx="10515600" cy="1325563"/>
          </a:xfrm>
        </p:spPr>
        <p:txBody>
          <a:bodyPr/>
          <a:lstStyle/>
          <a:p>
            <a:pPr algn="ctr"/>
            <a:r>
              <a:rPr lang="en-US" altLang="zh-TW" b="1" dirty="0">
                <a:solidFill>
                  <a:schemeClr val="bg1"/>
                </a:solidFill>
              </a:rPr>
              <a:t>SWOT Analysis</a:t>
            </a:r>
            <a:endParaRPr lang="zh-TW" altLang="en-US" b="1" dirty="0">
              <a:solidFill>
                <a:schemeClr val="bg1"/>
              </a:solidFill>
            </a:endParaRPr>
          </a:p>
        </p:txBody>
      </p:sp>
      <p:sp>
        <p:nvSpPr>
          <p:cNvPr id="4" name="Google Shape;154;p26">
            <a:extLst>
              <a:ext uri="{FF2B5EF4-FFF2-40B4-BE49-F238E27FC236}">
                <a16:creationId xmlns:a16="http://schemas.microsoft.com/office/drawing/2014/main" id="{01723FE7-3B13-482F-98E8-B59951999974}"/>
              </a:ext>
            </a:extLst>
          </p:cNvPr>
          <p:cNvSpPr/>
          <p:nvPr/>
        </p:nvSpPr>
        <p:spPr>
          <a:xfrm>
            <a:off x="593905" y="1455003"/>
            <a:ext cx="703321" cy="652463"/>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altLang="zh-TW" sz="1900" b="1" dirty="0">
                <a:solidFill>
                  <a:srgbClr val="FFFFFF"/>
                </a:solidFill>
                <a:latin typeface="Fira Sans"/>
                <a:ea typeface="Fira Sans"/>
                <a:cs typeface="Fira Sans"/>
                <a:sym typeface="Fira Sans"/>
              </a:rPr>
              <a:t>S</a:t>
            </a:r>
            <a:endParaRPr sz="1900" b="1" dirty="0">
              <a:solidFill>
                <a:srgbClr val="FFFFFF"/>
              </a:solidFill>
              <a:latin typeface="Fira Sans"/>
              <a:ea typeface="Fira Sans"/>
              <a:cs typeface="Fira Sans"/>
              <a:sym typeface="Fira Sans"/>
            </a:endParaRPr>
          </a:p>
        </p:txBody>
      </p:sp>
      <p:sp>
        <p:nvSpPr>
          <p:cNvPr id="5" name="Google Shape;162;p26">
            <a:extLst>
              <a:ext uri="{FF2B5EF4-FFF2-40B4-BE49-F238E27FC236}">
                <a16:creationId xmlns:a16="http://schemas.microsoft.com/office/drawing/2014/main" id="{14173409-260E-4A21-845E-2B1D437049EE}"/>
              </a:ext>
            </a:extLst>
          </p:cNvPr>
          <p:cNvSpPr/>
          <p:nvPr/>
        </p:nvSpPr>
        <p:spPr>
          <a:xfrm>
            <a:off x="575156" y="4162425"/>
            <a:ext cx="703024" cy="652464"/>
          </a:xfrm>
          <a:custGeom>
            <a:avLst/>
            <a:gdLst/>
            <a:ahLst/>
            <a:cxnLst/>
            <a:rect l="l" t="t" r="r" b="b"/>
            <a:pathLst>
              <a:path w="19551" h="19563" extrusionOk="0">
                <a:moveTo>
                  <a:pt x="9776" y="0"/>
                </a:moveTo>
                <a:cubicBezTo>
                  <a:pt x="4370" y="0"/>
                  <a:pt x="1" y="4382"/>
                  <a:pt x="1" y="9787"/>
                </a:cubicBezTo>
                <a:cubicBezTo>
                  <a:pt x="1" y="15181"/>
                  <a:pt x="4370" y="19562"/>
                  <a:pt x="9776" y="19562"/>
                </a:cubicBezTo>
                <a:cubicBezTo>
                  <a:pt x="15181" y="19562"/>
                  <a:pt x="19551" y="15181"/>
                  <a:pt x="19551" y="9787"/>
                </a:cubicBezTo>
                <a:cubicBezTo>
                  <a:pt x="19551" y="4382"/>
                  <a:pt x="15181" y="0"/>
                  <a:pt x="9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altLang="zh-TW" b="1" dirty="0">
                <a:solidFill>
                  <a:srgbClr val="FFFFFF"/>
                </a:solidFill>
                <a:latin typeface="Fira Sans"/>
                <a:ea typeface="Fira Sans"/>
                <a:cs typeface="Fira Sans"/>
                <a:sym typeface="Fira Sans"/>
              </a:rPr>
              <a:t>W</a:t>
            </a:r>
            <a:endParaRPr sz="1800" b="1" dirty="0">
              <a:solidFill>
                <a:srgbClr val="FFFFFF"/>
              </a:solidFill>
              <a:latin typeface="Fira Sans"/>
              <a:ea typeface="Fira Sans"/>
              <a:cs typeface="Fira Sans"/>
              <a:sym typeface="Fira Sans"/>
            </a:endParaRPr>
          </a:p>
        </p:txBody>
      </p:sp>
      <p:sp>
        <p:nvSpPr>
          <p:cNvPr id="6" name="Google Shape;153;p26">
            <a:extLst>
              <a:ext uri="{FF2B5EF4-FFF2-40B4-BE49-F238E27FC236}">
                <a16:creationId xmlns:a16="http://schemas.microsoft.com/office/drawing/2014/main" id="{C090A3DB-EEE3-431A-A252-E00FC7F9C107}"/>
              </a:ext>
            </a:extLst>
          </p:cNvPr>
          <p:cNvSpPr/>
          <p:nvPr/>
        </p:nvSpPr>
        <p:spPr>
          <a:xfrm>
            <a:off x="6204121" y="1427485"/>
            <a:ext cx="703320" cy="707501"/>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altLang="zh-TW" b="1" dirty="0">
                <a:solidFill>
                  <a:srgbClr val="FFFFFF"/>
                </a:solidFill>
                <a:latin typeface="Fira Sans"/>
                <a:ea typeface="Fira Sans"/>
                <a:cs typeface="Fira Sans"/>
                <a:sym typeface="Fira Sans"/>
              </a:rPr>
              <a:t>O</a:t>
            </a:r>
            <a:endParaRPr sz="1800" b="1" dirty="0">
              <a:solidFill>
                <a:srgbClr val="FFFFFF"/>
              </a:solidFill>
              <a:latin typeface="Fira Sans"/>
              <a:ea typeface="Fira Sans"/>
              <a:cs typeface="Fira Sans"/>
              <a:sym typeface="Fira Sans"/>
            </a:endParaRPr>
          </a:p>
        </p:txBody>
      </p:sp>
      <p:sp>
        <p:nvSpPr>
          <p:cNvPr id="8" name="Google Shape;161;p26">
            <a:extLst>
              <a:ext uri="{FF2B5EF4-FFF2-40B4-BE49-F238E27FC236}">
                <a16:creationId xmlns:a16="http://schemas.microsoft.com/office/drawing/2014/main" id="{CC828595-3F26-4CB0-8565-6610F979120B}"/>
              </a:ext>
            </a:extLst>
          </p:cNvPr>
          <p:cNvSpPr/>
          <p:nvPr/>
        </p:nvSpPr>
        <p:spPr>
          <a:xfrm>
            <a:off x="6235429" y="4162425"/>
            <a:ext cx="703024" cy="657140"/>
          </a:xfrm>
          <a:custGeom>
            <a:avLst/>
            <a:gdLst/>
            <a:ahLst/>
            <a:cxnLst/>
            <a:rect l="l" t="t" r="r" b="b"/>
            <a:pathLst>
              <a:path w="19563" h="19563" extrusionOk="0">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altLang="zh-TW" b="1" dirty="0">
                <a:solidFill>
                  <a:srgbClr val="FFFFFF"/>
                </a:solidFill>
                <a:latin typeface="Fira Sans"/>
                <a:ea typeface="Fira Sans"/>
                <a:cs typeface="Fira Sans"/>
                <a:sym typeface="Fira Sans"/>
              </a:rPr>
              <a:t>T</a:t>
            </a:r>
            <a:endParaRPr sz="1800" b="1" dirty="0">
              <a:solidFill>
                <a:srgbClr val="FFFFFF"/>
              </a:solidFill>
              <a:latin typeface="Fira Sans"/>
              <a:ea typeface="Fira Sans"/>
              <a:cs typeface="Fira Sans"/>
              <a:sym typeface="Fira Sans"/>
            </a:endParaRPr>
          </a:p>
        </p:txBody>
      </p:sp>
      <p:sp>
        <p:nvSpPr>
          <p:cNvPr id="3" name="文字方塊 2">
            <a:extLst>
              <a:ext uri="{FF2B5EF4-FFF2-40B4-BE49-F238E27FC236}">
                <a16:creationId xmlns:a16="http://schemas.microsoft.com/office/drawing/2014/main" id="{1A913C49-B792-479D-83CA-390A847C5A9A}"/>
              </a:ext>
            </a:extLst>
          </p:cNvPr>
          <p:cNvSpPr txBox="1"/>
          <p:nvPr/>
        </p:nvSpPr>
        <p:spPr>
          <a:xfrm>
            <a:off x="1394001" y="1504951"/>
            <a:ext cx="4010025" cy="523220"/>
          </a:xfrm>
          <a:prstGeom prst="rect">
            <a:avLst/>
          </a:prstGeom>
          <a:noFill/>
        </p:spPr>
        <p:txBody>
          <a:bodyPr wrap="square" rtlCol="0">
            <a:spAutoFit/>
          </a:bodyPr>
          <a:lstStyle/>
          <a:p>
            <a:r>
              <a:rPr lang="en-US" altLang="zh-TW" sz="2800" b="1" dirty="0">
                <a:solidFill>
                  <a:schemeClr val="accent1">
                    <a:lumMod val="75000"/>
                  </a:schemeClr>
                </a:solidFill>
              </a:rPr>
              <a:t>Strength</a:t>
            </a:r>
          </a:p>
        </p:txBody>
      </p:sp>
      <p:sp>
        <p:nvSpPr>
          <p:cNvPr id="7" name="文字方塊 6">
            <a:extLst>
              <a:ext uri="{FF2B5EF4-FFF2-40B4-BE49-F238E27FC236}">
                <a16:creationId xmlns:a16="http://schemas.microsoft.com/office/drawing/2014/main" id="{6058331C-B68B-4937-9880-DE72D1A888D3}"/>
              </a:ext>
            </a:extLst>
          </p:cNvPr>
          <p:cNvSpPr txBox="1"/>
          <p:nvPr/>
        </p:nvSpPr>
        <p:spPr>
          <a:xfrm>
            <a:off x="7004216" y="1558722"/>
            <a:ext cx="4768684" cy="523220"/>
          </a:xfrm>
          <a:prstGeom prst="rect">
            <a:avLst/>
          </a:prstGeom>
          <a:noFill/>
        </p:spPr>
        <p:txBody>
          <a:bodyPr wrap="square" rtlCol="0">
            <a:spAutoFit/>
          </a:bodyPr>
          <a:lstStyle/>
          <a:p>
            <a:r>
              <a:rPr lang="en-US" altLang="zh-TW" sz="2800" b="1" dirty="0">
                <a:solidFill>
                  <a:schemeClr val="accent2">
                    <a:lumMod val="40000"/>
                    <a:lumOff val="60000"/>
                  </a:schemeClr>
                </a:solidFill>
              </a:rPr>
              <a:t>Opportunity</a:t>
            </a:r>
          </a:p>
        </p:txBody>
      </p:sp>
      <p:sp>
        <p:nvSpPr>
          <p:cNvPr id="9" name="文字方塊 8">
            <a:extLst>
              <a:ext uri="{FF2B5EF4-FFF2-40B4-BE49-F238E27FC236}">
                <a16:creationId xmlns:a16="http://schemas.microsoft.com/office/drawing/2014/main" id="{7360CFAE-5503-48A3-BBA0-47F8B01EE467}"/>
              </a:ext>
            </a:extLst>
          </p:cNvPr>
          <p:cNvSpPr txBox="1"/>
          <p:nvPr/>
        </p:nvSpPr>
        <p:spPr>
          <a:xfrm>
            <a:off x="1394001" y="4162425"/>
            <a:ext cx="4229100" cy="800219"/>
          </a:xfrm>
          <a:prstGeom prst="rect">
            <a:avLst/>
          </a:prstGeom>
          <a:noFill/>
        </p:spPr>
        <p:txBody>
          <a:bodyPr wrap="square" rtlCol="0">
            <a:spAutoFit/>
          </a:bodyPr>
          <a:lstStyle/>
          <a:p>
            <a:r>
              <a:rPr lang="en-US" altLang="zh-TW" sz="2800" b="1" dirty="0">
                <a:solidFill>
                  <a:schemeClr val="bg2">
                    <a:lumMod val="25000"/>
                  </a:schemeClr>
                </a:solidFill>
              </a:rPr>
              <a:t>Weakness</a:t>
            </a:r>
          </a:p>
          <a:p>
            <a:endParaRPr lang="zh-TW" altLang="en-US" dirty="0"/>
          </a:p>
        </p:txBody>
      </p:sp>
      <p:sp>
        <p:nvSpPr>
          <p:cNvPr id="10" name="文字方塊 9">
            <a:extLst>
              <a:ext uri="{FF2B5EF4-FFF2-40B4-BE49-F238E27FC236}">
                <a16:creationId xmlns:a16="http://schemas.microsoft.com/office/drawing/2014/main" id="{C19D2B83-F557-45CC-ACC1-6251414621C4}"/>
              </a:ext>
            </a:extLst>
          </p:cNvPr>
          <p:cNvSpPr txBox="1"/>
          <p:nvPr/>
        </p:nvSpPr>
        <p:spPr>
          <a:xfrm>
            <a:off x="7004216" y="4162425"/>
            <a:ext cx="4202347" cy="523220"/>
          </a:xfrm>
          <a:prstGeom prst="rect">
            <a:avLst/>
          </a:prstGeom>
          <a:noFill/>
        </p:spPr>
        <p:txBody>
          <a:bodyPr wrap="square" rtlCol="0">
            <a:spAutoFit/>
          </a:bodyPr>
          <a:lstStyle/>
          <a:p>
            <a:r>
              <a:rPr lang="en-US" altLang="zh-TW" sz="2800" b="1" dirty="0">
                <a:solidFill>
                  <a:srgbClr val="FFFF00"/>
                </a:solidFill>
              </a:rPr>
              <a:t>Threat</a:t>
            </a:r>
          </a:p>
        </p:txBody>
      </p:sp>
    </p:spTree>
    <p:extLst>
      <p:ext uri="{BB962C8B-B14F-4D97-AF65-F5344CB8AC3E}">
        <p14:creationId xmlns:p14="http://schemas.microsoft.com/office/powerpoint/2010/main" val="208949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72719B-B09C-432C-B06B-98C2E5C5B1AF}"/>
              </a:ext>
            </a:extLst>
          </p:cNvPr>
          <p:cNvSpPr>
            <a:spLocks noGrp="1"/>
          </p:cNvSpPr>
          <p:nvPr>
            <p:ph type="title"/>
          </p:nvPr>
        </p:nvSpPr>
        <p:spPr>
          <a:xfrm>
            <a:off x="552450" y="274637"/>
            <a:ext cx="10515600" cy="1325563"/>
          </a:xfrm>
        </p:spPr>
        <p:txBody>
          <a:bodyPr/>
          <a:lstStyle/>
          <a:p>
            <a:endParaRPr lang="zh-TW" altLang="en-US" dirty="0"/>
          </a:p>
        </p:txBody>
      </p:sp>
      <p:pic>
        <p:nvPicPr>
          <p:cNvPr id="9" name="內容版面配置區 8">
            <a:extLst>
              <a:ext uri="{FF2B5EF4-FFF2-40B4-BE49-F238E27FC236}">
                <a16:creationId xmlns:a16="http://schemas.microsoft.com/office/drawing/2014/main" id="{935AA8FA-F098-4A6A-8457-84A611AB7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7530" y="2468563"/>
            <a:ext cx="5227242" cy="38179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161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0556D23-3C29-42F9-9DBD-F8EAE2A33989}"/>
              </a:ext>
            </a:extLst>
          </p:cNvPr>
          <p:cNvSpPr>
            <a:spLocks noGrp="1"/>
          </p:cNvSpPr>
          <p:nvPr>
            <p:ph idx="1"/>
          </p:nvPr>
        </p:nvSpPr>
        <p:spPr>
          <a:xfrm>
            <a:off x="2575560" y="2587625"/>
            <a:ext cx="6243320" cy="2167255"/>
          </a:xfrm>
        </p:spPr>
        <p:txBody>
          <a:bodyPr>
            <a:normAutofit/>
          </a:bodyPr>
          <a:lstStyle/>
          <a:p>
            <a:pPr marL="0" indent="0" algn="ctr">
              <a:buNone/>
            </a:pPr>
            <a:r>
              <a:rPr lang="en-US" altLang="zh-TW" sz="9600" dirty="0">
                <a:solidFill>
                  <a:schemeClr val="accent4">
                    <a:lumMod val="40000"/>
                    <a:lumOff val="60000"/>
                  </a:schemeClr>
                </a:solidFill>
              </a:rPr>
              <a:t>thanks</a:t>
            </a:r>
            <a:endParaRPr lang="zh-TW" altLang="en-US" sz="9600" dirty="0">
              <a:solidFill>
                <a:schemeClr val="accent4">
                  <a:lumMod val="40000"/>
                  <a:lumOff val="60000"/>
                </a:schemeClr>
              </a:solidFill>
            </a:endParaRPr>
          </a:p>
        </p:txBody>
      </p:sp>
    </p:spTree>
    <p:extLst>
      <p:ext uri="{BB962C8B-B14F-4D97-AF65-F5344CB8AC3E}">
        <p14:creationId xmlns:p14="http://schemas.microsoft.com/office/powerpoint/2010/main" val="236234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EC73C1-7332-4EFD-B9E2-448EB295580A}"/>
              </a:ext>
            </a:extLst>
          </p:cNvPr>
          <p:cNvSpPr>
            <a:spLocks noGrp="1"/>
          </p:cNvSpPr>
          <p:nvPr>
            <p:ph type="title"/>
          </p:nvPr>
        </p:nvSpPr>
        <p:spPr>
          <a:xfrm>
            <a:off x="838200" y="500062"/>
            <a:ext cx="10515600" cy="1325563"/>
          </a:xfrm>
        </p:spPr>
        <p:txBody>
          <a:bodyPr>
            <a:normAutofit fontScale="90000"/>
          </a:bodyPr>
          <a:lstStyle/>
          <a:p>
            <a:pPr algn="ctr"/>
            <a:r>
              <a:rPr lang="en-US" altLang="zh-TW" sz="8000" b="1" dirty="0">
                <a:solidFill>
                  <a:schemeClr val="accent4">
                    <a:lumMod val="60000"/>
                    <a:lumOff val="40000"/>
                  </a:schemeClr>
                </a:solidFill>
              </a:rPr>
              <a:t>CONTENTS</a:t>
            </a:r>
            <a:br>
              <a:rPr lang="en-US" altLang="zh-TW" dirty="0"/>
            </a:br>
            <a:endParaRPr lang="zh-TW" altLang="en-US" dirty="0"/>
          </a:p>
        </p:txBody>
      </p:sp>
      <p:sp>
        <p:nvSpPr>
          <p:cNvPr id="3" name="內容版面配置區 2">
            <a:extLst>
              <a:ext uri="{FF2B5EF4-FFF2-40B4-BE49-F238E27FC236}">
                <a16:creationId xmlns:a16="http://schemas.microsoft.com/office/drawing/2014/main" id="{FE108637-66FC-4682-9248-09061E39E4C7}"/>
              </a:ext>
            </a:extLst>
          </p:cNvPr>
          <p:cNvSpPr>
            <a:spLocks noGrp="1"/>
          </p:cNvSpPr>
          <p:nvPr>
            <p:ph idx="1"/>
          </p:nvPr>
        </p:nvSpPr>
        <p:spPr>
          <a:xfrm>
            <a:off x="1384300" y="1305243"/>
            <a:ext cx="9423400" cy="4869815"/>
          </a:xfrm>
        </p:spPr>
        <p:txBody>
          <a:bodyPr>
            <a:normAutofit/>
          </a:bodyPr>
          <a:lstStyle/>
          <a:p>
            <a:pPr marL="0" indent="0">
              <a:buNone/>
            </a:pPr>
            <a:endParaRPr lang="en-US" altLang="zh-TW" sz="3200" dirty="0">
              <a:solidFill>
                <a:schemeClr val="accent4">
                  <a:lumMod val="60000"/>
                  <a:lumOff val="40000"/>
                </a:schemeClr>
              </a:solidFill>
            </a:endParaRPr>
          </a:p>
          <a:p>
            <a:r>
              <a:rPr lang="en-US" altLang="zh-TW" sz="3200" dirty="0">
                <a:solidFill>
                  <a:schemeClr val="accent4">
                    <a:lumMod val="60000"/>
                    <a:lumOff val="40000"/>
                  </a:schemeClr>
                </a:solidFill>
              </a:rPr>
              <a:t>What Is Face De-identification</a:t>
            </a:r>
          </a:p>
          <a:p>
            <a:endParaRPr lang="en-US" altLang="zh-TW" sz="3200" dirty="0">
              <a:solidFill>
                <a:schemeClr val="accent4">
                  <a:lumMod val="60000"/>
                  <a:lumOff val="40000"/>
                </a:schemeClr>
              </a:solidFill>
            </a:endParaRPr>
          </a:p>
          <a:p>
            <a:r>
              <a:rPr lang="en-US" altLang="zh-TW" sz="3200" dirty="0">
                <a:solidFill>
                  <a:schemeClr val="accent4">
                    <a:lumMod val="60000"/>
                    <a:lumOff val="40000"/>
                  </a:schemeClr>
                </a:solidFill>
              </a:rPr>
              <a:t>Why We Need Face De-identification</a:t>
            </a:r>
          </a:p>
          <a:p>
            <a:endParaRPr lang="en-US" altLang="zh-TW" sz="3200" dirty="0">
              <a:solidFill>
                <a:schemeClr val="accent4">
                  <a:lumMod val="60000"/>
                  <a:lumOff val="40000"/>
                </a:schemeClr>
              </a:solidFill>
            </a:endParaRPr>
          </a:p>
          <a:p>
            <a:r>
              <a:rPr lang="en-US" altLang="zh-TW" sz="3200" dirty="0">
                <a:solidFill>
                  <a:schemeClr val="accent4">
                    <a:lumMod val="60000"/>
                    <a:lumOff val="40000"/>
                  </a:schemeClr>
                </a:solidFill>
              </a:rPr>
              <a:t>How We Practice Face De-identification</a:t>
            </a:r>
          </a:p>
          <a:p>
            <a:pPr marL="0" indent="0">
              <a:buNone/>
            </a:pPr>
            <a:endParaRPr lang="en-US" altLang="zh-TW" sz="3200" dirty="0">
              <a:solidFill>
                <a:schemeClr val="accent4">
                  <a:lumMod val="60000"/>
                  <a:lumOff val="40000"/>
                </a:schemeClr>
              </a:solidFill>
            </a:endParaRPr>
          </a:p>
        </p:txBody>
      </p:sp>
    </p:spTree>
    <p:extLst>
      <p:ext uri="{BB962C8B-B14F-4D97-AF65-F5344CB8AC3E}">
        <p14:creationId xmlns:p14="http://schemas.microsoft.com/office/powerpoint/2010/main" val="400898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D2A12998-25D1-4FA9-B9C3-8AE0A389AAF0}"/>
              </a:ext>
            </a:extLst>
          </p:cNvPr>
          <p:cNvPicPr>
            <a:picLocks noChangeAspect="1"/>
          </p:cNvPicPr>
          <p:nvPr/>
        </p:nvPicPr>
        <p:blipFill rotWithShape="1">
          <a:blip r:embed="rId2"/>
          <a:srcRect l="2297" t="1184"/>
          <a:stretch/>
        </p:blipFill>
        <p:spPr>
          <a:xfrm>
            <a:off x="0" y="2820201"/>
            <a:ext cx="4504308" cy="3227984"/>
          </a:xfrm>
          <a:prstGeom prst="rect">
            <a:avLst/>
          </a:prstGeom>
        </p:spPr>
      </p:pic>
      <p:sp>
        <p:nvSpPr>
          <p:cNvPr id="17" name="文字方塊 16">
            <a:extLst>
              <a:ext uri="{FF2B5EF4-FFF2-40B4-BE49-F238E27FC236}">
                <a16:creationId xmlns:a16="http://schemas.microsoft.com/office/drawing/2014/main" id="{50D2FEBC-9B81-4E2E-9913-192407C4314B}"/>
              </a:ext>
            </a:extLst>
          </p:cNvPr>
          <p:cNvSpPr txBox="1"/>
          <p:nvPr/>
        </p:nvSpPr>
        <p:spPr>
          <a:xfrm>
            <a:off x="3663081" y="3135649"/>
            <a:ext cx="7430787" cy="1046440"/>
          </a:xfrm>
          <a:prstGeom prst="rect">
            <a:avLst/>
          </a:prstGeom>
          <a:noFill/>
        </p:spPr>
        <p:txBody>
          <a:bodyPr wrap="square" rtlCol="0">
            <a:spAutoFit/>
          </a:bodyPr>
          <a:lstStyle/>
          <a:p>
            <a:r>
              <a:rPr lang="en-US" altLang="zh-TW" sz="4400" b="1" dirty="0">
                <a:solidFill>
                  <a:schemeClr val="accent2">
                    <a:lumMod val="60000"/>
                    <a:lumOff val="40000"/>
                  </a:schemeClr>
                </a:solidFill>
              </a:rPr>
              <a:t>What is Face De-identification</a:t>
            </a:r>
          </a:p>
          <a:p>
            <a:endParaRPr lang="zh-TW" altLang="en-US" dirty="0"/>
          </a:p>
        </p:txBody>
      </p:sp>
    </p:spTree>
    <p:extLst>
      <p:ext uri="{BB962C8B-B14F-4D97-AF65-F5344CB8AC3E}">
        <p14:creationId xmlns:p14="http://schemas.microsoft.com/office/powerpoint/2010/main" val="150194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A52B8B-EC99-4465-BACB-A4CED0BE05FF}"/>
              </a:ext>
            </a:extLst>
          </p:cNvPr>
          <p:cNvSpPr>
            <a:spLocks noGrp="1"/>
          </p:cNvSpPr>
          <p:nvPr>
            <p:ph type="title"/>
          </p:nvPr>
        </p:nvSpPr>
        <p:spPr>
          <a:xfrm>
            <a:off x="838200" y="148589"/>
            <a:ext cx="10515600" cy="1009968"/>
          </a:xfrm>
        </p:spPr>
        <p:txBody>
          <a:bodyPr/>
          <a:lstStyle/>
          <a:p>
            <a:r>
              <a:rPr lang="en-US" altLang="zh-TW" b="1" dirty="0">
                <a:solidFill>
                  <a:schemeClr val="bg1"/>
                </a:solidFill>
              </a:rPr>
              <a:t>What is Face De-identification</a:t>
            </a:r>
          </a:p>
        </p:txBody>
      </p:sp>
      <p:sp>
        <p:nvSpPr>
          <p:cNvPr id="3" name="內容版面配置區 2">
            <a:extLst>
              <a:ext uri="{FF2B5EF4-FFF2-40B4-BE49-F238E27FC236}">
                <a16:creationId xmlns:a16="http://schemas.microsoft.com/office/drawing/2014/main" id="{AA0907EF-311B-44E9-8425-46F5696E347B}"/>
              </a:ext>
            </a:extLst>
          </p:cNvPr>
          <p:cNvSpPr>
            <a:spLocks noGrp="1"/>
          </p:cNvSpPr>
          <p:nvPr>
            <p:ph idx="1"/>
          </p:nvPr>
        </p:nvSpPr>
        <p:spPr>
          <a:xfrm>
            <a:off x="838200" y="1425106"/>
            <a:ext cx="10515600" cy="5276215"/>
          </a:xfrm>
        </p:spPr>
        <p:txBody>
          <a:bodyPr>
            <a:normAutofit/>
          </a:bodyPr>
          <a:lstStyle/>
          <a:p>
            <a:r>
              <a:rPr lang="en-US" altLang="zh-TW" sz="3200" dirty="0">
                <a:solidFill>
                  <a:schemeClr val="bg1"/>
                </a:solidFill>
              </a:rPr>
              <a:t>Goal</a:t>
            </a:r>
          </a:p>
          <a:p>
            <a:pPr marL="0" indent="0">
              <a:buNone/>
            </a:pPr>
            <a:r>
              <a:rPr lang="en-US" altLang="zh-TW" sz="2000" dirty="0">
                <a:solidFill>
                  <a:schemeClr val="bg1"/>
                </a:solidFill>
              </a:rPr>
              <a:t>The goal of face de-identification is to prevent the identification of an individual in a dataset, while still preserving the overall structure and appearance of the face.</a:t>
            </a:r>
          </a:p>
          <a:p>
            <a:pPr marL="0" indent="0">
              <a:buNone/>
            </a:pPr>
            <a:endParaRPr lang="en-US" altLang="zh-TW" sz="2000" dirty="0">
              <a:solidFill>
                <a:schemeClr val="bg1"/>
              </a:solidFill>
            </a:endParaRPr>
          </a:p>
          <a:p>
            <a:r>
              <a:rPr lang="en-US" altLang="zh-TW" sz="3200" dirty="0">
                <a:solidFill>
                  <a:schemeClr val="bg1"/>
                </a:solidFill>
              </a:rPr>
              <a:t>Application</a:t>
            </a:r>
          </a:p>
          <a:p>
            <a:pPr marL="0" indent="0">
              <a:buNone/>
            </a:pPr>
            <a:r>
              <a:rPr lang="en-US" altLang="zh-TW" sz="2000" dirty="0">
                <a:solidFill>
                  <a:schemeClr val="bg1"/>
                </a:solidFill>
              </a:rPr>
              <a:t>commonly used in research and data collection, particularly in areas such as healthcare and law enforcement, where the privacy of individuals must be protected. </a:t>
            </a:r>
          </a:p>
          <a:p>
            <a:pPr marL="0" indent="0">
              <a:buNone/>
            </a:pPr>
            <a:endParaRPr lang="en-US" altLang="zh-TW" sz="2000" dirty="0">
              <a:solidFill>
                <a:schemeClr val="bg1"/>
              </a:solidFill>
            </a:endParaRPr>
          </a:p>
          <a:p>
            <a:r>
              <a:rPr lang="en-US" altLang="zh-TW" sz="3200" dirty="0">
                <a:solidFill>
                  <a:schemeClr val="bg1"/>
                </a:solidFill>
              </a:rPr>
              <a:t>Approach</a:t>
            </a:r>
          </a:p>
          <a:p>
            <a:pPr marL="0" indent="0">
              <a:buNone/>
            </a:pPr>
            <a:r>
              <a:rPr lang="en-US" altLang="zh-TW" sz="2000" dirty="0">
                <a:solidFill>
                  <a:schemeClr val="bg1"/>
                </a:solidFill>
              </a:rPr>
              <a:t>blurring or pixelating the face, adding noise or distortion, or replacing the face with a synthetic one.</a:t>
            </a:r>
            <a:endParaRPr lang="zh-TW" altLang="en-US" sz="2000" dirty="0">
              <a:solidFill>
                <a:schemeClr val="bg1"/>
              </a:solidFill>
            </a:endParaRPr>
          </a:p>
        </p:txBody>
      </p:sp>
    </p:spTree>
    <p:extLst>
      <p:ext uri="{BB962C8B-B14F-4D97-AF65-F5344CB8AC3E}">
        <p14:creationId xmlns:p14="http://schemas.microsoft.com/office/powerpoint/2010/main" val="325360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BE38811B-42C4-4E12-922A-2029BF273A92}"/>
              </a:ext>
            </a:extLst>
          </p:cNvPr>
          <p:cNvPicPr>
            <a:picLocks noChangeAspect="1"/>
          </p:cNvPicPr>
          <p:nvPr/>
        </p:nvPicPr>
        <p:blipFill rotWithShape="1">
          <a:blip r:embed="rId2"/>
          <a:srcRect r="794"/>
          <a:stretch/>
        </p:blipFill>
        <p:spPr>
          <a:xfrm>
            <a:off x="7618410" y="1482169"/>
            <a:ext cx="4573590" cy="3266646"/>
          </a:xfrm>
          <a:prstGeom prst="rect">
            <a:avLst/>
          </a:prstGeom>
        </p:spPr>
      </p:pic>
      <p:sp>
        <p:nvSpPr>
          <p:cNvPr id="5" name="文字方塊 4">
            <a:extLst>
              <a:ext uri="{FF2B5EF4-FFF2-40B4-BE49-F238E27FC236}">
                <a16:creationId xmlns:a16="http://schemas.microsoft.com/office/drawing/2014/main" id="{BF8C96EF-A3E5-4814-B44E-0526785B16E5}"/>
              </a:ext>
            </a:extLst>
          </p:cNvPr>
          <p:cNvSpPr txBox="1"/>
          <p:nvPr/>
        </p:nvSpPr>
        <p:spPr>
          <a:xfrm>
            <a:off x="29685" y="2615700"/>
            <a:ext cx="9875520" cy="707886"/>
          </a:xfrm>
          <a:prstGeom prst="rect">
            <a:avLst/>
          </a:prstGeom>
          <a:noFill/>
        </p:spPr>
        <p:txBody>
          <a:bodyPr wrap="square" rtlCol="0">
            <a:spAutoFit/>
          </a:bodyPr>
          <a:lstStyle/>
          <a:p>
            <a:r>
              <a:rPr lang="en-US" altLang="zh-TW" sz="4000" b="1" dirty="0">
                <a:solidFill>
                  <a:schemeClr val="bg1">
                    <a:lumMod val="85000"/>
                  </a:schemeClr>
                </a:solidFill>
              </a:rPr>
              <a:t>Why We Need Face De-identification</a:t>
            </a:r>
          </a:p>
        </p:txBody>
      </p:sp>
    </p:spTree>
    <p:extLst>
      <p:ext uri="{BB962C8B-B14F-4D97-AF65-F5344CB8AC3E}">
        <p14:creationId xmlns:p14="http://schemas.microsoft.com/office/powerpoint/2010/main" val="146195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2F4826-E7FE-4576-BD4D-84B9BD04105A}"/>
              </a:ext>
            </a:extLst>
          </p:cNvPr>
          <p:cNvSpPr>
            <a:spLocks noGrp="1"/>
          </p:cNvSpPr>
          <p:nvPr>
            <p:ph type="title"/>
          </p:nvPr>
        </p:nvSpPr>
        <p:spPr>
          <a:xfrm>
            <a:off x="838200" y="136734"/>
            <a:ext cx="10515600" cy="949325"/>
          </a:xfrm>
        </p:spPr>
        <p:txBody>
          <a:bodyPr/>
          <a:lstStyle/>
          <a:p>
            <a:r>
              <a:rPr lang="en-US" altLang="zh-TW" b="1" dirty="0">
                <a:solidFill>
                  <a:schemeClr val="accent4">
                    <a:lumMod val="60000"/>
                    <a:lumOff val="40000"/>
                  </a:schemeClr>
                </a:solidFill>
              </a:rPr>
              <a:t>Why We Need Face De-identification</a:t>
            </a:r>
          </a:p>
        </p:txBody>
      </p:sp>
      <p:pic>
        <p:nvPicPr>
          <p:cNvPr id="5" name="圖片 4">
            <a:extLst>
              <a:ext uri="{FF2B5EF4-FFF2-40B4-BE49-F238E27FC236}">
                <a16:creationId xmlns:a16="http://schemas.microsoft.com/office/drawing/2014/main" id="{3EADF33E-CF9D-47F9-B297-26D1BA8857DA}"/>
              </a:ext>
            </a:extLst>
          </p:cNvPr>
          <p:cNvPicPr>
            <a:picLocks noChangeAspect="1"/>
          </p:cNvPicPr>
          <p:nvPr/>
        </p:nvPicPr>
        <p:blipFill rotWithShape="1">
          <a:blip r:embed="rId3">
            <a:extLst>
              <a:ext uri="{28A0092B-C50C-407E-A947-70E740481C1C}">
                <a14:useLocalDpi xmlns:a14="http://schemas.microsoft.com/office/drawing/2010/main" val="0"/>
              </a:ext>
            </a:extLst>
          </a:blip>
          <a:srcRect l="19971" t="77922" r="60332" b="3211"/>
          <a:stretch/>
        </p:blipFill>
        <p:spPr>
          <a:xfrm>
            <a:off x="8493061" y="1412724"/>
            <a:ext cx="1849608" cy="1749252"/>
          </a:xfrm>
          <a:prstGeom prst="ellipse">
            <a:avLst/>
          </a:prstGeom>
          <a:ln>
            <a:noFill/>
          </a:ln>
          <a:effectLst>
            <a:softEdge rad="112500"/>
          </a:effectLst>
        </p:spPr>
      </p:pic>
      <p:sp>
        <p:nvSpPr>
          <p:cNvPr id="10" name="文字方塊 9">
            <a:extLst>
              <a:ext uri="{FF2B5EF4-FFF2-40B4-BE49-F238E27FC236}">
                <a16:creationId xmlns:a16="http://schemas.microsoft.com/office/drawing/2014/main" id="{3EDE83B5-FE87-488B-B3A8-9BBA2D1F0F7B}"/>
              </a:ext>
            </a:extLst>
          </p:cNvPr>
          <p:cNvSpPr txBox="1"/>
          <p:nvPr/>
        </p:nvSpPr>
        <p:spPr>
          <a:xfrm>
            <a:off x="1537449" y="3103556"/>
            <a:ext cx="3262051" cy="1077218"/>
          </a:xfrm>
          <a:prstGeom prst="rect">
            <a:avLst/>
          </a:prstGeom>
          <a:noFill/>
        </p:spPr>
        <p:txBody>
          <a:bodyPr wrap="square" rtlCol="0">
            <a:spAutoFit/>
          </a:bodyPr>
          <a:lstStyle/>
          <a:p>
            <a:r>
              <a:rPr lang="zh-TW" altLang="en-US" sz="2800" dirty="0">
                <a:solidFill>
                  <a:schemeClr val="bg1"/>
                </a:solidFill>
              </a:rPr>
              <a:t> </a:t>
            </a:r>
            <a:r>
              <a:rPr lang="en-US" altLang="zh-TW" sz="2800" b="1" dirty="0">
                <a:solidFill>
                  <a:schemeClr val="bg1"/>
                </a:solidFill>
              </a:rPr>
              <a:t>Privacy</a:t>
            </a:r>
          </a:p>
          <a:p>
            <a:endParaRPr lang="en-US" altLang="zh-TW" dirty="0">
              <a:solidFill>
                <a:schemeClr val="bg1"/>
              </a:solidFill>
            </a:endParaRPr>
          </a:p>
          <a:p>
            <a:endParaRPr lang="en-US" altLang="zh-TW" dirty="0">
              <a:solidFill>
                <a:schemeClr val="bg1"/>
              </a:solidFill>
            </a:endParaRPr>
          </a:p>
        </p:txBody>
      </p:sp>
      <p:sp>
        <p:nvSpPr>
          <p:cNvPr id="11" name="文字方塊 10">
            <a:extLst>
              <a:ext uri="{FF2B5EF4-FFF2-40B4-BE49-F238E27FC236}">
                <a16:creationId xmlns:a16="http://schemas.microsoft.com/office/drawing/2014/main" id="{00B38E8E-90B7-409E-97E2-CDDB882C7FF7}"/>
              </a:ext>
            </a:extLst>
          </p:cNvPr>
          <p:cNvSpPr txBox="1"/>
          <p:nvPr/>
        </p:nvSpPr>
        <p:spPr>
          <a:xfrm>
            <a:off x="5147288" y="3855413"/>
            <a:ext cx="3466839" cy="1077218"/>
          </a:xfrm>
          <a:prstGeom prst="rect">
            <a:avLst/>
          </a:prstGeom>
          <a:noFill/>
        </p:spPr>
        <p:txBody>
          <a:bodyPr wrap="square" rtlCol="0">
            <a:spAutoFit/>
          </a:bodyPr>
          <a:lstStyle/>
          <a:p>
            <a:r>
              <a:rPr lang="en-US" altLang="zh-TW" sz="2800" b="1" dirty="0">
                <a:solidFill>
                  <a:schemeClr val="bg1"/>
                </a:solidFill>
              </a:rPr>
              <a:t>Security</a:t>
            </a:r>
          </a:p>
          <a:p>
            <a:endParaRPr lang="en-US" altLang="zh-TW" dirty="0">
              <a:solidFill>
                <a:schemeClr val="bg1"/>
              </a:solidFill>
            </a:endParaRPr>
          </a:p>
          <a:p>
            <a:endParaRPr lang="zh-TW" altLang="en-US" dirty="0">
              <a:solidFill>
                <a:schemeClr val="bg1"/>
              </a:solidFill>
            </a:endParaRPr>
          </a:p>
        </p:txBody>
      </p:sp>
      <p:sp>
        <p:nvSpPr>
          <p:cNvPr id="12" name="文字方塊 11">
            <a:extLst>
              <a:ext uri="{FF2B5EF4-FFF2-40B4-BE49-F238E27FC236}">
                <a16:creationId xmlns:a16="http://schemas.microsoft.com/office/drawing/2014/main" id="{D214DC5B-5675-4B61-A1DF-84E03D2C88FA}"/>
              </a:ext>
            </a:extLst>
          </p:cNvPr>
          <p:cNvSpPr txBox="1"/>
          <p:nvPr/>
        </p:nvSpPr>
        <p:spPr>
          <a:xfrm>
            <a:off x="8735194" y="3152951"/>
            <a:ext cx="3214949" cy="1077218"/>
          </a:xfrm>
          <a:prstGeom prst="rect">
            <a:avLst/>
          </a:prstGeom>
          <a:noFill/>
        </p:spPr>
        <p:txBody>
          <a:bodyPr wrap="square" rtlCol="0">
            <a:spAutoFit/>
          </a:bodyPr>
          <a:lstStyle/>
          <a:p>
            <a:r>
              <a:rPr lang="en-US" altLang="zh-TW" sz="2800" b="1" dirty="0">
                <a:solidFill>
                  <a:schemeClr val="bg1"/>
                </a:solidFill>
              </a:rPr>
              <a:t>Legality</a:t>
            </a:r>
          </a:p>
          <a:p>
            <a:endParaRPr lang="en-US" altLang="zh-TW" dirty="0"/>
          </a:p>
          <a:p>
            <a:endParaRPr lang="zh-TW" altLang="en-US" dirty="0"/>
          </a:p>
        </p:txBody>
      </p:sp>
      <p:pic>
        <p:nvPicPr>
          <p:cNvPr id="3" name="圖片 2">
            <a:extLst>
              <a:ext uri="{FF2B5EF4-FFF2-40B4-BE49-F238E27FC236}">
                <a16:creationId xmlns:a16="http://schemas.microsoft.com/office/drawing/2014/main" id="{087AE6BC-1DA5-4509-B4DD-2F4C2AA0ABE1}"/>
              </a:ext>
            </a:extLst>
          </p:cNvPr>
          <p:cNvPicPr>
            <a:picLocks noChangeAspect="1"/>
          </p:cNvPicPr>
          <p:nvPr/>
        </p:nvPicPr>
        <p:blipFill rotWithShape="1">
          <a:blip r:embed="rId4"/>
          <a:srcRect l="10743"/>
          <a:stretch/>
        </p:blipFill>
        <p:spPr>
          <a:xfrm>
            <a:off x="1294586" y="1406548"/>
            <a:ext cx="1849608" cy="1746403"/>
          </a:xfrm>
          <a:prstGeom prst="ellipse">
            <a:avLst/>
          </a:prstGeom>
          <a:ln>
            <a:noFill/>
          </a:ln>
          <a:effectLst>
            <a:softEdge rad="112500"/>
          </a:effectLst>
        </p:spPr>
      </p:pic>
      <p:pic>
        <p:nvPicPr>
          <p:cNvPr id="4" name="圖片 3">
            <a:extLst>
              <a:ext uri="{FF2B5EF4-FFF2-40B4-BE49-F238E27FC236}">
                <a16:creationId xmlns:a16="http://schemas.microsoft.com/office/drawing/2014/main" id="{B0096D87-0418-40DA-997A-BAEB40C0E9FB}"/>
              </a:ext>
            </a:extLst>
          </p:cNvPr>
          <p:cNvPicPr>
            <a:picLocks noChangeAspect="1"/>
          </p:cNvPicPr>
          <p:nvPr/>
        </p:nvPicPr>
        <p:blipFill>
          <a:blip r:embed="rId5"/>
          <a:stretch>
            <a:fillRect/>
          </a:stretch>
        </p:blipFill>
        <p:spPr>
          <a:xfrm>
            <a:off x="4927599" y="4394022"/>
            <a:ext cx="2050502" cy="1839701"/>
          </a:xfrm>
          <a:prstGeom prst="ellipse">
            <a:avLst/>
          </a:prstGeom>
          <a:ln>
            <a:noFill/>
          </a:ln>
          <a:effectLst>
            <a:softEdge rad="112500"/>
          </a:effectLst>
        </p:spPr>
      </p:pic>
    </p:spTree>
    <p:extLst>
      <p:ext uri="{BB962C8B-B14F-4D97-AF65-F5344CB8AC3E}">
        <p14:creationId xmlns:p14="http://schemas.microsoft.com/office/powerpoint/2010/main" val="69467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798ABB0-FBB4-4A03-B015-58336AFABD03}"/>
              </a:ext>
            </a:extLst>
          </p:cNvPr>
          <p:cNvPicPr>
            <a:picLocks noChangeAspect="1"/>
          </p:cNvPicPr>
          <p:nvPr/>
        </p:nvPicPr>
        <p:blipFill rotWithShape="1">
          <a:blip r:embed="rId2"/>
          <a:srcRect l="3251"/>
          <a:stretch/>
        </p:blipFill>
        <p:spPr>
          <a:xfrm>
            <a:off x="0" y="1351457"/>
            <a:ext cx="4221972" cy="3092076"/>
          </a:xfrm>
          <a:prstGeom prst="rect">
            <a:avLst/>
          </a:prstGeom>
        </p:spPr>
      </p:pic>
      <p:sp>
        <p:nvSpPr>
          <p:cNvPr id="6" name="文字方塊 5">
            <a:extLst>
              <a:ext uri="{FF2B5EF4-FFF2-40B4-BE49-F238E27FC236}">
                <a16:creationId xmlns:a16="http://schemas.microsoft.com/office/drawing/2014/main" id="{D7FB3544-21FA-49E2-BE65-B6135E79C31C}"/>
              </a:ext>
            </a:extLst>
          </p:cNvPr>
          <p:cNvSpPr txBox="1"/>
          <p:nvPr/>
        </p:nvSpPr>
        <p:spPr>
          <a:xfrm>
            <a:off x="3326184" y="2897495"/>
            <a:ext cx="9470571" cy="707886"/>
          </a:xfrm>
          <a:prstGeom prst="rect">
            <a:avLst/>
          </a:prstGeom>
          <a:noFill/>
        </p:spPr>
        <p:txBody>
          <a:bodyPr wrap="square" rtlCol="0">
            <a:spAutoFit/>
          </a:bodyPr>
          <a:lstStyle/>
          <a:p>
            <a:r>
              <a:rPr lang="en-US" altLang="zh-TW" sz="4000" b="1" dirty="0">
                <a:solidFill>
                  <a:schemeClr val="accent4">
                    <a:lumMod val="60000"/>
                    <a:lumOff val="40000"/>
                  </a:schemeClr>
                </a:solidFill>
              </a:rPr>
              <a:t>How We Practice Face De-identification</a:t>
            </a:r>
          </a:p>
        </p:txBody>
      </p:sp>
    </p:spTree>
    <p:extLst>
      <p:ext uri="{BB962C8B-B14F-4D97-AF65-F5344CB8AC3E}">
        <p14:creationId xmlns:p14="http://schemas.microsoft.com/office/powerpoint/2010/main" val="164303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37583-2D4A-4A92-858D-11BBCFA8B779}"/>
              </a:ext>
            </a:extLst>
          </p:cNvPr>
          <p:cNvSpPr>
            <a:spLocks noGrp="1"/>
          </p:cNvSpPr>
          <p:nvPr>
            <p:ph type="title"/>
          </p:nvPr>
        </p:nvSpPr>
        <p:spPr/>
        <p:txBody>
          <a:bodyPr>
            <a:normAutofit fontScale="90000"/>
          </a:bodyPr>
          <a:lstStyle/>
          <a:p>
            <a:r>
              <a:rPr lang="en-US" altLang="zh-TW" sz="5400" dirty="0">
                <a:solidFill>
                  <a:schemeClr val="accent4">
                    <a:lumMod val="60000"/>
                    <a:lumOff val="40000"/>
                  </a:schemeClr>
                </a:solidFill>
              </a:rPr>
              <a:t>How We Practice Face De-identification</a:t>
            </a:r>
          </a:p>
        </p:txBody>
      </p:sp>
      <p:grpSp>
        <p:nvGrpSpPr>
          <p:cNvPr id="4" name="Google Shape;427;p33">
            <a:extLst>
              <a:ext uri="{FF2B5EF4-FFF2-40B4-BE49-F238E27FC236}">
                <a16:creationId xmlns:a16="http://schemas.microsoft.com/office/drawing/2014/main" id="{9F01763F-0A83-49A3-B7A8-966252082901}"/>
              </a:ext>
            </a:extLst>
          </p:cNvPr>
          <p:cNvGrpSpPr/>
          <p:nvPr/>
        </p:nvGrpSpPr>
        <p:grpSpPr>
          <a:xfrm>
            <a:off x="931977" y="1690688"/>
            <a:ext cx="10155122" cy="4486274"/>
            <a:chOff x="507640" y="1402725"/>
            <a:chExt cx="8103169" cy="2989242"/>
          </a:xfrm>
        </p:grpSpPr>
        <p:sp>
          <p:nvSpPr>
            <p:cNvPr id="5" name="Google Shape;428;p33">
              <a:extLst>
                <a:ext uri="{FF2B5EF4-FFF2-40B4-BE49-F238E27FC236}">
                  <a16:creationId xmlns:a16="http://schemas.microsoft.com/office/drawing/2014/main" id="{4DF355A1-69CC-42A8-A8A4-37810F7F9CF4}"/>
                </a:ext>
              </a:extLst>
            </p:cNvPr>
            <p:cNvSpPr/>
            <p:nvPr/>
          </p:nvSpPr>
          <p:spPr>
            <a:xfrm>
              <a:off x="524125" y="1402725"/>
              <a:ext cx="4038690" cy="1347192"/>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chemeClr val="accent4"/>
            </a:solidFill>
            <a:ln>
              <a:noFill/>
            </a:ln>
          </p:spPr>
          <p:txBody>
            <a:bodyPr spcFirstLastPara="1" wrap="square" lIns="91425" tIns="91425" rIns="91425" bIns="91425" anchor="ctr" anchorCtr="0">
              <a:noAutofit/>
            </a:bodyPr>
            <a:lstStyle/>
            <a:p>
              <a:r>
                <a:rPr lang="en-US" altLang="zh-TW" sz="2800" b="1" dirty="0"/>
                <a:t>STEP1.1</a:t>
              </a:r>
              <a:r>
                <a:rPr lang="en-US" altLang="zh-TW" b="1" dirty="0"/>
                <a:t> : </a:t>
              </a:r>
              <a:r>
                <a:rPr lang="en-US" altLang="zh-TW" sz="2400" b="1" dirty="0"/>
                <a:t>Face</a:t>
              </a:r>
              <a:r>
                <a:rPr lang="zh-TW" altLang="en-US" sz="2400" b="1" dirty="0"/>
                <a:t> </a:t>
              </a:r>
              <a:r>
                <a:rPr lang="en-US" altLang="zh-TW" sz="2400" b="1" dirty="0"/>
                <a:t>Detection</a:t>
              </a:r>
            </a:p>
            <a:p>
              <a:r>
                <a:rPr lang="en-US" altLang="zh-TW" sz="2400" b="1" dirty="0"/>
                <a:t>                -Cascade Classifier</a:t>
              </a:r>
            </a:p>
            <a:p>
              <a:r>
                <a:rPr lang="en-US" altLang="zh-TW" sz="2400" b="1" dirty="0"/>
                <a:t>	  -</a:t>
              </a:r>
              <a:r>
                <a:rPr lang="en-US" altLang="zh-TW" sz="2400" b="1" dirty="0" err="1"/>
                <a:t>detectMultiScale</a:t>
              </a:r>
              <a:endParaRPr lang="en-US" altLang="zh-TW" sz="2400" b="1" u="sng" dirty="0"/>
            </a:p>
            <a:p>
              <a:endParaRPr lang="en-US" altLang="zh-TW" dirty="0"/>
            </a:p>
            <a:p>
              <a:pPr marL="0" lvl="0" indent="0" algn="l" rtl="0">
                <a:spcBef>
                  <a:spcPts val="0"/>
                </a:spcBef>
                <a:spcAft>
                  <a:spcPts val="0"/>
                </a:spcAft>
                <a:buNone/>
              </a:pPr>
              <a:endParaRPr dirty="0"/>
            </a:p>
          </p:txBody>
        </p:sp>
        <p:sp>
          <p:nvSpPr>
            <p:cNvPr id="6" name="Google Shape;429;p33">
              <a:extLst>
                <a:ext uri="{FF2B5EF4-FFF2-40B4-BE49-F238E27FC236}">
                  <a16:creationId xmlns:a16="http://schemas.microsoft.com/office/drawing/2014/main" id="{E269191E-7F37-4744-AD9B-0F919D3A545C}"/>
                </a:ext>
              </a:extLst>
            </p:cNvPr>
            <p:cNvSpPr/>
            <p:nvPr/>
          </p:nvSpPr>
          <p:spPr>
            <a:xfrm>
              <a:off x="507640" y="3044775"/>
              <a:ext cx="4064494" cy="1347192"/>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chemeClr val="accent1"/>
            </a:solidFill>
            <a:ln>
              <a:noFill/>
            </a:ln>
          </p:spPr>
          <p:txBody>
            <a:bodyPr spcFirstLastPara="1" wrap="square" lIns="91425" tIns="91425" rIns="91425" bIns="91425" anchor="ctr" anchorCtr="0">
              <a:noAutofit/>
            </a:bodyPr>
            <a:lstStyle/>
            <a:p>
              <a:pPr lvl="0"/>
              <a:r>
                <a:rPr lang="en-US" altLang="zh-TW" sz="2800" b="1" dirty="0"/>
                <a:t>STEP2 : </a:t>
              </a:r>
              <a:r>
                <a:rPr lang="en-US" altLang="zh-TW" sz="2400" b="1" dirty="0"/>
                <a:t>Attack face de-identification</a:t>
              </a:r>
            </a:p>
            <a:p>
              <a:pPr lvl="0"/>
              <a:r>
                <a:rPr lang="en-US" altLang="zh-TW" sz="2400" b="1" dirty="0"/>
                <a:t>                - Neural Network </a:t>
              </a:r>
              <a:endParaRPr sz="2400" b="1" dirty="0"/>
            </a:p>
          </p:txBody>
        </p:sp>
        <p:sp>
          <p:nvSpPr>
            <p:cNvPr id="7" name="Google Shape;430;p33">
              <a:extLst>
                <a:ext uri="{FF2B5EF4-FFF2-40B4-BE49-F238E27FC236}">
                  <a16:creationId xmlns:a16="http://schemas.microsoft.com/office/drawing/2014/main" id="{77DF37AB-A8ED-4585-BACF-61D3D5662446}"/>
                </a:ext>
              </a:extLst>
            </p:cNvPr>
            <p:cNvSpPr/>
            <p:nvPr/>
          </p:nvSpPr>
          <p:spPr>
            <a:xfrm>
              <a:off x="4554780" y="1407677"/>
              <a:ext cx="4038690" cy="1347192"/>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chemeClr val="accent2"/>
            </a:solidFill>
            <a:ln>
              <a:noFill/>
            </a:ln>
          </p:spPr>
          <p:txBody>
            <a:bodyPr spcFirstLastPara="1" wrap="square" lIns="91425" tIns="91425" rIns="91425" bIns="91425" anchor="ctr" anchorCtr="0">
              <a:noAutofit/>
            </a:bodyPr>
            <a:lstStyle/>
            <a:p>
              <a:pPr lvl="0"/>
              <a:endParaRPr dirty="0"/>
            </a:p>
          </p:txBody>
        </p:sp>
        <p:sp>
          <p:nvSpPr>
            <p:cNvPr id="8" name="Google Shape;431;p33">
              <a:extLst>
                <a:ext uri="{FF2B5EF4-FFF2-40B4-BE49-F238E27FC236}">
                  <a16:creationId xmlns:a16="http://schemas.microsoft.com/office/drawing/2014/main" id="{B112FD30-0034-43A9-8028-659E64D7AEBA}"/>
                </a:ext>
              </a:extLst>
            </p:cNvPr>
            <p:cNvSpPr/>
            <p:nvPr/>
          </p:nvSpPr>
          <p:spPr>
            <a:xfrm>
              <a:off x="4562650" y="3044775"/>
              <a:ext cx="4048159" cy="1347192"/>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chemeClr val="accent6"/>
            </a:solidFill>
            <a:ln>
              <a:noFill/>
            </a:ln>
          </p:spPr>
          <p:txBody>
            <a:bodyPr spcFirstLastPara="1" wrap="square" lIns="91425" tIns="91425" rIns="91425" bIns="91425" anchor="ctr" anchorCtr="0">
              <a:noAutofit/>
            </a:bodyPr>
            <a:lstStyle/>
            <a:p>
              <a:pPr lvl="0"/>
              <a:r>
                <a:rPr lang="en-US" altLang="zh-TW" sz="2800" b="1" dirty="0"/>
                <a:t>       STEP2.2 : </a:t>
              </a:r>
              <a:r>
                <a:rPr lang="en-US" altLang="zh-TW" sz="2400" b="1" dirty="0"/>
                <a:t>AT&amp;T dataset</a:t>
              </a:r>
            </a:p>
            <a:p>
              <a:pPr lvl="0"/>
              <a:r>
                <a:rPr lang="en-US" altLang="zh-TW" sz="2400" b="1" dirty="0"/>
                <a:t>		</a:t>
              </a:r>
              <a:r>
                <a:rPr lang="en-US" altLang="zh-TW" sz="2400" b="1" dirty="0" err="1"/>
                <a:t>FaceScrub</a:t>
              </a:r>
              <a:r>
                <a:rPr lang="en-US" altLang="zh-TW" sz="2400" b="1" dirty="0"/>
                <a:t> dataset</a:t>
              </a:r>
              <a:endParaRPr sz="2400" b="1" dirty="0"/>
            </a:p>
          </p:txBody>
        </p:sp>
      </p:grpSp>
      <p:pic>
        <p:nvPicPr>
          <p:cNvPr id="10" name="圖片 9">
            <a:extLst>
              <a:ext uri="{FF2B5EF4-FFF2-40B4-BE49-F238E27FC236}">
                <a16:creationId xmlns:a16="http://schemas.microsoft.com/office/drawing/2014/main" id="{B11B3E0B-34FB-42F9-A58A-4A260FDE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209" y="2866161"/>
            <a:ext cx="2171965" cy="2171965"/>
          </a:xfrm>
          <a:prstGeom prst="ellipse">
            <a:avLst/>
          </a:prstGeom>
          <a:ln>
            <a:noFill/>
          </a:ln>
          <a:effectLst>
            <a:softEdge rad="112500"/>
          </a:effectLst>
        </p:spPr>
      </p:pic>
      <p:sp>
        <p:nvSpPr>
          <p:cNvPr id="3" name="矩形 2">
            <a:extLst>
              <a:ext uri="{FF2B5EF4-FFF2-40B4-BE49-F238E27FC236}">
                <a16:creationId xmlns:a16="http://schemas.microsoft.com/office/drawing/2014/main" id="{3284EE07-58FC-464D-B48A-BEB70BD6A9A6}"/>
              </a:ext>
            </a:extLst>
          </p:cNvPr>
          <p:cNvSpPr/>
          <p:nvPr/>
        </p:nvSpPr>
        <p:spPr>
          <a:xfrm>
            <a:off x="6454847" y="1876793"/>
            <a:ext cx="4427559" cy="1261884"/>
          </a:xfrm>
          <a:prstGeom prst="rect">
            <a:avLst/>
          </a:prstGeom>
        </p:spPr>
        <p:txBody>
          <a:bodyPr wrap="none">
            <a:spAutoFit/>
          </a:bodyPr>
          <a:lstStyle/>
          <a:p>
            <a:r>
              <a:rPr lang="en-US" altLang="zh-TW" sz="2800" b="1" dirty="0"/>
              <a:t>STEP1.2 : </a:t>
            </a:r>
            <a:r>
              <a:rPr lang="en-US" altLang="zh-TW" b="1" dirty="0"/>
              <a:t> </a:t>
            </a:r>
            <a:r>
              <a:rPr lang="en-US" altLang="zh-TW" sz="2400" b="1" dirty="0"/>
              <a:t>Face de-identification</a:t>
            </a:r>
          </a:p>
          <a:p>
            <a:r>
              <a:rPr lang="en-US" altLang="zh-TW" sz="2400" b="1" dirty="0"/>
              <a:t>	      - Gaussian</a:t>
            </a:r>
            <a:r>
              <a:rPr lang="zh-TW" altLang="en-US" sz="2400" b="1" dirty="0"/>
              <a:t> </a:t>
            </a:r>
            <a:r>
              <a:rPr lang="en-US" altLang="zh-TW" sz="2400" b="1" dirty="0"/>
              <a:t>Blur</a:t>
            </a:r>
          </a:p>
          <a:p>
            <a:r>
              <a:rPr lang="en-US" altLang="zh-TW" sz="2400" b="1" dirty="0"/>
              <a:t>	 </a:t>
            </a:r>
            <a:endParaRPr lang="zh-TW" altLang="en-US" sz="2400" b="1" dirty="0"/>
          </a:p>
        </p:txBody>
      </p:sp>
    </p:spTree>
    <p:extLst>
      <p:ext uri="{BB962C8B-B14F-4D97-AF65-F5344CB8AC3E}">
        <p14:creationId xmlns:p14="http://schemas.microsoft.com/office/powerpoint/2010/main" val="179726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999BA8-FBB5-4FE9-8AFB-97E833403C9B}"/>
              </a:ext>
            </a:extLst>
          </p:cNvPr>
          <p:cNvSpPr>
            <a:spLocks noGrp="1"/>
          </p:cNvSpPr>
          <p:nvPr>
            <p:ph type="title"/>
          </p:nvPr>
        </p:nvSpPr>
        <p:spPr/>
        <p:txBody>
          <a:bodyPr/>
          <a:lstStyle/>
          <a:p>
            <a:r>
              <a:rPr lang="en-US" altLang="zh-TW" b="1" dirty="0">
                <a:solidFill>
                  <a:schemeClr val="bg1"/>
                </a:solidFill>
              </a:rPr>
              <a:t>Cascade Classifier</a:t>
            </a:r>
            <a:endParaRPr lang="zh-TW" altLang="en-US" dirty="0">
              <a:solidFill>
                <a:schemeClr val="bg1"/>
              </a:solidFill>
            </a:endParaRPr>
          </a:p>
        </p:txBody>
      </p:sp>
      <p:pic>
        <p:nvPicPr>
          <p:cNvPr id="3" name="圖片 2">
            <a:extLst>
              <a:ext uri="{FF2B5EF4-FFF2-40B4-BE49-F238E27FC236}">
                <a16:creationId xmlns:a16="http://schemas.microsoft.com/office/drawing/2014/main" id="{B78C1DEB-BE4F-46D4-BD49-AFAC3C93DD02}"/>
              </a:ext>
            </a:extLst>
          </p:cNvPr>
          <p:cNvPicPr>
            <a:picLocks noChangeAspect="1"/>
          </p:cNvPicPr>
          <p:nvPr/>
        </p:nvPicPr>
        <p:blipFill>
          <a:blip r:embed="rId3"/>
          <a:stretch>
            <a:fillRect/>
          </a:stretch>
        </p:blipFill>
        <p:spPr>
          <a:xfrm>
            <a:off x="838200" y="1881076"/>
            <a:ext cx="4404454" cy="3696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圖片 3">
            <a:extLst>
              <a:ext uri="{FF2B5EF4-FFF2-40B4-BE49-F238E27FC236}">
                <a16:creationId xmlns:a16="http://schemas.microsoft.com/office/drawing/2014/main" id="{AA0514F8-8C55-49A5-9279-D55E50CB13D5}"/>
              </a:ext>
            </a:extLst>
          </p:cNvPr>
          <p:cNvPicPr>
            <a:picLocks noChangeAspect="1"/>
          </p:cNvPicPr>
          <p:nvPr/>
        </p:nvPicPr>
        <p:blipFill>
          <a:blip r:embed="rId4"/>
          <a:stretch>
            <a:fillRect/>
          </a:stretch>
        </p:blipFill>
        <p:spPr>
          <a:xfrm>
            <a:off x="5750646" y="2201419"/>
            <a:ext cx="6085186" cy="3291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506874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1434</Words>
  <Application>Microsoft Office PowerPoint</Application>
  <PresentationFormat>寬螢幕</PresentationFormat>
  <Paragraphs>89</Paragraphs>
  <Slides>14</Slides>
  <Notes>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Fira Sans</vt:lpstr>
      <vt:lpstr>新細明體</vt:lpstr>
      <vt:lpstr>Arial</vt:lpstr>
      <vt:lpstr>Calibri</vt:lpstr>
      <vt:lpstr>Calibri Light</vt:lpstr>
      <vt:lpstr>Office 佈景主題</vt:lpstr>
      <vt:lpstr>PowerPoint 簡報</vt:lpstr>
      <vt:lpstr>CONTENTS </vt:lpstr>
      <vt:lpstr>PowerPoint 簡報</vt:lpstr>
      <vt:lpstr>What is Face De-identification</vt:lpstr>
      <vt:lpstr>PowerPoint 簡報</vt:lpstr>
      <vt:lpstr>Why We Need Face De-identification</vt:lpstr>
      <vt:lpstr>PowerPoint 簡報</vt:lpstr>
      <vt:lpstr>How We Practice Face De-identification</vt:lpstr>
      <vt:lpstr>Cascade Classifier</vt:lpstr>
      <vt:lpstr>PowerPoint 簡報</vt:lpstr>
      <vt:lpstr>Images From AT&amp;T And FaceScrub Dataset</vt:lpstr>
      <vt:lpstr>SWOT Analysis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Nicole</dc:creator>
  <cp:lastModifiedBy>Nicole</cp:lastModifiedBy>
  <cp:revision>59</cp:revision>
  <dcterms:created xsi:type="dcterms:W3CDTF">2023-04-11T13:31:12Z</dcterms:created>
  <dcterms:modified xsi:type="dcterms:W3CDTF">2023-04-20T12:08:12Z</dcterms:modified>
</cp:coreProperties>
</file>