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1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2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7" r:id="rId2"/>
    <p:sldId id="357" r:id="rId3"/>
    <p:sldId id="380" r:id="rId4"/>
    <p:sldId id="359" r:id="rId5"/>
    <p:sldId id="360" r:id="rId6"/>
    <p:sldId id="363" r:id="rId7"/>
    <p:sldId id="364" r:id="rId8"/>
    <p:sldId id="367" r:id="rId9"/>
    <p:sldId id="382" r:id="rId10"/>
    <p:sldId id="381" r:id="rId11"/>
    <p:sldId id="383" r:id="rId12"/>
    <p:sldId id="391" r:id="rId13"/>
    <p:sldId id="377" r:id="rId14"/>
    <p:sldId id="378" r:id="rId15"/>
    <p:sldId id="386" r:id="rId16"/>
    <p:sldId id="379" r:id="rId17"/>
    <p:sldId id="392" r:id="rId18"/>
    <p:sldId id="388" r:id="rId19"/>
    <p:sldId id="389" r:id="rId20"/>
    <p:sldId id="390" r:id="rId21"/>
    <p:sldId id="375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79354" autoAdjust="0"/>
  </p:normalViewPr>
  <p:slideViewPr>
    <p:cSldViewPr snapToGrid="0">
      <p:cViewPr varScale="1">
        <p:scale>
          <a:sx n="85" d="100"/>
          <a:sy n="85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0C2A-CD95-4FD0-B188-1E49716FC44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D7786-C938-433B-AC04-B63CB4B39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0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" Target="../slides/slide21.xml"/><Relationship Id="rId4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" Target="../slides/slide6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" Target="../slides/slide7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" Target="../slides/slide8.xml"/><Relationship Id="rId4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action/GoToLink?url=http://127.0.0.1:5000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D7786-C938-433B-AC04-B63CB4B390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04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fontAlgn="auto">
              <a:lnSpc>
                <a:spcPct val="150000"/>
              </a:lnSpc>
            </a:pP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如上述代码所示，app是flask的实例，功能就是接受来自web服务器的请求，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浏览器将请求给web服务器，web服务器将请求给app 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app收到请求，通过路由找到对应的视图函数，然后将请求处理，得到一个响应response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然后app将响应返回给web服务器，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web服务器返回给浏览器，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浏览器展示给用户观看，流程完毕。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D7786-C938-433B-AC04-B63CB4B390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1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D7786-C938-433B-AC04-B63CB4B390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3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6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4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0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8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9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59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类的构造函数只有一个必须指定的参数，即程序主模块或包的名字。在大多数程序中，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__name__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变量就是所需要的值。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D7786-C938-433B-AC04-B63CB4B390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7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默认开启的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http://127.0.0.1:5000/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D7786-C938-433B-AC04-B63CB4B390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3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print("NAME IS : " + __name__)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D7786-C938-433B-AC04-B63CB4B390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6FF190F-CE35-4C0F-9233-E5AE5B7D7CB3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58ED959-CA36-451A-BE06-7572BAD3F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DF1F-CB19-4CF1-9EA4-87627383FE5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1855-7ED6-488A-82B1-DDAA8629BD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microsoft.com/office/2007/relationships/hdphoto" Target="../media/hdphoto1.wdp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11.png"/><Relationship Id="rId5" Type="http://schemas.openxmlformats.org/officeDocument/2006/relationships/tags" Target="../tags/tag80.xml"/><Relationship Id="rId10" Type="http://schemas.openxmlformats.org/officeDocument/2006/relationships/image" Target="../media/image10.png"/><Relationship Id="rId4" Type="http://schemas.openxmlformats.org/officeDocument/2006/relationships/tags" Target="../tags/tag79.xml"/><Relationship Id="rId9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1.xml"/><Relationship Id="rId7" Type="http://schemas.openxmlformats.org/officeDocument/2006/relationships/image" Target="../media/image11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95.xml"/><Relationship Id="rId7" Type="http://schemas.openxmlformats.org/officeDocument/2006/relationships/image" Target="../media/image17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.png"/><Relationship Id="rId5" Type="http://schemas.openxmlformats.org/officeDocument/2006/relationships/tags" Target="../tags/tag14.xml"/><Relationship Id="rId10" Type="http://schemas.openxmlformats.org/officeDocument/2006/relationships/image" Target="../media/image4.png"/><Relationship Id="rId4" Type="http://schemas.openxmlformats.org/officeDocument/2006/relationships/tags" Target="../tags/tag13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框 90"/>
          <p:cNvSpPr txBox="1"/>
          <p:nvPr>
            <p:custDataLst>
              <p:tags r:id="rId1"/>
            </p:custDataLst>
          </p:nvPr>
        </p:nvSpPr>
        <p:spPr>
          <a:xfrm>
            <a:off x="60498" y="2877739"/>
            <a:ext cx="774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5400" b="1" dirty="0">
                <a:solidFill>
                  <a:srgbClr val="FCA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2.6</a:t>
            </a:r>
            <a:r>
              <a:rPr lang="zh-CN" altLang="en-US" sz="5400" b="1" dirty="0">
                <a:solidFill>
                  <a:srgbClr val="3C51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US" sz="5400" b="1" dirty="0">
                <a:solidFill>
                  <a:srgbClr val="5371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网络应用软件开发</a:t>
            </a:r>
          </a:p>
        </p:txBody>
      </p:sp>
      <p:sp>
        <p:nvSpPr>
          <p:cNvPr id="5" name="PA-文本框 90"/>
          <p:cNvSpPr txBox="1"/>
          <p:nvPr>
            <p:custDataLst>
              <p:tags r:id="rId2"/>
            </p:custDataLst>
          </p:nvPr>
        </p:nvSpPr>
        <p:spPr>
          <a:xfrm>
            <a:off x="1099593" y="2126165"/>
            <a:ext cx="570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>
                <a:solidFill>
                  <a:srgbClr val="FCA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必修二 </a:t>
            </a:r>
            <a:r>
              <a:rPr lang="en-US" altLang="zh-CN" sz="2000" b="1">
                <a:solidFill>
                  <a:srgbClr val="FCA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《</a:t>
            </a:r>
            <a:r>
              <a:rPr lang="zh-CN" altLang="en-US" sz="2000" b="1">
                <a:solidFill>
                  <a:srgbClr val="FCA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信息系统与社会</a:t>
            </a:r>
            <a:r>
              <a:rPr lang="en-US" altLang="zh-CN" sz="2000" b="1">
                <a:solidFill>
                  <a:srgbClr val="FCA22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》</a:t>
            </a:r>
            <a:endParaRPr lang="zh-CN" altLang="en-US" sz="2000" b="1">
              <a:solidFill>
                <a:srgbClr val="FCA22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49169"/>
          <a:stretch>
            <a:fillRect/>
          </a:stretch>
        </p:blipFill>
        <p:spPr>
          <a:xfrm>
            <a:off x="6965950" y="1130239"/>
            <a:ext cx="5067300" cy="4418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82600" y="1105993"/>
            <a:ext cx="11512550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route()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装饰器告诉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什么样的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URL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能触发我们的函数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函数返回我们想要显示在用户浏览器中的信息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93412" y="2581244"/>
            <a:ext cx="8531860" cy="1606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路由和视图函数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5" name="矩形: 圆角 12"/>
            <p:cNvSpPr/>
            <p:nvPr>
              <p:custDataLst>
                <p:tags r:id="rId6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6" name="矩形: 圆角 13"/>
            <p:cNvSpPr/>
            <p:nvPr>
              <p:custDataLst>
                <p:tags r:id="rId7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811645" y="4501515"/>
            <a:ext cx="4717415" cy="19577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0690" y="4904038"/>
            <a:ext cx="5798185" cy="8674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2397" y="6138321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路由，网址以“</a:t>
            </a:r>
            <a:r>
              <a:rPr lang="en-US" altLang="zh-CN" sz="2400" dirty="0"/>
              <a:t>/</a:t>
            </a:r>
            <a:r>
              <a:rPr lang="zh-CN" altLang="en-US" sz="2400" dirty="0"/>
              <a:t>”结束</a:t>
            </a:r>
          </a:p>
        </p:txBody>
      </p:sp>
      <p:sp>
        <p:nvSpPr>
          <p:cNvPr id="3" name="下箭头 2"/>
          <p:cNvSpPr/>
          <p:nvPr/>
        </p:nvSpPr>
        <p:spPr>
          <a:xfrm>
            <a:off x="4022444" y="5816671"/>
            <a:ext cx="321811" cy="276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00819" y="2533397"/>
            <a:ext cx="6259286" cy="1687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00801" y="23264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一对路由与视图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441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359033" y="2149147"/>
            <a:ext cx="5125085" cy="2221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用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run()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函数让应用运行在本地服务器上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.Flask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中自带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web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服务器，启动后进入轮询（轮流询问，轮流审查）状态，等待用户访问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2610" y="2594610"/>
            <a:ext cx="5043805" cy="1229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启动</a:t>
            </a:r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web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0" name="矩形: 圆角 12"/>
            <p:cNvSpPr/>
            <p:nvPr>
              <p:custDataLst>
                <p:tags r:id="rId4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1" name="矩形: 圆角 13"/>
            <p:cNvSpPr/>
            <p:nvPr>
              <p:custDataLst>
                <p:tags r:id="rId5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01011" y="5605348"/>
            <a:ext cx="768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在测试过程中，本机是服务器还是客户端？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129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>
            <a:extLst>
              <a:ext uri="{FF2B5EF4-FFF2-40B4-BE49-F238E27FC236}">
                <a16:creationId xmlns:a16="http://schemas.microsoft.com/office/drawing/2014/main" id="{988FCE62-756F-9A91-8D72-A33126746E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8958" y="1336464"/>
            <a:ext cx="10638002" cy="345968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362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建立新路由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6" name="矩形: 圆角 12"/>
            <p:cNvSpPr/>
            <p:nvPr>
              <p:custDataLst>
                <p:tags r:id="rId3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7" name="矩形: 圆角 13"/>
            <p:cNvSpPr/>
            <p:nvPr>
              <p:custDataLst>
                <p:tags r:id="rId4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5832" y="1418222"/>
            <a:ext cx="10296525" cy="1663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5832" y="4044816"/>
            <a:ext cx="4717415" cy="19577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1" y="4030658"/>
            <a:ext cx="4297359" cy="23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45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7928" y="272521"/>
            <a:ext cx="72212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在路由中使用变量，构造动态</a:t>
            </a:r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URL</a:t>
            </a:r>
            <a:endParaRPr lang="zh-CN" altLang="en-US" sz="3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6" name="矩形: 圆角 12"/>
            <p:cNvSpPr/>
            <p:nvPr>
              <p:custDataLst>
                <p:tags r:id="rId3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7" name="矩形: 圆角 13"/>
            <p:cNvSpPr/>
            <p:nvPr>
              <p:custDataLst>
                <p:tags r:id="rId4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05654" y="1535564"/>
            <a:ext cx="11512550" cy="559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给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URL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添加变量，把特殊字段记为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&lt;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变量名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，这个变量名会传到函数中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3404" y="2215730"/>
            <a:ext cx="10246360" cy="19653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1"/>
          <a:stretch/>
        </p:blipFill>
        <p:spPr bwMode="auto">
          <a:xfrm>
            <a:off x="941516" y="4552949"/>
            <a:ext cx="4648402" cy="16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2"/>
          <a:stretch/>
        </p:blipFill>
        <p:spPr bwMode="auto">
          <a:xfrm>
            <a:off x="6095999" y="4552950"/>
            <a:ext cx="4669571" cy="168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34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615641" y="2528259"/>
            <a:ext cx="3739149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flask实例app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总结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0" name="矩形: 圆角 12"/>
            <p:cNvSpPr/>
            <p:nvPr>
              <p:custDataLst>
                <p:tags r:id="rId5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2" name="矩形: 圆角 13"/>
            <p:cNvSpPr/>
            <p:nvPr>
              <p:custDataLst>
                <p:tags r:id="rId6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 l="53423" t="2291" r="37528" b="65364"/>
          <a:stretch/>
        </p:blipFill>
        <p:spPr>
          <a:xfrm>
            <a:off x="1342322" y="2025357"/>
            <a:ext cx="1525289" cy="20505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/>
          <a:srcRect l="87243" t="2745" b="60437"/>
          <a:stretch/>
        </p:blipFill>
        <p:spPr>
          <a:xfrm>
            <a:off x="5164279" y="2025357"/>
            <a:ext cx="2141829" cy="232490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3241963" y="2895109"/>
            <a:ext cx="1745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02245" y="2432259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发送访问请求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059067" y="2922327"/>
            <a:ext cx="1745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9349" y="2459477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发送访问请求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59067" y="3230775"/>
            <a:ext cx="1745672" cy="1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28163" y="336643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返回处理结果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233149" y="3230775"/>
            <a:ext cx="1745672" cy="1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02245" y="336643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返回处理结果</a:t>
            </a:r>
          </a:p>
        </p:txBody>
      </p:sp>
      <p:sp>
        <p:nvSpPr>
          <p:cNvPr id="22" name="矩形 21"/>
          <p:cNvSpPr/>
          <p:nvPr/>
        </p:nvSpPr>
        <p:spPr>
          <a:xfrm>
            <a:off x="8873836" y="3551101"/>
            <a:ext cx="2611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路由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找到对应的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视图函数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，处理请求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50589" y="2859982"/>
            <a:ext cx="7856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6104" y="2456309"/>
            <a:ext cx="11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输入网址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50589" y="3230775"/>
            <a:ext cx="7856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1907" y="3366435"/>
            <a:ext cx="11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展示页面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0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  <p:bldP spid="21" grpId="0"/>
      <p:bldP spid="22" grpId="0"/>
      <p:bldP spid="2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67"/>
          <a:stretch>
            <a:fillRect/>
          </a:stretch>
        </p:blipFill>
        <p:spPr bwMode="auto">
          <a:xfrm>
            <a:off x="163379" y="1542911"/>
            <a:ext cx="7042150" cy="38780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图片 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24"/>
          <a:stretch>
            <a:fillRect/>
          </a:stretch>
        </p:blipFill>
        <p:spPr bwMode="auto">
          <a:xfrm>
            <a:off x="7297822" y="1678517"/>
            <a:ext cx="4749800" cy="3606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使用</a:t>
            </a:r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HTML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模板简化开发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7" name="矩形: 圆角 12"/>
            <p:cNvSpPr/>
            <p:nvPr>
              <p:custDataLst>
                <p:tags r:id="rId2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8" name="矩形: 圆角 13"/>
            <p:cNvSpPr/>
            <p:nvPr>
              <p:custDataLst>
                <p:tags r:id="rId3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9" name="文本框 2"/>
          <p:cNvSpPr txBox="1"/>
          <p:nvPr>
            <p:custDataLst>
              <p:tags r:id="rId1"/>
            </p:custDataLst>
          </p:nvPr>
        </p:nvSpPr>
        <p:spPr>
          <a:xfrm>
            <a:off x="1623514" y="5750927"/>
            <a:ext cx="1056848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  <a:sym typeface="+mn-ea"/>
              </a:rPr>
              <a:t>HTML：</a:t>
            </a:r>
            <a:r>
              <a:rPr lang="zh-CN" altLang="en-US" sz="2400" dirty="0"/>
              <a:t>超文本标记语言，是一种用于创建网页的标准标记语言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ea typeface="微软雅黑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448662-0A09-1D74-71A6-D021D811ADE7}"/>
              </a:ext>
            </a:extLst>
          </p:cNvPr>
          <p:cNvSpPr txBox="1"/>
          <p:nvPr/>
        </p:nvSpPr>
        <p:spPr>
          <a:xfrm>
            <a:off x="254000" y="101660"/>
            <a:ext cx="88696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from flask import Flask,render_template</a:t>
            </a:r>
          </a:p>
          <a:p>
            <a:endParaRPr lang="zh-CN" altLang="en-US" sz="2800" dirty="0"/>
          </a:p>
          <a:p>
            <a:r>
              <a:rPr lang="zh-CN" altLang="en-US" sz="2800" dirty="0"/>
              <a:t>app=Flask(__name__)</a:t>
            </a:r>
          </a:p>
          <a:p>
            <a:endParaRPr lang="zh-CN" altLang="en-US" sz="2800" dirty="0"/>
          </a:p>
          <a:p>
            <a:r>
              <a:rPr lang="zh-CN" altLang="en-US" sz="2800" dirty="0"/>
              <a:t>@app.route('/')</a:t>
            </a:r>
          </a:p>
          <a:p>
            <a:r>
              <a:rPr lang="zh-CN" altLang="en-US" sz="2800" dirty="0"/>
              <a:t>def index():</a:t>
            </a:r>
          </a:p>
          <a:p>
            <a:r>
              <a:rPr lang="zh-CN" altLang="en-US" sz="2800" dirty="0"/>
              <a:t>    return render_template('test.html',</a:t>
            </a:r>
            <a:r>
              <a:rPr lang="zh-CN" altLang="en-US" sz="2800" b="1" dirty="0">
                <a:solidFill>
                  <a:srgbClr val="FF0000"/>
                </a:solidFill>
              </a:rPr>
              <a:t>s</a:t>
            </a:r>
            <a:r>
              <a:rPr lang="zh-CN" altLang="en-US" sz="2800" dirty="0"/>
              <a:t>="hello world")</a:t>
            </a:r>
          </a:p>
          <a:p>
            <a:endParaRPr lang="zh-CN" altLang="en-US" sz="2800" dirty="0"/>
          </a:p>
          <a:p>
            <a:r>
              <a:rPr lang="zh-CN" altLang="en-US" sz="2800" dirty="0"/>
              <a:t>if __name__=='__main__':</a:t>
            </a:r>
          </a:p>
          <a:p>
            <a:r>
              <a:rPr lang="zh-CN" altLang="en-US" sz="2800" dirty="0"/>
              <a:t>    app.run()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085548-09AF-2496-88D5-24D55FB1207A}"/>
              </a:ext>
            </a:extLst>
          </p:cNvPr>
          <p:cNvSpPr txBox="1"/>
          <p:nvPr/>
        </p:nvSpPr>
        <p:spPr>
          <a:xfrm>
            <a:off x="1747520" y="4850676"/>
            <a:ext cx="8453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&lt;!DOCTYPE html&gt;&lt;html&gt;&lt;head&gt;&lt;meta charset="utf-8"&gt;&lt;title&gt;回浦中学主页&lt;/title&gt;&lt;/head&gt;&lt;body&gt;&lt;h1</a:t>
            </a:r>
            <a:r>
              <a:rPr lang="zh-CN" altLang="en-US" sz="2400" b="1" dirty="0"/>
              <a:t>&gt;</a:t>
            </a:r>
            <a:r>
              <a:rPr lang="zh-CN" altLang="en-US" sz="2400" b="1" dirty="0">
                <a:solidFill>
                  <a:srgbClr val="FF0000"/>
                </a:solidFill>
              </a:rPr>
              <a:t>{{s}}</a:t>
            </a:r>
            <a:r>
              <a:rPr lang="zh-CN" altLang="en-US" sz="2400" b="1" dirty="0"/>
              <a:t>&lt;/</a:t>
            </a:r>
            <a:r>
              <a:rPr lang="zh-CN" altLang="en-US" sz="2400" dirty="0"/>
              <a:t>h1&gt;&lt;p&gt;我的第一个段落。&lt;/p&gt;&lt;/body&gt;&lt;/html&gt;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629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get 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post 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方式传递参数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7" name="矩形: 圆角 12"/>
            <p:cNvSpPr/>
            <p:nvPr>
              <p:custDataLst>
                <p:tags r:id="rId1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8" name="矩形: 圆角 13"/>
            <p:cNvSpPr/>
            <p:nvPr>
              <p:custDataLst>
                <p:tags r:id="rId2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43403" y="1152474"/>
            <a:ext cx="10539947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在路由代码</a:t>
            </a:r>
            <a:r>
              <a:rPr lang="en-US" altLang="zh-CN" sz="2800" dirty="0"/>
              <a:t>@</a:t>
            </a:r>
            <a:r>
              <a:rPr lang="en-US" altLang="zh-CN" sz="2800" dirty="0" err="1"/>
              <a:t>app.route</a:t>
            </a:r>
            <a:r>
              <a:rPr lang="en-US" altLang="zh-CN" sz="2800" dirty="0"/>
              <a:t>()</a:t>
            </a:r>
            <a:r>
              <a:rPr lang="zh-CN" altLang="en-US" sz="2800" dirty="0"/>
              <a:t>中，可以通过关键字参数 </a:t>
            </a:r>
            <a:r>
              <a:rPr lang="en-US" altLang="zh-CN" sz="2800" dirty="0"/>
              <a:t>methods </a:t>
            </a:r>
            <a:r>
              <a:rPr lang="zh-CN" altLang="en-US" sz="2800" dirty="0"/>
              <a:t>指定用户访问 </a:t>
            </a:r>
            <a:r>
              <a:rPr lang="en-US" altLang="zh-CN" sz="2800" dirty="0"/>
              <a:t>HTTP </a:t>
            </a:r>
            <a:r>
              <a:rPr lang="zh-CN" altLang="en-US" sz="2800" dirty="0"/>
              <a:t>时使用 </a:t>
            </a:r>
            <a:r>
              <a:rPr lang="en-US" altLang="zh-CN" sz="2800" dirty="0"/>
              <a:t>GET </a:t>
            </a:r>
            <a:r>
              <a:rPr lang="zh-CN" altLang="en-US" sz="2800" dirty="0"/>
              <a:t>或者 </a:t>
            </a:r>
            <a:r>
              <a:rPr lang="en-US" altLang="zh-CN" sz="2800" dirty="0"/>
              <a:t>POST </a:t>
            </a:r>
            <a:r>
              <a:rPr lang="zh-CN" altLang="en-US" sz="2800" dirty="0"/>
              <a:t>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80689"/>
              </p:ext>
            </p:extLst>
          </p:nvPr>
        </p:nvGraphicFramePr>
        <p:xfrm>
          <a:off x="267904" y="2954064"/>
          <a:ext cx="11722813" cy="3086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与服务器的关系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获取参数语句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GET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从服务器上</a:t>
                      </a:r>
                      <a:r>
                        <a:rPr lang="zh-CN" altLang="en-US" sz="2000" b="1" dirty="0"/>
                        <a:t>获取</a:t>
                      </a:r>
                      <a:r>
                        <a:rPr lang="zh-CN" altLang="en-US" sz="2000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request.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</a:rPr>
                        <a:t>args</a:t>
                      </a:r>
                      <a:r>
                        <a:rPr lang="en-US" altLang="zh-CN" sz="2000" dirty="0" err="1"/>
                        <a:t>.get</a:t>
                      </a:r>
                      <a:r>
                        <a:rPr lang="en-US" altLang="zh-CN" sz="2000" dirty="0"/>
                        <a:t>('key')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将参数按照“变量名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值”的形式，添加到</a:t>
                      </a:r>
                      <a:r>
                        <a:rPr lang="en-US" altLang="zh-CN" sz="2000" dirty="0"/>
                        <a:t>URL</a:t>
                      </a:r>
                      <a:r>
                        <a:rPr lang="zh-CN" altLang="en-US" sz="2000" dirty="0"/>
                        <a:t>后面，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并使用“</a:t>
                      </a:r>
                      <a:r>
                        <a:rPr lang="en-US" altLang="zh-CN" sz="2000" dirty="0"/>
                        <a:t>?”</a:t>
                      </a:r>
                      <a:r>
                        <a:rPr lang="zh-CN" altLang="en-US" sz="2000" dirty="0"/>
                        <a:t>连接，变量之间使用“</a:t>
                      </a:r>
                      <a:r>
                        <a:rPr lang="en-US" altLang="zh-CN" sz="2000" dirty="0"/>
                        <a:t>&amp;”</a:t>
                      </a:r>
                      <a:r>
                        <a:rPr lang="zh-CN" altLang="en-US" sz="2000" dirty="0"/>
                        <a:t>连接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例如</a:t>
                      </a:r>
                      <a:r>
                        <a:rPr lang="en-US" altLang="zh-CN" sz="2000" dirty="0"/>
                        <a:t>zjnu.cn/</a:t>
                      </a:r>
                      <a:r>
                        <a:rPr lang="en-US" altLang="zh-CN" sz="2000" dirty="0" err="1"/>
                        <a:t>index?usern</a:t>
                      </a:r>
                      <a:r>
                        <a:rPr lang="en-US" altLang="zh-CN" sz="2000" dirty="0"/>
                        <a:t>=</a:t>
                      </a:r>
                      <a:r>
                        <a:rPr lang="en-US" altLang="zh-CN" sz="2000" dirty="0" err="1"/>
                        <a:t>luxp&amp;password</a:t>
                      </a:r>
                      <a:r>
                        <a:rPr lang="en-US" altLang="zh-CN" sz="2000" dirty="0"/>
                        <a:t>=123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简单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方便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安全性低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POST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向服务器</a:t>
                      </a:r>
                      <a:r>
                        <a:rPr lang="zh-CN" altLang="en-US" sz="2000" b="1" dirty="0"/>
                        <a:t>传递</a:t>
                      </a:r>
                      <a:r>
                        <a:rPr lang="zh-CN" altLang="en-US" sz="2000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request.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</a:rPr>
                        <a:t>form</a:t>
                      </a:r>
                      <a:r>
                        <a:rPr lang="en-US" altLang="zh-CN" sz="2000" dirty="0" err="1"/>
                        <a:t>.get</a:t>
                      </a:r>
                      <a:r>
                        <a:rPr lang="en-US" altLang="zh-CN" sz="2000" dirty="0"/>
                        <a:t>('key')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将表单中的数据放在</a:t>
                      </a:r>
                      <a:r>
                        <a:rPr lang="en-US" altLang="zh-CN" sz="2000" dirty="0"/>
                        <a:t>form</a:t>
                      </a:r>
                      <a:r>
                        <a:rPr lang="zh-CN" altLang="en-US" sz="2000" dirty="0"/>
                        <a:t>的数据体中，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按照变量与值对应的方式，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传递到</a:t>
                      </a:r>
                      <a:r>
                        <a:rPr lang="en-US" altLang="zh-CN" sz="2000" dirty="0"/>
                        <a:t>action</a:t>
                      </a:r>
                      <a:r>
                        <a:rPr lang="zh-CN" altLang="en-US" sz="2000" dirty="0"/>
                        <a:t>所指定的</a:t>
                      </a:r>
                      <a:r>
                        <a:rPr lang="en-US" altLang="zh-CN" sz="2000" dirty="0"/>
                        <a:t>URL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较为安全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1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get 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方式传递参数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7" name="矩形: 圆角 12"/>
            <p:cNvSpPr/>
            <p:nvPr>
              <p:custDataLst>
                <p:tags r:id="rId1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8" name="矩形: 圆角 13"/>
            <p:cNvSpPr/>
            <p:nvPr>
              <p:custDataLst>
                <p:tags r:id="rId2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10447" r="57816" b="52492"/>
          <a:stretch/>
        </p:blipFill>
        <p:spPr bwMode="auto">
          <a:xfrm>
            <a:off x="566976" y="1183255"/>
            <a:ext cx="4610570" cy="23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2" t="9982" r="8472" b="56366"/>
          <a:stretch/>
        </p:blipFill>
        <p:spPr bwMode="auto">
          <a:xfrm>
            <a:off x="5503653" y="1183255"/>
            <a:ext cx="6331789" cy="235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9313"/>
          <a:stretch/>
        </p:blipFill>
        <p:spPr bwMode="auto">
          <a:xfrm>
            <a:off x="5503653" y="3829304"/>
            <a:ext cx="6179694" cy="232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t="53307" r="56371" b="2687"/>
          <a:stretch/>
        </p:blipFill>
        <p:spPr bwMode="auto">
          <a:xfrm>
            <a:off x="505654" y="3899136"/>
            <a:ext cx="4671892" cy="263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18550" y="1408846"/>
            <a:ext cx="955585" cy="1028516"/>
          </a:xfrm>
          <a:prstGeom prst="rect">
            <a:avLst/>
          </a:prstGeom>
        </p:spPr>
      </p:pic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760613" y="48590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如果电脑上没有安装微信，我们还能使用它吗？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50" b="84338"/>
          <a:stretch>
            <a:fillRect/>
          </a:stretch>
        </p:blipFill>
        <p:spPr bwMode="auto">
          <a:xfrm>
            <a:off x="5873749" y="1439393"/>
            <a:ext cx="4670376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613" y="2928682"/>
            <a:ext cx="4606653" cy="302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6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047" y="2875504"/>
            <a:ext cx="4676501" cy="296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3616037" y="6209587"/>
            <a:ext cx="42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这两种访问方式有什么区别？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8853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post 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方式传递参数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7" name="矩形: 圆角 12"/>
            <p:cNvSpPr/>
            <p:nvPr>
              <p:custDataLst>
                <p:tags r:id="rId1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8" name="矩形: 圆角 13"/>
            <p:cNvSpPr/>
            <p:nvPr>
              <p:custDataLst>
                <p:tags r:id="rId2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r="53613" b="36414"/>
          <a:stretch/>
        </p:blipFill>
        <p:spPr bwMode="auto">
          <a:xfrm>
            <a:off x="375012" y="1045852"/>
            <a:ext cx="4727792" cy="484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64824" r="43351"/>
          <a:stretch/>
        </p:blipFill>
        <p:spPr bwMode="auto">
          <a:xfrm>
            <a:off x="5851014" y="1045851"/>
            <a:ext cx="5523547" cy="255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3" b="46278"/>
          <a:stretch/>
        </p:blipFill>
        <p:spPr bwMode="auto">
          <a:xfrm>
            <a:off x="5137194" y="3738581"/>
            <a:ext cx="3136900" cy="300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3" t="54257" r="2154" b="8988"/>
          <a:stretch/>
        </p:blipFill>
        <p:spPr bwMode="auto">
          <a:xfrm>
            <a:off x="8636001" y="4068523"/>
            <a:ext cx="3388468" cy="234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4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031966" y="1720840"/>
            <a:ext cx="10149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通过以下命令启动</a:t>
            </a:r>
            <a:r>
              <a:rPr lang="en-US" altLang="zh-CN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WEB</a:t>
            </a:r>
            <a:r>
              <a:rPr lang="zh-CN" altLang="en-US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应用</a:t>
            </a:r>
          </a:p>
          <a:p>
            <a:pPr lvl="0" indent="457200">
              <a:lnSpc>
                <a:spcPct val="150000"/>
              </a:lnSpc>
            </a:pPr>
            <a:r>
              <a:rPr lang="en-US" altLang="zh-CN" sz="2400" spc="1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Python </a:t>
            </a:r>
            <a:r>
              <a:rPr lang="zh-CN" altLang="en-US" sz="2400" spc="1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程序名</a:t>
            </a:r>
            <a:r>
              <a:rPr lang="en-US" altLang="zh-CN" sz="2400" spc="1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.</a:t>
            </a:r>
            <a:r>
              <a:rPr lang="en-US" altLang="zh-CN" sz="2400" spc="100" dirty="0" err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py</a:t>
            </a:r>
            <a:r>
              <a:rPr lang="en-US" altLang="zh-CN" sz="2400" spc="1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400" spc="100" dirty="0" err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runserver</a:t>
            </a:r>
            <a:endParaRPr lang="en-US" altLang="zh-CN" sz="2400" spc="1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Wingdings" panose="05000000000000000000" pitchFamily="2" charset="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这是</a:t>
            </a:r>
            <a:r>
              <a:rPr lang="en-US" altLang="zh-CN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Flask Web</a:t>
            </a:r>
            <a:r>
              <a:rPr lang="zh-CN" altLang="en-US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自带的服务器，仅供开发者调试使用。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实际生产环境中常见的可靠服务器很多，如</a:t>
            </a:r>
            <a:r>
              <a:rPr lang="en-US" altLang="zh-CN" sz="2400" spc="100" dirty="0" err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IIS,Apacje,Nginx,Tomcat</a:t>
            </a:r>
            <a:r>
              <a:rPr lang="zh-CN" altLang="en-US" sz="24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应用发布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2" name="矩形: 圆角 12"/>
            <p:cNvSpPr/>
            <p:nvPr>
              <p:custDataLst>
                <p:tags r:id="rId3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4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39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8855907"/>
              </p:ext>
            </p:extLst>
          </p:nvPr>
        </p:nvGraphicFramePr>
        <p:xfrm>
          <a:off x="1002665" y="1783080"/>
          <a:ext cx="10219055" cy="3769360"/>
        </p:xfrm>
        <a:graphic>
          <a:graphicData uri="http://schemas.openxmlformats.org/drawingml/2006/table">
            <a:tbl>
              <a:tblPr/>
              <a:tblGrid>
                <a:gridCol w="16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91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架构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客户端程序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系统的通讯开销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应用程序的升级和维护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服务器负荷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C/S</a:t>
                      </a:r>
                      <a:r>
                        <a:rPr lang="zh-CN" altLang="en-US" sz="2000" dirty="0"/>
                        <a:t>架构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18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B/S</a:t>
                      </a:r>
                      <a:r>
                        <a:rPr lang="zh-CN" altLang="en-US" sz="2000"/>
                        <a:t>架构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902385" y="34836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专用的应用程序</a:t>
            </a:r>
            <a:endParaRPr lang="zh-CN" altLang="en-US" spc="1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617745" y="47948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大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961505" y="320675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ym typeface="+mn-ea"/>
              </a:rPr>
              <a:t>复杂、难度大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客户端服务器端同时升级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0177780" y="34836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低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3298190" y="479488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浏览器</a:t>
            </a:r>
            <a:endParaRPr lang="zh-CN" altLang="en-US" spc="1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5617745" y="34836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>
                <a:sym typeface="+mn-ea"/>
              </a:rPr>
              <a:t>小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961505" y="465645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ym typeface="+mn-ea"/>
              </a:rPr>
              <a:t>简单、难度小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只升级服务器端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10177780" y="49333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>
                <a:sym typeface="+mn-ea"/>
              </a:rPr>
              <a:t>高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两种访问方式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20" name="矩形: 圆角 12"/>
            <p:cNvSpPr/>
            <p:nvPr>
              <p:custDataLst>
                <p:tags r:id="rId11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1" name="矩形: 圆角 13"/>
            <p:cNvSpPr/>
            <p:nvPr>
              <p:custDataLst>
                <p:tags r:id="rId12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18201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>
            <p:custDataLst>
              <p:tags r:id="rId2"/>
            </p:custDataLst>
          </p:nvPr>
        </p:nvSpPr>
        <p:spPr>
          <a:xfrm>
            <a:off x="296545" y="1313182"/>
            <a:ext cx="5702935" cy="5050790"/>
          </a:xfrm>
          <a:prstGeom prst="rect">
            <a:avLst/>
          </a:prstGeom>
          <a:solidFill>
            <a:srgbClr val="FBFBFC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38100" dir="5400000" algn="t" rotWithShape="0">
              <a:srgbClr val="000000">
                <a:lumMod val="95000"/>
                <a:lumOff val="5000"/>
                <a:alpha val="20000"/>
              </a:srgbClr>
            </a:outerShdw>
          </a:effectLst>
        </p:spPr>
        <p:txBody>
          <a:bodyPr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36" name="文本框 3"/>
          <p:cNvSpPr txBox="1"/>
          <p:nvPr>
            <p:custDataLst>
              <p:tags r:id="rId3"/>
            </p:custDataLst>
          </p:nvPr>
        </p:nvSpPr>
        <p:spPr>
          <a:xfrm>
            <a:off x="518795" y="1571627"/>
            <a:ext cx="52844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利用客户端和服务器端的硬件环境，将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任务合理分配给客户端和服务器端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客户端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完成用户的具体业务，如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人机交互、数据输入输出。服务器端提供数据管理共享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等。</a:t>
            </a: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降低了系统的通信开销和开发难度，但是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必须安装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才能使用，给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升级和维护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带来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困难</a:t>
            </a: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。</a:t>
            </a: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 r="48575"/>
          <a:stretch>
            <a:fillRect/>
          </a:stretch>
        </p:blipFill>
        <p:spPr>
          <a:xfrm>
            <a:off x="6349365" y="1571627"/>
            <a:ext cx="5565140" cy="4070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客户端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服务器架构（</a:t>
            </a:r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C/S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6" name="矩形: 圆角 12"/>
            <p:cNvSpPr/>
            <p:nvPr>
              <p:custDataLst>
                <p:tags r:id="rId5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13"/>
            <p:cNvSpPr/>
            <p:nvPr>
              <p:custDataLst>
                <p:tags r:id="rId6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77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"/>
          <p:cNvSpPr/>
          <p:nvPr>
            <p:custDataLst>
              <p:tags r:id="rId2"/>
            </p:custDataLst>
          </p:nvPr>
        </p:nvSpPr>
        <p:spPr>
          <a:xfrm>
            <a:off x="309607" y="1496062"/>
            <a:ext cx="5702935" cy="4081778"/>
          </a:xfrm>
          <a:prstGeom prst="rect">
            <a:avLst/>
          </a:prstGeom>
          <a:solidFill>
            <a:srgbClr val="FBFBFC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38100" dir="5400000" algn="t" rotWithShape="0">
              <a:srgbClr val="000000">
                <a:lumMod val="95000"/>
                <a:lumOff val="5000"/>
                <a:alpha val="20000"/>
              </a:srgbClr>
            </a:outerShdw>
          </a:effectLst>
        </p:spPr>
        <p:txBody>
          <a:bodyPr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/>
            </a:endParaRPr>
          </a:p>
        </p:txBody>
      </p:sp>
      <p:sp>
        <p:nvSpPr>
          <p:cNvPr id="16" name="文本框 3"/>
          <p:cNvSpPr txBox="1"/>
          <p:nvPr>
            <p:custDataLst>
              <p:tags r:id="rId3"/>
            </p:custDataLst>
          </p:nvPr>
        </p:nvSpPr>
        <p:spPr>
          <a:xfrm>
            <a:off x="531857" y="1571625"/>
            <a:ext cx="528447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C/S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架构改进后产生。</a:t>
            </a: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无需专门的应用程序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，用户工作界面通过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浏览器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实现，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应用程序都集中在服务器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  <a:p>
            <a:pPr marL="0" marR="0" lvl="0" indent="45720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升级和维护较方便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，极大降低成本和工作量。但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服务器的负荷较重</a:t>
            </a:r>
            <a:r>
              <a:rPr kumimoji="0" lang="zh-CN" altLang="en-US" sz="2400" b="0" i="0" u="none" strike="noStrike" kern="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，对服务器的要求较高。</a:t>
            </a: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 l="48002"/>
          <a:stretch>
            <a:fillRect/>
          </a:stretch>
        </p:blipFill>
        <p:spPr>
          <a:xfrm>
            <a:off x="6189072" y="1552575"/>
            <a:ext cx="5540375" cy="40074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浏览器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服务器架构（</a:t>
            </a:r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B/S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8" name="矩形: 圆角 12"/>
            <p:cNvSpPr/>
            <p:nvPr>
              <p:custDataLst>
                <p:tags r:id="rId5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9" name="矩形: 圆角 13"/>
            <p:cNvSpPr/>
            <p:nvPr>
              <p:custDataLst>
                <p:tags r:id="rId6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195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20181" y="2210361"/>
            <a:ext cx="9649098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</a:t>
            </a:r>
            <a:r>
              <a:rPr lang="zh-CN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网络应用进行详细分析：目的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、输入、输出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……</a:t>
            </a:r>
            <a:endParaRPr lang="zh-CN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2" name="TextBox 11"/>
          <p:cNvSpPr txBox="1"/>
          <p:nvPr>
            <p:custDataLst>
              <p:tags r:id="rId3"/>
            </p:custDataLst>
          </p:nvPr>
        </p:nvSpPr>
        <p:spPr>
          <a:xfrm>
            <a:off x="1024508" y="1297591"/>
            <a:ext cx="2071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具体步骤</a:t>
            </a: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623154" y="2950907"/>
            <a:ext cx="87738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2.</a:t>
            </a:r>
            <a:r>
              <a:rPr lang="zh-CN" altLang="zh-CN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确定架构</a:t>
            </a:r>
            <a:r>
              <a:rPr lang="zh-CN" altLang="en-US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，</a:t>
            </a:r>
            <a:r>
              <a:rPr lang="zh-CN" altLang="zh-CN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选择开发工具及应用框架</a:t>
            </a:r>
            <a:endParaRPr lang="en-US" altLang="zh-CN" sz="2800" spc="1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626140" y="3711361"/>
            <a:ext cx="10863943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3.</a:t>
            </a:r>
            <a:r>
              <a:rPr lang="zh-CN" altLang="zh-CN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明确</a:t>
            </a:r>
            <a:r>
              <a:rPr lang="zh-CN" altLang="en-US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应用的</a:t>
            </a:r>
            <a:r>
              <a:rPr lang="zh-CN" altLang="zh-CN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各个功能模块</a:t>
            </a:r>
            <a:endParaRPr lang="en-US" altLang="zh-CN" sz="2800" spc="1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638879" y="4457605"/>
            <a:ext cx="43781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4.</a:t>
            </a:r>
            <a:r>
              <a:rPr lang="zh-CN" altLang="en-US" sz="2800" spc="1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界面设计及代码实现</a:t>
            </a:r>
            <a:endParaRPr lang="en-US" altLang="zh-CN" sz="2800" spc="100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网络应用规划设计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6" name="矩形: 圆角 12"/>
            <p:cNvSpPr/>
            <p:nvPr>
              <p:custDataLst>
                <p:tags r:id="rId7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13"/>
            <p:cNvSpPr/>
            <p:nvPr>
              <p:custDataLst>
                <p:tags r:id="rId8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26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30" y="734980"/>
            <a:ext cx="11473091" cy="491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87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/>
          <p:nvPr>
            <p:custDataLst>
              <p:tags r:id="rId2"/>
            </p:custDataLst>
          </p:nvPr>
        </p:nvSpPr>
        <p:spPr>
          <a:xfrm>
            <a:off x="762000" y="1295400"/>
            <a:ext cx="106680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</a:pPr>
            <a:endParaRPr lang="en-US" altLang="zh-CN" sz="1600" b="1" baseline="0">
              <a:latin typeface="阿里巴巴普惠体 R" pitchFamily="18" charset="-122"/>
              <a:ea typeface="阿里巴巴普惠体 R" pitchFamily="18" charset="-122"/>
            </a:endParaRPr>
          </a:p>
        </p:txBody>
      </p:sp>
      <p:sp>
        <p:nvSpPr>
          <p:cNvPr id="15" name="TextBox 2"/>
          <p:cNvSpPr/>
          <p:nvPr>
            <p:custDataLst>
              <p:tags r:id="rId3"/>
            </p:custDataLst>
          </p:nvPr>
        </p:nvSpPr>
        <p:spPr>
          <a:xfrm>
            <a:off x="889000" y="1295612"/>
            <a:ext cx="10414000" cy="157543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Python</a:t>
            </a:r>
            <a:r>
              <a:rPr lang="zh-CN" altLang="en-US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中常用的</a:t>
            </a:r>
            <a:r>
              <a:rPr lang="en-US" altLang="zh-CN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Web</a:t>
            </a:r>
            <a:r>
              <a:rPr lang="zh-CN" altLang="en-US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应用程序框架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有</a:t>
            </a:r>
            <a:r>
              <a:rPr lang="en-US" altLang="zh-CN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Flask</a:t>
            </a:r>
            <a:r>
              <a:rPr lang="zh-CN" altLang="en-US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、</a:t>
            </a:r>
            <a:r>
              <a:rPr lang="en-US" altLang="zh-CN" sz="2400" baseline="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Django</a:t>
            </a:r>
            <a:r>
              <a:rPr lang="zh-CN" altLang="en-US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及</a:t>
            </a:r>
            <a:r>
              <a:rPr lang="en-US" altLang="zh-CN" sz="2400" baseline="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Tronado</a:t>
            </a:r>
            <a:endParaRPr lang="en-US" altLang="zh-CN" sz="2400" baseline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Wingdings" panose="05000000000000000000" pitchFamily="2" charset="2"/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其中</a:t>
            </a:r>
            <a:r>
              <a:rPr lang="en-US" altLang="zh-CN" sz="2400" b="1" baseline="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Flask Web</a:t>
            </a:r>
            <a:r>
              <a:rPr lang="zh-CN" altLang="en-US" sz="2400" baseline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Wingdings" panose="05000000000000000000" pitchFamily="2" charset="2"/>
              </a:rPr>
              <a:t>框架非常精简，属于小型框架，允许开发者任意挑选符合需求的扩展。</a:t>
            </a:r>
            <a:endParaRPr lang="en-US" altLang="zh-CN" sz="2400" baseline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6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1998" y="3012864"/>
            <a:ext cx="10638002" cy="34596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Web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应用程序编写流程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8" name="矩形: 圆角 12"/>
            <p:cNvSpPr/>
            <p:nvPr>
              <p:custDataLst>
                <p:tags r:id="rId5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9" name="矩形: 圆角 13"/>
            <p:cNvSpPr/>
            <p:nvPr>
              <p:custDataLst>
                <p:tags r:id="rId6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21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159032" y="2252980"/>
            <a:ext cx="5671185" cy="277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导入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模块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创建一个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的对象，即创建一个应用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实例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。运用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框架建立一个叫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app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的对象，这个对象具备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的基本功能，还可以在此基础上自己添加功能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l="2110"/>
          <a:stretch/>
        </p:blipFill>
        <p:spPr>
          <a:xfrm>
            <a:off x="944879" y="2995700"/>
            <a:ext cx="4497909" cy="1290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7929" y="272521"/>
            <a:ext cx="59061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导入框架、创建实例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33015" y="365392"/>
            <a:ext cx="440753" cy="336228"/>
            <a:chOff x="233015" y="365392"/>
            <a:chExt cx="440753" cy="336228"/>
          </a:xfrm>
        </p:grpSpPr>
        <p:sp>
          <p:nvSpPr>
            <p:cNvPr id="11" name="矩形: 圆角 12"/>
            <p:cNvSpPr/>
            <p:nvPr>
              <p:custDataLst>
                <p:tags r:id="rId4"/>
              </p:custDataLst>
            </p:nvPr>
          </p:nvSpPr>
          <p:spPr>
            <a:xfrm rot="2700000">
              <a:off x="233015" y="365392"/>
              <a:ext cx="336228" cy="336228"/>
            </a:xfrm>
            <a:prstGeom prst="roundRect">
              <a:avLst/>
            </a:prstGeom>
            <a:noFill/>
            <a:ln w="38100">
              <a:solidFill>
                <a:srgbClr val="33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2" name="矩形: 圆角 13"/>
            <p:cNvSpPr/>
            <p:nvPr>
              <p:custDataLst>
                <p:tags r:id="rId5"/>
              </p:custDataLst>
            </p:nvPr>
          </p:nvSpPr>
          <p:spPr>
            <a:xfrm rot="2700000">
              <a:off x="337540" y="365392"/>
              <a:ext cx="336228" cy="336228"/>
            </a:xfrm>
            <a:prstGeom prst="roundRect">
              <a:avLst/>
            </a:prstGeom>
            <a:solidFill>
              <a:srgbClr val="FCA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3801010" y="4123426"/>
            <a:ext cx="0" cy="655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093600" y="3640860"/>
            <a:ext cx="1495652" cy="482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48255" y="4779034"/>
            <a:ext cx="3105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内置变量，表示当前程序的名字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272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d218469-84bd-4879-9ac4-adf68c229425"/>
  <p:tag name="COMMONDATA" val="eyJoZGlkIjoiMTY1MzBjNDA1N2RmMzVhZDI2YjZjMzVhMjI1Yzg5Y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7587;"/>
  <p:tag name="ISLIDE.ICON" val="#423012;#423014;#423011;#70183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202044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3"/>
  <p:tag name="KSO_WM_UNIT_TABLE_BEAUTIFY" val="smartTable{ef082ab5-0d9c-4593-9ad2-3dab18b19528}"/>
  <p:tag name="TABLE_ENDDRAG_ORIGIN_RECT" val="804*296"/>
  <p:tag name="TABLE_ENDDRAG_RECT" val="78*140*804*29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7587;"/>
  <p:tag name="ISLIDE.ICON" val="#423012;#423014;#423011;#70183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7"/>
  <p:tag name="KSO_WM_BEAUTIFY_FLAG" val="#wm#"/>
  <p:tag name="KSO_WM_TAG_VERSION" val="1.0"/>
  <p:tag name="KSO_WM_TEMPLATE_CATEGORY" val="custom"/>
  <p:tag name="KSO_WM_TEMPLATE_INDEX" val="20204421"/>
  <p:tag name="KSO_WM_UNIT_BLOCK" val="0"/>
  <p:tag name="KSO_WM_UNIT_COMPATIBL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DIAGRAM_ISNUMVISUAL" val="0"/>
  <p:tag name="KSO_WM_UNIT_DIAGRAM_ISREFERUNIT" val="0"/>
  <p:tag name="KSO_WM_UNIT_HIGHLIGHT" val="0"/>
  <p:tag name="KSO_WM_UNIT_ID" val="custom20204421_8*i*3"/>
  <p:tag name="KSO_WM_UNIT_INDEX" val="3"/>
  <p:tag name="KSO_WM_UNIT_LAYERLEVEL" val="1"/>
  <p:tag name="KSO_WM_UNIT_SM_LIMIT_TYPE" val="2"/>
  <p:tag name="KSO_WM_UNIT_TYPE" val="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  <p:tag name="KSO_WM_UNIT_PLACING_PICTURE_USER_VIEWPORT" val="{&quot;height&quot;:5826,&quot;width&quot;:7966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7587;"/>
  <p:tag name="ISLIDE.ICON" val="#423012;#423014;#423011;#70183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7"/>
  <p:tag name="KSO_WM_BEAUTIFY_FLAG" val="#wm#"/>
  <p:tag name="KSO_WM_TAG_VERSION" val="1.0"/>
  <p:tag name="KSO_WM_TEMPLATE_CATEGORY" val="custom"/>
  <p:tag name="KSO_WM_TEMPLATE_INDEX" val="20204421"/>
  <p:tag name="KSO_WM_UNIT_BLOCK" val="0"/>
  <p:tag name="KSO_WM_UNIT_COMPATIBL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DIAGRAM_ISNUMVISUAL" val="0"/>
  <p:tag name="KSO_WM_UNIT_DIAGRAM_ISREFERUNIT" val="0"/>
  <p:tag name="KSO_WM_UNIT_HIGHLIGHT" val="0"/>
  <p:tag name="KSO_WM_UNIT_ID" val="custom20204421_8*i*3"/>
  <p:tag name="KSO_WM_UNIT_INDEX" val="3"/>
  <p:tag name="KSO_WM_UNIT_LAYERLEVEL" val="1"/>
  <p:tag name="KSO_WM_UNIT_SM_LIMIT_TYPE" val="2"/>
  <p:tag name="KSO_WM_UNIT_TYPE" val="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7587;"/>
  <p:tag name="ISLIDE.ICON" val="#423012;#423014;#423011;#70183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7587;"/>
  <p:tag name="ISLIDE.ICON" val="#423012;#423014;#423011;#70183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7587;"/>
  <p:tag name="ISLIDE.ICON" val="#423012;#423014;#423011;#70183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4"/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8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202044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2020442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5"/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2020442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2020442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960</Words>
  <Application>Microsoft Office PowerPoint</Application>
  <PresentationFormat>宽屏</PresentationFormat>
  <Paragraphs>127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MS UI Gothic</vt:lpstr>
      <vt:lpstr>阿里巴巴普惠体 R</vt:lpstr>
      <vt:lpstr>等线</vt:lpstr>
      <vt:lpstr>等线 Light</vt:lpstr>
      <vt:lpstr>华文行楷</vt:lpstr>
      <vt:lpstr>楷体</vt:lpstr>
      <vt:lpstr>思源黑体</vt:lpstr>
      <vt:lpstr>思源宋体 CN</vt:lpstr>
      <vt:lpstr>微软雅黑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seewo</cp:lastModifiedBy>
  <cp:revision>143</cp:revision>
  <dcterms:created xsi:type="dcterms:W3CDTF">2023-02-09T12:10:00Z</dcterms:created>
  <dcterms:modified xsi:type="dcterms:W3CDTF">2023-03-27T05:25:39Z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45AD12B51C394CCEA71E05520AF2288B</vt:lpwstr>
  </property>
  <property fmtid="{D5CDD505-2E9C-101B-9397-08002B2CF9AE}" pid="3" name="KSOProductBuildVer">
    <vt:lpwstr>2052-11.1.0.12980</vt:lpwstr>
  </property>
</Properties>
</file>