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2" r:id="rId6"/>
    <p:sldId id="263" r:id="rId7"/>
    <p:sldId id="264" r:id="rId8"/>
    <p:sldId id="265" r:id="rId9"/>
    <p:sldId id="267" r:id="rId10"/>
    <p:sldId id="260" r:id="rId11"/>
    <p:sldId id="258" r:id="rId12"/>
    <p:sldId id="269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1CC0E-F17D-1D8D-1741-0A13D70BE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5896C1-762D-EF1B-DCB0-A03E59BDB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BFF4B-AA1B-C40A-AC96-753061E1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FF75E-0D16-22C4-5126-891A57D0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52E48-3EAE-9311-582A-78BB2F45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9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5727-DA26-869B-66A6-3004CBBC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636DD-A7EA-BB70-2F60-213087AD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7DD4D-1A43-D659-BB52-BB81CCFE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0E5DC-36EF-1A2B-0AE0-31118ACA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CB57C-689F-7917-5C1A-C4D02BE9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4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624C62-6D9B-50E4-8500-6E0E0EEA5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E0298-AE4D-65A7-BF8C-54050667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4577F-60AD-82CF-5E3B-854879B8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AD23F-25AA-14E0-A092-F273D520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E41E2-8BC1-C428-35EE-03FA4EB0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8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16AA6-8153-DE76-595C-D34A9B1F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95234-36C4-F590-C569-3A8D572E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846FD-A916-36BC-2ED5-6CA488B6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6E87F-7D39-02CD-1A97-0741E643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8C61A-334B-DDF0-DBCB-1993AA29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9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89C73-6AB5-D2A7-0C2D-0132E47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29ADA-8394-D574-0DA1-B83EC1F9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67A49-1E53-12EB-CDF9-F56F8E07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507D-40AD-C39D-69C1-814EEE65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19A32-AE6A-F71D-E339-9EEB6542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5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20D06-F0A5-8840-0DA6-CDA11D41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A10BB-1B78-9AF8-7269-EFB9DA2D0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E3605-CF50-15BF-6CAB-6C2B31B06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DBE59-3868-C85D-F147-0096452B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DA66A-7A1C-BFF4-4BAB-A3F1F7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21416-BCF7-D250-A1FB-82ABF0F6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2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68F03-482A-0F40-46D8-F60DF42E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32CBC-AC74-18D9-D7EE-FB3E9709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47A49-620D-BB92-361B-751B524F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7D1235-4D04-77B7-8AAE-6916CDAFB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F673E-FD50-0993-2BCA-5F74AFA50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AEC4D0-588F-617F-17B9-C7DA8D0A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E8030-6F4D-6FD7-2418-DF0813D3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EFB21C-61D0-14BC-6D34-EDE52C76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0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7DEF2-2B43-832C-41CC-5D4BA1F8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87A9F-ABAB-3BA5-E64C-AC13EA76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44D514-A66F-0ABC-069E-5F5D983B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EB99B-D01F-8230-561F-34AFFD55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1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410E6-6C53-C06D-05E4-A9C7CA16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026888-2436-B63A-0DE4-B8CC9FFF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4FD426-14A9-4E56-C16E-59F02F14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5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3AF61-1A5A-7F15-8503-6F096E62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BB8E7-1104-CE62-9176-20583C83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7CFC9-FE8E-78C6-E10F-33DF0EAD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55F02-C097-384D-2844-5271A75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FDB58-F37A-BF7D-5F8B-3CFDEFC0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36D91-64E9-D3FF-FC42-0D213CF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8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16A96-DDA9-E41F-E753-0800D96C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7046F-82FE-FAED-658D-D2212927D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9A2A7-CA36-739F-C309-44DC78C29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9FF81-3DA1-A426-C410-930AD2FA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E607C-525C-8A36-F017-64C99405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BAB2C-6750-CF7F-7F89-B2EC8551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D9C34D-B84C-FA28-100D-4980ED65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E6B94-15AB-D659-FAE3-D2AE0BC3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5F15E-D0A8-4A4A-367E-90DEAB5E5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CC8E-17C2-4580-BB20-800614A39D8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10AEA-E9C1-3111-902A-17ABF1413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6EE7A-6B8C-8D70-5F81-6BEA64F5C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D3A6-9F21-4411-89C3-3BA1BAC8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6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8E570F-1E22-E560-FA5F-2066FB80C7D4}"/>
              </a:ext>
            </a:extLst>
          </p:cNvPr>
          <p:cNvSpPr txBox="1"/>
          <p:nvPr/>
        </p:nvSpPr>
        <p:spPr>
          <a:xfrm>
            <a:off x="648924" y="2905185"/>
            <a:ext cx="1471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大数据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DBC5D067-D543-44A3-D3AC-7B93F27A4937}"/>
              </a:ext>
            </a:extLst>
          </p:cNvPr>
          <p:cNvSpPr/>
          <p:nvPr/>
        </p:nvSpPr>
        <p:spPr>
          <a:xfrm>
            <a:off x="1894794" y="1385887"/>
            <a:ext cx="226060" cy="3813642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2268C-DA4A-04F0-7B22-5CEFBFDEE92F}"/>
              </a:ext>
            </a:extLst>
          </p:cNvPr>
          <p:cNvSpPr txBox="1"/>
          <p:nvPr/>
        </p:nvSpPr>
        <p:spPr>
          <a:xfrm>
            <a:off x="3167016" y="604495"/>
            <a:ext cx="3609975" cy="15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(1)数据体量大 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(2)速度快 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(3)数据类型多 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(4)价值密度低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2DD681-95FA-78BF-3877-A2117EFAD5FB}"/>
              </a:ext>
            </a:extLst>
          </p:cNvPr>
          <p:cNvSpPr txBox="1"/>
          <p:nvPr/>
        </p:nvSpPr>
        <p:spPr>
          <a:xfrm>
            <a:off x="3980769" y="2242205"/>
            <a:ext cx="52755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(1)大数据分析全体数据而不是抽样数据 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(2)对数据不再追求精确性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(3)不强调因果性而强调相关性。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48361D-A9AE-4AE6-AE63-5CB7D5B35849}"/>
              </a:ext>
            </a:extLst>
          </p:cNvPr>
          <p:cNvGrpSpPr/>
          <p:nvPr/>
        </p:nvGrpSpPr>
        <p:grpSpPr>
          <a:xfrm>
            <a:off x="2270079" y="660082"/>
            <a:ext cx="976630" cy="1522730"/>
            <a:chOff x="3767185" y="3878411"/>
            <a:chExt cx="976630" cy="152273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D8F724-EAD8-9A59-DE2F-49F699B3CFF8}"/>
                </a:ext>
              </a:extLst>
            </p:cNvPr>
            <p:cNvSpPr txBox="1"/>
            <p:nvPr/>
          </p:nvSpPr>
          <p:spPr>
            <a:xfrm>
              <a:off x="3767185" y="4411176"/>
              <a:ext cx="8382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特征</a:t>
              </a: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E5C4FABF-F00F-E2F6-1FB2-65AAB3342A80}"/>
                </a:ext>
              </a:extLst>
            </p:cNvPr>
            <p:cNvSpPr/>
            <p:nvPr/>
          </p:nvSpPr>
          <p:spPr>
            <a:xfrm>
              <a:off x="4486322" y="3878411"/>
              <a:ext cx="257493" cy="1522730"/>
            </a:xfrm>
            <a:prstGeom prst="leftBrace">
              <a:avLst>
                <a:gd name="adj1" fmla="val 37961"/>
                <a:gd name="adj2" fmla="val 49701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86656F-2FB0-022E-D3CC-1527E77A4688}"/>
              </a:ext>
            </a:extLst>
          </p:cNvPr>
          <p:cNvGrpSpPr/>
          <p:nvPr/>
        </p:nvGrpSpPr>
        <p:grpSpPr>
          <a:xfrm>
            <a:off x="2270079" y="2395194"/>
            <a:ext cx="1710690" cy="1019983"/>
            <a:chOff x="3767185" y="5613523"/>
            <a:chExt cx="1710690" cy="101998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F16F5B1-DE4B-24F9-02CD-C1A7A03E2911}"/>
                </a:ext>
              </a:extLst>
            </p:cNvPr>
            <p:cNvSpPr txBox="1"/>
            <p:nvPr/>
          </p:nvSpPr>
          <p:spPr>
            <a:xfrm>
              <a:off x="3767185" y="5836751"/>
              <a:ext cx="151955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大数据思维</a:t>
              </a:r>
            </a:p>
          </p:txBody>
        </p: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48AFC361-B266-5FEB-63C1-E9B873DE7C8E}"/>
                </a:ext>
              </a:extLst>
            </p:cNvPr>
            <p:cNvSpPr/>
            <p:nvPr/>
          </p:nvSpPr>
          <p:spPr>
            <a:xfrm>
              <a:off x="5209904" y="5613523"/>
              <a:ext cx="267971" cy="1019983"/>
            </a:xfrm>
            <a:prstGeom prst="leftBrace">
              <a:avLst>
                <a:gd name="adj1" fmla="val 37961"/>
                <a:gd name="adj2" fmla="val 49701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D9BDFF0-3EFA-B063-62A7-39AC1D8F8727}"/>
              </a:ext>
            </a:extLst>
          </p:cNvPr>
          <p:cNvSpPr txBox="1"/>
          <p:nvPr/>
        </p:nvSpPr>
        <p:spPr>
          <a:xfrm>
            <a:off x="2348501" y="4590657"/>
            <a:ext cx="1519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大数据类型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BE8B2530-DCB0-E4F7-05F2-62644E5BFB9F}"/>
              </a:ext>
            </a:extLst>
          </p:cNvPr>
          <p:cNvSpPr/>
          <p:nvPr/>
        </p:nvSpPr>
        <p:spPr>
          <a:xfrm>
            <a:off x="3868056" y="4028682"/>
            <a:ext cx="257493" cy="1522730"/>
          </a:xfrm>
          <a:prstGeom prst="leftBrace">
            <a:avLst>
              <a:gd name="adj1" fmla="val 37961"/>
              <a:gd name="adj2" fmla="val 49701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EE0E7C-A8E5-2710-1B66-311A392FB89A}"/>
              </a:ext>
            </a:extLst>
          </p:cNvPr>
          <p:cNvSpPr txBox="1"/>
          <p:nvPr/>
        </p:nvSpPr>
        <p:spPr>
          <a:xfrm>
            <a:off x="4139201" y="3771979"/>
            <a:ext cx="1248410" cy="203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静态数据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流数据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图数据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1F36DA-1104-F4A7-1AD5-988C0AA24BEF}"/>
              </a:ext>
            </a:extLst>
          </p:cNvPr>
          <p:cNvSpPr txBox="1"/>
          <p:nvPr/>
        </p:nvSpPr>
        <p:spPr>
          <a:xfrm>
            <a:off x="5313936" y="3771979"/>
            <a:ext cx="4184043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批处理计算：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Hadoop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Spark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C1B55E-8CA9-542D-6E27-7574E4048DD8}"/>
              </a:ext>
            </a:extLst>
          </p:cNvPr>
          <p:cNvSpPr txBox="1"/>
          <p:nvPr/>
        </p:nvSpPr>
        <p:spPr>
          <a:xfrm>
            <a:off x="5313936" y="4590657"/>
            <a:ext cx="4184043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流计算：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Storm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Heron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42205E-A239-6BF5-643A-0452DED2671B}"/>
              </a:ext>
            </a:extLst>
          </p:cNvPr>
          <p:cNvSpPr txBox="1"/>
          <p:nvPr/>
        </p:nvSpPr>
        <p:spPr>
          <a:xfrm>
            <a:off x="5313936" y="5237422"/>
            <a:ext cx="6483617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图计算：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Pregel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GraphX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社交网络、网络浏览与购买行为、传染病的传播途径等</a:t>
            </a:r>
          </a:p>
        </p:txBody>
      </p:sp>
    </p:spTree>
    <p:extLst>
      <p:ext uri="{BB962C8B-B14F-4D97-AF65-F5344CB8AC3E}">
        <p14:creationId xmlns:p14="http://schemas.microsoft.com/office/powerpoint/2010/main" val="23506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5937C4-B126-F022-30A4-2B93965C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8" y="1482561"/>
            <a:ext cx="11246817" cy="29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0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97EC5F-A608-3A9B-0EE8-937B0D12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" y="170405"/>
            <a:ext cx="8541236" cy="65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8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8C42FD-EC70-8137-97F7-1C2E8A45460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0645" y="784643"/>
            <a:ext cx="16046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导入</a:t>
            </a:r>
            <a:r>
              <a:rPr lang="en-US" altLang="zh-CN" dirty="0"/>
              <a:t>sqlite3</a:t>
            </a:r>
            <a:r>
              <a:rPr lang="zh-CN" altLang="en-US" dirty="0"/>
              <a:t>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190EE-CB4C-95CA-2CDC-C66492651F7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2702" y="1669758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创建数据库连接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5CD672-F520-21E0-450B-FB2468FFDB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3471" y="2638003"/>
            <a:ext cx="179895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创建</a:t>
            </a:r>
            <a:r>
              <a:rPr lang="en-US" altLang="zh-CN" dirty="0"/>
              <a:t>cursor</a:t>
            </a:r>
            <a:r>
              <a:rPr lang="zh-CN" altLang="en-US" dirty="0"/>
              <a:t>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E71DC8-0CC6-242B-D8C2-F5F3EC3716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9339" y="4271288"/>
            <a:ext cx="1547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发送</a:t>
            </a:r>
            <a:r>
              <a:rPr lang="en-US" altLang="zh-CN" dirty="0"/>
              <a:t>SQL</a:t>
            </a:r>
            <a:r>
              <a:rPr lang="zh-CN" altLang="en-US" dirty="0"/>
              <a:t>命令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B8706F0-B3FC-2138-BCE9-8B0C18A022C1}"/>
              </a:ext>
            </a:extLst>
          </p:cNvPr>
          <p:cNvCxnSpPr>
            <a:stCxn id="4" idx="2"/>
            <a:endCxn id="5" idx="0"/>
          </p:cNvCxnSpPr>
          <p:nvPr>
            <p:custDataLst>
              <p:tags r:id="rId5"/>
            </p:custDataLst>
          </p:nvPr>
        </p:nvCxnSpPr>
        <p:spPr>
          <a:xfrm>
            <a:off x="1292948" y="1153975"/>
            <a:ext cx="1" cy="5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1FD390-1EE7-4B1A-FDE3-26DB6F753F52}"/>
              </a:ext>
            </a:extLst>
          </p:cNvPr>
          <p:cNvCxnSpPr>
            <a:stCxn id="5" idx="2"/>
            <a:endCxn id="6" idx="0"/>
          </p:cNvCxnSpPr>
          <p:nvPr>
            <p:custDataLst>
              <p:tags r:id="rId6"/>
            </p:custDataLst>
          </p:nvPr>
        </p:nvCxnSpPr>
        <p:spPr>
          <a:xfrm flipH="1">
            <a:off x="1292948" y="2039090"/>
            <a:ext cx="1" cy="59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F179BF-DE96-FF09-73FB-57ED86BD10A9}"/>
              </a:ext>
            </a:extLst>
          </p:cNvPr>
          <p:cNvCxnSpPr>
            <a:stCxn id="6" idx="2"/>
            <a:endCxn id="7" idx="0"/>
          </p:cNvCxnSpPr>
          <p:nvPr>
            <p:custDataLst>
              <p:tags r:id="rId7"/>
            </p:custDataLst>
          </p:nvPr>
        </p:nvCxnSpPr>
        <p:spPr>
          <a:xfrm>
            <a:off x="1292948" y="3007335"/>
            <a:ext cx="1" cy="126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9">
            <a:extLst>
              <a:ext uri="{FF2B5EF4-FFF2-40B4-BE49-F238E27FC236}">
                <a16:creationId xmlns:a16="http://schemas.microsoft.com/office/drawing/2014/main" id="{7C2D3730-29A0-F5E6-031D-5688B06FF4A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2702" y="6140108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关闭数据库连接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D55553-B3F6-D13B-F645-CD727FB72F3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427987" y="80239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import sqlite3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FFDAAF-D42A-369A-DCA1-58AFCC6336B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499011" y="6186186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conn.</a:t>
            </a:r>
            <a:r>
              <a:rPr lang="en-US" altLang="zh-CN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4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E30BC9A-A7A5-7C72-EA2D-D9D3402049BE}"/>
              </a:ext>
            </a:extLst>
          </p:cNvPr>
          <p:cNvGrpSpPr/>
          <p:nvPr/>
        </p:nvGrpSpPr>
        <p:grpSpPr>
          <a:xfrm>
            <a:off x="2499011" y="2549781"/>
            <a:ext cx="4347216" cy="539066"/>
            <a:chOff x="2499011" y="2398857"/>
            <a:chExt cx="4347216" cy="53906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B572DC0-E149-F11D-290A-9F88CBE5315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499011" y="2630146"/>
              <a:ext cx="20730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cur = 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conn.</a:t>
              </a:r>
              <a:r>
                <a:rPr lang="en-US" altLang="zh-CN" sz="14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cursor</a:t>
              </a:r>
              <a:r>
                <a:rPr lang="en-US" altLang="zh-CN" sz="1400" dirty="0"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6" name="文本框 67">
              <a:extLst>
                <a:ext uri="{FF2B5EF4-FFF2-40B4-BE49-F238E27FC236}">
                  <a16:creationId xmlns:a16="http://schemas.microsoft.com/office/drawing/2014/main" id="{FEB3BE56-8F00-6064-7DCC-F5E4C6CECDD2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2499011" y="2398857"/>
              <a:ext cx="4347216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cursor</a:t>
              </a:r>
              <a:r>
                <a:rPr lang="zh-CN" altLang="en-US" sz="1200" dirty="0"/>
                <a:t>对象用于向数据库发送</a:t>
              </a:r>
              <a:r>
                <a:rPr lang="en-US" altLang="zh-CN" sz="1200" dirty="0"/>
                <a:t>SQL</a:t>
              </a:r>
              <a:r>
                <a:rPr lang="zh-CN" altLang="en-US" sz="1200" dirty="0"/>
                <a:t>命令，并返回命令执行结果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90BAF0A-127B-B340-47ED-E46C9662F177}"/>
              </a:ext>
            </a:extLst>
          </p:cNvPr>
          <p:cNvGrpSpPr/>
          <p:nvPr/>
        </p:nvGrpSpPr>
        <p:grpSpPr>
          <a:xfrm>
            <a:off x="2499011" y="1594077"/>
            <a:ext cx="4549643" cy="543211"/>
            <a:chOff x="2499011" y="1434273"/>
            <a:chExt cx="4549643" cy="54321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DA50E70-3196-657A-5854-A4AA615A9F9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499011" y="1669707"/>
              <a:ext cx="34644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conn = sqlite3.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connect</a:t>
              </a:r>
              <a:r>
                <a:rPr lang="en-US" altLang="zh-CN" sz="1400" dirty="0">
                  <a:latin typeface="Consolas" panose="020B0609020204030204" pitchFamily="49" charset="0"/>
                </a:rPr>
                <a:t>('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data.db</a:t>
              </a:r>
              <a:r>
                <a:rPr lang="en-US" altLang="zh-CN" sz="1400" dirty="0">
                  <a:latin typeface="Consolas" panose="020B0609020204030204" pitchFamily="49" charset="0"/>
                </a:rPr>
                <a:t>')</a:t>
              </a:r>
            </a:p>
          </p:txBody>
        </p:sp>
        <p:sp>
          <p:nvSpPr>
            <p:cNvPr id="19" name="文本框 67">
              <a:extLst>
                <a:ext uri="{FF2B5EF4-FFF2-40B4-BE49-F238E27FC236}">
                  <a16:creationId xmlns:a16="http://schemas.microsoft.com/office/drawing/2014/main" id="{FAC8A136-E0A5-9ADF-01FD-39E1625568C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499011" y="1434273"/>
              <a:ext cx="4549643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conn</a:t>
              </a:r>
              <a:r>
                <a:rPr lang="zh-CN" altLang="en-US" sz="1200" dirty="0"/>
                <a:t>表示连接到数据库的对象，创建连接时需指定数据库的路径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97154D4-CCA6-EA84-EAAB-FD7893EEF286}"/>
              </a:ext>
            </a:extLst>
          </p:cNvPr>
          <p:cNvGrpSpPr/>
          <p:nvPr/>
        </p:nvGrpSpPr>
        <p:grpSpPr>
          <a:xfrm>
            <a:off x="2499011" y="3612825"/>
            <a:ext cx="8940268" cy="1015663"/>
            <a:chOff x="2499011" y="3604168"/>
            <a:chExt cx="8940268" cy="101566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D6306C-856F-D833-9592-30AF98CC457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499011" y="3881167"/>
              <a:ext cx="894026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execute</a:t>
              </a:r>
              <a:r>
                <a:rPr lang="en-US" altLang="zh-CN" sz="1400" dirty="0">
                  <a:latin typeface="Consolas" panose="020B0609020204030204" pitchFamily="49" charset="0"/>
                </a:rPr>
                <a:t>('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CN" sz="1400" dirty="0">
                  <a:latin typeface="Consolas" panose="020B0609020204030204" pitchFamily="49" charset="0"/>
                </a:rPr>
                <a:t> * 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400" dirty="0">
                  <a:latin typeface="Consolas" panose="020B0609020204030204" pitchFamily="49" charset="0"/>
                </a:rPr>
                <a:t> message 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altLang="zh-CN" sz="1400" dirty="0">
                  <a:latin typeface="Consolas" panose="020B0609020204030204" pitchFamily="49" charset="0"/>
                </a:rPr>
                <a:t> id = 1')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从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message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数据表中查询字段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id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值等于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的记录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res = 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fetchall</a:t>
              </a:r>
              <a:r>
                <a:rPr lang="en-US" altLang="zh-CN" sz="1400" dirty="0">
                  <a:latin typeface="Consolas" panose="020B0609020204030204" pitchFamily="49" charset="0"/>
                </a:rPr>
                <a:t>()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获取查询结果，以二维列表形式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altLang="zh-CN" sz="1400" dirty="0">
                  <a:latin typeface="Consolas" panose="020B0609020204030204" pitchFamily="49" charset="0"/>
                </a:rPr>
                <a:t>()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关闭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cursor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对象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文本框 67">
              <a:extLst>
                <a:ext uri="{FF2B5EF4-FFF2-40B4-BE49-F238E27FC236}">
                  <a16:creationId xmlns:a16="http://schemas.microsoft.com/office/drawing/2014/main" id="{0406EA2F-84C9-394E-4F47-D39476C61A4F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499011" y="3604168"/>
              <a:ext cx="3168881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执行查询操作，将查询结果存储在</a:t>
              </a:r>
              <a:r>
                <a:rPr lang="en-US" altLang="zh-CN" sz="1200" dirty="0"/>
                <a:t>res</a:t>
              </a:r>
              <a:r>
                <a:rPr lang="zh-CN" altLang="en-US" sz="1200" dirty="0"/>
                <a:t>变量中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B5BDC8-12AE-D17B-4B9D-7F6466EA7A82}"/>
              </a:ext>
            </a:extLst>
          </p:cNvPr>
          <p:cNvGrpSpPr/>
          <p:nvPr/>
        </p:nvGrpSpPr>
        <p:grpSpPr>
          <a:xfrm>
            <a:off x="2499011" y="4700415"/>
            <a:ext cx="9273693" cy="1262960"/>
            <a:chOff x="2499011" y="4369994"/>
            <a:chExt cx="9273693" cy="1262960"/>
          </a:xfrm>
        </p:grpSpPr>
        <p:sp>
          <p:nvSpPr>
            <p:cNvPr id="24" name="文本框 67">
              <a:extLst>
                <a:ext uri="{FF2B5EF4-FFF2-40B4-BE49-F238E27FC236}">
                  <a16:creationId xmlns:a16="http://schemas.microsoft.com/office/drawing/2014/main" id="{1C499506-A433-2BC9-D377-32829F086ABD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499011" y="4369994"/>
              <a:ext cx="4440639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执行插入操作，插入完成后需调用</a:t>
              </a:r>
              <a:r>
                <a:rPr lang="en-US" altLang="zh-CN" sz="1200" dirty="0"/>
                <a:t>commit</a:t>
              </a:r>
              <a:r>
                <a:rPr lang="zh-CN" altLang="en-US" sz="1200" dirty="0"/>
                <a:t>方法使插入动作生效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D8E2845-E635-A2B8-BF42-6DABFBA5013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499011" y="4617291"/>
              <a:ext cx="927369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sql = ‘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altLang="zh-CN" sz="1400" dirty="0">
                  <a:latin typeface="Consolas" panose="020B0609020204030204" pitchFamily="49" charset="0"/>
                </a:rPr>
                <a:t> 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INTO</a:t>
              </a:r>
              <a:r>
                <a:rPr lang="en-US" altLang="zh-CN" sz="1400" dirty="0">
                  <a:latin typeface="Consolas" panose="020B0609020204030204" pitchFamily="49" charset="0"/>
                </a:rPr>
                <a:t> message(msg, who) 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VALUES</a:t>
              </a:r>
              <a:r>
                <a:rPr lang="en-US" altLang="zh-CN" sz="1400" dirty="0">
                  <a:latin typeface="Consolas" panose="020B0609020204030204" pitchFamily="49" charset="0"/>
                </a:rPr>
                <a:t>(“%s”, “%s”)’% (msg, who)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插入数据到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message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数据表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execute</a:t>
              </a:r>
              <a:r>
                <a:rPr lang="en-US" altLang="zh-CN" sz="1400" dirty="0">
                  <a:latin typeface="Consolas" panose="020B0609020204030204" pitchFamily="49" charset="0"/>
                </a:rPr>
                <a:t>(sql) 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执行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sql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语句</a:t>
              </a:r>
              <a:r>
                <a:rPr lang="zh-CN" altLang="en-US" sz="1400" dirty="0">
                  <a:latin typeface="Consolas" panose="020B0609020204030204" pitchFamily="49" charset="0"/>
                </a:rPr>
                <a:t>    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conn.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commit</a:t>
              </a:r>
              <a:r>
                <a:rPr lang="en-US" altLang="zh-CN" sz="1400" dirty="0">
                  <a:latin typeface="Consolas" panose="020B0609020204030204" pitchFamily="49" charset="0"/>
                </a:rPr>
                <a:t>()</a:t>
              </a:r>
              <a:r>
                <a:rPr lang="en-US" altLang="zh-CN" dirty="0">
                  <a:latin typeface="Consolas" panose="020B0609020204030204" pitchFamily="49" charset="0"/>
                </a:rPr>
                <a:t> 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向数据库管理系统提交命令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altLang="zh-CN" sz="1400" dirty="0">
                  <a:latin typeface="Consolas" panose="020B0609020204030204" pitchFamily="49" charset="0"/>
                </a:rPr>
                <a:t>()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关闭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cursor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对象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7D2B352-2BF6-D35D-582E-DAB4E77C59D1}"/>
              </a:ext>
            </a:extLst>
          </p:cNvPr>
          <p:cNvCxnSpPr>
            <a:stCxn id="7" idx="2"/>
            <a:endCxn id="11" idx="0"/>
          </p:cNvCxnSpPr>
          <p:nvPr>
            <p:custDataLst>
              <p:tags r:id="rId11"/>
            </p:custDataLst>
          </p:nvPr>
        </p:nvCxnSpPr>
        <p:spPr>
          <a:xfrm>
            <a:off x="1292949" y="4640620"/>
            <a:ext cx="0" cy="149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11" grpId="0" bldLvl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363EB-6BDD-6BF9-C405-2A7E8BB73F89}"/>
              </a:ext>
            </a:extLst>
          </p:cNvPr>
          <p:cNvSpPr txBox="1"/>
          <p:nvPr/>
        </p:nvSpPr>
        <p:spPr>
          <a:xfrm>
            <a:off x="233082" y="242047"/>
            <a:ext cx="112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5C5F6F-524C-F15A-F2D3-13DA93B18F26}"/>
              </a:ext>
            </a:extLst>
          </p:cNvPr>
          <p:cNvSpPr txBox="1"/>
          <p:nvPr/>
        </p:nvSpPr>
        <p:spPr>
          <a:xfrm>
            <a:off x="107576" y="1204384"/>
            <a:ext cx="12286130" cy="444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1.</a:t>
            </a:r>
            <a:r>
              <a:rPr lang="zh-CN" altLang="en-US" sz="3200" dirty="0"/>
              <a:t>填字母还是汉字？正确还是不正确？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2.If</a:t>
            </a:r>
            <a:r>
              <a:rPr lang="zh-CN" altLang="en-US" sz="3200" dirty="0"/>
              <a:t>、</a:t>
            </a:r>
            <a:r>
              <a:rPr lang="en-US" altLang="zh-CN" sz="3200" dirty="0"/>
              <a:t>while</a:t>
            </a:r>
            <a:r>
              <a:rPr lang="zh-CN" altLang="en-US" sz="3200" dirty="0"/>
              <a:t>后面的条件判断用的是“</a:t>
            </a:r>
            <a:r>
              <a:rPr lang="en-US" altLang="zh-CN" sz="3200" dirty="0"/>
              <a:t>==</a:t>
            </a:r>
            <a:r>
              <a:rPr lang="zh-CN" altLang="en-US" sz="3200" dirty="0"/>
              <a:t>”，“：”没有要补上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3.</a:t>
            </a:r>
            <a:r>
              <a:rPr lang="zh-CN" altLang="en-US" sz="3200" dirty="0"/>
              <a:t>索引用的是</a:t>
            </a:r>
            <a:r>
              <a:rPr lang="en-US" altLang="zh-CN" sz="3200" dirty="0"/>
              <a:t>[  ]</a:t>
            </a:r>
            <a:r>
              <a:rPr lang="zh-CN" altLang="en-US" sz="3200" dirty="0"/>
              <a:t>，函数（）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4.df3[“</a:t>
            </a:r>
            <a:r>
              <a:rPr lang="zh-CN" altLang="en-US" sz="3200" dirty="0"/>
              <a:t>借阅次数</a:t>
            </a:r>
            <a:r>
              <a:rPr lang="en-US" altLang="zh-CN" sz="3200" dirty="0"/>
              <a:t>”]     df3.</a:t>
            </a:r>
            <a:r>
              <a:rPr lang="zh-CN" altLang="en-US" sz="3200" dirty="0"/>
              <a:t>借阅次数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5.</a:t>
            </a:r>
            <a:r>
              <a:rPr lang="zh-CN" altLang="en-US" sz="3200" dirty="0"/>
              <a:t>求平均：</a:t>
            </a:r>
            <a:r>
              <a:rPr lang="en-US" altLang="zh-CN" sz="3200" dirty="0" err="1"/>
              <a:t>dataframe</a:t>
            </a:r>
            <a:r>
              <a:rPr lang="zh-CN" altLang="en-US" sz="3200" dirty="0"/>
              <a:t>中用的是</a:t>
            </a:r>
            <a:r>
              <a:rPr lang="en-US" altLang="zh-CN" sz="3200" dirty="0"/>
              <a:t>mean</a:t>
            </a:r>
            <a:r>
              <a:rPr lang="zh-CN" altLang="en-US" sz="3200" dirty="0"/>
              <a:t>（），</a:t>
            </a:r>
            <a:r>
              <a:rPr lang="en-US" altLang="zh-CN" sz="3200" dirty="0"/>
              <a:t>excel</a:t>
            </a:r>
            <a:r>
              <a:rPr lang="zh-CN" altLang="en-US" sz="3200" dirty="0"/>
              <a:t>中用的是</a:t>
            </a:r>
            <a:r>
              <a:rPr lang="en-US" altLang="zh-CN" sz="3200" dirty="0"/>
              <a:t>average</a:t>
            </a:r>
            <a:r>
              <a:rPr lang="zh-CN" altLang="en-US" sz="3200" dirty="0"/>
              <a:t>（）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6.</a:t>
            </a:r>
            <a:r>
              <a:rPr lang="zh-CN" altLang="en-US" sz="3200" dirty="0"/>
              <a:t>函数拼写易错：</a:t>
            </a:r>
            <a:r>
              <a:rPr lang="en-US" altLang="zh-CN" sz="3200" dirty="0"/>
              <a:t>ascending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745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33485F-754B-036B-FC90-BFF217981D73}"/>
              </a:ext>
            </a:extLst>
          </p:cNvPr>
          <p:cNvSpPr txBox="1"/>
          <p:nvPr/>
        </p:nvSpPr>
        <p:spPr>
          <a:xfrm>
            <a:off x="224513" y="2987592"/>
            <a:ext cx="110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n-ea"/>
              </a:rPr>
              <a:t>人工智能</a:t>
            </a:r>
            <a:endParaRPr lang="en-US" altLang="zh-CN" sz="3600" dirty="0">
              <a:latin typeface="+mn-ea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82C9741E-37C8-0998-3B45-F531AA61C85A}"/>
              </a:ext>
            </a:extLst>
          </p:cNvPr>
          <p:cNvSpPr/>
          <p:nvPr/>
        </p:nvSpPr>
        <p:spPr>
          <a:xfrm>
            <a:off x="1430715" y="417680"/>
            <a:ext cx="505144" cy="6016988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6EC4C1-A3B5-6C23-035F-0A38D23C7767}"/>
              </a:ext>
            </a:extLst>
          </p:cNvPr>
          <p:cNvSpPr txBox="1"/>
          <p:nvPr/>
        </p:nvSpPr>
        <p:spPr>
          <a:xfrm>
            <a:off x="1971102" y="2382657"/>
            <a:ext cx="897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方法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D30B816A-847C-0A5D-2588-DAE5E41BCD3E}"/>
              </a:ext>
            </a:extLst>
          </p:cNvPr>
          <p:cNvSpPr/>
          <p:nvPr/>
        </p:nvSpPr>
        <p:spPr>
          <a:xfrm>
            <a:off x="3135422" y="1463241"/>
            <a:ext cx="313690" cy="2299208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FC2FA6-0EE5-6E29-A96A-9B84F0F2B79A}"/>
              </a:ext>
            </a:extLst>
          </p:cNvPr>
          <p:cNvSpPr txBox="1"/>
          <p:nvPr/>
        </p:nvSpPr>
        <p:spPr>
          <a:xfrm>
            <a:off x="3463091" y="1287185"/>
            <a:ext cx="13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符号主义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BFFAB7-BD2C-1FEF-F9DB-DE1EC47FF97D}"/>
              </a:ext>
            </a:extLst>
          </p:cNvPr>
          <p:cNvSpPr txBox="1"/>
          <p:nvPr/>
        </p:nvSpPr>
        <p:spPr>
          <a:xfrm>
            <a:off x="3496990" y="2485185"/>
            <a:ext cx="144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联结主义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1180FB-1481-F03A-1BC3-55980AA974CA}"/>
              </a:ext>
            </a:extLst>
          </p:cNvPr>
          <p:cNvSpPr txBox="1"/>
          <p:nvPr/>
        </p:nvSpPr>
        <p:spPr>
          <a:xfrm>
            <a:off x="3514724" y="3472552"/>
            <a:ext cx="144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行为主义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13AC6F-97C6-5D57-3C8A-9A0C653EEFC7}"/>
              </a:ext>
            </a:extLst>
          </p:cNvPr>
          <p:cNvSpPr txBox="1"/>
          <p:nvPr/>
        </p:nvSpPr>
        <p:spPr>
          <a:xfrm>
            <a:off x="5085886" y="2885295"/>
            <a:ext cx="274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如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深度学习、人脸识别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B45E4A-C972-D8C5-5D8C-B511EFB41EBD}"/>
              </a:ext>
            </a:extLst>
          </p:cNvPr>
          <p:cNvSpPr txBox="1"/>
          <p:nvPr/>
        </p:nvSpPr>
        <p:spPr>
          <a:xfrm>
            <a:off x="5155274" y="3196664"/>
            <a:ext cx="309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在与环境的交互中不断学习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F1F1D1-A2D9-5D5F-19B2-D6725DF757F3}"/>
              </a:ext>
            </a:extLst>
          </p:cNvPr>
          <p:cNvSpPr txBox="1"/>
          <p:nvPr/>
        </p:nvSpPr>
        <p:spPr>
          <a:xfrm>
            <a:off x="5016407" y="880010"/>
            <a:ext cx="279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对符号进行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推理和运算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CD86F2-C20E-D352-EC2D-8BFD1C0452D9}"/>
              </a:ext>
            </a:extLst>
          </p:cNvPr>
          <p:cNvSpPr txBox="1"/>
          <p:nvPr/>
        </p:nvSpPr>
        <p:spPr>
          <a:xfrm>
            <a:off x="3268681" y="-35005"/>
            <a:ext cx="8618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以机器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计算机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为载体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模仿、延伸和扩展人类智能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51677A-E4AF-8670-5C13-87A5F8DBB3AC}"/>
              </a:ext>
            </a:extLst>
          </p:cNvPr>
          <p:cNvSpPr txBox="1"/>
          <p:nvPr/>
        </p:nvSpPr>
        <p:spPr>
          <a:xfrm>
            <a:off x="1971102" y="236816"/>
            <a:ext cx="808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概念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A7DE2F-035A-0EF6-2348-777179D516B0}"/>
              </a:ext>
            </a:extLst>
          </p:cNvPr>
          <p:cNvSpPr txBox="1"/>
          <p:nvPr/>
        </p:nvSpPr>
        <p:spPr>
          <a:xfrm>
            <a:off x="2019092" y="4973881"/>
            <a:ext cx="897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应用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C3D8F1D6-A360-2BC5-3A46-1F9EA37C1EA4}"/>
              </a:ext>
            </a:extLst>
          </p:cNvPr>
          <p:cNvSpPr/>
          <p:nvPr/>
        </p:nvSpPr>
        <p:spPr>
          <a:xfrm>
            <a:off x="3119858" y="4531099"/>
            <a:ext cx="299687" cy="1431925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C5BB1A-7EF9-3209-8453-B4F3F5AED126}"/>
              </a:ext>
            </a:extLst>
          </p:cNvPr>
          <p:cNvSpPr txBox="1"/>
          <p:nvPr/>
        </p:nvSpPr>
        <p:spPr>
          <a:xfrm>
            <a:off x="3405567" y="4350641"/>
            <a:ext cx="201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领域人工智能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6B9EA1-2615-19BF-3880-31DFE21DBA1B}"/>
              </a:ext>
            </a:extLst>
          </p:cNvPr>
          <p:cNvSpPr txBox="1"/>
          <p:nvPr/>
        </p:nvSpPr>
        <p:spPr>
          <a:xfrm>
            <a:off x="3419545" y="5010111"/>
            <a:ext cx="233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跨领域人工智能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6F2D1C-9F0D-1BC1-7735-403C2A74C07D}"/>
              </a:ext>
            </a:extLst>
          </p:cNvPr>
          <p:cNvSpPr txBox="1"/>
          <p:nvPr/>
        </p:nvSpPr>
        <p:spPr>
          <a:xfrm>
            <a:off x="3405567" y="5703003"/>
            <a:ext cx="210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混合增强智能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CF07A4-9054-1625-AB0C-28828B884131}"/>
              </a:ext>
            </a:extLst>
          </p:cNvPr>
          <p:cNvSpPr txBox="1"/>
          <p:nvPr/>
        </p:nvSpPr>
        <p:spPr>
          <a:xfrm>
            <a:off x="2063082" y="627028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图灵测试是测试机器是否具有智能的一种方法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2019FA-8212-E15B-DBAE-486B72BC6198}"/>
              </a:ext>
            </a:extLst>
          </p:cNvPr>
          <p:cNvSpPr txBox="1"/>
          <p:nvPr/>
        </p:nvSpPr>
        <p:spPr>
          <a:xfrm>
            <a:off x="5470411" y="43252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依赖于领域知识和数据的人工智能，如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“深蓝”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EEAB5-3DCE-8B10-CDEA-BB5EA7318D99}"/>
              </a:ext>
            </a:extLst>
          </p:cNvPr>
          <p:cNvSpPr txBox="1"/>
          <p:nvPr/>
        </p:nvSpPr>
        <p:spPr>
          <a:xfrm>
            <a:off x="5480571" y="5044004"/>
            <a:ext cx="4633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能够举一反三、触类旁通，如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AlphaGo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B71EBF-795F-789B-4B3D-33EF4C1F8880}"/>
              </a:ext>
            </a:extLst>
          </p:cNvPr>
          <p:cNvSpPr txBox="1"/>
          <p:nvPr/>
        </p:nvSpPr>
        <p:spPr>
          <a:xfrm>
            <a:off x="5470411" y="553836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人机协作，如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“达芬奇外科手术机器人”、人工智能机器客服与人类客服一起合作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6FC596-4E21-519A-8FB4-0CF6244F8769}"/>
              </a:ext>
            </a:extLst>
          </p:cNvPr>
          <p:cNvSpPr txBox="1"/>
          <p:nvPr/>
        </p:nvSpPr>
        <p:spPr>
          <a:xfrm>
            <a:off x="3268680" y="497136"/>
            <a:ext cx="8618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ea"/>
              </a:rPr>
              <a:t>人工智能研究包括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+mn-ea"/>
              </a:rPr>
              <a:t>机器人、语言识别、图像识别、自然语言处理和专家系统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0A3602-790B-7A2E-4AC6-5AE0579E343F}"/>
              </a:ext>
            </a:extLst>
          </p:cNvPr>
          <p:cNvSpPr txBox="1"/>
          <p:nvPr/>
        </p:nvSpPr>
        <p:spPr>
          <a:xfrm>
            <a:off x="5016407" y="1276587"/>
            <a:ext cx="2720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包含知识库和推理引擎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237589-1D36-2FB6-5F96-610E19A97D8D}"/>
              </a:ext>
            </a:extLst>
          </p:cNvPr>
          <p:cNvSpPr txBox="1"/>
          <p:nvPr/>
        </p:nvSpPr>
        <p:spPr>
          <a:xfrm>
            <a:off x="4987409" y="1697781"/>
            <a:ext cx="3921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如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专家系统（如农田土壤监测系统）</a:t>
            </a:r>
            <a:endParaRPr lang="zh-CN" altLang="en-US" dirty="0">
              <a:latin typeface="+mn-ea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B0B16B7E-C673-B7F6-66E9-C917CCA0EF3B}"/>
              </a:ext>
            </a:extLst>
          </p:cNvPr>
          <p:cNvSpPr/>
          <p:nvPr/>
        </p:nvSpPr>
        <p:spPr>
          <a:xfrm>
            <a:off x="4798324" y="1051278"/>
            <a:ext cx="232069" cy="872838"/>
          </a:xfrm>
          <a:prstGeom prst="leftBrace">
            <a:avLst>
              <a:gd name="adj1" fmla="val 37961"/>
              <a:gd name="adj2" fmla="val 51359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C28D0F1E-1586-2EF8-0E6C-D1D0C4473303}"/>
              </a:ext>
            </a:extLst>
          </p:cNvPr>
          <p:cNvSpPr/>
          <p:nvPr/>
        </p:nvSpPr>
        <p:spPr>
          <a:xfrm>
            <a:off x="4842623" y="2215557"/>
            <a:ext cx="232069" cy="958024"/>
          </a:xfrm>
          <a:prstGeom prst="leftBrace">
            <a:avLst>
              <a:gd name="adj1" fmla="val 37961"/>
              <a:gd name="adj2" fmla="val 51359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95B442-DEC4-BC37-FB9D-5D4FD93C0A07}"/>
              </a:ext>
            </a:extLst>
          </p:cNvPr>
          <p:cNvSpPr txBox="1"/>
          <p:nvPr/>
        </p:nvSpPr>
        <p:spPr>
          <a:xfrm>
            <a:off x="5085886" y="2490458"/>
            <a:ext cx="272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数据驱动的人工智能方法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D88AE1-0AD5-6317-F678-5D3521EEC8EA}"/>
              </a:ext>
            </a:extLst>
          </p:cNvPr>
          <p:cNvSpPr txBox="1"/>
          <p:nvPr/>
        </p:nvSpPr>
        <p:spPr>
          <a:xfrm>
            <a:off x="5099359" y="2087638"/>
            <a:ext cx="624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通过模仿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人类大脑中神经元之间的复杂交互</a:t>
            </a:r>
            <a:r>
              <a:rPr lang="zh-CN" altLang="en-US" dirty="0">
                <a:latin typeface="+mn-ea"/>
              </a:rPr>
              <a:t>来进行认知推理 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18118E0F-D2CF-0097-246F-54736B89DBEE}"/>
              </a:ext>
            </a:extLst>
          </p:cNvPr>
          <p:cNvSpPr/>
          <p:nvPr/>
        </p:nvSpPr>
        <p:spPr>
          <a:xfrm>
            <a:off x="4872135" y="3283437"/>
            <a:ext cx="232069" cy="958024"/>
          </a:xfrm>
          <a:prstGeom prst="leftBrace">
            <a:avLst>
              <a:gd name="adj1" fmla="val 37961"/>
              <a:gd name="adj2" fmla="val 51359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5BBF402-91D9-3DC8-1A9A-6E20A5EA9102}"/>
              </a:ext>
            </a:extLst>
          </p:cNvPr>
          <p:cNvSpPr txBox="1"/>
          <p:nvPr/>
        </p:nvSpPr>
        <p:spPr>
          <a:xfrm>
            <a:off x="5155274" y="3555339"/>
            <a:ext cx="4650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问题引导下的人工智能学习方法：试错学习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93A050-FE65-B32D-41E3-C0938935C757}"/>
              </a:ext>
            </a:extLst>
          </p:cNvPr>
          <p:cNvSpPr txBox="1"/>
          <p:nvPr/>
        </p:nvSpPr>
        <p:spPr>
          <a:xfrm>
            <a:off x="5155274" y="3961815"/>
            <a:ext cx="2075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如：扫地机器 </a:t>
            </a:r>
          </a:p>
        </p:txBody>
      </p:sp>
    </p:spTree>
    <p:extLst>
      <p:ext uri="{BB962C8B-B14F-4D97-AF65-F5344CB8AC3E}">
        <p14:creationId xmlns:p14="http://schemas.microsoft.com/office/powerpoint/2010/main" val="191419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58EC85C-84FF-5939-4090-C5C4A1DA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521"/>
            <a:ext cx="12192000" cy="29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2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DCEE17-F451-5563-BC58-66087CBD5072}"/>
              </a:ext>
            </a:extLst>
          </p:cNvPr>
          <p:cNvSpPr txBox="1"/>
          <p:nvPr/>
        </p:nvSpPr>
        <p:spPr>
          <a:xfrm>
            <a:off x="648924" y="2905185"/>
            <a:ext cx="1471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1BBEDCE5-1FC9-B0CA-BDB3-D1F82336EBD4}"/>
              </a:ext>
            </a:extLst>
          </p:cNvPr>
          <p:cNvSpPr/>
          <p:nvPr/>
        </p:nvSpPr>
        <p:spPr>
          <a:xfrm>
            <a:off x="1894794" y="1385887"/>
            <a:ext cx="226060" cy="3813642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D28361-C577-0194-3A28-A796FAEB2061}"/>
              </a:ext>
            </a:extLst>
          </p:cNvPr>
          <p:cNvSpPr txBox="1"/>
          <p:nvPr/>
        </p:nvSpPr>
        <p:spPr>
          <a:xfrm>
            <a:off x="3257504" y="354426"/>
            <a:ext cx="2085461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计算机网络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移动通信网络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广播电视网络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EC5D41-D2A8-1B0C-6BD4-0D6C204EE66B}"/>
              </a:ext>
            </a:extLst>
          </p:cNvPr>
          <p:cNvGrpSpPr/>
          <p:nvPr/>
        </p:nvGrpSpPr>
        <p:grpSpPr>
          <a:xfrm>
            <a:off x="2255445" y="660082"/>
            <a:ext cx="976630" cy="1522730"/>
            <a:chOff x="3767185" y="3878411"/>
            <a:chExt cx="976630" cy="15227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FFC42C1-5CB6-0FAB-143F-A7EC26AE190E}"/>
                </a:ext>
              </a:extLst>
            </p:cNvPr>
            <p:cNvSpPr txBox="1"/>
            <p:nvPr/>
          </p:nvSpPr>
          <p:spPr>
            <a:xfrm>
              <a:off x="3767185" y="4411176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分类</a:t>
              </a:r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7445A620-0586-A9E2-996A-1A8A04485443}"/>
                </a:ext>
              </a:extLst>
            </p:cNvPr>
            <p:cNvSpPr/>
            <p:nvPr/>
          </p:nvSpPr>
          <p:spPr>
            <a:xfrm>
              <a:off x="4486322" y="3878411"/>
              <a:ext cx="257493" cy="1522730"/>
            </a:xfrm>
            <a:prstGeom prst="leftBrace">
              <a:avLst>
                <a:gd name="adj1" fmla="val 37961"/>
                <a:gd name="adj2" fmla="val 49701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286C30A-6824-E5DD-C6DD-DFBEDD9526EE}"/>
              </a:ext>
            </a:extLst>
          </p:cNvPr>
          <p:cNvSpPr/>
          <p:nvPr/>
        </p:nvSpPr>
        <p:spPr>
          <a:xfrm>
            <a:off x="4836933" y="159507"/>
            <a:ext cx="212687" cy="1109112"/>
          </a:xfrm>
          <a:prstGeom prst="leftBrace">
            <a:avLst>
              <a:gd name="adj1" fmla="val 37961"/>
              <a:gd name="adj2" fmla="val 49701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84E5D-FB7F-DD63-154A-C4DDB662EEAB}"/>
              </a:ext>
            </a:extLst>
          </p:cNvPr>
          <p:cNvSpPr txBox="1"/>
          <p:nvPr/>
        </p:nvSpPr>
        <p:spPr>
          <a:xfrm>
            <a:off x="5157119" y="-254111"/>
            <a:ext cx="2220834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局域网（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城域网（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广域网（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591B3D-85DA-56C8-F58D-6533DE5532BE}"/>
              </a:ext>
            </a:extLst>
          </p:cNvPr>
          <p:cNvSpPr txBox="1"/>
          <p:nvPr/>
        </p:nvSpPr>
        <p:spPr>
          <a:xfrm>
            <a:off x="7120773" y="514008"/>
            <a:ext cx="281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按覆盖范围进行分类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C8B599-7E4F-F431-436A-2D470217CFE8}"/>
              </a:ext>
            </a:extLst>
          </p:cNvPr>
          <p:cNvGrpSpPr/>
          <p:nvPr/>
        </p:nvGrpSpPr>
        <p:grpSpPr>
          <a:xfrm>
            <a:off x="2201040" y="2715577"/>
            <a:ext cx="976454" cy="2949576"/>
            <a:chOff x="3767361" y="3878411"/>
            <a:chExt cx="976454" cy="152273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836983-A09E-C2F5-1DBD-B2811E5FFD29}"/>
                </a:ext>
              </a:extLst>
            </p:cNvPr>
            <p:cNvSpPr txBox="1"/>
            <p:nvPr/>
          </p:nvSpPr>
          <p:spPr>
            <a:xfrm>
              <a:off x="3767361" y="4529075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组成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A66C74EC-4C71-2137-2604-5A9B508A2E8A}"/>
                </a:ext>
              </a:extLst>
            </p:cNvPr>
            <p:cNvSpPr/>
            <p:nvPr/>
          </p:nvSpPr>
          <p:spPr>
            <a:xfrm>
              <a:off x="4486322" y="3878411"/>
              <a:ext cx="257493" cy="1522730"/>
            </a:xfrm>
            <a:prstGeom prst="leftBrace">
              <a:avLst>
                <a:gd name="adj1" fmla="val 37961"/>
                <a:gd name="adj2" fmla="val 49701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0DEA31E-D4E8-711D-C742-85D342898549}"/>
              </a:ext>
            </a:extLst>
          </p:cNvPr>
          <p:cNvSpPr txBox="1"/>
          <p:nvPr/>
        </p:nvSpPr>
        <p:spPr>
          <a:xfrm>
            <a:off x="3119426" y="2446188"/>
            <a:ext cx="2744792" cy="305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计算机系统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数据通信系统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网络软件和网络协议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1030B3-4F36-A30A-77CF-638CB27D036B}"/>
              </a:ext>
            </a:extLst>
          </p:cNvPr>
          <p:cNvSpPr txBox="1"/>
          <p:nvPr/>
        </p:nvSpPr>
        <p:spPr>
          <a:xfrm>
            <a:off x="5049620" y="2654615"/>
            <a:ext cx="281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服务器和终端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EAC4D6EE-66C1-EE15-A7CE-CC7569FE7073}"/>
              </a:ext>
            </a:extLst>
          </p:cNvPr>
          <p:cNvSpPr/>
          <p:nvPr/>
        </p:nvSpPr>
        <p:spPr>
          <a:xfrm>
            <a:off x="4934880" y="3429000"/>
            <a:ext cx="213843" cy="1212833"/>
          </a:xfrm>
          <a:prstGeom prst="leftBrace">
            <a:avLst>
              <a:gd name="adj1" fmla="val 37961"/>
              <a:gd name="adj2" fmla="val 49701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0FD3AF-8B54-8FFA-3CA9-08A3D06EDF70}"/>
              </a:ext>
            </a:extLst>
          </p:cNvPr>
          <p:cNvSpPr txBox="1"/>
          <p:nvPr/>
        </p:nvSpPr>
        <p:spPr>
          <a:xfrm>
            <a:off x="5198651" y="3305468"/>
            <a:ext cx="2220834" cy="121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传输介质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网络互联设备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847522-F029-2CB3-F8F6-533B89D1F406}"/>
              </a:ext>
            </a:extLst>
          </p:cNvPr>
          <p:cNvSpPr txBox="1"/>
          <p:nvPr/>
        </p:nvSpPr>
        <p:spPr>
          <a:xfrm>
            <a:off x="7071771" y="4153789"/>
            <a:ext cx="3896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调制解调器、路由器和交换机等</a:t>
            </a:r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A7B4FCF3-5E4C-78E0-DC35-0E7CB9B2E49C}"/>
              </a:ext>
            </a:extLst>
          </p:cNvPr>
          <p:cNvSpPr/>
          <p:nvPr/>
        </p:nvSpPr>
        <p:spPr>
          <a:xfrm>
            <a:off x="5650375" y="4783019"/>
            <a:ext cx="213843" cy="1212833"/>
          </a:xfrm>
          <a:prstGeom prst="leftBrace">
            <a:avLst>
              <a:gd name="adj1" fmla="val 37961"/>
              <a:gd name="adj2" fmla="val 49701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F87315-0FC6-A8B5-6E04-3E4ED232FDA3}"/>
              </a:ext>
            </a:extLst>
          </p:cNvPr>
          <p:cNvSpPr txBox="1"/>
          <p:nvPr/>
        </p:nvSpPr>
        <p:spPr>
          <a:xfrm>
            <a:off x="5901535" y="4404532"/>
            <a:ext cx="3081100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（网际协议）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（传输控制协议）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（应用程序协议）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A01C01-F50A-6D76-D680-D84DC214CBFA}"/>
              </a:ext>
            </a:extLst>
          </p:cNvPr>
          <p:cNvSpPr txBox="1"/>
          <p:nvPr/>
        </p:nvSpPr>
        <p:spPr>
          <a:xfrm>
            <a:off x="9379840" y="5544399"/>
            <a:ext cx="1843971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DHCP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8114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12" grpId="0"/>
      <p:bldP spid="13" grpId="0"/>
      <p:bldP spid="17" grpId="0"/>
      <p:bldP spid="18" grpId="0"/>
      <p:bldP spid="22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680EE7-8D5F-691B-36D6-FA643B75C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67"/>
          <a:stretch/>
        </p:blipFill>
        <p:spPr>
          <a:xfrm>
            <a:off x="286872" y="1207829"/>
            <a:ext cx="11125200" cy="17370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262237-9DBB-1EAC-EF4D-31840649C832}"/>
              </a:ext>
            </a:extLst>
          </p:cNvPr>
          <p:cNvSpPr txBox="1"/>
          <p:nvPr/>
        </p:nvSpPr>
        <p:spPr>
          <a:xfrm>
            <a:off x="394448" y="331695"/>
            <a:ext cx="374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B/S </a:t>
            </a:r>
            <a:r>
              <a:rPr lang="zh-CN" altLang="en-US" sz="2800" dirty="0"/>
              <a:t>和</a:t>
            </a:r>
            <a:r>
              <a:rPr lang="en-US" altLang="zh-CN" sz="2800" dirty="0"/>
              <a:t>C/S</a:t>
            </a:r>
            <a:r>
              <a:rPr lang="zh-CN" altLang="en-US" sz="2800" dirty="0"/>
              <a:t>架构的区分</a:t>
            </a:r>
          </a:p>
        </p:txBody>
      </p:sp>
      <p:pic>
        <p:nvPicPr>
          <p:cNvPr id="5" name="IM 2">
            <a:extLst>
              <a:ext uri="{FF2B5EF4-FFF2-40B4-BE49-F238E27FC236}">
                <a16:creationId xmlns:a16="http://schemas.microsoft.com/office/drawing/2014/main" id="{9E344552-A024-3A6B-5992-B523865C74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68071" y="3297820"/>
            <a:ext cx="4823010" cy="12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5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D1CE8D-34AC-B47B-77BE-D0B3A76E09C2}"/>
              </a:ext>
            </a:extLst>
          </p:cNvPr>
          <p:cNvSpPr txBox="1"/>
          <p:nvPr/>
        </p:nvSpPr>
        <p:spPr>
          <a:xfrm>
            <a:off x="394448" y="331695"/>
            <a:ext cx="439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GET</a:t>
            </a:r>
            <a:r>
              <a:rPr lang="zh-CN" altLang="en-US" sz="2800" dirty="0"/>
              <a:t>和</a:t>
            </a:r>
            <a:r>
              <a:rPr lang="en-US" altLang="zh-CN" sz="2800" dirty="0"/>
              <a:t>POST</a:t>
            </a:r>
            <a:r>
              <a:rPr lang="zh-CN" altLang="en-US" sz="2800" dirty="0"/>
              <a:t>方式的区分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D8BF29-257B-F3D0-B891-9AC333A7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1042338"/>
            <a:ext cx="10470776" cy="47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4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A0A41B7-7356-40D0-62FC-512C1C05E774}"/>
              </a:ext>
            </a:extLst>
          </p:cNvPr>
          <p:cNvSpPr txBox="1"/>
          <p:nvPr/>
        </p:nvSpPr>
        <p:spPr>
          <a:xfrm>
            <a:off x="98611" y="384924"/>
            <a:ext cx="58573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@app.route("</a:t>
            </a:r>
            <a:r>
              <a:rPr lang="en-US" altLang="zh-CN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                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",methods=["GET","POST"])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def login():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l"/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user=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request.form.get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("user")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l"/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password=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request.form.get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psd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")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l"/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               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: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l"/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return 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render_template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ok.html",name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=user)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l"/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else: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l"/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return "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用户名或密码错误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!"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734B26-84DE-E345-0A95-491B52F3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2121264"/>
            <a:ext cx="6768352" cy="45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DDC23A-7449-3C4C-3DE2-F0BD462024D4}"/>
              </a:ext>
            </a:extLst>
          </p:cNvPr>
          <p:cNvSpPr txBox="1"/>
          <p:nvPr/>
        </p:nvSpPr>
        <p:spPr>
          <a:xfrm>
            <a:off x="376517" y="569730"/>
            <a:ext cx="78172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en-US" altLang="zh-CN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@app.route("/input") 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add_data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(): 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l"/>
            <a:r>
              <a:rPr lang="en-US" altLang="zh-CN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= int(</a:t>
            </a:r>
            <a:r>
              <a:rPr lang="en-US" altLang="zh-CN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request.args.get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('id')) 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l"/>
            <a:r>
              <a:rPr lang="en-US" altLang="zh-CN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float(</a:t>
            </a:r>
            <a:r>
              <a:rPr lang="en-US" altLang="zh-CN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request.args.get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')) 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60DBEE-930B-EDA3-C602-950FAA87769D}"/>
              </a:ext>
            </a:extLst>
          </p:cNvPr>
          <p:cNvSpPr txBox="1"/>
          <p:nvPr/>
        </p:nvSpPr>
        <p:spPr>
          <a:xfrm>
            <a:off x="376517" y="247786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en-US" altLang="zh-C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__name__ == "__main__": 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l"/>
            <a:r>
              <a:rPr lang="en-US" altLang="zh-CN" sz="2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app.run</a:t>
            </a:r>
            <a:r>
              <a:rPr lang="en-US" altLang="zh-C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(host="10.8.251.173", port=8080) 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EFC6AC-9EE4-4A4F-700D-37D156E85F8F}"/>
              </a:ext>
            </a:extLst>
          </p:cNvPr>
          <p:cNvSpPr txBox="1"/>
          <p:nvPr/>
        </p:nvSpPr>
        <p:spPr>
          <a:xfrm>
            <a:off x="116539" y="4213429"/>
            <a:ext cx="12505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若某时刻传感器的编号为</a:t>
            </a:r>
            <a:r>
              <a:rPr lang="en-US" altLang="zh-C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，温度数值为</a:t>
            </a:r>
            <a:r>
              <a:rPr lang="en-US" altLang="zh-C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29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，则传输数据时使用的</a:t>
            </a:r>
            <a:r>
              <a:rPr lang="en-US" altLang="zh-C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URL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2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B8E132-1F78-8FB4-F596-737A52A19B1C}"/>
              </a:ext>
            </a:extLst>
          </p:cNvPr>
          <p:cNvSpPr/>
          <p:nvPr/>
        </p:nvSpPr>
        <p:spPr>
          <a:xfrm>
            <a:off x="550096" y="1865032"/>
            <a:ext cx="10324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df.sort_values(ascending=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7EFF9D-D798-8F81-0AC6-12743739B79A}"/>
              </a:ext>
            </a:extLst>
          </p:cNvPr>
          <p:cNvSpPr/>
          <p:nvPr/>
        </p:nvSpPr>
        <p:spPr>
          <a:xfrm>
            <a:off x="550095" y="1040205"/>
            <a:ext cx="7865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df.groupby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as_index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=False)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E0618F-A099-D854-2125-32B0B1F524AD}"/>
              </a:ext>
            </a:extLst>
          </p:cNvPr>
          <p:cNvSpPr txBox="1"/>
          <p:nvPr/>
        </p:nvSpPr>
        <p:spPr>
          <a:xfrm>
            <a:off x="550095" y="2720636"/>
            <a:ext cx="3896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计非空个数：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求平均：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求和：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9EB64C-8BAA-1E69-F9F6-75CF8911FC3C}"/>
              </a:ext>
            </a:extLst>
          </p:cNvPr>
          <p:cNvSpPr txBox="1"/>
          <p:nvPr/>
        </p:nvSpPr>
        <p:spPr>
          <a:xfrm>
            <a:off x="5049591" y="1070983"/>
            <a:ext cx="6676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as_index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=True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时注意取这一列要用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df.index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来取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5C341B-FF31-2058-CE16-A512C77972B6}"/>
              </a:ext>
            </a:extLst>
          </p:cNvPr>
          <p:cNvSpPr/>
          <p:nvPr/>
        </p:nvSpPr>
        <p:spPr>
          <a:xfrm>
            <a:off x="550096" y="5525407"/>
            <a:ext cx="10324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数据筛选：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技术总分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&gt;90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 / 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技术总分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”]&gt;90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854</Words>
  <Application>Microsoft Office PowerPoint</Application>
  <PresentationFormat>宽屏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PingFang SC</vt:lpstr>
      <vt:lpstr>等线</vt:lpstr>
      <vt:lpstr>等线 Light</vt:lpstr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3</cp:revision>
  <dcterms:created xsi:type="dcterms:W3CDTF">2023-06-25T14:24:31Z</dcterms:created>
  <dcterms:modified xsi:type="dcterms:W3CDTF">2023-06-26T05:26:40Z</dcterms:modified>
</cp:coreProperties>
</file>