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285" r:id="rId4"/>
    <p:sldId id="302" r:id="rId5"/>
    <p:sldId id="308" r:id="rId6"/>
    <p:sldId id="304" r:id="rId7"/>
    <p:sldId id="305" r:id="rId8"/>
    <p:sldId id="306" r:id="rId9"/>
    <p:sldId id="309" r:id="rId10"/>
    <p:sldId id="310" r:id="rId11"/>
    <p:sldId id="311" r:id="rId12"/>
    <p:sldId id="324" r:id="rId13"/>
    <p:sldId id="312" r:id="rId14"/>
    <p:sldId id="325" r:id="rId15"/>
    <p:sldId id="316" r:id="rId16"/>
    <p:sldId id="339" r:id="rId17"/>
    <p:sldId id="340" r:id="rId18"/>
    <p:sldId id="315" r:id="rId19"/>
    <p:sldId id="313" r:id="rId20"/>
    <p:sldId id="314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3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3" autoAdjust="0"/>
    <p:restoredTop sz="96136" autoAdjust="0"/>
  </p:normalViewPr>
  <p:slideViewPr>
    <p:cSldViewPr snapToGrid="0" showGuides="1">
      <p:cViewPr varScale="1">
        <p:scale>
          <a:sx n="59" d="100"/>
          <a:sy n="59" d="100"/>
        </p:scale>
        <p:origin x="1104" y="52"/>
      </p:cViewPr>
      <p:guideLst>
        <p:guide orient="horz" pos="2129"/>
        <p:guide pos="37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3AF86-F7E2-487C-BD43-F001A1590CFA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218A0-7144-4A33-A583-286FD59ED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7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2023/4/26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2023/4/26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8.png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7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6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notesSlide" Target="../notesSlides/notesSlide11.xml"/><Relationship Id="rId27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1" Type="http://schemas.openxmlformats.org/officeDocument/2006/relationships/image" Target="../media/image13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image" Target="../media/image12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notesSlide" Target="../notesSlides/notesSlide15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notesSlide" Target="../notesSlides/notesSlide16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515896" y="1008223"/>
            <a:ext cx="3109871" cy="5080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19379825">
            <a:off x="1307157" y="1214531"/>
            <a:ext cx="4100532" cy="4094812"/>
            <a:chOff x="1637731" y="1040030"/>
            <a:chExt cx="4567454" cy="456108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6095999" y="2527952"/>
            <a:ext cx="2711355" cy="165845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19375" y="1692093"/>
            <a:ext cx="2573020" cy="116840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000" spc="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2023</a:t>
            </a:r>
            <a:endParaRPr lang="zh-CN" altLang="en-US" sz="7000" spc="6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38781" y="2729264"/>
            <a:ext cx="5873724" cy="86177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000" b="1" spc="600" dirty="0">
                <a:cs typeface="+mn-ea"/>
                <a:sym typeface="+mn-lt"/>
              </a:rPr>
              <a:t>信息系统的搭建实例</a:t>
            </a:r>
            <a:endParaRPr lang="en-US" altLang="zh-CN" sz="3000" b="1" spc="600" dirty="0">
              <a:cs typeface="+mn-ea"/>
              <a:sym typeface="+mn-lt"/>
            </a:endParaRPr>
          </a:p>
          <a:p>
            <a:r>
              <a:rPr lang="en-US" altLang="zh-CN" sz="2000" b="1" spc="600" dirty="0">
                <a:cs typeface="+mn-ea"/>
                <a:sym typeface="+mn-lt"/>
              </a:rPr>
              <a:t>—</a:t>
            </a:r>
            <a:r>
              <a:rPr lang="zh-CN" altLang="en-US" sz="2000" b="1" spc="600" dirty="0">
                <a:cs typeface="+mn-ea"/>
                <a:sym typeface="+mn-lt"/>
              </a:rPr>
              <a:t>“室内环境实时监测系统”开发实践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rot="19379825">
            <a:off x="1307157" y="1214531"/>
            <a:ext cx="4100532" cy="4094812"/>
            <a:chOff x="1637731" y="1040030"/>
            <a:chExt cx="4567454" cy="456108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33" name="矩形 32"/>
          <p:cNvSpPr/>
          <p:nvPr/>
        </p:nvSpPr>
        <p:spPr>
          <a:xfrm>
            <a:off x="2779213" y="0"/>
            <a:ext cx="1096751" cy="6247864"/>
          </a:xfrm>
          <a:prstGeom prst="rect">
            <a:avLst/>
          </a:prstGeom>
          <a:noFill/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0" spc="3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400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18748" y="2253742"/>
            <a:ext cx="2608488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cs typeface="+mn-ea"/>
                <a:sym typeface="+mn-lt"/>
              </a:rPr>
              <a:t>PART B</a:t>
            </a:r>
            <a:endParaRPr lang="zh-CN" altLang="en-US" sz="2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3901" y="3075636"/>
            <a:ext cx="2954655" cy="55399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000" spc="600" dirty="0">
                <a:cs typeface="+mn-ea"/>
                <a:sym typeface="+mn-lt"/>
              </a:rPr>
              <a:t>搭建信息系统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4519186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信息系统中的结构及数据格式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855676" y="1036562"/>
            <a:ext cx="3390672" cy="1029207"/>
            <a:chOff x="2868886" y="620637"/>
            <a:chExt cx="3390672" cy="1029207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>
              <a:off x="3841769" y="1020156"/>
              <a:ext cx="859734" cy="62968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>
              <p:custDataLst>
                <p:tags r:id="rId20"/>
              </p:custDataLst>
            </p:nvPr>
          </p:nvSpPr>
          <p:spPr>
            <a:xfrm>
              <a:off x="2868886" y="620637"/>
              <a:ext cx="3390672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无线路由器：发射无线信号，用于将移动终端联入局域网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64768" y="2349176"/>
            <a:ext cx="2285605" cy="1037773"/>
            <a:chOff x="3177978" y="1933251"/>
            <a:chExt cx="2285605" cy="1037773"/>
          </a:xfrm>
        </p:grpSpPr>
        <p:pic>
          <p:nvPicPr>
            <p:cNvPr id="12" name="图片 11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4"/>
            <a:stretch>
              <a:fillRect/>
            </a:stretch>
          </p:blipFill>
          <p:spPr>
            <a:xfrm>
              <a:off x="3177978" y="1933251"/>
              <a:ext cx="2277936" cy="623969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>
              <p:custDataLst>
                <p:tags r:id="rId18"/>
              </p:custDataLst>
            </p:nvPr>
          </p:nvSpPr>
          <p:spPr>
            <a:xfrm>
              <a:off x="3227073" y="2724803"/>
              <a:ext cx="2236510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交换机：连接网络设备，组建局域网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56462" y="2146163"/>
            <a:ext cx="2112010" cy="1525857"/>
            <a:chOff x="569672" y="1730238"/>
            <a:chExt cx="2112010" cy="1525857"/>
          </a:xfrm>
        </p:grpSpPr>
        <p:pic>
          <p:nvPicPr>
            <p:cNvPr id="14" name="图片 13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5"/>
            <a:stretch>
              <a:fillRect/>
            </a:stretch>
          </p:blipFill>
          <p:spPr>
            <a:xfrm>
              <a:off x="1101482" y="1730238"/>
              <a:ext cx="1203991" cy="910048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>
              <p:custDataLst>
                <p:tags r:id="rId16"/>
              </p:custDataLst>
            </p:nvPr>
          </p:nvSpPr>
          <p:spPr>
            <a:xfrm>
              <a:off x="569672" y="2703010"/>
              <a:ext cx="2112010" cy="5530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PC-A </a:t>
              </a:r>
              <a:r>
                <a:rPr lang="zh-CN" altLang="en-US" sz="1000" dirty="0"/>
                <a:t>服务器，</a:t>
              </a:r>
              <a:r>
                <a:rPr lang="en-US" altLang="zh-CN" sz="1000" dirty="0"/>
                <a:t>IP</a:t>
              </a:r>
              <a:r>
                <a:rPr lang="zh-CN" altLang="en-US" sz="1000" dirty="0"/>
                <a:t>：</a:t>
              </a:r>
              <a:r>
                <a:rPr lang="en-US" altLang="zh-CN" sz="1000" dirty="0"/>
                <a:t>192.168.0.150</a:t>
              </a:r>
            </a:p>
            <a:p>
              <a:r>
                <a:rPr lang="en-US" altLang="zh-CN" sz="1000" dirty="0"/>
                <a:t>1. </a:t>
              </a:r>
              <a:r>
                <a:rPr lang="zh-CN" altLang="en-US" sz="1000" dirty="0"/>
                <a:t>运行</a:t>
              </a:r>
              <a:r>
                <a:rPr lang="en-US" altLang="zh-CN" sz="1000" dirty="0"/>
                <a:t>Flask</a:t>
              </a:r>
              <a:r>
                <a:rPr lang="zh-CN" altLang="en-US" sz="1000" dirty="0"/>
                <a:t>服务器程序</a:t>
              </a:r>
            </a:p>
            <a:p>
              <a:r>
                <a:rPr lang="en-US" altLang="zh-CN" sz="1000" dirty="0"/>
                <a:t>2. </a:t>
              </a:r>
              <a:r>
                <a:rPr lang="zh-CN" altLang="en-US" sz="1000" dirty="0"/>
                <a:t>数据库服务器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89795" y="4428727"/>
            <a:ext cx="2103120" cy="1736125"/>
            <a:chOff x="4703005" y="4012802"/>
            <a:chExt cx="2103120" cy="1736125"/>
          </a:xfrm>
        </p:grpSpPr>
        <p:pic>
          <p:nvPicPr>
            <p:cNvPr id="34" name="图片 33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5"/>
            <a:stretch>
              <a:fillRect/>
            </a:stretch>
          </p:blipFill>
          <p:spPr>
            <a:xfrm>
              <a:off x="5021987" y="4012802"/>
              <a:ext cx="1203991" cy="910048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>
              <p:custDataLst>
                <p:tags r:id="rId14"/>
              </p:custDataLst>
            </p:nvPr>
          </p:nvSpPr>
          <p:spPr>
            <a:xfrm>
              <a:off x="4703005" y="5042172"/>
              <a:ext cx="2103120" cy="7067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PC-B </a:t>
              </a:r>
              <a:r>
                <a:rPr lang="zh-CN" altLang="en-US" sz="1000" dirty="0"/>
                <a:t>客户端</a:t>
              </a:r>
            </a:p>
            <a:p>
              <a:r>
                <a:rPr lang="en-US" altLang="zh-CN" sz="1000" dirty="0"/>
                <a:t>1. </a:t>
              </a:r>
              <a:r>
                <a:rPr lang="zh-CN" altLang="en-US" sz="1000" dirty="0"/>
                <a:t>连接智能终端，编写客户端代码</a:t>
              </a:r>
            </a:p>
            <a:p>
              <a:r>
                <a:rPr lang="en-US" altLang="zh-CN" sz="1000" dirty="0"/>
                <a:t>2. </a:t>
              </a:r>
              <a:r>
                <a:rPr lang="zh-CN" altLang="en-US" sz="1000" dirty="0"/>
                <a:t>使用浏览器访问</a:t>
              </a:r>
              <a:r>
                <a:rPr lang="en-US" altLang="zh-CN" sz="1000" dirty="0"/>
                <a:t>Flask</a:t>
              </a:r>
              <a:r>
                <a:rPr lang="zh-CN" altLang="en-US" sz="1000" dirty="0"/>
                <a:t>应用</a:t>
              </a:r>
            </a:p>
            <a:p>
              <a:r>
                <a:rPr lang="en-US" altLang="zh-CN" sz="1000" dirty="0"/>
                <a:t>3. </a:t>
              </a:r>
              <a:r>
                <a:rPr lang="zh-CN" altLang="en-US" sz="1000" dirty="0"/>
                <a:t>运行模拟请求代码</a:t>
              </a:r>
            </a:p>
          </p:txBody>
        </p:sp>
      </p:grpSp>
      <p:sp>
        <p:nvSpPr>
          <p:cNvPr id="44" name="任意多边形 43"/>
          <p:cNvSpPr/>
          <p:nvPr>
            <p:custDataLst>
              <p:tags r:id="rId1"/>
            </p:custDataLst>
          </p:nvPr>
        </p:nvSpPr>
        <p:spPr>
          <a:xfrm>
            <a:off x="3111681" y="2871742"/>
            <a:ext cx="1854926" cy="654548"/>
          </a:xfrm>
          <a:custGeom>
            <a:avLst/>
            <a:gdLst>
              <a:gd name="connsiteX0" fmla="*/ 0 w 1854926"/>
              <a:gd name="connsiteY0" fmla="*/ 139337 h 654548"/>
              <a:gd name="connsiteX1" fmla="*/ 862149 w 1854926"/>
              <a:gd name="connsiteY1" fmla="*/ 653143 h 654548"/>
              <a:gd name="connsiteX2" fmla="*/ 1854926 w 1854926"/>
              <a:gd name="connsiteY2" fmla="*/ 0 h 65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26" h="654548">
                <a:moveTo>
                  <a:pt x="0" y="139337"/>
                </a:moveTo>
                <a:cubicBezTo>
                  <a:pt x="276497" y="407851"/>
                  <a:pt x="552995" y="676366"/>
                  <a:pt x="862149" y="653143"/>
                </a:cubicBezTo>
                <a:cubicBezTo>
                  <a:pt x="1171303" y="629920"/>
                  <a:pt x="1513114" y="314960"/>
                  <a:pt x="185492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>
            <p:custDataLst>
              <p:tags r:id="rId2"/>
            </p:custDataLst>
          </p:nvPr>
        </p:nvSpPr>
        <p:spPr>
          <a:xfrm>
            <a:off x="5365668" y="2880451"/>
            <a:ext cx="1656162" cy="1576251"/>
          </a:xfrm>
          <a:custGeom>
            <a:avLst/>
            <a:gdLst>
              <a:gd name="connsiteX0" fmla="*/ 1656162 w 1656162"/>
              <a:gd name="connsiteY0" fmla="*/ 1576251 h 1576251"/>
              <a:gd name="connsiteX1" fmla="*/ 1386196 w 1656162"/>
              <a:gd name="connsiteY1" fmla="*/ 1105988 h 1576251"/>
              <a:gd name="connsiteX2" fmla="*/ 158288 w 1656162"/>
              <a:gd name="connsiteY2" fmla="*/ 984068 h 1576251"/>
              <a:gd name="connsiteX3" fmla="*/ 53785 w 1656162"/>
              <a:gd name="connsiteY3" fmla="*/ 0 h 157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6162" h="1576251">
                <a:moveTo>
                  <a:pt x="1656162" y="1576251"/>
                </a:moveTo>
                <a:cubicBezTo>
                  <a:pt x="1646002" y="1390468"/>
                  <a:pt x="1635842" y="1204685"/>
                  <a:pt x="1386196" y="1105988"/>
                </a:cubicBezTo>
                <a:cubicBezTo>
                  <a:pt x="1136550" y="1007291"/>
                  <a:pt x="380356" y="1168399"/>
                  <a:pt x="158288" y="984068"/>
                </a:cubicBezTo>
                <a:cubicBezTo>
                  <a:pt x="-63780" y="799737"/>
                  <a:pt x="-4998" y="399868"/>
                  <a:pt x="5378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>
            <p:custDataLst>
              <p:tags r:id="rId3"/>
            </p:custDataLst>
          </p:nvPr>
        </p:nvSpPr>
        <p:spPr>
          <a:xfrm>
            <a:off x="7126333" y="3643530"/>
            <a:ext cx="600498" cy="813172"/>
          </a:xfrm>
          <a:custGeom>
            <a:avLst/>
            <a:gdLst>
              <a:gd name="connsiteX0" fmla="*/ 0 w 600498"/>
              <a:gd name="connsiteY0" fmla="*/ 813172 h 813172"/>
              <a:gd name="connsiteX1" fmla="*/ 243840 w 600498"/>
              <a:gd name="connsiteY1" fmla="*/ 447412 h 813172"/>
              <a:gd name="connsiteX2" fmla="*/ 583474 w 600498"/>
              <a:gd name="connsiteY2" fmla="*/ 369035 h 813172"/>
              <a:gd name="connsiteX3" fmla="*/ 548640 w 600498"/>
              <a:gd name="connsiteY3" fmla="*/ 38109 h 813172"/>
              <a:gd name="connsiteX4" fmla="*/ 539931 w 600498"/>
              <a:gd name="connsiteY4" fmla="*/ 20692 h 8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98" h="813172">
                <a:moveTo>
                  <a:pt x="0" y="813172"/>
                </a:moveTo>
                <a:cubicBezTo>
                  <a:pt x="73297" y="667303"/>
                  <a:pt x="146594" y="521435"/>
                  <a:pt x="243840" y="447412"/>
                </a:cubicBezTo>
                <a:cubicBezTo>
                  <a:pt x="341086" y="373389"/>
                  <a:pt x="532674" y="437252"/>
                  <a:pt x="583474" y="369035"/>
                </a:cubicBezTo>
                <a:cubicBezTo>
                  <a:pt x="634274" y="300818"/>
                  <a:pt x="555897" y="96166"/>
                  <a:pt x="548640" y="38109"/>
                </a:cubicBezTo>
                <a:cubicBezTo>
                  <a:pt x="541383" y="-19948"/>
                  <a:pt x="540657" y="372"/>
                  <a:pt x="539931" y="206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>
            <p:custDataLst>
              <p:tags r:id="rId4"/>
            </p:custDataLst>
          </p:nvPr>
        </p:nvSpPr>
        <p:spPr>
          <a:xfrm>
            <a:off x="5341076" y="2018302"/>
            <a:ext cx="1298811" cy="1086927"/>
          </a:xfrm>
          <a:custGeom>
            <a:avLst/>
            <a:gdLst>
              <a:gd name="connsiteX0" fmla="*/ 0 w 1298811"/>
              <a:gd name="connsiteY0" fmla="*/ 0 h 1086927"/>
              <a:gd name="connsiteX1" fmla="*/ 148045 w 1298811"/>
              <a:gd name="connsiteY1" fmla="*/ 191589 h 1086927"/>
              <a:gd name="connsiteX2" fmla="*/ 870857 w 1298811"/>
              <a:gd name="connsiteY2" fmla="*/ 261257 h 1086927"/>
              <a:gd name="connsiteX3" fmla="*/ 1297577 w 1298811"/>
              <a:gd name="connsiteY3" fmla="*/ 705394 h 1086927"/>
              <a:gd name="connsiteX4" fmla="*/ 975360 w 1298811"/>
              <a:gd name="connsiteY4" fmla="*/ 1079863 h 1086927"/>
              <a:gd name="connsiteX5" fmla="*/ 278674 w 1298811"/>
              <a:gd name="connsiteY5" fmla="*/ 914400 h 108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8811" h="1086927">
                <a:moveTo>
                  <a:pt x="0" y="0"/>
                </a:moveTo>
                <a:cubicBezTo>
                  <a:pt x="1451" y="74023"/>
                  <a:pt x="2902" y="148046"/>
                  <a:pt x="148045" y="191589"/>
                </a:cubicBezTo>
                <a:cubicBezTo>
                  <a:pt x="293188" y="235132"/>
                  <a:pt x="679268" y="175623"/>
                  <a:pt x="870857" y="261257"/>
                </a:cubicBezTo>
                <a:cubicBezTo>
                  <a:pt x="1062446" y="346891"/>
                  <a:pt x="1280160" y="568960"/>
                  <a:pt x="1297577" y="705394"/>
                </a:cubicBezTo>
                <a:cubicBezTo>
                  <a:pt x="1314994" y="841828"/>
                  <a:pt x="1145177" y="1045029"/>
                  <a:pt x="975360" y="1079863"/>
                </a:cubicBezTo>
                <a:cubicBezTo>
                  <a:pt x="805543" y="1114697"/>
                  <a:pt x="542108" y="1014548"/>
                  <a:pt x="278674" y="914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>
            <p:custDataLst>
              <p:tags r:id="rId5"/>
            </p:custDataLst>
          </p:nvPr>
        </p:nvSpPr>
        <p:spPr>
          <a:xfrm>
            <a:off x="5689419" y="1913706"/>
            <a:ext cx="1698171" cy="1053830"/>
          </a:xfrm>
          <a:custGeom>
            <a:avLst/>
            <a:gdLst>
              <a:gd name="connsiteX0" fmla="*/ 1698171 w 1698171"/>
              <a:gd name="connsiteY0" fmla="*/ 1053830 h 1053830"/>
              <a:gd name="connsiteX1" fmla="*/ 1271451 w 1698171"/>
              <a:gd name="connsiteY1" fmla="*/ 174265 h 1053830"/>
              <a:gd name="connsiteX2" fmla="*/ 0 w 1698171"/>
              <a:gd name="connsiteY2" fmla="*/ 93 h 105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8171" h="1053830">
                <a:moveTo>
                  <a:pt x="1698171" y="1053830"/>
                </a:moveTo>
                <a:cubicBezTo>
                  <a:pt x="1626325" y="701859"/>
                  <a:pt x="1554479" y="349888"/>
                  <a:pt x="1271451" y="174265"/>
                </a:cubicBezTo>
                <a:cubicBezTo>
                  <a:pt x="988422" y="-1358"/>
                  <a:pt x="494211" y="-633"/>
                  <a:pt x="0" y="9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6062762" y="1696713"/>
            <a:ext cx="93487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/>
              <a:t>通过</a:t>
            </a:r>
            <a:r>
              <a:rPr lang="en-US" altLang="zh-CN" sz="1000" dirty="0"/>
              <a:t>WIF</a:t>
            </a:r>
            <a:r>
              <a:rPr lang="zh-CN" altLang="en-US" sz="1000" dirty="0"/>
              <a:t>联入</a:t>
            </a:r>
            <a:endParaRPr lang="en-US" altLang="zh-CN" sz="1000" dirty="0"/>
          </a:p>
          <a:p>
            <a:r>
              <a:rPr lang="zh-CN" altLang="en-US" sz="1000" dirty="0"/>
              <a:t>局域网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8006080" y="1822450"/>
            <a:ext cx="1099185" cy="553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000" dirty="0"/>
              <a:t>智能终端数据</a:t>
            </a:r>
            <a:endParaRPr lang="en-US" altLang="zh-CN" sz="1000" dirty="0"/>
          </a:p>
          <a:p>
            <a:pPr>
              <a:lnSpc>
                <a:spcPct val="100000"/>
              </a:lnSpc>
            </a:pPr>
            <a:r>
              <a:rPr lang="en-US" altLang="zh-CN" sz="1000" dirty="0"/>
              <a:t>type = ‘</a:t>
            </a:r>
            <a:r>
              <a:rPr lang="zh-CN" altLang="en-US" sz="1000" dirty="0"/>
              <a:t>温度</a:t>
            </a:r>
            <a:r>
              <a:rPr lang="en-US" altLang="zh-CN" sz="1000" dirty="0"/>
              <a:t>’</a:t>
            </a:r>
          </a:p>
          <a:p>
            <a:pPr>
              <a:lnSpc>
                <a:spcPct val="100000"/>
              </a:lnSpc>
            </a:pPr>
            <a:r>
              <a:rPr lang="en-US" altLang="zh-CN" sz="1000" dirty="0"/>
              <a:t>data = 28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125661" y="1968574"/>
            <a:ext cx="3370966" cy="1714715"/>
            <a:chOff x="7125661" y="1968574"/>
            <a:chExt cx="3370966" cy="1714715"/>
          </a:xfrm>
        </p:grpSpPr>
        <p:grpSp>
          <p:nvGrpSpPr>
            <p:cNvPr id="96" name="组合 95"/>
            <p:cNvGrpSpPr/>
            <p:nvPr/>
          </p:nvGrpSpPr>
          <p:grpSpPr>
            <a:xfrm>
              <a:off x="7125661" y="1968574"/>
              <a:ext cx="797724" cy="1714715"/>
              <a:chOff x="6138871" y="1552649"/>
              <a:chExt cx="797724" cy="1714715"/>
            </a:xfrm>
          </p:grpSpPr>
          <p:pic>
            <p:nvPicPr>
              <p:cNvPr id="19" name="图片 18"/>
              <p:cNvPicPr/>
              <p:nvPr>
                <p:custDataLst>
                  <p:tags r:id="rId10"/>
                </p:custDataLst>
              </p:nvPr>
            </p:nvPicPr>
            <p:blipFill>
              <a:blip r:embed="rId26"/>
              <a:stretch>
                <a:fillRect/>
              </a:stretch>
            </p:blipFill>
            <p:spPr>
              <a:xfrm>
                <a:off x="6237799" y="1552649"/>
                <a:ext cx="599867" cy="3537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8871" y="2539371"/>
                <a:ext cx="797724" cy="727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任意多边形 20"/>
              <p:cNvSpPr/>
              <p:nvPr>
                <p:custDataLst>
                  <p:tags r:id="rId12"/>
                </p:custDataLst>
              </p:nvPr>
            </p:nvSpPr>
            <p:spPr>
              <a:xfrm>
                <a:off x="6522720" y="1872343"/>
                <a:ext cx="8709" cy="661851"/>
              </a:xfrm>
              <a:custGeom>
                <a:avLst/>
                <a:gdLst>
                  <a:gd name="connsiteX0" fmla="*/ 8709 w 8709"/>
                  <a:gd name="connsiteY0" fmla="*/ 661851 h 661851"/>
                  <a:gd name="connsiteX1" fmla="*/ 0 w 8709"/>
                  <a:gd name="connsiteY1" fmla="*/ 0 h 661851"/>
                  <a:gd name="connsiteX2" fmla="*/ 0 w 8709"/>
                  <a:gd name="connsiteY2" fmla="*/ 0 h 66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09" h="661851">
                    <a:moveTo>
                      <a:pt x="8709" y="661851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>
              <p:custDataLst>
                <p:tags r:id="rId9"/>
              </p:custDataLst>
            </p:nvPr>
          </p:nvSpPr>
          <p:spPr>
            <a:xfrm>
              <a:off x="8027747" y="2972885"/>
              <a:ext cx="2468880" cy="5530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sz="1000" dirty="0"/>
                <a:t>智能终端</a:t>
              </a:r>
            </a:p>
            <a:p>
              <a:r>
                <a:rPr lang="zh-CN" sz="1000" dirty="0"/>
                <a:t>通过传感器获取环境数据（温度、湿度）</a:t>
              </a:r>
            </a:p>
            <a:p>
              <a:r>
                <a:rPr lang="zh-CN" sz="1000" dirty="0"/>
                <a:t>通过</a:t>
              </a:r>
              <a:r>
                <a:rPr lang="en-US" altLang="zh-CN" sz="1000" dirty="0"/>
                <a:t>WIFI</a:t>
              </a:r>
              <a:r>
                <a:rPr lang="zh-CN" altLang="en-US" sz="1000" dirty="0"/>
                <a:t>将数据发送给</a:t>
              </a:r>
              <a:r>
                <a:rPr lang="en-US" altLang="zh-CN" sz="1000" dirty="0"/>
                <a:t>Flask</a:t>
              </a:r>
              <a:r>
                <a:rPr lang="zh-CN" altLang="en-US" sz="1000" dirty="0"/>
                <a:t>服务器</a:t>
              </a: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1660525" y="1320800"/>
            <a:ext cx="1903095" cy="706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000" dirty="0"/>
              <a:t>Flask</a:t>
            </a:r>
            <a:r>
              <a:rPr lang="zh-CN" altLang="en-US" sz="1000" dirty="0"/>
              <a:t>获取的数据</a:t>
            </a:r>
            <a:endParaRPr lang="en-US" altLang="zh-CN" sz="1000" dirty="0"/>
          </a:p>
          <a:p>
            <a:pPr>
              <a:lnSpc>
                <a:spcPct val="100000"/>
              </a:lnSpc>
            </a:pPr>
            <a:r>
              <a:rPr lang="en-US" altLang="zh-CN" sz="1000" dirty="0"/>
              <a:t>type = ‘</a:t>
            </a:r>
            <a:r>
              <a:rPr lang="zh-CN" altLang="en-US" sz="1000" dirty="0"/>
              <a:t>温度</a:t>
            </a:r>
            <a:r>
              <a:rPr lang="en-US" altLang="zh-CN" sz="1000" dirty="0"/>
              <a:t>’</a:t>
            </a:r>
          </a:p>
          <a:p>
            <a:pPr>
              <a:lnSpc>
                <a:spcPct val="100000"/>
              </a:lnSpc>
            </a:pPr>
            <a:r>
              <a:rPr lang="en-US" altLang="zh-CN" sz="1000" dirty="0"/>
              <a:t>data = 28</a:t>
            </a:r>
          </a:p>
          <a:p>
            <a:pPr>
              <a:lnSpc>
                <a:spcPct val="100000"/>
              </a:lnSpc>
            </a:pPr>
            <a:r>
              <a:rPr lang="en-US" altLang="zh-CN" sz="1000" dirty="0" err="1"/>
              <a:t>tt</a:t>
            </a:r>
            <a:r>
              <a:rPr lang="en-US" altLang="zh-CN" sz="1000" dirty="0"/>
              <a:t> = 2023-03-03 14:56:23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25525" y="4001135"/>
            <a:ext cx="3019425" cy="2607310"/>
            <a:chOff x="1025525" y="4001135"/>
            <a:chExt cx="3019425" cy="2607310"/>
          </a:xfrm>
        </p:grpSpPr>
        <p:pic>
          <p:nvPicPr>
            <p:cNvPr id="90" name="图片 8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1025525" y="4331970"/>
              <a:ext cx="3019425" cy="2276475"/>
            </a:xfrm>
            <a:prstGeom prst="rect">
              <a:avLst/>
            </a:prstGeom>
          </p:spPr>
        </p:pic>
        <p:sp>
          <p:nvSpPr>
            <p:cNvPr id="100" name="文本框 99"/>
            <p:cNvSpPr txBox="1"/>
            <p:nvPr/>
          </p:nvSpPr>
          <p:spPr>
            <a:xfrm>
              <a:off x="1738630" y="4001135"/>
              <a:ext cx="1409700" cy="245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000">
                  <a:sym typeface="+mn-ea"/>
                </a:rPr>
                <a:t>数据库中的数据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27670" y="4246245"/>
            <a:ext cx="3846830" cy="2188210"/>
            <a:chOff x="8027670" y="4246245"/>
            <a:chExt cx="3846830" cy="2188210"/>
          </a:xfrm>
        </p:grpSpPr>
        <p:pic>
          <p:nvPicPr>
            <p:cNvPr id="107" name="图片 10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8027670" y="4610735"/>
              <a:ext cx="3846830" cy="1823720"/>
            </a:xfrm>
            <a:prstGeom prst="rect">
              <a:avLst/>
            </a:prstGeom>
          </p:spPr>
        </p:pic>
        <p:sp>
          <p:nvSpPr>
            <p:cNvPr id="109" name="文本框 108"/>
            <p:cNvSpPr txBox="1"/>
            <p:nvPr/>
          </p:nvSpPr>
          <p:spPr>
            <a:xfrm>
              <a:off x="9239250" y="4246245"/>
              <a:ext cx="1409700" cy="245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000">
                  <a:sym typeface="+mn-ea"/>
                </a:rPr>
                <a:t>浏览器中显示的数据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726831" y="658514"/>
            <a:ext cx="4302412" cy="10156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前期开发可以使用代码模拟智能终端工作：</a:t>
            </a:r>
            <a:endParaRPr lang="en-US" altLang="zh-CN" sz="1200" dirty="0"/>
          </a:p>
          <a:p>
            <a:pPr lvl="1"/>
            <a:r>
              <a:rPr lang="en-US" altLang="zh-CN" sz="1200" dirty="0"/>
              <a:t>1. </a:t>
            </a:r>
            <a:r>
              <a:rPr lang="zh-CN" altLang="en-US" sz="1200" dirty="0"/>
              <a:t>随机生成温度、湿度数据</a:t>
            </a:r>
            <a:endParaRPr lang="en-US" altLang="zh-CN" sz="1200" dirty="0"/>
          </a:p>
          <a:p>
            <a:pPr lvl="1"/>
            <a:r>
              <a:rPr lang="en-US" altLang="zh-CN" sz="1200" dirty="0"/>
              <a:t>2. </a:t>
            </a:r>
            <a:r>
              <a:rPr lang="zh-CN" altLang="en-US" sz="1200" dirty="0"/>
              <a:t>使用</a:t>
            </a:r>
            <a:r>
              <a:rPr lang="en-US" altLang="zh-CN" sz="1200" dirty="0"/>
              <a:t>requests</a:t>
            </a:r>
            <a:r>
              <a:rPr lang="zh-CN" altLang="en-US" sz="1200" dirty="0"/>
              <a:t>库将数据发送到服务器</a:t>
            </a:r>
            <a:endParaRPr lang="en-US" altLang="zh-CN" sz="1200" dirty="0"/>
          </a:p>
          <a:p>
            <a:r>
              <a:rPr lang="zh-CN" altLang="en-US" sz="1200" dirty="0"/>
              <a:t>完成服务器端程序开发调试后，用智能终端获取真实数据替换模拟发送程序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6" grpId="0" bldLvl="0" animBg="1"/>
      <p:bldP spid="48" grpId="0" bldLvl="0" animBg="1"/>
      <p:bldP spid="54" grpId="0" bldLvl="0" animBg="1"/>
      <p:bldP spid="22" grpId="0" bldLvl="0" animBg="1"/>
      <p:bldP spid="56" grpId="0" bldLvl="0" animBg="1"/>
      <p:bldP spid="73" grpId="0" animBg="1"/>
      <p:bldP spid="79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97981" y="2120917"/>
            <a:ext cx="9880846" cy="2097268"/>
            <a:chOff x="1597981" y="2120917"/>
            <a:chExt cx="9880846" cy="2097268"/>
          </a:xfrm>
        </p:grpSpPr>
        <p:sp>
          <p:nvSpPr>
            <p:cNvPr id="67" name="矩形 66"/>
            <p:cNvSpPr/>
            <p:nvPr/>
          </p:nvSpPr>
          <p:spPr>
            <a:xfrm>
              <a:off x="1597981" y="2120917"/>
              <a:ext cx="9880846" cy="20972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18364" y="2405239"/>
              <a:ext cx="400110" cy="15286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eaVert" wrap="none" rtlCol="0">
              <a:spAutoFit/>
            </a:bodyPr>
            <a:lstStyle/>
            <a:p>
              <a:r>
                <a:rPr lang="zh-CN" altLang="en-US" sz="1400" dirty="0"/>
                <a:t>室内环境监测系统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2185214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搭建信息系统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2590" y="1630242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/>
              <a:t>硬件搭建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10657" y="1661020"/>
            <a:ext cx="72327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/>
              <a:t>服务器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347053" y="1661020"/>
            <a:ext cx="90281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/>
              <a:t>网络设备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328792" y="1661020"/>
            <a:ext cx="180049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/>
              <a:t>传感设备和智能终端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95240" y="899098"/>
            <a:ext cx="95410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/>
              <a:t>应用程序处理</a:t>
            </a:r>
            <a:endParaRPr lang="en-US" altLang="zh-CN" sz="1000" dirty="0"/>
          </a:p>
          <a:p>
            <a:r>
              <a:rPr lang="zh-CN" altLang="en-US" sz="1000" dirty="0"/>
              <a:t>数据库访问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513765" y="431404"/>
            <a:ext cx="569387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/>
              <a:t>交换机</a:t>
            </a:r>
            <a:endParaRPr lang="en-US" altLang="zh-CN" sz="1000" dirty="0"/>
          </a:p>
          <a:p>
            <a:r>
              <a:rPr lang="zh-CN" altLang="en-US" sz="1000" dirty="0"/>
              <a:t>路由器</a:t>
            </a:r>
            <a:endParaRPr lang="en-US" altLang="zh-CN" sz="1000" dirty="0"/>
          </a:p>
          <a:p>
            <a:r>
              <a:rPr lang="zh-CN" altLang="en-US" sz="1000" dirty="0"/>
              <a:t>网卡</a:t>
            </a:r>
            <a:endParaRPr lang="en-US" altLang="zh-CN" sz="1000" dirty="0"/>
          </a:p>
          <a:p>
            <a:r>
              <a:rPr lang="zh-CN" altLang="en-US" sz="1000" dirty="0"/>
              <a:t>双绞线</a:t>
            </a:r>
            <a:endParaRPr lang="en-US" altLang="zh-CN" sz="1000" dirty="0"/>
          </a:p>
          <a:p>
            <a:r>
              <a:rPr lang="zh-CN" altLang="en-US" sz="1000" dirty="0"/>
              <a:t>光缆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571901" y="899098"/>
            <a:ext cx="531427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/>
              <a:t>传感器：负责检测，将感受的信息，按一定规律变换成为电信号或其他所需形式的信息输出</a:t>
            </a:r>
            <a:endParaRPr lang="en-US" altLang="zh-CN" sz="1000" dirty="0"/>
          </a:p>
          <a:p>
            <a:r>
              <a:rPr lang="zh-CN" altLang="en-US" sz="1000" dirty="0"/>
              <a:t>智能终端：输入、处理、存储、输出</a:t>
            </a:r>
          </a:p>
        </p:txBody>
      </p:sp>
      <p:cxnSp>
        <p:nvCxnSpPr>
          <p:cNvPr id="7" name="直接箭头连接符 6"/>
          <p:cNvCxnSpPr>
            <a:stCxn id="2" idx="3"/>
            <a:endCxn id="4" idx="1"/>
          </p:cNvCxnSpPr>
          <p:nvPr/>
        </p:nvCxnSpPr>
        <p:spPr>
          <a:xfrm>
            <a:off x="1670586" y="1814908"/>
            <a:ext cx="2140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23" idx="1"/>
          </p:cNvCxnSpPr>
          <p:nvPr/>
        </p:nvCxnSpPr>
        <p:spPr>
          <a:xfrm>
            <a:off x="4533932" y="1814909"/>
            <a:ext cx="813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3"/>
            <a:endCxn id="24" idx="1"/>
          </p:cNvCxnSpPr>
          <p:nvPr/>
        </p:nvCxnSpPr>
        <p:spPr>
          <a:xfrm>
            <a:off x="6249864" y="1814909"/>
            <a:ext cx="2078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420324" y="2273038"/>
            <a:ext cx="150393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/>
              <a:t>普通</a:t>
            </a:r>
            <a:r>
              <a:rPr lang="en-US" altLang="zh-CN" sz="1000" dirty="0"/>
              <a:t>PC</a:t>
            </a:r>
            <a:r>
              <a:rPr lang="zh-CN" altLang="en-US" sz="1000" dirty="0"/>
              <a:t>替代专用服务器</a:t>
            </a:r>
            <a:endParaRPr lang="en-US" altLang="zh-CN" sz="1000" dirty="0"/>
          </a:p>
          <a:p>
            <a:r>
              <a:rPr lang="zh-CN" altLang="en-US" sz="1000" dirty="0"/>
              <a:t>数据库选用</a:t>
            </a:r>
            <a:r>
              <a:rPr lang="en-US" altLang="zh-CN" sz="1000" dirty="0"/>
              <a:t>SQLite</a:t>
            </a:r>
            <a:endParaRPr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5064924" y="2278456"/>
            <a:ext cx="146706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WIFI</a:t>
            </a:r>
            <a:r>
              <a:rPr lang="zh-CN" altLang="en-US" dirty="0"/>
              <a:t>模块通过</a:t>
            </a:r>
            <a:endParaRPr lang="en-US" altLang="zh-CN" dirty="0"/>
          </a:p>
          <a:p>
            <a:r>
              <a:rPr lang="zh-CN" altLang="en-US" dirty="0"/>
              <a:t>无线路由器联入局域网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661943" y="2292242"/>
            <a:ext cx="313419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zh-CN" altLang="en-US" dirty="0"/>
              <a:t>智能终端：掌控板</a:t>
            </a:r>
            <a:endParaRPr lang="en-US" altLang="zh-CN" dirty="0"/>
          </a:p>
          <a:p>
            <a:r>
              <a:rPr lang="zh-CN" altLang="en-US" dirty="0"/>
              <a:t>传感器：温湿度传感器、光线传感器、声音传感器等</a:t>
            </a:r>
          </a:p>
        </p:txBody>
      </p:sp>
      <p:cxnSp>
        <p:nvCxnSpPr>
          <p:cNvPr id="47" name="直接箭头连接符 46"/>
          <p:cNvCxnSpPr>
            <a:stCxn id="4" idx="0"/>
            <a:endCxn id="5" idx="2"/>
          </p:cNvCxnSpPr>
          <p:nvPr/>
        </p:nvCxnSpPr>
        <p:spPr>
          <a:xfrm flipH="1" flipV="1">
            <a:off x="4172294" y="1299208"/>
            <a:ext cx="1" cy="36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" idx="2"/>
            <a:endCxn id="45" idx="0"/>
          </p:cNvCxnSpPr>
          <p:nvPr/>
        </p:nvCxnSpPr>
        <p:spPr>
          <a:xfrm flipH="1">
            <a:off x="4172293" y="1968797"/>
            <a:ext cx="2" cy="30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3" idx="0"/>
            <a:endCxn id="26" idx="2"/>
          </p:cNvCxnSpPr>
          <p:nvPr/>
        </p:nvCxnSpPr>
        <p:spPr>
          <a:xfrm flipV="1">
            <a:off x="5798459" y="1293178"/>
            <a:ext cx="0" cy="36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3" idx="2"/>
            <a:endCxn id="50" idx="0"/>
          </p:cNvCxnSpPr>
          <p:nvPr/>
        </p:nvCxnSpPr>
        <p:spPr>
          <a:xfrm flipH="1">
            <a:off x="5798458" y="1968797"/>
            <a:ext cx="1" cy="3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4" idx="0"/>
            <a:endCxn id="27" idx="2"/>
          </p:cNvCxnSpPr>
          <p:nvPr/>
        </p:nvCxnSpPr>
        <p:spPr>
          <a:xfrm flipV="1">
            <a:off x="9229039" y="1299208"/>
            <a:ext cx="0" cy="36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4" idx="2"/>
            <a:endCxn id="51" idx="0"/>
          </p:cNvCxnSpPr>
          <p:nvPr/>
        </p:nvCxnSpPr>
        <p:spPr>
          <a:xfrm>
            <a:off x="9229039" y="1968797"/>
            <a:ext cx="0" cy="32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562590" y="4678686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/>
              <a:t>软件开发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3692484" y="4709464"/>
            <a:ext cx="126188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/>
              <a:t>数据管理设计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428292" y="4726785"/>
            <a:ext cx="90281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/>
              <a:t>程序编写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396972" y="5365654"/>
            <a:ext cx="3852908" cy="733303"/>
            <a:chOff x="2565648" y="5960459"/>
            <a:chExt cx="3852908" cy="733303"/>
          </a:xfrm>
        </p:grpSpPr>
        <p:grpSp>
          <p:nvGrpSpPr>
            <p:cNvPr id="92" name="组合 91"/>
            <p:cNvGrpSpPr/>
            <p:nvPr/>
          </p:nvGrpSpPr>
          <p:grpSpPr>
            <a:xfrm>
              <a:off x="2740621" y="6386736"/>
              <a:ext cx="3491815" cy="246221"/>
              <a:chOff x="2719500" y="6334207"/>
              <a:chExt cx="3491815" cy="246221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2719500" y="6334207"/>
                <a:ext cx="697627" cy="24622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数据采集</a:t>
                </a: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3650896" y="6334207"/>
                <a:ext cx="697627" cy="24622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数据传输</a:t>
                </a: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4582292" y="6334207"/>
                <a:ext cx="697627" cy="24622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数据存储</a:t>
                </a: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5513688" y="6334207"/>
                <a:ext cx="697627" cy="24622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数据呈现</a:t>
                </a:r>
              </a:p>
            </p:txBody>
          </p:sp>
          <p:cxnSp>
            <p:nvCxnSpPr>
              <p:cNvPr id="87" name="直接箭头连接符 86"/>
              <p:cNvCxnSpPr>
                <a:stCxn id="80" idx="3"/>
                <a:endCxn id="81" idx="1"/>
              </p:cNvCxnSpPr>
              <p:nvPr/>
            </p:nvCxnSpPr>
            <p:spPr>
              <a:xfrm>
                <a:off x="3417127" y="6457318"/>
                <a:ext cx="2337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1" idx="3"/>
                <a:endCxn id="82" idx="1"/>
              </p:cNvCxnSpPr>
              <p:nvPr/>
            </p:nvCxnSpPr>
            <p:spPr>
              <a:xfrm>
                <a:off x="4348523" y="6457318"/>
                <a:ext cx="2337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2" idx="3"/>
                <a:endCxn id="83" idx="1"/>
              </p:cNvCxnSpPr>
              <p:nvPr/>
            </p:nvCxnSpPr>
            <p:spPr>
              <a:xfrm>
                <a:off x="5279919" y="6457318"/>
                <a:ext cx="2337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/>
            <p:cNvSpPr txBox="1"/>
            <p:nvPr/>
          </p:nvSpPr>
          <p:spPr>
            <a:xfrm>
              <a:off x="3201682" y="5987093"/>
              <a:ext cx="27043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负责与具体数据管理系统相衔接，为系统中需要长久存储的数据提供数据存储的方案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2565648" y="5960459"/>
              <a:ext cx="3852908" cy="73330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7" name="直接箭头连接符 96"/>
          <p:cNvCxnSpPr>
            <a:stCxn id="76" idx="2"/>
            <a:endCxn id="94" idx="0"/>
          </p:cNvCxnSpPr>
          <p:nvPr/>
        </p:nvCxnSpPr>
        <p:spPr>
          <a:xfrm>
            <a:off x="4323426" y="5017241"/>
            <a:ext cx="0" cy="34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8402644" y="5490845"/>
            <a:ext cx="95410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/>
              <a:t>服务器端程序</a:t>
            </a:r>
            <a:endParaRPr lang="en-US" altLang="zh-CN" sz="1000" dirty="0"/>
          </a:p>
          <a:p>
            <a:r>
              <a:rPr lang="zh-CN" altLang="en-US" sz="1000" dirty="0"/>
              <a:t>客户端程序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2621678" y="3214734"/>
            <a:ext cx="3403496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zh-CN" altLang="en-US" dirty="0"/>
              <a:t>数据采集：通过传感器采集室内环境数据</a:t>
            </a:r>
            <a:endParaRPr lang="en-US" altLang="zh-CN" dirty="0"/>
          </a:p>
          <a:p>
            <a:r>
              <a:rPr lang="zh-CN" altLang="en-US" dirty="0"/>
              <a:t>数据传输：以</a:t>
            </a:r>
            <a:r>
              <a:rPr lang="en-US" altLang="zh-CN" dirty="0"/>
              <a:t>HTTP</a:t>
            </a:r>
            <a:r>
              <a:rPr lang="zh-CN" altLang="en-US" dirty="0"/>
              <a:t>协议通过</a:t>
            </a:r>
            <a:r>
              <a:rPr lang="en-US" altLang="zh-CN" dirty="0"/>
              <a:t>GET</a:t>
            </a:r>
            <a:r>
              <a:rPr lang="zh-CN" altLang="en-US" dirty="0"/>
              <a:t>形式提交数据</a:t>
            </a:r>
            <a:endParaRPr lang="en-US" altLang="zh-CN" dirty="0"/>
          </a:p>
          <a:p>
            <a:r>
              <a:rPr lang="zh-CN" altLang="en-US" dirty="0"/>
              <a:t>数据存储：服务器端接收到数据后存储到</a:t>
            </a:r>
            <a:r>
              <a:rPr lang="en-US" altLang="zh-CN" dirty="0"/>
              <a:t>SQLite</a:t>
            </a:r>
            <a:r>
              <a:rPr lang="zh-CN" altLang="en-US" dirty="0"/>
              <a:t>数据库中</a:t>
            </a:r>
            <a:endParaRPr lang="en-US" altLang="zh-CN" dirty="0"/>
          </a:p>
          <a:p>
            <a:r>
              <a:rPr lang="zh-CN" altLang="en-US" dirty="0"/>
              <a:t>数据呈现：从数据库中读取数据呈现到网页中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649760" y="3368622"/>
            <a:ext cx="445987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zh-CN" altLang="en-US" dirty="0"/>
              <a:t>服务器端程序：基于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Flask Web</a:t>
            </a:r>
            <a:r>
              <a:rPr lang="zh-CN" altLang="en-US" dirty="0"/>
              <a:t>框架编写，采用模板功能呈现结果</a:t>
            </a:r>
            <a:endParaRPr lang="en-US" altLang="zh-CN" dirty="0"/>
          </a:p>
          <a:p>
            <a:r>
              <a:rPr lang="zh-CN" altLang="en-US" dirty="0"/>
              <a:t>客户端程序：使用掌控板</a:t>
            </a:r>
            <a:r>
              <a:rPr lang="en-US" altLang="zh-CN" dirty="0"/>
              <a:t>mpython</a:t>
            </a:r>
            <a:r>
              <a:rPr lang="zh-CN" altLang="en-US" dirty="0"/>
              <a:t>实现传感器数据读取，并发送到服务器端</a:t>
            </a:r>
          </a:p>
        </p:txBody>
      </p:sp>
      <p:cxnSp>
        <p:nvCxnSpPr>
          <p:cNvPr id="104" name="直接箭头连接符 103"/>
          <p:cNvCxnSpPr>
            <a:stCxn id="76" idx="0"/>
            <a:endCxn id="101" idx="2"/>
          </p:cNvCxnSpPr>
          <p:nvPr/>
        </p:nvCxnSpPr>
        <p:spPr>
          <a:xfrm flipV="1">
            <a:off x="4323426" y="3922620"/>
            <a:ext cx="0" cy="78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85" idx="0"/>
            <a:endCxn id="102" idx="2"/>
          </p:cNvCxnSpPr>
          <p:nvPr/>
        </p:nvCxnSpPr>
        <p:spPr>
          <a:xfrm flipV="1">
            <a:off x="8879698" y="3768732"/>
            <a:ext cx="0" cy="95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85" idx="2"/>
            <a:endCxn id="99" idx="0"/>
          </p:cNvCxnSpPr>
          <p:nvPr/>
        </p:nvCxnSpPr>
        <p:spPr>
          <a:xfrm>
            <a:off x="8879698" y="5034562"/>
            <a:ext cx="0" cy="4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1670586" y="4863352"/>
            <a:ext cx="2021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endCxn id="85" idx="1"/>
          </p:cNvCxnSpPr>
          <p:nvPr/>
        </p:nvCxnSpPr>
        <p:spPr>
          <a:xfrm>
            <a:off x="4954368" y="4863352"/>
            <a:ext cx="3473924" cy="1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3" grpId="0" animBg="1"/>
      <p:bldP spid="24" grpId="0" animBg="1"/>
      <p:bldP spid="5" grpId="0" animBg="1"/>
      <p:bldP spid="26" grpId="0" animBg="1"/>
      <p:bldP spid="27" grpId="0" animBg="1"/>
      <p:bldP spid="45" grpId="0" animBg="1"/>
      <p:bldP spid="50" grpId="0" animBg="1"/>
      <p:bldP spid="51" grpId="0" animBg="1"/>
      <p:bldP spid="71" grpId="0" animBg="1"/>
      <p:bldP spid="76" grpId="0" animBg="1"/>
      <p:bldP spid="85" grpId="0" animBg="1"/>
      <p:bldP spid="99" grpId="0" animBg="1"/>
      <p:bldP spid="101" grpId="0" animBg="1"/>
      <p:bldP spid="1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3815080" cy="3987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接口定义及功能模块划分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800" y="725805"/>
            <a:ext cx="106292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功能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Flask</a:t>
            </a:r>
            <a:r>
              <a:rPr lang="zh-CN" altLang="en-US" b="1" dirty="0">
                <a:solidFill>
                  <a:srgbClr val="FF0000"/>
                </a:solidFill>
              </a:rPr>
              <a:t>中呈现数据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接口：</a:t>
            </a:r>
            <a:r>
              <a:rPr lang="en-US" altLang="zh-CN" dirty="0"/>
              <a:t>http://192.168.0.150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作用：使用二维数组模拟数据库中的数据，将二维数组中的数据以一定的形式显示在网页中。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2800" y="2211705"/>
            <a:ext cx="106292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功能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Flask</a:t>
            </a:r>
            <a:r>
              <a:rPr lang="zh-CN" altLang="en-US" b="1" dirty="0">
                <a:solidFill>
                  <a:srgbClr val="FF0000"/>
                </a:solidFill>
              </a:rPr>
              <a:t>中获取环境数据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接口：</a:t>
            </a:r>
            <a:r>
              <a:rPr lang="en-US" altLang="zh-CN" dirty="0"/>
              <a:t>http://192.168.0.150</a:t>
            </a:r>
            <a:r>
              <a:rPr lang="en-US" altLang="zh-CN" b="1" dirty="0">
                <a:solidFill>
                  <a:srgbClr val="FF0000"/>
                </a:solidFill>
              </a:rPr>
              <a:t>/input</a:t>
            </a:r>
            <a:r>
              <a:rPr lang="en-US" altLang="zh-CN" dirty="0"/>
              <a:t>?type=</a:t>
            </a:r>
            <a:r>
              <a:rPr lang="zh-CN" altLang="en-US" dirty="0"/>
              <a:t>温度</a:t>
            </a:r>
            <a:r>
              <a:rPr lang="en-US" altLang="zh-CN" dirty="0"/>
              <a:t>&amp;data=28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作用：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“</a:t>
            </a:r>
            <a:r>
              <a:rPr lang="zh-CN" altLang="en-US" dirty="0"/>
              <a:t>模拟请求代码</a:t>
            </a:r>
            <a:r>
              <a:rPr lang="en-US" altLang="zh-CN" dirty="0"/>
              <a:t>”</a:t>
            </a:r>
            <a:r>
              <a:rPr lang="zh-CN" altLang="en-US" dirty="0"/>
              <a:t>模拟生成传感器获取的环境数据，并以</a:t>
            </a:r>
            <a:r>
              <a:rPr lang="en-US" altLang="zh-CN" dirty="0"/>
              <a:t>get</a:t>
            </a:r>
            <a:r>
              <a:rPr lang="zh-CN" altLang="en-US" dirty="0"/>
              <a:t>请求将数据发送给</a:t>
            </a:r>
            <a:r>
              <a:rPr lang="en-US" altLang="zh-CN" dirty="0"/>
              <a:t>Flask</a:t>
            </a:r>
            <a:r>
              <a:rPr lang="zh-CN" altLang="en-US" dirty="0"/>
              <a:t>应用，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Flask</a:t>
            </a:r>
            <a:r>
              <a:rPr lang="zh-CN" altLang="en-US" dirty="0"/>
              <a:t>应用读取</a:t>
            </a:r>
            <a:r>
              <a:rPr lang="en-US" altLang="zh-CN" dirty="0"/>
              <a:t>get</a:t>
            </a:r>
            <a:r>
              <a:rPr lang="zh-CN" altLang="en-US" dirty="0"/>
              <a:t>请求中的数据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12800" y="4528185"/>
            <a:ext cx="106292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功能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b="1" dirty="0">
                <a:solidFill>
                  <a:srgbClr val="FF0000"/>
                </a:solidFill>
              </a:rPr>
              <a:t>读写数据库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作用：</a:t>
            </a:r>
          </a:p>
          <a:p>
            <a:pPr>
              <a:lnSpc>
                <a:spcPct val="150000"/>
              </a:lnSpc>
            </a:pPr>
            <a:r>
              <a:rPr lang="zh-CN" dirty="0"/>
              <a:t>将功能</a:t>
            </a:r>
            <a:r>
              <a:rPr lang="en-US" altLang="zh-CN" dirty="0"/>
              <a:t>2</a:t>
            </a:r>
            <a:r>
              <a:rPr lang="zh-CN" altLang="en-US" dirty="0"/>
              <a:t>中的数据存入数据库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修改功能</a:t>
            </a:r>
            <a:r>
              <a:rPr lang="en-US" altLang="zh-CN" dirty="0"/>
              <a:t>1</a:t>
            </a:r>
            <a:r>
              <a:rPr lang="zh-CN" altLang="en-US" dirty="0"/>
              <a:t>，从数据库中读取数据替换二维数组模拟数据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4690110" cy="3987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sz="2000" spc="600" dirty="0">
                <a:cs typeface="+mn-ea"/>
                <a:sym typeface="+mn-lt"/>
              </a:rPr>
              <a:t>功能</a:t>
            </a:r>
            <a:r>
              <a:rPr lang="en-US" altLang="zh-CN" sz="2000" spc="600" dirty="0">
                <a:cs typeface="+mn-ea"/>
                <a:sym typeface="+mn-lt"/>
              </a:rPr>
              <a:t>2</a:t>
            </a:r>
            <a:r>
              <a:rPr lang="zh-CN" altLang="en-US" sz="2000" spc="600" dirty="0">
                <a:cs typeface="+mn-ea"/>
                <a:sym typeface="+mn-lt"/>
              </a:rPr>
              <a:t>：</a:t>
            </a:r>
            <a:r>
              <a:rPr lang="en-US" altLang="zh-CN" sz="2000" spc="600" dirty="0">
                <a:cs typeface="+mn-ea"/>
                <a:sym typeface="+mn-lt"/>
              </a:rPr>
              <a:t>Flask</a:t>
            </a:r>
            <a:r>
              <a:rPr lang="zh-CN" altLang="en-US" sz="2000" spc="600" dirty="0">
                <a:cs typeface="+mn-ea"/>
                <a:sym typeface="+mn-lt"/>
              </a:rPr>
              <a:t>中获取环境数据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1886" y="827314"/>
            <a:ext cx="5567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通过在</a:t>
            </a:r>
            <a:r>
              <a:rPr lang="en-US" altLang="zh-CN" sz="1600" dirty="0">
                <a:solidFill>
                  <a:srgbClr val="FF0000"/>
                </a:solidFill>
              </a:rPr>
              <a:t>HTML</a:t>
            </a:r>
            <a:r>
              <a:rPr lang="zh-CN" altLang="en-US" sz="1600" dirty="0">
                <a:solidFill>
                  <a:srgbClr val="FF0000"/>
                </a:solidFill>
              </a:rPr>
              <a:t>表单</a:t>
            </a:r>
            <a:r>
              <a:rPr lang="zh-CN" altLang="en-US" sz="1600" dirty="0"/>
              <a:t>中填写数据，以</a:t>
            </a:r>
            <a:r>
              <a:rPr lang="en-US" altLang="zh-CN" sz="1600" dirty="0">
                <a:solidFill>
                  <a:srgbClr val="FF0000"/>
                </a:solidFill>
              </a:rPr>
              <a:t>POST</a:t>
            </a:r>
            <a:r>
              <a:rPr lang="zh-CN" altLang="en-US" sz="1600" dirty="0">
                <a:solidFill>
                  <a:srgbClr val="FF0000"/>
                </a:solidFill>
              </a:rPr>
              <a:t>请求发送</a:t>
            </a:r>
            <a:r>
              <a:rPr lang="zh-CN" altLang="en-US" sz="1600" dirty="0"/>
              <a:t>给服务器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91886" y="2627669"/>
            <a:ext cx="523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2.</a:t>
            </a:r>
            <a:r>
              <a:rPr lang="zh-CN" altLang="en-US" sz="1600" dirty="0"/>
              <a:t>通过在</a:t>
            </a:r>
            <a:r>
              <a:rPr lang="en-US" altLang="zh-CN" sz="1600" dirty="0">
                <a:solidFill>
                  <a:srgbClr val="FF0000"/>
                </a:solidFill>
              </a:rPr>
              <a:t>URL</a:t>
            </a:r>
            <a:r>
              <a:rPr lang="zh-CN" altLang="en-US" sz="1600" dirty="0">
                <a:solidFill>
                  <a:srgbClr val="FF0000"/>
                </a:solidFill>
              </a:rPr>
              <a:t>地址</a:t>
            </a:r>
            <a:r>
              <a:rPr lang="zh-CN" altLang="en-US" sz="1600" dirty="0"/>
              <a:t>中填写</a:t>
            </a:r>
            <a:r>
              <a:rPr lang="zh-CN" altLang="en-US" sz="1600" dirty="0">
                <a:solidFill>
                  <a:srgbClr val="FF0000"/>
                </a:solidFill>
              </a:rPr>
              <a:t>参数</a:t>
            </a:r>
            <a:r>
              <a:rPr lang="zh-CN" altLang="en-US" sz="1600" dirty="0"/>
              <a:t>，以</a:t>
            </a:r>
            <a:r>
              <a:rPr lang="en-US" altLang="zh-CN" sz="1600" dirty="0">
                <a:solidFill>
                  <a:srgbClr val="FF0000"/>
                </a:solidFill>
              </a:rPr>
              <a:t>GET</a:t>
            </a:r>
            <a:r>
              <a:rPr lang="zh-CN" altLang="en-US" sz="1600" dirty="0">
                <a:solidFill>
                  <a:srgbClr val="FF0000"/>
                </a:solidFill>
              </a:rPr>
              <a:t>请求发送</a:t>
            </a:r>
            <a:r>
              <a:rPr lang="zh-CN" altLang="en-US" sz="1600" dirty="0"/>
              <a:t>给服务器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91886" y="4885519"/>
            <a:ext cx="4442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3.</a:t>
            </a:r>
            <a:r>
              <a:rPr lang="zh-CN" altLang="en-US" sz="1600" dirty="0"/>
              <a:t>通过</a:t>
            </a:r>
            <a:r>
              <a:rPr lang="zh-CN" altLang="en-US" sz="1600" dirty="0">
                <a:solidFill>
                  <a:srgbClr val="FF0000"/>
                </a:solidFill>
              </a:rPr>
              <a:t>动态路由</a:t>
            </a:r>
            <a:r>
              <a:rPr lang="zh-CN" altLang="en-US" sz="1600" dirty="0"/>
              <a:t>的方式，从</a:t>
            </a:r>
            <a:r>
              <a:rPr lang="en-US" altLang="zh-CN" sz="1600" dirty="0">
                <a:solidFill>
                  <a:srgbClr val="FF0000"/>
                </a:solidFill>
              </a:rPr>
              <a:t>URL</a:t>
            </a:r>
            <a:r>
              <a:rPr lang="zh-CN" altLang="en-US" sz="1600" dirty="0">
                <a:solidFill>
                  <a:srgbClr val="FF0000"/>
                </a:solidFill>
              </a:rPr>
              <a:t>地址</a:t>
            </a:r>
            <a:r>
              <a:rPr lang="zh-CN" altLang="en-US" sz="1600" dirty="0"/>
              <a:t>中传递数据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777825" y="1413789"/>
            <a:ext cx="573799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.route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methods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view_name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'form_name'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render_template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'index.html'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tmp_name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view_name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07137" y="1413789"/>
            <a:ext cx="4469128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你好，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{{ tmp_name }}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'/'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"form_name"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发送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7825" y="3634581"/>
            <a:ext cx="5567241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.route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view_name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view_password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'password'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你好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view_name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',</a:t>
            </a:r>
            <a:r>
              <a:rPr lang="zh-CN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您的密码是：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view_password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7825" y="3118891"/>
            <a:ext cx="484857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400" dirty="0"/>
              <a:t>http://127.0.0.1:5000/?name=</a:t>
            </a:r>
            <a:r>
              <a:rPr lang="zh-CN" altLang="en-US" sz="1400" dirty="0"/>
              <a:t>张三</a:t>
            </a:r>
            <a:r>
              <a:rPr lang="en-US" altLang="zh-CN" sz="1400" dirty="0"/>
              <a:t>&amp;password=123456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777825" y="5353310"/>
            <a:ext cx="240963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400" dirty="0"/>
              <a:t>http://127.0.0.1:5000/</a:t>
            </a:r>
            <a:r>
              <a:rPr lang="zh-CN" altLang="en-US" sz="1400" dirty="0"/>
              <a:t>张三</a:t>
            </a:r>
          </a:p>
        </p:txBody>
      </p:sp>
      <p:sp>
        <p:nvSpPr>
          <p:cNvPr id="14" name="矩形 13"/>
          <p:cNvSpPr/>
          <p:nvPr/>
        </p:nvSpPr>
        <p:spPr>
          <a:xfrm>
            <a:off x="777825" y="5864261"/>
            <a:ext cx="255570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.route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'/&lt;name&gt;'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你好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4066" y="1447258"/>
            <a:ext cx="1941398" cy="22350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508320" y="1623922"/>
            <a:ext cx="2070707" cy="22350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379470" y="1821655"/>
            <a:ext cx="819212" cy="22350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132757" y="1796786"/>
            <a:ext cx="2447636" cy="22350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曲线连接符 16"/>
          <p:cNvCxnSpPr>
            <a:stCxn id="71" idx="0"/>
            <a:endCxn id="72" idx="0"/>
          </p:cNvCxnSpPr>
          <p:nvPr/>
        </p:nvCxnSpPr>
        <p:spPr>
          <a:xfrm rot="16200000" flipV="1">
            <a:off x="6560392" y="-1407030"/>
            <a:ext cx="24869" cy="6432501"/>
          </a:xfrm>
          <a:prstGeom prst="curvedConnector3">
            <a:avLst>
              <a:gd name="adj1" fmla="val 101921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782372" y="3161027"/>
            <a:ext cx="1022167" cy="22350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213681" y="4018759"/>
            <a:ext cx="2043439" cy="22350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922409" y="3170196"/>
            <a:ext cx="1581621" cy="223504"/>
          </a:xfrm>
          <a:prstGeom prst="rect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502644" y="4242263"/>
            <a:ext cx="2447204" cy="223504"/>
          </a:xfrm>
          <a:prstGeom prst="rect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>
            <a:stCxn id="12" idx="2"/>
          </p:cNvCxnSpPr>
          <p:nvPr/>
        </p:nvCxnSpPr>
        <p:spPr>
          <a:xfrm rot="5400000">
            <a:off x="2898739" y="3715388"/>
            <a:ext cx="592093" cy="14652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endCxn id="83" idx="3"/>
          </p:cNvCxnSpPr>
          <p:nvPr/>
        </p:nvCxnSpPr>
        <p:spPr>
          <a:xfrm rot="16200000" flipH="1">
            <a:off x="4349618" y="3753784"/>
            <a:ext cx="960315" cy="240146"/>
          </a:xfrm>
          <a:prstGeom prst="curvedConnector4">
            <a:avLst>
              <a:gd name="adj1" fmla="val 44181"/>
              <a:gd name="adj2" fmla="val 19519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624996" y="5395446"/>
            <a:ext cx="468344" cy="22350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754066" y="5852169"/>
            <a:ext cx="870930" cy="22350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1643316" y="6094146"/>
            <a:ext cx="412362" cy="22350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曲线连接符 25"/>
          <p:cNvCxnSpPr>
            <a:stCxn id="88" idx="3"/>
          </p:cNvCxnSpPr>
          <p:nvPr/>
        </p:nvCxnSpPr>
        <p:spPr>
          <a:xfrm flipH="1">
            <a:off x="2624996" y="5507198"/>
            <a:ext cx="468344" cy="456723"/>
          </a:xfrm>
          <a:prstGeom prst="curvedConnector3">
            <a:avLst>
              <a:gd name="adj1" fmla="val -4881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endCxn id="99" idx="3"/>
          </p:cNvCxnSpPr>
          <p:nvPr/>
        </p:nvCxnSpPr>
        <p:spPr>
          <a:xfrm rot="10800000" flipV="1">
            <a:off x="2055678" y="5963920"/>
            <a:ext cx="569318" cy="241977"/>
          </a:xfrm>
          <a:prstGeom prst="curvedConnector3">
            <a:avLst>
              <a:gd name="adj1" fmla="val -3274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2" grpId="0"/>
      <p:bldP spid="64" grpId="0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70" grpId="0" animBg="1"/>
      <p:bldP spid="71" grpId="0" animBg="1"/>
      <p:bldP spid="72" grpId="0" animBg="1"/>
      <p:bldP spid="76" grpId="0" animBg="1"/>
      <p:bldP spid="77" grpId="0" animBg="1"/>
      <p:bldP spid="79" grpId="0" animBg="1"/>
      <p:bldP spid="83" grpId="0" animBg="1"/>
      <p:bldP spid="88" grpId="0" animBg="1"/>
      <p:bldP spid="90" grpId="0" animBg="1"/>
      <p:bldP spid="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3049905" cy="3987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sz="2000" spc="600" dirty="0">
                <a:cs typeface="+mn-ea"/>
                <a:sym typeface="+mn-lt"/>
              </a:rPr>
              <a:t>功能</a:t>
            </a:r>
            <a:r>
              <a:rPr lang="en-US" altLang="zh-CN" sz="2000" spc="600" dirty="0">
                <a:cs typeface="+mn-ea"/>
                <a:sym typeface="+mn-lt"/>
              </a:rPr>
              <a:t>3</a:t>
            </a:r>
            <a:r>
              <a:rPr lang="zh-CN" sz="2000" spc="600" dirty="0">
                <a:cs typeface="+mn-ea"/>
                <a:sym typeface="+mn-lt"/>
              </a:rPr>
              <a:t>：读写数据库</a:t>
            </a:r>
          </a:p>
        </p:txBody>
      </p:sp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444137" y="698203"/>
            <a:ext cx="1152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结构化查询语言</a:t>
            </a:r>
            <a:r>
              <a:rPr lang="zh-CN" altLang="en-US" sz="1600" dirty="0"/>
              <a:t>（</a:t>
            </a:r>
            <a:r>
              <a:rPr lang="en-US" altLang="zh-CN" sz="1600" dirty="0"/>
              <a:t>Structured Query Language</a:t>
            </a:r>
            <a:r>
              <a:rPr lang="zh-CN" altLang="en-US" sz="1600" dirty="0"/>
              <a:t>）简称</a:t>
            </a:r>
            <a:r>
              <a:rPr lang="en-US" altLang="zh-CN" sz="1600" dirty="0">
                <a:solidFill>
                  <a:srgbClr val="FF0000"/>
                </a:solidFill>
              </a:rPr>
              <a:t>SQL</a:t>
            </a:r>
            <a:r>
              <a:rPr lang="zh-CN" altLang="en-US" sz="1600" dirty="0"/>
              <a:t>，是一种特殊目的的编程语言，主要用于存取数据以及</a:t>
            </a:r>
            <a:r>
              <a:rPr lang="zh-CN" altLang="en-US" sz="1600" dirty="0">
                <a:solidFill>
                  <a:srgbClr val="FF0000"/>
                </a:solidFill>
              </a:rPr>
              <a:t>查询</a:t>
            </a:r>
            <a:r>
              <a:rPr lang="zh-CN" altLang="en-US" sz="1600" dirty="0"/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更新</a:t>
            </a:r>
            <a:r>
              <a:rPr lang="zh-CN" altLang="en-US" sz="1600" dirty="0"/>
              <a:t>和</a:t>
            </a:r>
            <a:r>
              <a:rPr lang="zh-CN" altLang="en-US" sz="1600" dirty="0">
                <a:solidFill>
                  <a:srgbClr val="FF0000"/>
                </a:solidFill>
              </a:rPr>
              <a:t>管理</a:t>
            </a:r>
            <a:r>
              <a:rPr lang="zh-CN" altLang="en-US" sz="1600" dirty="0"/>
              <a:t>关系型</a:t>
            </a:r>
            <a:r>
              <a:rPr lang="zh-CN" altLang="en-US" sz="1600" dirty="0">
                <a:solidFill>
                  <a:srgbClr val="FF0000"/>
                </a:solidFill>
              </a:rPr>
              <a:t>数据库</a:t>
            </a:r>
            <a:r>
              <a:rPr lang="zh-CN" altLang="en-US" sz="1600" dirty="0"/>
              <a:t>系统。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44137" y="2378044"/>
            <a:ext cx="6635932" cy="1371541"/>
            <a:chOff x="444137" y="1367861"/>
            <a:chExt cx="6635932" cy="1371541"/>
          </a:xfrm>
        </p:grpSpPr>
        <p:sp>
          <p:nvSpPr>
            <p:cNvPr id="34" name="文本框 33"/>
            <p:cNvSpPr txBox="1"/>
            <p:nvPr>
              <p:custDataLst>
                <p:tags r:id="rId16"/>
              </p:custDataLst>
            </p:nvPr>
          </p:nvSpPr>
          <p:spPr>
            <a:xfrm>
              <a:off x="444137" y="1367861"/>
              <a:ext cx="1654620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查询数据：</a:t>
              </a:r>
              <a:r>
                <a:rPr lang="en-US" altLang="zh-CN" sz="1100" dirty="0"/>
                <a:t>SELECT</a:t>
              </a:r>
              <a:r>
                <a:rPr lang="zh-CN" altLang="en-US" sz="1100" dirty="0"/>
                <a:t>语句</a:t>
              </a:r>
            </a:p>
          </p:txBody>
        </p:sp>
        <p:sp>
          <p:nvSpPr>
            <p:cNvPr id="42" name="文本框 41"/>
            <p:cNvSpPr txBox="1"/>
            <p:nvPr>
              <p:custDataLst>
                <p:tags r:id="rId17"/>
              </p:custDataLst>
            </p:nvPr>
          </p:nvSpPr>
          <p:spPr>
            <a:xfrm>
              <a:off x="444137" y="1631406"/>
              <a:ext cx="6635932" cy="1107996"/>
            </a:xfrm>
            <a:prstGeom prst="rect">
              <a:avLst/>
            </a:prstGeom>
            <a:ln w="12700">
              <a:solidFill>
                <a:schemeClr val="accent2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CN" sz="1100" dirty="0"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latin typeface="Consolas" panose="020B0609020204030204" pitchFamily="49" charset="0"/>
                </a:rPr>
                <a:t>列名称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sz="1100" dirty="0"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latin typeface="Consolas" panose="020B0609020204030204" pitchFamily="49" charset="0"/>
                </a:rPr>
                <a:t>表名称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CN" sz="1100" dirty="0">
                  <a:latin typeface="Consolas" panose="020B0609020204030204" pitchFamily="49" charset="0"/>
                </a:rPr>
                <a:t> *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sz="1100" dirty="0"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latin typeface="Consolas" panose="020B0609020204030204" pitchFamily="49" charset="0"/>
                </a:rPr>
                <a:t>表名称 </a:t>
              </a:r>
              <a:r>
                <a:rPr lang="en-US" altLang="zh-CN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星号（*）表示所有列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CN" sz="1100" dirty="0">
                  <a:latin typeface="Consolas" panose="020B0609020204030204" pitchFamily="49" charset="0"/>
                </a:rPr>
                <a:t> *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sz="1100" dirty="0"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latin typeface="Consolas" panose="020B0609020204030204" pitchFamily="49" charset="0"/>
                </a:rPr>
                <a:t>表名称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altLang="zh-CN" sz="1100" dirty="0"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latin typeface="Consolas" panose="020B0609020204030204" pitchFamily="49" charset="0"/>
                </a:rPr>
                <a:t>列名称 </a:t>
              </a:r>
              <a:r>
                <a:rPr lang="en-US" altLang="zh-CN" sz="1100" dirty="0">
                  <a:latin typeface="Consolas" panose="020B0609020204030204" pitchFamily="49" charset="0"/>
                </a:rPr>
                <a:t>= </a:t>
              </a:r>
              <a:r>
                <a:rPr lang="zh-CN" altLang="en-US" sz="1100" dirty="0">
                  <a:latin typeface="Consolas" panose="020B0609020204030204" pitchFamily="49" charset="0"/>
                </a:rPr>
                <a:t>某值 </a:t>
              </a:r>
              <a:r>
                <a:rPr lang="en-US" altLang="zh-CN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查询符合条件的记录</a:t>
              </a:r>
              <a:endParaRPr lang="en-US" altLang="zh-CN" sz="1100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例如：</a:t>
              </a:r>
              <a:r>
                <a:rPr lang="en-US" altLang="zh-CN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SELECT * FORM student WHERE age &gt; 18 </a:t>
              </a:r>
              <a:r>
                <a:rPr lang="en-US" altLang="zh-CN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查询数据表</a:t>
              </a:r>
              <a:r>
                <a:rPr lang="en-US" altLang="zh-CN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student</a:t>
              </a:r>
              <a:r>
                <a:rPr lang="zh-CN" altLang="en-US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中年龄大于</a:t>
              </a:r>
              <a:r>
                <a:rPr lang="en-US" altLang="zh-CN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18</a:t>
              </a:r>
              <a:r>
                <a:rPr lang="zh-CN" altLang="en-US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岁的记录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4137" y="3928169"/>
            <a:ext cx="6635932" cy="855000"/>
            <a:chOff x="444137" y="1367861"/>
            <a:chExt cx="6635932" cy="855000"/>
          </a:xfrm>
        </p:grpSpPr>
        <p:sp>
          <p:nvSpPr>
            <p:cNvPr id="47" name="文本框 46"/>
            <p:cNvSpPr txBox="1"/>
            <p:nvPr>
              <p:custDataLst>
                <p:tags r:id="rId14"/>
              </p:custDataLst>
            </p:nvPr>
          </p:nvSpPr>
          <p:spPr>
            <a:xfrm>
              <a:off x="444137" y="1367861"/>
              <a:ext cx="2053767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插入数据：</a:t>
              </a:r>
              <a:r>
                <a:rPr lang="en-US" altLang="zh-CN" sz="1100" dirty="0"/>
                <a:t>INSERT INTO</a:t>
              </a:r>
              <a:r>
                <a:rPr lang="zh-CN" altLang="en-US" sz="1100" dirty="0"/>
                <a:t>语句</a:t>
              </a:r>
            </a:p>
          </p:txBody>
        </p:sp>
        <p:sp>
          <p:nvSpPr>
            <p:cNvPr id="48" name="文本框 47"/>
            <p:cNvSpPr txBox="1"/>
            <p:nvPr>
              <p:custDataLst>
                <p:tags r:id="rId15"/>
              </p:custDataLst>
            </p:nvPr>
          </p:nvSpPr>
          <p:spPr>
            <a:xfrm>
              <a:off x="444137" y="1622697"/>
              <a:ext cx="6635932" cy="600164"/>
            </a:xfrm>
            <a:prstGeom prst="rect">
              <a:avLst/>
            </a:prstGeom>
            <a:ln w="12700">
              <a:solidFill>
                <a:schemeClr val="accent2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INSERT INTO </a:t>
              </a:r>
              <a:r>
                <a:rPr lang="zh-CN" altLang="en-US" sz="1100" dirty="0">
                  <a:latin typeface="Consolas" panose="020B0609020204030204" pitchFamily="49" charset="0"/>
                </a:rPr>
                <a:t>表名称 </a:t>
              </a:r>
              <a:r>
                <a:rPr lang="en-US" altLang="zh-CN" sz="1100" dirty="0">
                  <a:latin typeface="Consolas" panose="020B0609020204030204" pitchFamily="49" charset="0"/>
                </a:rPr>
                <a:t>(</a:t>
              </a:r>
              <a:r>
                <a:rPr lang="zh-CN" altLang="en-US" sz="1100" dirty="0">
                  <a:latin typeface="Consolas" panose="020B0609020204030204" pitchFamily="49" charset="0"/>
                </a:rPr>
                <a:t>列</a:t>
              </a:r>
              <a:r>
                <a:rPr lang="en-US" altLang="zh-CN" sz="1100" dirty="0">
                  <a:latin typeface="Consolas" panose="020B0609020204030204" pitchFamily="49" charset="0"/>
                </a:rPr>
                <a:t>1, </a:t>
              </a:r>
              <a:r>
                <a:rPr lang="zh-CN" altLang="en-US" sz="1100" dirty="0">
                  <a:latin typeface="Consolas" panose="020B0609020204030204" pitchFamily="49" charset="0"/>
                </a:rPr>
                <a:t>列</a:t>
              </a:r>
              <a:r>
                <a:rPr lang="en-US" altLang="zh-CN" sz="1100" dirty="0">
                  <a:latin typeface="Consolas" panose="020B0609020204030204" pitchFamily="49" charset="0"/>
                </a:rPr>
                <a:t>2,...)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VALUES</a:t>
              </a:r>
              <a:r>
                <a:rPr lang="en-US" altLang="zh-CN" sz="1100" dirty="0">
                  <a:latin typeface="Consolas" panose="020B0609020204030204" pitchFamily="49" charset="0"/>
                </a:rPr>
                <a:t> (</a:t>
              </a:r>
              <a:r>
                <a:rPr lang="zh-CN" altLang="en-US" sz="1100" dirty="0">
                  <a:latin typeface="Consolas" panose="020B0609020204030204" pitchFamily="49" charset="0"/>
                </a:rPr>
                <a:t>值</a:t>
              </a:r>
              <a:r>
                <a:rPr lang="en-US" altLang="zh-CN" sz="1100" dirty="0">
                  <a:latin typeface="Consolas" panose="020B0609020204030204" pitchFamily="49" charset="0"/>
                </a:rPr>
                <a:t>1, </a:t>
              </a:r>
              <a:r>
                <a:rPr lang="zh-CN" altLang="en-US" sz="1100" dirty="0">
                  <a:latin typeface="Consolas" panose="020B0609020204030204" pitchFamily="49" charset="0"/>
                </a:rPr>
                <a:t>值</a:t>
              </a:r>
              <a:r>
                <a:rPr lang="en-US" altLang="zh-CN" sz="1100" dirty="0">
                  <a:latin typeface="Consolas" panose="020B0609020204030204" pitchFamily="49" charset="0"/>
                </a:rPr>
                <a:t>2,....)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例如：</a:t>
              </a:r>
              <a:r>
                <a:rPr lang="en-US" altLang="zh-CN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INSERT INTO student(name, gender, age) VALUES(“</a:t>
              </a:r>
              <a:r>
                <a:rPr lang="zh-CN" altLang="en-US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小张</a:t>
              </a:r>
              <a:r>
                <a:rPr lang="en-US" altLang="zh-CN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”, “</a:t>
              </a:r>
              <a:r>
                <a:rPr lang="zh-CN" altLang="en-US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男</a:t>
              </a:r>
              <a:r>
                <a:rPr lang="en-US" altLang="zh-CN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”,19) </a:t>
              </a:r>
              <a:r>
                <a:rPr lang="en-US" altLang="zh-CN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插入一条新记录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4137" y="4955794"/>
            <a:ext cx="6635932" cy="863709"/>
            <a:chOff x="444137" y="1367861"/>
            <a:chExt cx="6635932" cy="863709"/>
          </a:xfrm>
        </p:grpSpPr>
        <p:sp>
          <p:nvSpPr>
            <p:cNvPr id="50" name="文本框 49"/>
            <p:cNvSpPr txBox="1"/>
            <p:nvPr>
              <p:custDataLst>
                <p:tags r:id="rId12"/>
              </p:custDataLst>
            </p:nvPr>
          </p:nvSpPr>
          <p:spPr>
            <a:xfrm>
              <a:off x="444137" y="1367861"/>
              <a:ext cx="1728358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更新数据：</a:t>
              </a:r>
              <a:r>
                <a:rPr lang="en-US" altLang="zh-CN" sz="1100" dirty="0"/>
                <a:t>UPDATE</a:t>
              </a:r>
              <a:r>
                <a:rPr lang="zh-CN" altLang="en-US" sz="1100" dirty="0"/>
                <a:t>语句</a:t>
              </a:r>
            </a:p>
          </p:txBody>
        </p:sp>
        <p:sp>
          <p:nvSpPr>
            <p:cNvPr id="51" name="文本框 50"/>
            <p:cNvSpPr txBox="1"/>
            <p:nvPr>
              <p:custDataLst>
                <p:tags r:id="rId13"/>
              </p:custDataLst>
            </p:nvPr>
          </p:nvSpPr>
          <p:spPr>
            <a:xfrm>
              <a:off x="444137" y="1631406"/>
              <a:ext cx="6635932" cy="600164"/>
            </a:xfrm>
            <a:prstGeom prst="rect">
              <a:avLst/>
            </a:prstGeom>
            <a:ln w="12700">
              <a:solidFill>
                <a:schemeClr val="accent2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表名称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SET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列名称 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新值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列名称 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某值</a:t>
              </a:r>
              <a:endParaRPr lang="en-US" altLang="zh-CN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例如：</a:t>
              </a:r>
              <a:r>
                <a:rPr lang="en-US" altLang="zh-CN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UPDATE student SET age = 20 WHERE name = “</a:t>
              </a:r>
              <a:r>
                <a:rPr lang="zh-CN" altLang="en-US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张三</a:t>
              </a:r>
              <a:r>
                <a:rPr lang="en-US" altLang="zh-CN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” </a:t>
              </a:r>
              <a:r>
                <a:rPr lang="en-US" altLang="zh-CN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修改张三的年龄为</a:t>
              </a:r>
              <a:r>
                <a:rPr lang="en-US" altLang="zh-CN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20</a:t>
              </a:r>
              <a:r>
                <a:rPr lang="zh-CN" altLang="en-US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岁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4137" y="5948575"/>
            <a:ext cx="6635932" cy="863709"/>
            <a:chOff x="444137" y="1367861"/>
            <a:chExt cx="6635932" cy="863709"/>
          </a:xfrm>
        </p:grpSpPr>
        <p:sp>
          <p:nvSpPr>
            <p:cNvPr id="53" name="文本框 52"/>
            <p:cNvSpPr txBox="1"/>
            <p:nvPr>
              <p:custDataLst>
                <p:tags r:id="rId10"/>
              </p:custDataLst>
            </p:nvPr>
          </p:nvSpPr>
          <p:spPr>
            <a:xfrm>
              <a:off x="444137" y="1367861"/>
              <a:ext cx="1662635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删除数据：</a:t>
              </a:r>
              <a:r>
                <a:rPr lang="en-US" altLang="zh-CN" sz="1100" dirty="0"/>
                <a:t>DELETE</a:t>
              </a:r>
              <a:r>
                <a:rPr lang="zh-CN" altLang="en-US" sz="1100" dirty="0"/>
                <a:t>语句</a:t>
              </a:r>
            </a:p>
          </p:txBody>
        </p:sp>
        <p:sp>
          <p:nvSpPr>
            <p:cNvPr id="54" name="文本框 53"/>
            <p:cNvSpPr txBox="1"/>
            <p:nvPr>
              <p:custDataLst>
                <p:tags r:id="rId11"/>
              </p:custDataLst>
            </p:nvPr>
          </p:nvSpPr>
          <p:spPr>
            <a:xfrm>
              <a:off x="444137" y="1631406"/>
              <a:ext cx="6635932" cy="600164"/>
            </a:xfrm>
            <a:prstGeom prst="rect">
              <a:avLst/>
            </a:prstGeom>
            <a:ln w="12700">
              <a:solidFill>
                <a:schemeClr val="accent2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DELETE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表名称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列名称 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值</a:t>
              </a:r>
              <a:endParaRPr lang="en-US" altLang="zh-CN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例如：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DELETE FORM student WHERE gender = “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男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“ </a:t>
              </a:r>
              <a:r>
                <a:rPr lang="en-US" altLang="zh-CN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删除数据表</a:t>
              </a:r>
              <a:r>
                <a:rPr lang="en-US" altLang="zh-CN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student</a:t>
              </a:r>
              <a:r>
                <a:rPr lang="zh-CN" altLang="en-US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中所有男生记录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4137" y="1357859"/>
            <a:ext cx="6635932" cy="855000"/>
            <a:chOff x="444137" y="1367861"/>
            <a:chExt cx="6635932" cy="855000"/>
          </a:xfrm>
        </p:grpSpPr>
        <p:sp>
          <p:nvSpPr>
            <p:cNvPr id="19" name="文本框 18"/>
            <p:cNvSpPr txBox="1"/>
            <p:nvPr>
              <p:custDataLst>
                <p:tags r:id="rId8"/>
              </p:custDataLst>
            </p:nvPr>
          </p:nvSpPr>
          <p:spPr>
            <a:xfrm>
              <a:off x="444137" y="1367861"/>
              <a:ext cx="2291012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创建数据表：</a:t>
              </a:r>
              <a:r>
                <a:rPr lang="en-US" altLang="zh-CN" sz="1100" dirty="0"/>
                <a:t>CREATE TABLE</a:t>
              </a:r>
              <a:r>
                <a:rPr lang="zh-CN" altLang="en-US" sz="1100" dirty="0"/>
                <a:t>语句</a:t>
              </a:r>
            </a:p>
          </p:txBody>
        </p:sp>
        <p:sp>
          <p:nvSpPr>
            <p:cNvPr id="2" name="文本框 1"/>
            <p:cNvSpPr txBox="1"/>
            <p:nvPr>
              <p:custDataLst>
                <p:tags r:id="rId9"/>
              </p:custDataLst>
            </p:nvPr>
          </p:nvSpPr>
          <p:spPr>
            <a:xfrm>
              <a:off x="444137" y="1622697"/>
              <a:ext cx="6635932" cy="600164"/>
            </a:xfrm>
            <a:prstGeom prst="rect">
              <a:avLst/>
            </a:prstGeom>
            <a:ln w="12700">
              <a:solidFill>
                <a:schemeClr val="accent2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CREATE TABLE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数据表名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字段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名 字段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类型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字段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名 字段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类型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…… )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例如：</a:t>
              </a:r>
              <a:r>
                <a:rPr lang="en-US" altLang="zh-CN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CREATE TABLE student(id integer, name text, gender, text, age integer)</a:t>
              </a:r>
              <a:endParaRPr lang="zh-CN" altLang="en-US" sz="11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598909" y="1799656"/>
            <a:ext cx="4048125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8408367" y="4289044"/>
            <a:ext cx="2352675" cy="1333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789249" y="1333237"/>
            <a:ext cx="166744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/>
              <a:t>数据表</a:t>
            </a:r>
            <a:r>
              <a:rPr lang="en-US" altLang="zh-CN" sz="1200" dirty="0"/>
              <a:t>student</a:t>
            </a:r>
            <a:r>
              <a:rPr lang="zh-CN" altLang="en-US" sz="1200" dirty="0"/>
              <a:t>表结构</a:t>
            </a: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8838141" y="3884465"/>
            <a:ext cx="166744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/>
              <a:t>数据表</a:t>
            </a:r>
            <a:r>
              <a:rPr lang="en-US" altLang="zh-CN" sz="1200" dirty="0"/>
              <a:t>student</a:t>
            </a:r>
            <a:r>
              <a:rPr lang="zh-CN" altLang="en-US" sz="1200" dirty="0"/>
              <a:t>表内容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8887033" y="568898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显示数据表记录内容</a:t>
            </a: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8376476" y="2936280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显示数据表字段组成及各字段类型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3049905" cy="3987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sz="2000" spc="600" dirty="0">
                <a:cs typeface="+mn-ea"/>
                <a:sym typeface="+mn-lt"/>
              </a:rPr>
              <a:t>功能</a:t>
            </a:r>
            <a:r>
              <a:rPr lang="en-US" altLang="zh-CN" sz="2000" spc="600" dirty="0">
                <a:cs typeface="+mn-ea"/>
                <a:sym typeface="+mn-lt"/>
              </a:rPr>
              <a:t>3</a:t>
            </a:r>
            <a:r>
              <a:rPr lang="zh-CN" altLang="en-US" sz="2000" spc="600" dirty="0">
                <a:cs typeface="+mn-ea"/>
                <a:sym typeface="+mn-lt"/>
              </a:rPr>
              <a:t>：读写数据库</a:t>
            </a:r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490645" y="784643"/>
            <a:ext cx="16046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导入</a:t>
            </a:r>
            <a:r>
              <a:rPr lang="en-US" altLang="zh-CN" dirty="0"/>
              <a:t>sqlite3</a:t>
            </a:r>
            <a:r>
              <a:rPr lang="zh-CN" altLang="en-US" dirty="0"/>
              <a:t>库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2702" y="1669758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创建数据库连接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93471" y="2638003"/>
            <a:ext cx="179895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/>
              <a:t>创建</a:t>
            </a:r>
            <a:r>
              <a:rPr lang="en-US" altLang="zh-CN" dirty="0"/>
              <a:t>cursor</a:t>
            </a:r>
            <a:r>
              <a:rPr lang="zh-CN" altLang="en-US" dirty="0"/>
              <a:t>对象</a:t>
            </a: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519339" y="4271288"/>
            <a:ext cx="15472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/>
              <a:t>发送</a:t>
            </a:r>
            <a:r>
              <a:rPr lang="en-US" altLang="zh-CN" dirty="0"/>
              <a:t>SQL</a:t>
            </a:r>
            <a:r>
              <a:rPr lang="zh-CN" altLang="en-US" dirty="0"/>
              <a:t>命令</a:t>
            </a:r>
          </a:p>
        </p:txBody>
      </p:sp>
      <p:cxnSp>
        <p:nvCxnSpPr>
          <p:cNvPr id="21" name="直接箭头连接符 20"/>
          <p:cNvCxnSpPr>
            <a:stCxn id="17" idx="2"/>
            <a:endCxn id="5" idx="0"/>
          </p:cNvCxnSpPr>
          <p:nvPr>
            <p:custDataLst>
              <p:tags r:id="rId5"/>
            </p:custDataLst>
          </p:nvPr>
        </p:nvCxnSpPr>
        <p:spPr>
          <a:xfrm>
            <a:off x="1292948" y="1153975"/>
            <a:ext cx="1" cy="51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7" idx="0"/>
          </p:cNvCxnSpPr>
          <p:nvPr>
            <p:custDataLst>
              <p:tags r:id="rId6"/>
            </p:custDataLst>
          </p:nvPr>
        </p:nvCxnSpPr>
        <p:spPr>
          <a:xfrm flipH="1">
            <a:off x="1292948" y="2039090"/>
            <a:ext cx="1" cy="59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20" idx="0"/>
          </p:cNvCxnSpPr>
          <p:nvPr>
            <p:custDataLst>
              <p:tags r:id="rId7"/>
            </p:custDataLst>
          </p:nvPr>
        </p:nvCxnSpPr>
        <p:spPr>
          <a:xfrm>
            <a:off x="1292948" y="3007335"/>
            <a:ext cx="1" cy="126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9"/>
          <p:cNvSpPr txBox="1"/>
          <p:nvPr>
            <p:custDataLst>
              <p:tags r:id="rId8"/>
            </p:custDataLst>
          </p:nvPr>
        </p:nvSpPr>
        <p:spPr>
          <a:xfrm>
            <a:off x="392702" y="6140108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/>
              <a:t>关闭数据库连接</a:t>
            </a: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2427987" y="80239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import sqlite3</a:t>
            </a: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2499011" y="6186186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conn.</a:t>
            </a:r>
            <a:r>
              <a:rPr lang="en-US" altLang="zh-CN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4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499011" y="2549781"/>
            <a:ext cx="4347216" cy="539066"/>
            <a:chOff x="2499011" y="2398857"/>
            <a:chExt cx="4347216" cy="539066"/>
          </a:xfrm>
        </p:grpSpPr>
        <p:sp>
          <p:nvSpPr>
            <p:cNvPr id="14" name="矩形 13"/>
            <p:cNvSpPr/>
            <p:nvPr>
              <p:custDataLst>
                <p:tags r:id="rId18"/>
              </p:custDataLst>
            </p:nvPr>
          </p:nvSpPr>
          <p:spPr>
            <a:xfrm>
              <a:off x="2499011" y="2630146"/>
              <a:ext cx="20730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cur = 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conn.</a:t>
              </a:r>
              <a:r>
                <a:rPr lang="en-US" altLang="zh-CN" sz="14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cursor</a:t>
              </a:r>
              <a:r>
                <a:rPr lang="en-US" altLang="zh-CN" sz="1400" dirty="0"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27" name="文本框 67"/>
            <p:cNvSpPr txBox="1"/>
            <p:nvPr>
              <p:custDataLst>
                <p:tags r:id="rId19"/>
              </p:custDataLst>
            </p:nvPr>
          </p:nvSpPr>
          <p:spPr>
            <a:xfrm>
              <a:off x="2499011" y="2398857"/>
              <a:ext cx="4347216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cursor</a:t>
              </a:r>
              <a:r>
                <a:rPr lang="zh-CN" altLang="en-US" sz="1200" dirty="0"/>
                <a:t>对象用于向数据库发送</a:t>
              </a:r>
              <a:r>
                <a:rPr lang="en-US" altLang="zh-CN" sz="1200" dirty="0"/>
                <a:t>SQL</a:t>
              </a:r>
              <a:r>
                <a:rPr lang="zh-CN" altLang="en-US" sz="1200" dirty="0"/>
                <a:t>命令，并返回命令执行结果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499011" y="1594077"/>
            <a:ext cx="4549643" cy="543211"/>
            <a:chOff x="2499011" y="1434273"/>
            <a:chExt cx="4549643" cy="543211"/>
          </a:xfrm>
        </p:grpSpPr>
        <p:sp>
          <p:nvSpPr>
            <p:cNvPr id="13" name="矩形 12"/>
            <p:cNvSpPr/>
            <p:nvPr>
              <p:custDataLst>
                <p:tags r:id="rId16"/>
              </p:custDataLst>
            </p:nvPr>
          </p:nvSpPr>
          <p:spPr>
            <a:xfrm>
              <a:off x="2499011" y="1669707"/>
              <a:ext cx="34644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conn = sqlite3.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connect</a:t>
              </a:r>
              <a:r>
                <a:rPr lang="en-US" altLang="zh-CN" sz="1400" dirty="0">
                  <a:latin typeface="Consolas" panose="020B0609020204030204" pitchFamily="49" charset="0"/>
                </a:rPr>
                <a:t>('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data.db</a:t>
              </a:r>
              <a:r>
                <a:rPr lang="en-US" altLang="zh-CN" sz="1400" dirty="0">
                  <a:latin typeface="Consolas" panose="020B0609020204030204" pitchFamily="49" charset="0"/>
                </a:rPr>
                <a:t>')</a:t>
              </a:r>
            </a:p>
          </p:txBody>
        </p:sp>
        <p:sp>
          <p:nvSpPr>
            <p:cNvPr id="28" name="文本框 67"/>
            <p:cNvSpPr txBox="1"/>
            <p:nvPr>
              <p:custDataLst>
                <p:tags r:id="rId17"/>
              </p:custDataLst>
            </p:nvPr>
          </p:nvSpPr>
          <p:spPr>
            <a:xfrm>
              <a:off x="2499011" y="1434273"/>
              <a:ext cx="4549643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conn</a:t>
              </a:r>
              <a:r>
                <a:rPr lang="zh-CN" altLang="en-US" sz="1200" dirty="0"/>
                <a:t>表示连接到数据库的对象，创建连接时需指定数据库的路径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99011" y="3612825"/>
            <a:ext cx="8940268" cy="1015663"/>
            <a:chOff x="2499011" y="3604168"/>
            <a:chExt cx="8940268" cy="1015663"/>
          </a:xfrm>
        </p:grpSpPr>
        <p:sp>
          <p:nvSpPr>
            <p:cNvPr id="15" name="矩形 14"/>
            <p:cNvSpPr/>
            <p:nvPr>
              <p:custDataLst>
                <p:tags r:id="rId14"/>
              </p:custDataLst>
            </p:nvPr>
          </p:nvSpPr>
          <p:spPr>
            <a:xfrm>
              <a:off x="2499011" y="3881167"/>
              <a:ext cx="894026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cur.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execute</a:t>
              </a:r>
              <a:r>
                <a:rPr lang="en-US" altLang="zh-CN" sz="1400" dirty="0">
                  <a:latin typeface="Consolas" panose="020B0609020204030204" pitchFamily="49" charset="0"/>
                </a:rPr>
                <a:t>('</a:t>
              </a:r>
              <a:r>
                <a:rPr lang="en-US" altLang="zh-CN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CN" sz="1400" dirty="0">
                  <a:latin typeface="Consolas" panose="020B0609020204030204" pitchFamily="49" charset="0"/>
                </a:rPr>
                <a:t> * </a:t>
              </a:r>
              <a:r>
                <a:rPr lang="en-US" altLang="zh-CN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sz="1400" dirty="0">
                  <a:latin typeface="Consolas" panose="020B0609020204030204" pitchFamily="49" charset="0"/>
                </a:rPr>
                <a:t> message </a:t>
              </a:r>
              <a:r>
                <a:rPr lang="en-US" altLang="zh-CN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altLang="zh-CN" sz="1400" dirty="0">
                  <a:latin typeface="Consolas" panose="020B0609020204030204" pitchFamily="49" charset="0"/>
                </a:rPr>
                <a:t> id = 1') 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从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message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数据表中查询字段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id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值等于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1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的记录</a:t>
              </a:r>
              <a:endPara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res = cur.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fetchall</a:t>
              </a:r>
              <a:r>
                <a:rPr lang="en-US" altLang="zh-CN" sz="1400" dirty="0">
                  <a:latin typeface="Consolas" panose="020B0609020204030204" pitchFamily="49" charset="0"/>
                </a:rPr>
                <a:t>() 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获取查询结果，以二维列表形式</a:t>
              </a:r>
              <a:endPara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cur.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altLang="zh-CN" sz="1400" dirty="0">
                  <a:latin typeface="Consolas" panose="020B0609020204030204" pitchFamily="49" charset="0"/>
                </a:rPr>
                <a:t>() 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关闭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cursor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对象</a:t>
              </a:r>
              <a:endPara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文本框 67"/>
            <p:cNvSpPr txBox="1"/>
            <p:nvPr>
              <p:custDataLst>
                <p:tags r:id="rId15"/>
              </p:custDataLst>
            </p:nvPr>
          </p:nvSpPr>
          <p:spPr>
            <a:xfrm>
              <a:off x="2499011" y="3604168"/>
              <a:ext cx="3168881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执行查询操作，将查询结果存储在</a:t>
              </a:r>
              <a:r>
                <a:rPr lang="en-US" altLang="zh-CN" sz="1200" dirty="0"/>
                <a:t>res</a:t>
              </a:r>
              <a:r>
                <a:rPr lang="zh-CN" altLang="en-US" sz="1200" dirty="0"/>
                <a:t>变量中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99011" y="4700415"/>
            <a:ext cx="9273693" cy="1262960"/>
            <a:chOff x="2499011" y="4369994"/>
            <a:chExt cx="9273693" cy="1262960"/>
          </a:xfrm>
        </p:grpSpPr>
        <p:sp>
          <p:nvSpPr>
            <p:cNvPr id="30" name="文本框 67"/>
            <p:cNvSpPr txBox="1"/>
            <p:nvPr>
              <p:custDataLst>
                <p:tags r:id="rId12"/>
              </p:custDataLst>
            </p:nvPr>
          </p:nvSpPr>
          <p:spPr>
            <a:xfrm>
              <a:off x="2499011" y="4369994"/>
              <a:ext cx="4440639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执行插入操作，插入完成后需调用</a:t>
              </a:r>
              <a:r>
                <a:rPr lang="en-US" altLang="zh-CN" sz="1200" dirty="0"/>
                <a:t>commit</a:t>
              </a:r>
              <a:r>
                <a:rPr lang="zh-CN" altLang="en-US" sz="1200" dirty="0"/>
                <a:t>方法使插入动作生效</a:t>
              </a:r>
            </a:p>
          </p:txBody>
        </p:sp>
        <p:sp>
          <p:nvSpPr>
            <p:cNvPr id="26" name="矩形 25"/>
            <p:cNvSpPr/>
            <p:nvPr>
              <p:custDataLst>
                <p:tags r:id="rId13"/>
              </p:custDataLst>
            </p:nvPr>
          </p:nvSpPr>
          <p:spPr>
            <a:xfrm>
              <a:off x="2499011" y="4617291"/>
              <a:ext cx="9273693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sql = ‘</a:t>
              </a:r>
              <a:r>
                <a:rPr lang="en-US" altLang="zh-CN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altLang="zh-CN" sz="1400" dirty="0">
                  <a:latin typeface="Consolas" panose="020B0609020204030204" pitchFamily="49" charset="0"/>
                </a:rPr>
                <a:t> </a:t>
              </a:r>
              <a:r>
                <a:rPr lang="en-US" altLang="zh-CN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INTO</a:t>
              </a:r>
              <a:r>
                <a:rPr lang="en-US" altLang="zh-CN" sz="1400" dirty="0">
                  <a:latin typeface="Consolas" panose="020B0609020204030204" pitchFamily="49" charset="0"/>
                </a:rPr>
                <a:t> message(msg, who) </a:t>
              </a:r>
              <a:r>
                <a:rPr lang="en-US" altLang="zh-CN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VALUES</a:t>
              </a:r>
              <a:r>
                <a:rPr lang="en-US" altLang="zh-CN" sz="1400" dirty="0">
                  <a:latin typeface="Consolas" panose="020B0609020204030204" pitchFamily="49" charset="0"/>
                </a:rPr>
                <a:t>(“%s”, “%s”)’% (msg, who)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插入数据到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message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数据表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cur.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execute</a:t>
              </a:r>
              <a:r>
                <a:rPr lang="en-US" altLang="zh-CN" sz="1400" dirty="0">
                  <a:latin typeface="Consolas" panose="020B0609020204030204" pitchFamily="49" charset="0"/>
                </a:rPr>
                <a:t>(sql) 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执行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sql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语句</a:t>
              </a:r>
              <a:r>
                <a:rPr lang="zh-CN" altLang="en-US" sz="1400" dirty="0">
                  <a:latin typeface="Consolas" panose="020B0609020204030204" pitchFamily="49" charset="0"/>
                </a:rPr>
                <a:t>    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conn.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commit</a:t>
              </a:r>
              <a:r>
                <a:rPr lang="en-US" altLang="zh-CN" sz="1400" dirty="0">
                  <a:latin typeface="Consolas" panose="020B0609020204030204" pitchFamily="49" charset="0"/>
                </a:rPr>
                <a:t>()</a:t>
              </a:r>
              <a:r>
                <a:rPr lang="en-US" altLang="zh-CN" dirty="0">
                  <a:latin typeface="Consolas" panose="020B0609020204030204" pitchFamily="49" charset="0"/>
                </a:rPr>
                <a:t> 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向数据库管理系统提交命令</a:t>
              </a:r>
              <a:endPara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cur.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altLang="zh-CN" sz="1400" dirty="0">
                  <a:latin typeface="Consolas" panose="020B0609020204030204" pitchFamily="49" charset="0"/>
                </a:rPr>
                <a:t>() 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关闭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cursor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对象</a:t>
              </a:r>
              <a:endPara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0" name="直接箭头连接符 39"/>
          <p:cNvCxnSpPr>
            <a:stCxn id="20" idx="2"/>
            <a:endCxn id="8" idx="0"/>
          </p:cNvCxnSpPr>
          <p:nvPr>
            <p:custDataLst>
              <p:tags r:id="rId11"/>
            </p:custDataLst>
          </p:nvPr>
        </p:nvCxnSpPr>
        <p:spPr>
          <a:xfrm>
            <a:off x="1292949" y="4640620"/>
            <a:ext cx="0" cy="149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5" grpId="0" bldLvl="0" animBg="1"/>
      <p:bldP spid="7" grpId="0" bldLvl="0" animBg="1"/>
      <p:bldP spid="20" grpId="0" bldLvl="0" animBg="1"/>
      <p:bldP spid="8" grpId="0" bldLvl="0" animBg="1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6531429" y="5688366"/>
            <a:ext cx="4076700" cy="1007607"/>
            <a:chOff x="6531429" y="5688366"/>
            <a:chExt cx="4076700" cy="1007607"/>
          </a:xfrm>
        </p:grpSpPr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1429" y="6038748"/>
              <a:ext cx="4076700" cy="657225"/>
            </a:xfrm>
            <a:prstGeom prst="rect">
              <a:avLst/>
            </a:prstGeom>
          </p:spPr>
        </p:pic>
        <p:sp>
          <p:nvSpPr>
            <p:cNvPr id="86" name="文本框 85"/>
            <p:cNvSpPr txBox="1"/>
            <p:nvPr/>
          </p:nvSpPr>
          <p:spPr>
            <a:xfrm>
              <a:off x="8328967" y="5688366"/>
              <a:ext cx="569387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数据库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3518912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室内环境实时检测系统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868886" y="620637"/>
            <a:ext cx="3390672" cy="1029207"/>
            <a:chOff x="2868886" y="620637"/>
            <a:chExt cx="3390672" cy="10292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1769" y="1020156"/>
              <a:ext cx="859734" cy="629688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2868886" y="620637"/>
              <a:ext cx="3390672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无线路由器：发射无线信号，用于将移动终端联入局域网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177978" y="1933251"/>
            <a:ext cx="2285605" cy="1037773"/>
            <a:chOff x="3177978" y="1933251"/>
            <a:chExt cx="2285605" cy="103777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7978" y="1933251"/>
              <a:ext cx="2277936" cy="623969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3227073" y="2724803"/>
              <a:ext cx="2236510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交换机：连接网络设备，组建局域网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69672" y="1730238"/>
            <a:ext cx="2137124" cy="1218993"/>
            <a:chOff x="569672" y="1730238"/>
            <a:chExt cx="2137124" cy="121899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1482" y="1730238"/>
              <a:ext cx="1203991" cy="910048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569672" y="2703010"/>
              <a:ext cx="2137124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PC-A </a:t>
              </a:r>
              <a:r>
                <a:rPr lang="zh-CN" altLang="en-US" sz="1000" dirty="0"/>
                <a:t>服务器，</a:t>
              </a:r>
              <a:r>
                <a:rPr lang="en-US" altLang="zh-CN" sz="1000" dirty="0"/>
                <a:t>IP</a:t>
              </a:r>
              <a:r>
                <a:rPr lang="zh-CN" altLang="en-US" sz="1000" dirty="0"/>
                <a:t>：</a:t>
              </a:r>
              <a:r>
                <a:rPr lang="en-US" altLang="zh-CN" sz="1000" dirty="0"/>
                <a:t>192.168.0.150</a:t>
              </a:r>
              <a:endParaRPr lang="zh-CN" altLang="en-US" sz="1000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021987" y="4012802"/>
            <a:ext cx="3966487" cy="1275591"/>
            <a:chOff x="5021987" y="4012802"/>
            <a:chExt cx="3966487" cy="1275591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1987" y="4012802"/>
              <a:ext cx="1203991" cy="910048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5129725" y="5042172"/>
              <a:ext cx="3858749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PC-B </a:t>
              </a:r>
              <a:r>
                <a:rPr lang="zh-CN" altLang="en-US" sz="1000" dirty="0"/>
                <a:t>客户端：连接掌控板，编写客户端代码，运行模拟请求代码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29978" y="3089261"/>
            <a:ext cx="4547177" cy="2171875"/>
            <a:chOff x="129978" y="3089261"/>
            <a:chExt cx="4547177" cy="2171875"/>
          </a:xfrm>
        </p:grpSpPr>
        <p:sp>
          <p:nvSpPr>
            <p:cNvPr id="29" name="矩形 28"/>
            <p:cNvSpPr/>
            <p:nvPr/>
          </p:nvSpPr>
          <p:spPr>
            <a:xfrm>
              <a:off x="129978" y="3412427"/>
              <a:ext cx="2786742" cy="1169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app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.route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'/input'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input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request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get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'type'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 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request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get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'data'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…… 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tt, ip)  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zh-CN" altLang="en-US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数据添加成功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endParaRPr lang="zh-CN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9978" y="4707138"/>
              <a:ext cx="4547177" cy="553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app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.route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'/'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</a:p>
            <a:p>
              <a:r>
                <a:rPr lang="en-US" altLang="zh-CN" sz="1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render_template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'show.html'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msg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get_msg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zh-CN" altLang="en-US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全部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</a:t>
              </a:r>
              <a:endPara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1459" y="3089261"/>
              <a:ext cx="1367682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服务器代码：</a:t>
              </a:r>
              <a:r>
                <a:rPr lang="en-US" altLang="zh-CN" sz="1000" dirty="0"/>
                <a:t>app.py</a:t>
              </a:r>
              <a:endParaRPr lang="zh-CN" altLang="en-US" sz="1000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7289073" y="652576"/>
            <a:ext cx="4746171" cy="1987710"/>
            <a:chOff x="7289073" y="652576"/>
            <a:chExt cx="4746171" cy="1987710"/>
          </a:xfrm>
        </p:grpSpPr>
        <p:sp>
          <p:nvSpPr>
            <p:cNvPr id="32" name="矩形 31"/>
            <p:cNvSpPr/>
            <p:nvPr/>
          </p:nvSpPr>
          <p:spPr>
            <a:xfrm>
              <a:off x="7289073" y="1009070"/>
              <a:ext cx="4746171" cy="16312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url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'http://192.168.0.150:5000/input'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my_wifi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wifi()                                 </a:t>
              </a:r>
            </a:p>
            <a:p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my_wifi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.connectWiFi(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"TP-LINK_xx"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"12345678"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   </a:t>
              </a:r>
            </a:p>
            <a:p>
              <a:b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sht20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SHT20()                                </a:t>
              </a:r>
            </a:p>
            <a:p>
              <a:b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CN" sz="10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wd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sht20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.temperature()                                   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req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urequests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.get(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url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'?type=</a:t>
              </a:r>
              <a:r>
                <a:rPr lang="zh-CN" altLang="en-US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温度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'&amp;data='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</a:t>
              </a:r>
              <a:r>
                <a:rPr lang="en-US" altLang="zh-CN" sz="1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wd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 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req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.close()                               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898354" y="652576"/>
              <a:ext cx="1467068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/>
              </a:lvl1pPr>
            </a:lstStyle>
            <a:p>
              <a:r>
                <a:rPr lang="zh-CN" altLang="en-US" sz="1000" dirty="0"/>
                <a:t>智能终端：掌控板代码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412493" y="3729214"/>
            <a:ext cx="5669285" cy="1169016"/>
            <a:chOff x="6412493" y="3729214"/>
            <a:chExt cx="5669285" cy="1169016"/>
          </a:xfrm>
        </p:grpSpPr>
        <p:sp>
          <p:nvSpPr>
            <p:cNvPr id="33" name="矩形 32"/>
            <p:cNvSpPr/>
            <p:nvPr/>
          </p:nvSpPr>
          <p:spPr>
            <a:xfrm>
              <a:off x="6412493" y="4036456"/>
              <a:ext cx="5669285" cy="8617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wd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random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randint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sz="10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35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 </a:t>
              </a:r>
              <a:r>
                <a:rPr lang="en-US" altLang="zh-CN" sz="1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随机生成温度值</a:t>
              </a:r>
              <a:endPara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strurl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'http://192.168.0.150:5000/input?type=</a:t>
              </a:r>
              <a:r>
                <a:rPr lang="zh-CN" altLang="en-US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温度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'&amp;data='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</a:t>
              </a:r>
              <a:r>
                <a:rPr lang="en-US" altLang="zh-CN" sz="1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wd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res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requests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get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url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strurl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CN" sz="1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使用</a:t>
              </a:r>
              <a:r>
                <a:rPr lang="en-US" altLang="zh-CN" sz="1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get</a:t>
              </a:r>
              <a:r>
                <a:rPr lang="zh-CN" altLang="en-US" sz="1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方式将数据发送到服务器</a:t>
              </a:r>
              <a:endPara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zh-CN" altLang="en-US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请求发送中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……'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zh-CN" altLang="en-US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温度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='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US" altLang="zh-CN" sz="1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wd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res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text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419708" y="3729214"/>
              <a:ext cx="3518912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/>
              </a:lvl1pPr>
            </a:lstStyle>
            <a:p>
              <a:r>
                <a:rPr lang="zh-CN" altLang="en-US" sz="1000" dirty="0"/>
                <a:t>模拟请求代码：用于随机生成传感器值模拟掌控板发送数据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29978" y="5442145"/>
            <a:ext cx="6096000" cy="1306559"/>
            <a:chOff x="129978" y="5442145"/>
            <a:chExt cx="6096000" cy="1306559"/>
          </a:xfrm>
        </p:grpSpPr>
        <p:sp>
          <p:nvSpPr>
            <p:cNvPr id="31" name="矩形 30"/>
            <p:cNvSpPr/>
            <p:nvPr/>
          </p:nvSpPr>
          <p:spPr>
            <a:xfrm>
              <a:off x="129978" y="5733041"/>
              <a:ext cx="609600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altLang="zh-CN" sz="1000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&lt;h2&gt;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室内环境实时监控系统</a:t>
              </a:r>
              <a:r>
                <a:rPr lang="en-US" altLang="zh-CN" sz="1000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&lt;/h2&gt;</a:t>
              </a:r>
              <a:endPara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000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&lt;ul&gt;</a:t>
              </a:r>
              <a:endPara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{% for m in msg %}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时间：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{{m[3]}}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，传感器类型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{{m[1]}}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，数值：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{{m[2]}}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，来源：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{{m[4]}}</a:t>
              </a:r>
              <a:r>
                <a:rPr lang="en-US" altLang="zh-CN" sz="1000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{% endfor %}</a:t>
              </a:r>
            </a:p>
            <a:p>
              <a:r>
                <a:rPr lang="en-US" altLang="zh-CN" sz="1000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&lt;/ul&gt;</a:t>
              </a:r>
              <a:endPara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155165" y="5442145"/>
              <a:ext cx="1457450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模板文件：</a:t>
              </a:r>
              <a:r>
                <a:rPr lang="en-US" altLang="zh-CN" sz="1000" dirty="0"/>
                <a:t>show.html</a:t>
              </a:r>
              <a:endParaRPr lang="zh-CN" altLang="en-US" sz="1000" dirty="0"/>
            </a:p>
          </p:txBody>
        </p:sp>
      </p:grpSp>
      <p:sp>
        <p:nvSpPr>
          <p:cNvPr id="44" name="任意多边形 43"/>
          <p:cNvSpPr/>
          <p:nvPr/>
        </p:nvSpPr>
        <p:spPr>
          <a:xfrm>
            <a:off x="2124891" y="2455817"/>
            <a:ext cx="1854926" cy="654548"/>
          </a:xfrm>
          <a:custGeom>
            <a:avLst/>
            <a:gdLst>
              <a:gd name="connsiteX0" fmla="*/ 0 w 1854926"/>
              <a:gd name="connsiteY0" fmla="*/ 139337 h 654548"/>
              <a:gd name="connsiteX1" fmla="*/ 862149 w 1854926"/>
              <a:gd name="connsiteY1" fmla="*/ 653143 h 654548"/>
              <a:gd name="connsiteX2" fmla="*/ 1854926 w 1854926"/>
              <a:gd name="connsiteY2" fmla="*/ 0 h 65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26" h="654548">
                <a:moveTo>
                  <a:pt x="0" y="139337"/>
                </a:moveTo>
                <a:cubicBezTo>
                  <a:pt x="276497" y="407851"/>
                  <a:pt x="552995" y="676366"/>
                  <a:pt x="862149" y="653143"/>
                </a:cubicBezTo>
                <a:cubicBezTo>
                  <a:pt x="1171303" y="629920"/>
                  <a:pt x="1513114" y="314960"/>
                  <a:pt x="185492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4378878" y="2464526"/>
            <a:ext cx="1656162" cy="1576251"/>
          </a:xfrm>
          <a:custGeom>
            <a:avLst/>
            <a:gdLst>
              <a:gd name="connsiteX0" fmla="*/ 1656162 w 1656162"/>
              <a:gd name="connsiteY0" fmla="*/ 1576251 h 1576251"/>
              <a:gd name="connsiteX1" fmla="*/ 1386196 w 1656162"/>
              <a:gd name="connsiteY1" fmla="*/ 1105988 h 1576251"/>
              <a:gd name="connsiteX2" fmla="*/ 158288 w 1656162"/>
              <a:gd name="connsiteY2" fmla="*/ 984068 h 1576251"/>
              <a:gd name="connsiteX3" fmla="*/ 53785 w 1656162"/>
              <a:gd name="connsiteY3" fmla="*/ 0 h 157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6162" h="1576251">
                <a:moveTo>
                  <a:pt x="1656162" y="1576251"/>
                </a:moveTo>
                <a:cubicBezTo>
                  <a:pt x="1646002" y="1390468"/>
                  <a:pt x="1635842" y="1204685"/>
                  <a:pt x="1386196" y="1105988"/>
                </a:cubicBezTo>
                <a:cubicBezTo>
                  <a:pt x="1136550" y="1007291"/>
                  <a:pt x="380356" y="1168399"/>
                  <a:pt x="158288" y="984068"/>
                </a:cubicBezTo>
                <a:cubicBezTo>
                  <a:pt x="-63780" y="799737"/>
                  <a:pt x="-4998" y="399868"/>
                  <a:pt x="5378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139543" y="3227605"/>
            <a:ext cx="600498" cy="813172"/>
          </a:xfrm>
          <a:custGeom>
            <a:avLst/>
            <a:gdLst>
              <a:gd name="connsiteX0" fmla="*/ 0 w 600498"/>
              <a:gd name="connsiteY0" fmla="*/ 813172 h 813172"/>
              <a:gd name="connsiteX1" fmla="*/ 243840 w 600498"/>
              <a:gd name="connsiteY1" fmla="*/ 447412 h 813172"/>
              <a:gd name="connsiteX2" fmla="*/ 583474 w 600498"/>
              <a:gd name="connsiteY2" fmla="*/ 369035 h 813172"/>
              <a:gd name="connsiteX3" fmla="*/ 548640 w 600498"/>
              <a:gd name="connsiteY3" fmla="*/ 38109 h 813172"/>
              <a:gd name="connsiteX4" fmla="*/ 539931 w 600498"/>
              <a:gd name="connsiteY4" fmla="*/ 20692 h 8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98" h="813172">
                <a:moveTo>
                  <a:pt x="0" y="813172"/>
                </a:moveTo>
                <a:cubicBezTo>
                  <a:pt x="73297" y="667303"/>
                  <a:pt x="146594" y="521435"/>
                  <a:pt x="243840" y="447412"/>
                </a:cubicBezTo>
                <a:cubicBezTo>
                  <a:pt x="341086" y="373389"/>
                  <a:pt x="532674" y="437252"/>
                  <a:pt x="583474" y="369035"/>
                </a:cubicBezTo>
                <a:cubicBezTo>
                  <a:pt x="634274" y="300818"/>
                  <a:pt x="555897" y="96166"/>
                  <a:pt x="548640" y="38109"/>
                </a:cubicBezTo>
                <a:cubicBezTo>
                  <a:pt x="541383" y="-19948"/>
                  <a:pt x="540657" y="372"/>
                  <a:pt x="539931" y="206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6138871" y="1552649"/>
            <a:ext cx="797724" cy="1714715"/>
            <a:chOff x="6138871" y="1552649"/>
            <a:chExt cx="797724" cy="1714715"/>
          </a:xfrm>
        </p:grpSpPr>
        <p:pic>
          <p:nvPicPr>
            <p:cNvPr id="9" name="图片 8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237799" y="1552649"/>
              <a:ext cx="599867" cy="3537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8871" y="2539371"/>
              <a:ext cx="797724" cy="727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任意多边形 48"/>
            <p:cNvSpPr/>
            <p:nvPr/>
          </p:nvSpPr>
          <p:spPr>
            <a:xfrm>
              <a:off x="6522720" y="1872343"/>
              <a:ext cx="8709" cy="661851"/>
            </a:xfrm>
            <a:custGeom>
              <a:avLst/>
              <a:gdLst>
                <a:gd name="connsiteX0" fmla="*/ 8709 w 8709"/>
                <a:gd name="connsiteY0" fmla="*/ 661851 h 661851"/>
                <a:gd name="connsiteX1" fmla="*/ 0 w 8709"/>
                <a:gd name="connsiteY1" fmla="*/ 0 h 661851"/>
                <a:gd name="connsiteX2" fmla="*/ 0 w 8709"/>
                <a:gd name="connsiteY2" fmla="*/ 0 h 66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9" h="661851">
                  <a:moveTo>
                    <a:pt x="8709" y="6618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4354286" y="1602377"/>
            <a:ext cx="1298811" cy="1086927"/>
          </a:xfrm>
          <a:custGeom>
            <a:avLst/>
            <a:gdLst>
              <a:gd name="connsiteX0" fmla="*/ 0 w 1298811"/>
              <a:gd name="connsiteY0" fmla="*/ 0 h 1086927"/>
              <a:gd name="connsiteX1" fmla="*/ 148045 w 1298811"/>
              <a:gd name="connsiteY1" fmla="*/ 191589 h 1086927"/>
              <a:gd name="connsiteX2" fmla="*/ 870857 w 1298811"/>
              <a:gd name="connsiteY2" fmla="*/ 261257 h 1086927"/>
              <a:gd name="connsiteX3" fmla="*/ 1297577 w 1298811"/>
              <a:gd name="connsiteY3" fmla="*/ 705394 h 1086927"/>
              <a:gd name="connsiteX4" fmla="*/ 975360 w 1298811"/>
              <a:gd name="connsiteY4" fmla="*/ 1079863 h 1086927"/>
              <a:gd name="connsiteX5" fmla="*/ 278674 w 1298811"/>
              <a:gd name="connsiteY5" fmla="*/ 914400 h 108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8811" h="1086927">
                <a:moveTo>
                  <a:pt x="0" y="0"/>
                </a:moveTo>
                <a:cubicBezTo>
                  <a:pt x="1451" y="74023"/>
                  <a:pt x="2902" y="148046"/>
                  <a:pt x="148045" y="191589"/>
                </a:cubicBezTo>
                <a:cubicBezTo>
                  <a:pt x="293188" y="235132"/>
                  <a:pt x="679268" y="175623"/>
                  <a:pt x="870857" y="261257"/>
                </a:cubicBezTo>
                <a:cubicBezTo>
                  <a:pt x="1062446" y="346891"/>
                  <a:pt x="1280160" y="568960"/>
                  <a:pt x="1297577" y="705394"/>
                </a:cubicBezTo>
                <a:cubicBezTo>
                  <a:pt x="1314994" y="841828"/>
                  <a:pt x="1145177" y="1045029"/>
                  <a:pt x="975360" y="1079863"/>
                </a:cubicBezTo>
                <a:cubicBezTo>
                  <a:pt x="805543" y="1114697"/>
                  <a:pt x="542108" y="1014548"/>
                  <a:pt x="278674" y="914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4702629" y="1497781"/>
            <a:ext cx="1698171" cy="1053830"/>
          </a:xfrm>
          <a:custGeom>
            <a:avLst/>
            <a:gdLst>
              <a:gd name="connsiteX0" fmla="*/ 1698171 w 1698171"/>
              <a:gd name="connsiteY0" fmla="*/ 1053830 h 1053830"/>
              <a:gd name="connsiteX1" fmla="*/ 1271451 w 1698171"/>
              <a:gd name="connsiteY1" fmla="*/ 174265 h 1053830"/>
              <a:gd name="connsiteX2" fmla="*/ 0 w 1698171"/>
              <a:gd name="connsiteY2" fmla="*/ 93 h 105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8171" h="1053830">
                <a:moveTo>
                  <a:pt x="1698171" y="1053830"/>
                </a:moveTo>
                <a:cubicBezTo>
                  <a:pt x="1626325" y="701859"/>
                  <a:pt x="1554479" y="349888"/>
                  <a:pt x="1271451" y="174265"/>
                </a:cubicBezTo>
                <a:cubicBezTo>
                  <a:pt x="988422" y="-1358"/>
                  <a:pt x="494211" y="-633"/>
                  <a:pt x="0" y="9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075972" y="1280788"/>
            <a:ext cx="93487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/>
              <a:t>通过</a:t>
            </a:r>
            <a:r>
              <a:rPr lang="en-US" altLang="zh-CN" sz="1000" dirty="0"/>
              <a:t>WIF</a:t>
            </a:r>
            <a:r>
              <a:rPr lang="zh-CN" altLang="en-US" sz="1000" dirty="0"/>
              <a:t>联入</a:t>
            </a:r>
            <a:endParaRPr lang="en-US" altLang="zh-CN" sz="1000" dirty="0"/>
          </a:p>
          <a:p>
            <a:r>
              <a:rPr lang="zh-CN" altLang="en-US" sz="1000" dirty="0"/>
              <a:t>局域网</a:t>
            </a:r>
          </a:p>
        </p:txBody>
      </p:sp>
      <p:sp>
        <p:nvSpPr>
          <p:cNvPr id="57" name="矩形 56"/>
          <p:cNvSpPr/>
          <p:nvPr/>
        </p:nvSpPr>
        <p:spPr>
          <a:xfrm>
            <a:off x="2099141" y="3738281"/>
            <a:ext cx="626090" cy="364550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662157" y="4331854"/>
            <a:ext cx="2243515" cy="236844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532848" y="2218973"/>
            <a:ext cx="2372824" cy="236844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953043" y="4995887"/>
            <a:ext cx="464412" cy="279279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18414" y="6015480"/>
            <a:ext cx="902386" cy="279279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>
            <a:stCxn id="59" idx="2"/>
            <a:endCxn id="57" idx="3"/>
          </p:cNvCxnSpPr>
          <p:nvPr/>
        </p:nvCxnSpPr>
        <p:spPr>
          <a:xfrm flipH="1">
            <a:off x="2725231" y="2455817"/>
            <a:ext cx="7994029" cy="14647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1"/>
            <a:endCxn id="57" idx="3"/>
          </p:cNvCxnSpPr>
          <p:nvPr/>
        </p:nvCxnSpPr>
        <p:spPr>
          <a:xfrm flipH="1" flipV="1">
            <a:off x="2725231" y="3920556"/>
            <a:ext cx="6936926" cy="5297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733504" y="2859082"/>
            <a:ext cx="190629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/>
              <a:t>通过</a:t>
            </a:r>
            <a:r>
              <a:rPr lang="en-US" altLang="zh-CN" sz="1400" dirty="0"/>
              <a:t>get</a:t>
            </a:r>
            <a:r>
              <a:rPr lang="zh-CN" altLang="en-US" sz="1400" dirty="0"/>
              <a:t>方式传输数据</a:t>
            </a:r>
          </a:p>
        </p:txBody>
      </p:sp>
      <p:cxnSp>
        <p:nvCxnSpPr>
          <p:cNvPr id="74" name="曲线连接符 73"/>
          <p:cNvCxnSpPr>
            <a:stCxn id="60" idx="1"/>
          </p:cNvCxnSpPr>
          <p:nvPr/>
        </p:nvCxnSpPr>
        <p:spPr>
          <a:xfrm rot="10800000" flipV="1">
            <a:off x="1320801" y="5135527"/>
            <a:ext cx="1632243" cy="1019592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978744" y="3412427"/>
            <a:ext cx="626090" cy="225117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9532848" y="1020010"/>
            <a:ext cx="626090" cy="225117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9036067" y="4334598"/>
            <a:ext cx="626090" cy="225117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20535" y="4179776"/>
            <a:ext cx="2008628" cy="198996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740041" y="6155119"/>
            <a:ext cx="3418897" cy="415802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3452220" y="5009299"/>
            <a:ext cx="1064362" cy="228228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>
            <a:stCxn id="85" idx="1"/>
            <a:endCxn id="87" idx="2"/>
          </p:cNvCxnSpPr>
          <p:nvPr/>
        </p:nvCxnSpPr>
        <p:spPr>
          <a:xfrm flipH="1" flipV="1">
            <a:off x="3984401" y="5237527"/>
            <a:ext cx="2755640" cy="112549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4" idx="3"/>
            <a:endCxn id="85" idx="0"/>
          </p:cNvCxnSpPr>
          <p:nvPr/>
        </p:nvCxnSpPr>
        <p:spPr>
          <a:xfrm>
            <a:off x="2429163" y="4279274"/>
            <a:ext cx="6020327" cy="18758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78" grpId="0" animBg="1"/>
      <p:bldP spid="80" grpId="0" animBg="1"/>
      <p:bldP spid="81" grpId="0" animBg="1"/>
      <p:bldP spid="84" grpId="0" animBg="1"/>
      <p:bldP spid="85" grpId="0" animBg="1"/>
      <p:bldP spid="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rot="19379825">
            <a:off x="1307157" y="1214531"/>
            <a:ext cx="4100532" cy="4094812"/>
            <a:chOff x="1637731" y="1040030"/>
            <a:chExt cx="4567454" cy="456108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33" name="矩形 32"/>
          <p:cNvSpPr/>
          <p:nvPr/>
        </p:nvSpPr>
        <p:spPr>
          <a:xfrm>
            <a:off x="2779213" y="0"/>
            <a:ext cx="1096751" cy="6247864"/>
          </a:xfrm>
          <a:prstGeom prst="rect">
            <a:avLst/>
          </a:prstGeom>
          <a:noFill/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0" spc="3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400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18748" y="2253742"/>
            <a:ext cx="2608488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cs typeface="+mn-ea"/>
                <a:sym typeface="+mn-lt"/>
              </a:rPr>
              <a:t>PART C</a:t>
            </a:r>
            <a:endParaRPr lang="zh-CN" altLang="en-US" sz="2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3901" y="3075636"/>
            <a:ext cx="2954655" cy="55399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000" spc="600" dirty="0">
                <a:cs typeface="+mn-ea"/>
                <a:sym typeface="+mn-lt"/>
              </a:rPr>
              <a:t>完善信息系统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C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2185214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完善信息系统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6009" y="916667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/>
              <a:t>系统测试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0007" y="1469384"/>
            <a:ext cx="844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目的</a:t>
            </a:r>
            <a:r>
              <a:rPr lang="zh-CN" altLang="en-US" sz="1400" dirty="0"/>
              <a:t>：把测试结果与系统的需求相比较，发现所开发的系统与用户需求不符或矛盾的地方，及时加以修正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36009" y="3685849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/>
              <a:t>文档编写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3361509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836548" y="1931049"/>
            <a:ext cx="4049318" cy="1106121"/>
            <a:chOff x="1836548" y="1931049"/>
            <a:chExt cx="4049318" cy="1106121"/>
          </a:xfrm>
        </p:grpSpPr>
        <p:sp>
          <p:nvSpPr>
            <p:cNvPr id="52" name="文本框 51"/>
            <p:cNvSpPr txBox="1"/>
            <p:nvPr/>
          </p:nvSpPr>
          <p:spPr>
            <a:xfrm>
              <a:off x="1836548" y="1931050"/>
              <a:ext cx="902811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软件测试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467764" y="1931050"/>
              <a:ext cx="902811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硬件测试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983055" y="1931049"/>
              <a:ext cx="902811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网络测试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75019" y="2483172"/>
              <a:ext cx="825867" cy="55399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正确性证明</a:t>
              </a:r>
              <a:endParaRPr lang="en-US" altLang="zh-CN" sz="1000" dirty="0"/>
            </a:p>
            <a:p>
              <a:r>
                <a:rPr lang="zh-CN" altLang="en-US" sz="1000" dirty="0"/>
                <a:t>静态测试</a:t>
              </a:r>
              <a:endParaRPr lang="en-US" altLang="zh-CN" sz="1000" dirty="0"/>
            </a:p>
            <a:p>
              <a:r>
                <a:rPr lang="zh-CN" altLang="en-US" sz="1000" dirty="0"/>
                <a:t>动态测试</a:t>
              </a:r>
            </a:p>
          </p:txBody>
        </p:sp>
        <p:cxnSp>
          <p:nvCxnSpPr>
            <p:cNvPr id="12" name="直接箭头连接符 11"/>
            <p:cNvCxnSpPr>
              <a:stCxn id="52" idx="3"/>
              <a:endCxn id="53" idx="1"/>
            </p:cNvCxnSpPr>
            <p:nvPr/>
          </p:nvCxnSpPr>
          <p:spPr>
            <a:xfrm>
              <a:off x="2739359" y="2084939"/>
              <a:ext cx="728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3" idx="3"/>
              <a:endCxn id="54" idx="1"/>
            </p:cNvCxnSpPr>
            <p:nvPr/>
          </p:nvCxnSpPr>
          <p:spPr>
            <a:xfrm flipV="1">
              <a:off x="4370575" y="2084938"/>
              <a:ext cx="6124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6" idx="0"/>
            </p:cNvCxnSpPr>
            <p:nvPr/>
          </p:nvCxnSpPr>
          <p:spPr>
            <a:xfrm>
              <a:off x="2278394" y="2238826"/>
              <a:ext cx="9559" cy="244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513172" y="4482333"/>
            <a:ext cx="5016969" cy="1893721"/>
            <a:chOff x="1513172" y="4482333"/>
            <a:chExt cx="5016969" cy="1893721"/>
          </a:xfrm>
        </p:grpSpPr>
        <p:sp>
          <p:nvSpPr>
            <p:cNvPr id="57" name="文本框 56"/>
            <p:cNvSpPr txBox="1"/>
            <p:nvPr/>
          </p:nvSpPr>
          <p:spPr>
            <a:xfrm>
              <a:off x="1744005" y="4482333"/>
              <a:ext cx="1261884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系统文档类型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370575" y="4482333"/>
              <a:ext cx="2159566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系统主要文档的内容简介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13172" y="5236965"/>
              <a:ext cx="1723549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按信息系统阶段划分</a:t>
              </a:r>
              <a:endParaRPr lang="en-US" altLang="zh-CN" sz="1000" dirty="0"/>
            </a:p>
            <a:p>
              <a:r>
                <a:rPr lang="zh-CN" altLang="en-US" sz="1000" dirty="0"/>
                <a:t>按文档不同的服务目的划分</a:t>
              </a:r>
              <a:endParaRPr lang="en-US" altLang="zh-CN" sz="10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780944" y="5206503"/>
              <a:ext cx="1338828" cy="11695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可行性研究报告</a:t>
              </a:r>
              <a:endParaRPr lang="en-US" altLang="zh-CN" sz="1000" dirty="0"/>
            </a:p>
            <a:p>
              <a:r>
                <a:rPr lang="zh-CN" altLang="en-US" sz="1000" dirty="0"/>
                <a:t>系统分析说明书</a:t>
              </a:r>
              <a:endParaRPr lang="en-US" altLang="zh-CN" sz="1000" dirty="0"/>
            </a:p>
            <a:p>
              <a:r>
                <a:rPr lang="zh-CN" altLang="en-US" sz="1000" dirty="0"/>
                <a:t>系统设计说明书</a:t>
              </a:r>
              <a:endParaRPr lang="en-US" altLang="zh-CN" sz="1000" dirty="0"/>
            </a:p>
            <a:p>
              <a:r>
                <a:rPr lang="zh-CN" altLang="en-US" sz="1000" dirty="0"/>
                <a:t>程序设计报告</a:t>
              </a:r>
              <a:endParaRPr lang="en-US" altLang="zh-CN" sz="1000" dirty="0"/>
            </a:p>
            <a:p>
              <a:r>
                <a:rPr lang="zh-CN" altLang="en-US" sz="1000" dirty="0"/>
                <a:t>系统测试报告</a:t>
              </a:r>
              <a:endParaRPr lang="en-US" altLang="zh-CN" sz="1000" dirty="0"/>
            </a:p>
            <a:p>
              <a:r>
                <a:rPr lang="zh-CN" altLang="en-US" sz="1000" dirty="0"/>
                <a:t>系统使用和维护手册</a:t>
              </a:r>
              <a:endParaRPr lang="en-US" altLang="zh-CN" sz="1000" dirty="0"/>
            </a:p>
            <a:p>
              <a:r>
                <a:rPr lang="zh-CN" altLang="en-US" sz="1000" dirty="0"/>
                <a:t>系统评价报告</a:t>
              </a:r>
              <a:endParaRPr lang="en-US" altLang="zh-CN" sz="1000" dirty="0"/>
            </a:p>
          </p:txBody>
        </p:sp>
        <p:cxnSp>
          <p:nvCxnSpPr>
            <p:cNvPr id="18" name="直接箭头连接符 17"/>
            <p:cNvCxnSpPr>
              <a:stCxn id="57" idx="3"/>
              <a:endCxn id="58" idx="1"/>
            </p:cNvCxnSpPr>
            <p:nvPr/>
          </p:nvCxnSpPr>
          <p:spPr>
            <a:xfrm>
              <a:off x="3005889" y="4636222"/>
              <a:ext cx="1364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7" idx="2"/>
              <a:endCxn id="60" idx="0"/>
            </p:cNvCxnSpPr>
            <p:nvPr/>
          </p:nvCxnSpPr>
          <p:spPr>
            <a:xfrm>
              <a:off x="2374947" y="4790110"/>
              <a:ext cx="0" cy="446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58" idx="2"/>
              <a:endCxn id="62" idx="0"/>
            </p:cNvCxnSpPr>
            <p:nvPr/>
          </p:nvCxnSpPr>
          <p:spPr>
            <a:xfrm>
              <a:off x="5450358" y="4790110"/>
              <a:ext cx="0" cy="416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rot="19379825">
            <a:off x="1307157" y="1214531"/>
            <a:ext cx="4100532" cy="4094812"/>
            <a:chOff x="1637731" y="1040030"/>
            <a:chExt cx="4567454" cy="456108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6323499" y="3011245"/>
            <a:ext cx="3100184" cy="503810"/>
            <a:chOff x="6028797" y="857728"/>
            <a:chExt cx="3100184" cy="503810"/>
          </a:xfrm>
        </p:grpSpPr>
        <p:sp>
          <p:nvSpPr>
            <p:cNvPr id="33" name="矩形 32"/>
            <p:cNvSpPr/>
            <p:nvPr/>
          </p:nvSpPr>
          <p:spPr>
            <a:xfrm>
              <a:off x="6028797" y="857728"/>
              <a:ext cx="492187" cy="4770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50800" dir="2400000" algn="ctr" rotWithShape="0">
                <a:srgbClr val="000000">
                  <a:alpha val="99000"/>
                </a:srgbClr>
              </a:outerShdw>
            </a:effec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500" spc="300" dirty="0">
                  <a:solidFill>
                    <a:schemeClr val="bg1"/>
                  </a:solidFill>
                  <a:cs typeface="+mn-ea"/>
                  <a:sym typeface="+mn-lt"/>
                </a:rPr>
                <a:t>B</a:t>
              </a:r>
              <a:endParaRPr lang="zh-CN" altLang="en-US" sz="250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559047" y="884484"/>
              <a:ext cx="2569934" cy="477054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500" spc="600" dirty="0">
                  <a:cs typeface="+mn-ea"/>
                  <a:sym typeface="+mn-lt"/>
                </a:rPr>
                <a:t>搭建信息系统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2978061" y="2796480"/>
            <a:ext cx="2287806" cy="63094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500" spc="600" dirty="0">
                <a:cs typeface="+mn-ea"/>
                <a:sym typeface="+mn-lt"/>
              </a:rPr>
              <a:t>学习内容</a:t>
            </a:r>
          </a:p>
        </p:txBody>
      </p:sp>
      <p:sp>
        <p:nvSpPr>
          <p:cNvPr id="21" name="矩形 20"/>
          <p:cNvSpPr/>
          <p:nvPr/>
        </p:nvSpPr>
        <p:spPr>
          <a:xfrm>
            <a:off x="3167071" y="3479584"/>
            <a:ext cx="2105163" cy="400110"/>
          </a:xfrm>
          <a:prstGeom prst="rect">
            <a:avLst/>
          </a:prstGeom>
          <a:solidFill>
            <a:schemeClr val="bg1"/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spc="300" dirty="0">
                <a:cs typeface="+mn-ea"/>
                <a:sym typeface="+mn-lt"/>
              </a:rPr>
              <a:t>CONTENT</a:t>
            </a:r>
            <a:endParaRPr lang="zh-CN" altLang="en-US" sz="2000" spc="3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323499" y="2036830"/>
            <a:ext cx="5066486" cy="490501"/>
            <a:chOff x="6028797" y="4777064"/>
            <a:chExt cx="5066486" cy="490501"/>
          </a:xfrm>
        </p:grpSpPr>
        <p:sp>
          <p:nvSpPr>
            <p:cNvPr id="23" name="矩形 22"/>
            <p:cNvSpPr/>
            <p:nvPr/>
          </p:nvSpPr>
          <p:spPr>
            <a:xfrm>
              <a:off x="6028797" y="4790511"/>
              <a:ext cx="492187" cy="4770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50800" dir="2400000" algn="ctr" rotWithShape="0">
                <a:srgbClr val="000000">
                  <a:alpha val="99000"/>
                </a:srgbClr>
              </a:outerShdw>
            </a:effec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500" spc="300" dirty="0">
                  <a:solidFill>
                    <a:schemeClr val="bg1"/>
                  </a:solidFill>
                  <a:cs typeface="+mn-ea"/>
                  <a:sym typeface="+mn-lt"/>
                </a:rPr>
                <a:t>A</a:t>
              </a:r>
              <a:endParaRPr lang="zh-CN" altLang="en-US" sz="250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537625" y="4777064"/>
              <a:ext cx="4557658" cy="477054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500" spc="600" dirty="0">
                  <a:cs typeface="+mn-ea"/>
                  <a:sym typeface="+mn-lt"/>
                </a:rPr>
                <a:t>搭建信息系统的前期准备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23499" y="3998969"/>
            <a:ext cx="3100184" cy="503810"/>
            <a:chOff x="6028797" y="857728"/>
            <a:chExt cx="3100184" cy="503810"/>
          </a:xfrm>
        </p:grpSpPr>
        <p:sp>
          <p:nvSpPr>
            <p:cNvPr id="14" name="矩形 13"/>
            <p:cNvSpPr/>
            <p:nvPr/>
          </p:nvSpPr>
          <p:spPr>
            <a:xfrm>
              <a:off x="6028797" y="857728"/>
              <a:ext cx="492187" cy="4770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50800" dir="2400000" algn="ctr" rotWithShape="0">
                <a:srgbClr val="000000">
                  <a:alpha val="99000"/>
                </a:srgbClr>
              </a:outerShdw>
            </a:effec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500" spc="300" dirty="0">
                  <a:solidFill>
                    <a:schemeClr val="bg1"/>
                  </a:solidFill>
                  <a:cs typeface="+mn-ea"/>
                  <a:sym typeface="+mn-lt"/>
                </a:rPr>
                <a:t>C</a:t>
              </a:r>
              <a:endParaRPr lang="zh-CN" altLang="en-US" sz="250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559047" y="884484"/>
              <a:ext cx="2569934" cy="477054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500" spc="600" dirty="0">
                  <a:cs typeface="+mn-ea"/>
                  <a:sym typeface="+mn-lt"/>
                </a:rPr>
                <a:t>完善信息系统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rot="19379825">
            <a:off x="1307157" y="1214531"/>
            <a:ext cx="4100532" cy="4094812"/>
            <a:chOff x="1637731" y="1040030"/>
            <a:chExt cx="4567454" cy="456108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33" name="矩形 32"/>
          <p:cNvSpPr/>
          <p:nvPr/>
        </p:nvSpPr>
        <p:spPr>
          <a:xfrm>
            <a:off x="2779213" y="0"/>
            <a:ext cx="1096751" cy="6247864"/>
          </a:xfrm>
          <a:prstGeom prst="rect">
            <a:avLst/>
          </a:prstGeom>
          <a:noFill/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0" spc="3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400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18748" y="2253742"/>
            <a:ext cx="2608488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cs typeface="+mn-ea"/>
                <a:sym typeface="+mn-lt"/>
              </a:rPr>
              <a:t>PART A</a:t>
            </a:r>
            <a:endParaRPr lang="zh-CN" altLang="en-US" sz="2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59739" y="3075636"/>
            <a:ext cx="5262980" cy="55399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000" spc="600" dirty="0">
                <a:cs typeface="+mn-ea"/>
                <a:sym typeface="+mn-lt"/>
              </a:rPr>
              <a:t>搭建信息系统的前期准备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A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1518364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需求分析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07" y="122661"/>
            <a:ext cx="8537475" cy="6511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A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1518364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需求分析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3778" y="680227"/>
            <a:ext cx="117532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目标期待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3778" y="1083012"/>
            <a:ext cx="378032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用户搭建此信息系统的期待以及要解决的问题是什么？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3778" y="1564329"/>
            <a:ext cx="117532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功能需求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3778" y="3750201"/>
            <a:ext cx="117532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性能需求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43778" y="4666871"/>
            <a:ext cx="179087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4.</a:t>
            </a:r>
            <a:r>
              <a:rPr lang="zh-CN" altLang="en-US" dirty="0"/>
              <a:t>资源和环境需求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3778" y="5379851"/>
            <a:ext cx="158569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5.</a:t>
            </a:r>
            <a:r>
              <a:rPr lang="zh-CN" altLang="en-US" dirty="0"/>
              <a:t>用户界面需求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43778" y="6137055"/>
            <a:ext cx="158569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6.</a:t>
            </a:r>
            <a:r>
              <a:rPr lang="zh-CN" altLang="en-US" dirty="0"/>
              <a:t>可扩展性需求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91094" y="525393"/>
            <a:ext cx="34163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室内环境实时监测系统需求分析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004244" y="1083012"/>
            <a:ext cx="471898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通过信息系统的搭建，实时监测室内环境并进行及时干预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004244" y="1544183"/>
            <a:ext cx="6894106" cy="1982081"/>
            <a:chOff x="5004244" y="1544183"/>
            <a:chExt cx="6894106" cy="1982081"/>
          </a:xfrm>
        </p:grpSpPr>
        <p:sp>
          <p:nvSpPr>
            <p:cNvPr id="32" name="文本框 31"/>
            <p:cNvSpPr txBox="1"/>
            <p:nvPr/>
          </p:nvSpPr>
          <p:spPr>
            <a:xfrm>
              <a:off x="5004244" y="1544183"/>
              <a:ext cx="689410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1.</a:t>
              </a:r>
              <a:r>
                <a:rPr lang="zh-CN" altLang="en-US" sz="1200" dirty="0">
                  <a:solidFill>
                    <a:srgbClr val="FF0000"/>
                  </a:solidFill>
                </a:rPr>
                <a:t>利用智能终端结合相关传感器，如温度传感器、湿度传感器、烟雾传感器、光线传感器等，实时检测室内环境的各种指标。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04244" y="2112544"/>
              <a:ext cx="689410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2.</a:t>
              </a:r>
              <a:r>
                <a:rPr lang="zh-CN" altLang="en-US" sz="1200" dirty="0">
                  <a:solidFill>
                    <a:srgbClr val="FF0000"/>
                  </a:solidFill>
                </a:rPr>
                <a:t>将获取的各个传感器的数据，实时发送到</a:t>
              </a:r>
              <a:r>
                <a:rPr lang="en-US" altLang="zh-CN" sz="1200" dirty="0">
                  <a:solidFill>
                    <a:srgbClr val="FF0000"/>
                  </a:solidFill>
                </a:rPr>
                <a:t>Web</a:t>
              </a:r>
              <a:r>
                <a:rPr lang="zh-CN" altLang="en-US" sz="1200" dirty="0">
                  <a:solidFill>
                    <a:srgbClr val="FF0000"/>
                  </a:solidFill>
                </a:rPr>
                <a:t>服务器并保存在数据库，供后期分析。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004244" y="2496239"/>
              <a:ext cx="689410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3.Web</a:t>
              </a:r>
              <a:r>
                <a:rPr lang="zh-CN" altLang="en-US" sz="1200" dirty="0">
                  <a:solidFill>
                    <a:srgbClr val="FF0000"/>
                  </a:solidFill>
                </a:rPr>
                <a:t>页面实时显示各种传感器上传的数据，</a:t>
              </a:r>
              <a:r>
                <a:rPr lang="zh-CN" altLang="en-US" sz="1200" dirty="0">
                  <a:solidFill>
                    <a:srgbClr val="00B050"/>
                  </a:solidFill>
                </a:rPr>
                <a:t>能根据各种需求直接生成在线实时图表。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004244" y="2879933"/>
              <a:ext cx="6894106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030A0"/>
                  </a:solidFill>
                </a:rPr>
                <a:t>4.</a:t>
              </a:r>
              <a:r>
                <a:rPr lang="zh-CN" altLang="en-US" sz="1200" dirty="0">
                  <a:solidFill>
                    <a:srgbClr val="7030A0"/>
                  </a:solidFill>
                </a:rPr>
                <a:t>使用者可以对监测系统进行相关的设置，限定温度、湿度、烟雾等环境因素的临界值，一旦某项指标超过所限定的临界值，系统将自动触发声光警报，并发送报警邮件到相关邮箱，或利用物联网技术，控制家用电器自动调节市内环境。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78" y="1964475"/>
            <a:ext cx="4137101" cy="1563415"/>
            <a:chOff x="443778" y="1964475"/>
            <a:chExt cx="4137101" cy="1563415"/>
          </a:xfrm>
        </p:grpSpPr>
        <p:sp>
          <p:nvSpPr>
            <p:cNvPr id="23" name="文本框 22"/>
            <p:cNvSpPr txBox="1"/>
            <p:nvPr/>
          </p:nvSpPr>
          <p:spPr>
            <a:xfrm>
              <a:off x="443778" y="1964475"/>
              <a:ext cx="341632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/>
                <a:t>用户想利用该信息系统实现的功能称为功能需求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43778" y="2331725"/>
              <a:ext cx="387858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1.</a:t>
              </a:r>
              <a:r>
                <a:rPr lang="zh-CN" altLang="en-US" dirty="0">
                  <a:solidFill>
                    <a:srgbClr val="FF0000"/>
                  </a:solidFill>
                </a:rPr>
                <a:t>核心需求：为了达到目标必须要有的功能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43778" y="2698975"/>
              <a:ext cx="41371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>
                  <a:solidFill>
                    <a:srgbClr val="00B050"/>
                  </a:solidFill>
                </a:rPr>
                <a:t>2.</a:t>
              </a:r>
              <a:r>
                <a:rPr lang="zh-CN" altLang="en-US" dirty="0">
                  <a:solidFill>
                    <a:srgbClr val="00B050"/>
                  </a:solidFill>
                </a:rPr>
                <a:t>拓展需求：现有条件下可以使系统做得更令人满意的功能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3778" y="3066225"/>
              <a:ext cx="4014439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>
                  <a:solidFill>
                    <a:srgbClr val="7030A0"/>
                  </a:solidFill>
                </a:rPr>
                <a:t>3.</a:t>
              </a:r>
              <a:r>
                <a:rPr lang="zh-CN" altLang="en-US" dirty="0">
                  <a:solidFill>
                    <a:srgbClr val="7030A0"/>
                  </a:solidFill>
                </a:rPr>
                <a:t>创新需求：实现的功能对用户来说不是很急迫，且一般要采用比较新的技术或方法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3778" y="4097102"/>
            <a:ext cx="409704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主要包括存储容量、运行时间、传输速度和安全保密等性能指标？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43778" y="4994243"/>
            <a:ext cx="378032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硬件方面、软件方面、使用人员技术水平方面的需求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43778" y="5740345"/>
            <a:ext cx="378032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用户界面的友好性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43778" y="6528663"/>
            <a:ext cx="378032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系统技术本身的可扩展性和业务应用的可扩展性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00720" y="345688"/>
            <a:ext cx="11708782" cy="6333892"/>
            <a:chOff x="200720" y="345688"/>
            <a:chExt cx="11708782" cy="633389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211873" y="1426917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50420" y="345688"/>
              <a:ext cx="0" cy="63338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00721" y="3638248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00720" y="4614522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00720" y="5304695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00720" y="6057260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/>
        </p:nvSpPr>
        <p:spPr>
          <a:xfrm>
            <a:off x="5004244" y="3808886"/>
            <a:ext cx="409704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能够存储几十年室内环境监测数据</a:t>
            </a:r>
            <a:endParaRPr lang="en-US" altLang="zh-CN" sz="1200" dirty="0"/>
          </a:p>
          <a:p>
            <a:r>
              <a:rPr lang="zh-CN" altLang="en-US" sz="1200" dirty="0"/>
              <a:t>要求每个</a:t>
            </a:r>
            <a:r>
              <a:rPr lang="en-US" altLang="zh-CN" sz="1200" dirty="0"/>
              <a:t>2</a:t>
            </a:r>
            <a:r>
              <a:rPr lang="zh-CN" altLang="en-US" sz="1200" dirty="0"/>
              <a:t>秒钟左右记录及刷新一次环境信息</a:t>
            </a:r>
            <a:endParaRPr lang="en-US" altLang="zh-CN" sz="1200" dirty="0"/>
          </a:p>
          <a:p>
            <a:r>
              <a:rPr lang="zh-CN" altLang="en-US" sz="1200" dirty="0"/>
              <a:t>能实时显示刷新检测到的数据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4244" y="4656501"/>
            <a:ext cx="548412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硬件方面：终端使用掌控板及外接温湿度传感器等、无线路由器、服务器</a:t>
            </a:r>
            <a:endParaRPr lang="en-US" altLang="zh-CN" sz="1200" dirty="0"/>
          </a:p>
          <a:p>
            <a:r>
              <a:rPr lang="zh-CN" altLang="en-US" sz="1200" dirty="0"/>
              <a:t>软件方面：使用</a:t>
            </a:r>
            <a:r>
              <a:rPr lang="en-US" altLang="zh-CN" sz="1200" dirty="0"/>
              <a:t>Flask</a:t>
            </a:r>
            <a:r>
              <a:rPr lang="zh-CN" altLang="en-US" sz="1200" dirty="0"/>
              <a:t>框架开发，</a:t>
            </a:r>
            <a:r>
              <a:rPr lang="en-US" altLang="zh-CN" sz="1200" dirty="0"/>
              <a:t>SQLite</a:t>
            </a:r>
            <a:r>
              <a:rPr lang="zh-CN" altLang="en-US" sz="1200" dirty="0"/>
              <a:t>数据库存储，浏览器访问服务器</a:t>
            </a:r>
            <a:endParaRPr lang="en-US" altLang="zh-CN" sz="1200" dirty="0"/>
          </a:p>
          <a:p>
            <a:r>
              <a:rPr lang="zh-CN" altLang="en-US" sz="1200" dirty="0"/>
              <a:t>使用方面：能够熟练使用浏览器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004244" y="5572580"/>
            <a:ext cx="40970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以网页形式自动刷新显示最新监测信息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004244" y="6229921"/>
            <a:ext cx="675536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预留接口，可供第三方系统调用监测数据，以方便对家用电器的控制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A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1851789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可行性分析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34512" y="652693"/>
            <a:ext cx="36471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室内环境实时监测系统可行性分析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3665" y="894725"/>
            <a:ext cx="12105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必要性分析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53665" y="1833206"/>
            <a:ext cx="12105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可行性分析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31475" y="1338988"/>
            <a:ext cx="378032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系统搭建是否应该马上开始？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31475" y="2348592"/>
            <a:ext cx="416257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技术方面：</a:t>
            </a:r>
            <a:r>
              <a:rPr lang="zh-CN" altLang="en-US" sz="1200" dirty="0"/>
              <a:t>考察现有技术条件下是否可能实现系统的搭建，如存储要求、速度要求、通信要求等。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31475" y="3981360"/>
            <a:ext cx="416257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经济方面：</a:t>
            </a:r>
            <a:r>
              <a:rPr lang="zh-CN" altLang="en-US" sz="1200" dirty="0"/>
              <a:t>对搭建信息系统所需的费用和效益进行评估，要力争费用可行、投入产出合理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31475" y="5099985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社会意义：</a:t>
            </a:r>
            <a:r>
              <a:rPr lang="zh-CN" altLang="en-US" sz="1200" dirty="0"/>
              <a:t>考察各种社会因素对系统所起的制约作用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89570" y="652693"/>
            <a:ext cx="11697629" cy="5402419"/>
            <a:chOff x="189570" y="652693"/>
            <a:chExt cx="11697629" cy="5402419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750420" y="652693"/>
              <a:ext cx="0" cy="54024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89570" y="1671742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984598" y="2348592"/>
            <a:ext cx="6813616" cy="1231102"/>
            <a:chOff x="4984598" y="2399460"/>
            <a:chExt cx="6813616" cy="1231102"/>
          </a:xfrm>
        </p:grpSpPr>
        <p:sp>
          <p:nvSpPr>
            <p:cNvPr id="60" name="文本框 59"/>
            <p:cNvSpPr txBox="1"/>
            <p:nvPr/>
          </p:nvSpPr>
          <p:spPr>
            <a:xfrm>
              <a:off x="4984598" y="2399460"/>
              <a:ext cx="4162579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B050"/>
                  </a:solidFill>
                </a:rPr>
                <a:t>服务器操作系统</a:t>
              </a:r>
              <a:r>
                <a:rPr lang="zh-CN" altLang="en-US" sz="1200" dirty="0"/>
                <a:t>：微软网络操作系统</a:t>
              </a:r>
              <a:endParaRPr lang="en-US" altLang="zh-CN" sz="1200" dirty="0"/>
            </a:p>
            <a:p>
              <a:r>
                <a:rPr lang="zh-CN" altLang="en-US" sz="1200" dirty="0">
                  <a:solidFill>
                    <a:srgbClr val="00B050"/>
                  </a:solidFill>
                </a:rPr>
                <a:t>数据库系统</a:t>
              </a:r>
              <a:r>
                <a:rPr lang="zh-CN" altLang="en-US" sz="1200" dirty="0"/>
                <a:t>：</a:t>
              </a:r>
              <a:r>
                <a:rPr lang="en-US" altLang="zh-CN" sz="1200" dirty="0"/>
                <a:t>python</a:t>
              </a:r>
              <a:r>
                <a:rPr lang="zh-CN" altLang="en-US" sz="1200" dirty="0"/>
                <a:t>自带的开源数据库</a:t>
              </a:r>
              <a:r>
                <a:rPr lang="en-US" altLang="zh-CN" sz="1200" dirty="0"/>
                <a:t>SQLite</a:t>
              </a:r>
            </a:p>
            <a:p>
              <a:r>
                <a:rPr lang="zh-CN" altLang="en-US" sz="1200" dirty="0">
                  <a:solidFill>
                    <a:srgbClr val="00B050"/>
                  </a:solidFill>
                </a:rPr>
                <a:t>软件开发工具</a:t>
              </a:r>
              <a:r>
                <a:rPr lang="zh-CN" altLang="en-US" sz="1200" dirty="0"/>
                <a:t>：</a:t>
              </a:r>
              <a:r>
                <a:rPr lang="en-US" altLang="zh-CN" sz="1200" dirty="0" err="1"/>
                <a:t>vscode</a:t>
              </a:r>
              <a:r>
                <a:rPr lang="zh-CN" altLang="en-US" sz="1200" dirty="0"/>
                <a:t>、</a:t>
              </a:r>
              <a:r>
                <a:rPr lang="en-US" altLang="zh-CN" sz="1200" dirty="0" err="1"/>
                <a:t>mpython</a:t>
              </a:r>
              <a:endParaRPr lang="en-US" altLang="zh-CN" sz="1200" dirty="0"/>
            </a:p>
            <a:p>
              <a:r>
                <a:rPr lang="zh-CN" altLang="en-US" sz="1200" dirty="0">
                  <a:solidFill>
                    <a:srgbClr val="00B050"/>
                  </a:solidFill>
                </a:rPr>
                <a:t>数据交换格式</a:t>
              </a:r>
              <a:r>
                <a:rPr lang="zh-CN" altLang="en-US" sz="1200" dirty="0"/>
                <a:t>：</a:t>
              </a:r>
              <a:r>
                <a:rPr lang="en-US" altLang="zh-CN" sz="1200" dirty="0"/>
                <a:t>JSON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984598" y="3168897"/>
              <a:ext cx="681361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系统采用模块化结构和规范化的代码结构，使得系统具有通用性、可扩展性及良好的可维护性。现有人员已有掌控板开发及网络应用软件开发经验，具备搭建系统的条件</a:t>
              </a:r>
              <a:endParaRPr lang="en-US" altLang="zh-CN" sz="1200" dirty="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984598" y="3981360"/>
            <a:ext cx="681361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硬件购置</a:t>
            </a:r>
            <a:r>
              <a:rPr lang="zh-CN" altLang="en-US" sz="1200" dirty="0"/>
              <a:t>：掌控板、传感器、无线路由器（普通家用）、服务器（普通家用</a:t>
            </a:r>
            <a:r>
              <a:rPr lang="en-US" altLang="zh-CN" sz="1200" dirty="0"/>
              <a:t>PC</a:t>
            </a:r>
            <a:r>
              <a:rPr lang="zh-CN" altLang="en-US" sz="1200" dirty="0"/>
              <a:t>可以胜任）</a:t>
            </a:r>
            <a:endParaRPr lang="en-US" altLang="zh-CN" sz="1200" dirty="0"/>
          </a:p>
          <a:p>
            <a:r>
              <a:rPr lang="zh-CN" altLang="en-US" sz="1200" dirty="0">
                <a:solidFill>
                  <a:srgbClr val="00B050"/>
                </a:solidFill>
              </a:rPr>
              <a:t>软件</a:t>
            </a:r>
            <a:r>
              <a:rPr lang="zh-CN" altLang="en-US" sz="1200" dirty="0"/>
              <a:t>：开发工具使用免费开源软件、软件自主开发无须购买</a:t>
            </a:r>
            <a:endParaRPr lang="en-US" altLang="zh-CN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984598" y="5099985"/>
            <a:ext cx="681361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如果系统运行良好，可实时检测室内的环境在一天、几年甚至几十年中的变化，自动控制和改善室内环境，提供人们的健康指数。</a:t>
            </a:r>
            <a:endParaRPr lang="en-US" altLang="zh-CN" sz="1200" dirty="0"/>
          </a:p>
          <a:p>
            <a:r>
              <a:rPr lang="zh-CN" altLang="en-US" sz="1200" dirty="0"/>
              <a:t>还可对不同地区、不同生活条件的人们的室内环境进行同比、环比分析，并在网络平台进行分享。这些功能是每个家庭都需要的，有助于提高人类健康生活的质量。</a:t>
            </a:r>
            <a:endParaRPr lang="en-US" altLang="zh-CN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3114278" y="6155245"/>
            <a:ext cx="59554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分析结果用可行性报告的形式编写，形成正式的工作文件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A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2518638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开发模式的选择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762" y="1856906"/>
            <a:ext cx="7706194" cy="42093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31493" y="2550622"/>
            <a:ext cx="279878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传感器的数据通过智能终端（掌控板）汇总到数据库服务器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802732" y="6187809"/>
            <a:ext cx="480600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dirty="0"/>
              <a:t>客户端通过浏览器访问</a:t>
            </a:r>
            <a:r>
              <a:rPr lang="en-US" altLang="zh-CN" dirty="0"/>
              <a:t>Web</a:t>
            </a:r>
            <a:r>
              <a:rPr lang="zh-CN" altLang="en-US" dirty="0"/>
              <a:t>服务器，获得各种数据信息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36225" y="1856906"/>
            <a:ext cx="404772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dirty="0"/>
              <a:t>当环境信息出现异常，服务器发出各种报警信息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53469" y="4813998"/>
            <a:ext cx="375779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dirty="0"/>
              <a:t>数据的统计、分析、呈现等主要在服务器完成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30887" y="203200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搭建信息系统一般采用</a:t>
            </a:r>
            <a:r>
              <a:rPr lang="en-US" altLang="zh-CN" dirty="0">
                <a:solidFill>
                  <a:srgbClr val="FF0000"/>
                </a:solidFill>
              </a:rPr>
              <a:t>C/S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0000"/>
                </a:solidFill>
              </a:rPr>
              <a:t>B/S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324119" y="1000654"/>
            <a:ext cx="5216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室内环境实时监测系统开发模式选择</a:t>
            </a:r>
            <a:r>
              <a:rPr lang="en-US" altLang="zh-CN" dirty="0"/>
              <a:t>——B/S</a:t>
            </a:r>
            <a:r>
              <a:rPr lang="zh-CN" altLang="en-US" dirty="0"/>
              <a:t>模式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A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1518364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概要设计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00561" y="722202"/>
            <a:ext cx="34163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室内环境实时监测系统概要设计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3665" y="1363044"/>
            <a:ext cx="141577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模块结构设计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53665" y="3409942"/>
            <a:ext cx="141577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系统物理配置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53665" y="3899309"/>
            <a:ext cx="41625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硬件设备配置</a:t>
            </a:r>
            <a:endParaRPr lang="en-US" altLang="zh-CN" sz="1200" dirty="0"/>
          </a:p>
          <a:p>
            <a:r>
              <a:rPr lang="zh-CN" altLang="en-US" sz="1200" dirty="0"/>
              <a:t>应用软件的选择</a:t>
            </a:r>
            <a:endParaRPr lang="en-US" altLang="zh-CN" sz="1200" dirty="0"/>
          </a:p>
          <a:p>
            <a:r>
              <a:rPr lang="zh-CN" altLang="en-US" sz="1200" dirty="0"/>
              <a:t>通信网络的选择和设计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0945" y="345688"/>
            <a:ext cx="11697629" cy="6333892"/>
            <a:chOff x="200945" y="345688"/>
            <a:chExt cx="11697629" cy="633389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750420" y="345688"/>
              <a:ext cx="0" cy="63338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00945" y="3188308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00945" y="4950200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53665" y="1795295"/>
            <a:ext cx="3780320" cy="1105907"/>
            <a:chOff x="353665" y="1795295"/>
            <a:chExt cx="3780320" cy="1105907"/>
          </a:xfrm>
        </p:grpSpPr>
        <p:sp>
          <p:nvSpPr>
            <p:cNvPr id="53" name="文本框 52"/>
            <p:cNvSpPr txBox="1"/>
            <p:nvPr/>
          </p:nvSpPr>
          <p:spPr>
            <a:xfrm>
              <a:off x="353665" y="1795295"/>
              <a:ext cx="378032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将系统分成若干模块，每个模块完成一个特定功能。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3665" y="2070205"/>
              <a:ext cx="3780320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1.</a:t>
              </a:r>
              <a:r>
                <a:rPr lang="zh-CN" altLang="en-US" sz="1200" dirty="0"/>
                <a:t>划分系统模块</a:t>
              </a:r>
              <a:endParaRPr lang="en-US" altLang="zh-CN" sz="1200" dirty="0"/>
            </a:p>
            <a:p>
              <a:r>
                <a:rPr lang="en-US" altLang="zh-CN" sz="1200" dirty="0"/>
                <a:t>2.</a:t>
              </a:r>
              <a:r>
                <a:rPr lang="zh-CN" altLang="en-US" sz="1200" dirty="0"/>
                <a:t>确定模块功能</a:t>
              </a:r>
              <a:endParaRPr lang="en-US" altLang="zh-CN" sz="1200" dirty="0"/>
            </a:p>
            <a:p>
              <a:r>
                <a:rPr lang="en-US" altLang="zh-CN" sz="1200" dirty="0"/>
                <a:t>3.</a:t>
              </a:r>
              <a:r>
                <a:rPr lang="zh-CN" altLang="en-US" sz="1200" dirty="0"/>
                <a:t>决定模块间的调用关系</a:t>
              </a:r>
              <a:endParaRPr lang="en-US" altLang="zh-CN" sz="1200" dirty="0"/>
            </a:p>
            <a:p>
              <a:r>
                <a:rPr lang="en-US" altLang="zh-CN" sz="1200" dirty="0"/>
                <a:t>4.</a:t>
              </a:r>
              <a:r>
                <a:rPr lang="zh-CN" altLang="en-US" sz="1200" dirty="0"/>
                <a:t>指定模块间的接口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53665" y="5207097"/>
            <a:ext cx="203132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数据库管理系统选择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263151" y="1683485"/>
            <a:ext cx="5169822" cy="1078203"/>
            <a:chOff x="5263152" y="1526974"/>
            <a:chExt cx="5169822" cy="1078203"/>
          </a:xfrm>
        </p:grpSpPr>
        <p:sp>
          <p:nvSpPr>
            <p:cNvPr id="23" name="文本框 22"/>
            <p:cNvSpPr txBox="1"/>
            <p:nvPr/>
          </p:nvSpPr>
          <p:spPr>
            <a:xfrm>
              <a:off x="5263152" y="1526974"/>
              <a:ext cx="482135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B050"/>
                  </a:solidFill>
                </a:rPr>
                <a:t>数据获取与发送模块</a:t>
              </a:r>
              <a:r>
                <a:rPr lang="zh-CN" altLang="en-US" sz="1200" dirty="0"/>
                <a:t>：掌控板中从传感器读取数据发送到</a:t>
              </a:r>
              <a:r>
                <a:rPr lang="en-US" altLang="zh-CN" sz="1200" dirty="0"/>
                <a:t>web</a:t>
              </a:r>
              <a:r>
                <a:rPr lang="zh-CN" altLang="en-US" sz="1200" dirty="0"/>
                <a:t>服务器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63152" y="1930082"/>
              <a:ext cx="482135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B050"/>
                  </a:solidFill>
                </a:rPr>
                <a:t>数据添加模块</a:t>
              </a:r>
              <a:r>
                <a:rPr lang="zh-CN" altLang="en-US" sz="1200" dirty="0"/>
                <a:t>：获取掌控板发送的数据，插入到数据库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263152" y="2328178"/>
              <a:ext cx="51698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B050"/>
                  </a:solidFill>
                </a:rPr>
                <a:t>数据展示模块</a:t>
              </a:r>
              <a:r>
                <a:rPr lang="zh-CN" altLang="en-US" sz="1200" dirty="0"/>
                <a:t>：从数据库中读取实时检测数据，并以网页形式进行展示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63150" y="3623527"/>
            <a:ext cx="4821357" cy="1022817"/>
            <a:chOff x="5263152" y="3565864"/>
            <a:chExt cx="4821357" cy="1022817"/>
          </a:xfrm>
        </p:grpSpPr>
        <p:sp>
          <p:nvSpPr>
            <p:cNvPr id="26" name="文本框 25"/>
            <p:cNvSpPr txBox="1"/>
            <p:nvPr/>
          </p:nvSpPr>
          <p:spPr>
            <a:xfrm>
              <a:off x="5263152" y="3565864"/>
              <a:ext cx="482135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B050"/>
                  </a:solidFill>
                </a:rPr>
                <a:t>硬件配置</a:t>
              </a:r>
              <a:r>
                <a:rPr lang="zh-CN" altLang="en-US" sz="1200" dirty="0"/>
                <a:t>：服务器、智能终端（掌控板）、无线路由器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63152" y="3938773"/>
              <a:ext cx="482135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B050"/>
                  </a:solidFill>
                </a:rPr>
                <a:t>应用软件的选择</a:t>
              </a:r>
              <a:r>
                <a:rPr lang="zh-CN" altLang="en-US" sz="1200" dirty="0"/>
                <a:t>：</a:t>
              </a:r>
              <a:r>
                <a:rPr lang="en-US" altLang="zh-CN" sz="1200" dirty="0" err="1"/>
                <a:t>vscode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SQLite</a:t>
              </a:r>
              <a:r>
                <a:rPr lang="zh-CN" altLang="en-US" sz="1200" dirty="0"/>
                <a:t>等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63152" y="4311682"/>
              <a:ext cx="482135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B050"/>
                  </a:solidFill>
                </a:rPr>
                <a:t>通信网络的选择</a:t>
              </a:r>
              <a:r>
                <a:rPr lang="zh-CN" altLang="en-US" sz="1200" dirty="0"/>
                <a:t>：有线局域网</a:t>
              </a:r>
              <a:r>
                <a:rPr lang="en-US" altLang="zh-CN" sz="1200" dirty="0"/>
                <a:t>+WIFI</a:t>
              </a:r>
              <a:r>
                <a:rPr lang="zh-CN" altLang="en-US" sz="1200" dirty="0"/>
                <a:t>网络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53665" y="5706904"/>
            <a:ext cx="407444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主要考虑数据库的性能、数据的类型、数据库管理系统平台和安全保密性能等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63152" y="5580906"/>
            <a:ext cx="482135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数据库</a:t>
            </a:r>
            <a:r>
              <a:rPr lang="zh-CN" altLang="en-US" sz="1200" dirty="0"/>
              <a:t>：</a:t>
            </a:r>
            <a:r>
              <a:rPr lang="en-US" altLang="zh-CN" sz="1200" dirty="0"/>
              <a:t>SQLite</a:t>
            </a:r>
          </a:p>
          <a:p>
            <a:r>
              <a:rPr lang="zh-CN" altLang="en-US" sz="1200" dirty="0">
                <a:solidFill>
                  <a:srgbClr val="00B050"/>
                </a:solidFill>
              </a:rPr>
              <a:t>数据库管理系统</a:t>
            </a:r>
            <a:r>
              <a:rPr lang="zh-CN" altLang="en-US" sz="1200" dirty="0"/>
              <a:t>：</a:t>
            </a:r>
            <a:r>
              <a:rPr lang="en-US" altLang="zh-CN" sz="1200" dirty="0" err="1"/>
              <a:t>Navicat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A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1518364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详细设计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68190" y="539690"/>
            <a:ext cx="34163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室内环境实时监测系统概要设计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3665" y="850121"/>
            <a:ext cx="100540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输入设计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53665" y="2119821"/>
            <a:ext cx="100540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输出设计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27081" y="2528934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确定输出内容、选择输出设备和介质、确定输出格式等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53665" y="3081901"/>
            <a:ext cx="141577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人机界面设计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80031" y="1278774"/>
            <a:ext cx="407444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主要任务：保证数据能正确地传递到系统中</a:t>
            </a:r>
            <a:endParaRPr lang="en-US" altLang="zh-CN" sz="1200" dirty="0"/>
          </a:p>
          <a:p>
            <a:r>
              <a:rPr lang="zh-CN" altLang="en-US" sz="1200" dirty="0"/>
              <a:t>主要内容：输入数据内容的确定，输入方式与设备选择、输入数据的正确性校验等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53665" y="4025889"/>
            <a:ext cx="12105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数据库设计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53665" y="5232677"/>
            <a:ext cx="100540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代码设计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53665" y="6051131"/>
            <a:ext cx="100540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安全设计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25448" y="1180440"/>
            <a:ext cx="56915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输入数据内容：温度、湿度等传感器数据、数据生成时间、发送数据终端地址</a:t>
            </a:r>
            <a:endParaRPr lang="en-US" altLang="zh-CN" sz="1200" dirty="0"/>
          </a:p>
          <a:p>
            <a:r>
              <a:rPr lang="zh-CN" altLang="en-US" sz="1200" dirty="0"/>
              <a:t>输入方式：从传感器中读取，通过</a:t>
            </a:r>
            <a:r>
              <a:rPr lang="en-US" altLang="zh-CN" sz="1200" dirty="0"/>
              <a:t>WIFI</a:t>
            </a:r>
            <a:r>
              <a:rPr lang="zh-CN" altLang="en-US" sz="1200" dirty="0"/>
              <a:t>网络发送，直接插入到数据库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225448" y="2287756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以网页形式一条信息占一行每个</a:t>
            </a:r>
            <a:r>
              <a:rPr lang="en-US" altLang="zh-CN" sz="1200" dirty="0"/>
              <a:t>2</a:t>
            </a:r>
            <a:r>
              <a:rPr lang="zh-CN" altLang="en-US" sz="1200" dirty="0"/>
              <a:t>秒钟刷新显示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07869" y="3568902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人机界面设计要遵循友好、美观、简洁、统一的原则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07868" y="4421796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根据数据字典和数据存储要求，确定数据库的结构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225448" y="5352191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略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605" y="4188126"/>
            <a:ext cx="4076700" cy="6572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53375" y="345688"/>
            <a:ext cx="11697629" cy="6333892"/>
            <a:chOff x="153375" y="345688"/>
            <a:chExt cx="11697629" cy="633389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750420" y="345688"/>
              <a:ext cx="0" cy="63338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53375" y="1972826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53375" y="2907966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53375" y="3872028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53375" y="5047680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53375" y="5840160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5225448" y="3337289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略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57251" y="6144670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风年度总结PPT模板"/>
  <p:tag name="KSO_WPP_MARK_KEY" val="e663fe48-5455-441b-95ff-b17cb4d2ecc5"/>
  <p:tag name="COMMONDATA" val="eyJoZGlkIjoiZjQ1Y2RmNDc5NjI3ZWRhOTE1ZDIyNmE5ODg0NWM2M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cripuw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2865</Words>
  <Application>Microsoft Office PowerPoint</Application>
  <PresentationFormat>宽屏</PresentationFormat>
  <Paragraphs>358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Consolas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</dc:title>
  <dc:creator>第一PPT</dc:creator>
  <cp:keywords>www.1ppt.com</cp:keywords>
  <dc:description>www.1ppt.com</dc:description>
  <cp:lastModifiedBy>HP</cp:lastModifiedBy>
  <cp:revision>520</cp:revision>
  <dcterms:created xsi:type="dcterms:W3CDTF">2018-04-18T06:17:00Z</dcterms:created>
  <dcterms:modified xsi:type="dcterms:W3CDTF">2023-04-26T15:25:38Z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B845C8C84D3C40E0B0DF2EBC5EDF44F3</vt:lpwstr>
  </property>
  <property fmtid="{D5CDD505-2E9C-101B-9397-08002B2CF9AE}" pid="3" name="KSOProductBuildVer">
    <vt:lpwstr>2052-11.1.0.13703</vt:lpwstr>
  </property>
</Properties>
</file>