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73" r:id="rId2"/>
    <p:sldId id="286" r:id="rId3"/>
    <p:sldId id="256" r:id="rId4"/>
    <p:sldId id="271" r:id="rId5"/>
    <p:sldId id="282" r:id="rId6"/>
    <p:sldId id="294" r:id="rId7"/>
    <p:sldId id="292" r:id="rId8"/>
    <p:sldId id="293" r:id="rId9"/>
    <p:sldId id="287" r:id="rId10"/>
    <p:sldId id="278" r:id="rId11"/>
    <p:sldId id="265" r:id="rId12"/>
    <p:sldId id="266" r:id="rId13"/>
    <p:sldId id="291" r:id="rId14"/>
    <p:sldId id="284" r:id="rId15"/>
    <p:sldId id="280" r:id="rId16"/>
    <p:sldId id="285" r:id="rId17"/>
    <p:sldId id="298" r:id="rId18"/>
    <p:sldId id="300" r:id="rId19"/>
    <p:sldId id="301" r:id="rId20"/>
    <p:sldId id="302" r:id="rId21"/>
    <p:sldId id="303" r:id="rId22"/>
    <p:sldId id="304" r:id="rId23"/>
    <p:sldId id="281" r:id="rId24"/>
    <p:sldId id="262" r:id="rId25"/>
    <p:sldId id="263" r:id="rId26"/>
    <p:sldId id="264" r:id="rId27"/>
    <p:sldId id="259" r:id="rId28"/>
    <p:sldId id="261" r:id="rId29"/>
    <p:sldId id="274" r:id="rId30"/>
    <p:sldId id="289" r:id="rId31"/>
    <p:sldId id="288" r:id="rId32"/>
    <p:sldId id="295" r:id="rId33"/>
    <p:sldId id="296" r:id="rId34"/>
    <p:sldId id="297" r:id="rId35"/>
  </p:sldIdLst>
  <p:sldSz cx="12192000" cy="6858000"/>
  <p:notesSz cx="6858000" cy="9144000"/>
  <p:custDataLst>
    <p:tags r:id="rId3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85" d="100"/>
          <a:sy n="85" d="100"/>
        </p:scale>
        <p:origin x="13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2023/3/9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2023/3/9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2023/3/9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2023/3/9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2023/3/9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2023/3/9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2023/3/9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997B5FA-0921-464F-AAE1-844C04324D75}" type="datetimeFigureOut">
              <a:rPr lang="zh-CN" altLang="en-US" smtClean="0"/>
              <a:t>2023/3/9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t>2023/3/9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2023/3/9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2023/3/9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t>2023/3/9</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xml"/><Relationship Id="rId1" Type="http://schemas.openxmlformats.org/officeDocument/2006/relationships/tags" Target="../tags/tag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789555" y="2705725"/>
            <a:ext cx="6161405" cy="1446550"/>
          </a:xfrm>
          <a:prstGeom prst="rect">
            <a:avLst/>
          </a:prstGeom>
          <a:noFill/>
        </p:spPr>
        <p:txBody>
          <a:bodyPr wrap="square" rtlCol="0">
            <a:spAutoFit/>
          </a:bodyPr>
          <a:lstStyle/>
          <a:p>
            <a:r>
              <a:rPr lang="zh-CN" altLang="en-US" sz="8800" dirty="0">
                <a:latin typeface="华文行楷" panose="02010800040101010101" charset="-122"/>
                <a:ea typeface="华文行楷" panose="02010800040101010101" charset="-122"/>
                <a:cs typeface="华文行楷" panose="02010800040101010101" charset="-122"/>
              </a:rPr>
              <a:t>必修一复习</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7651099C-C6AE-F224-2281-B99421B913E4}"/>
              </a:ext>
            </a:extLst>
          </p:cNvPr>
          <p:cNvSpPr txBox="1"/>
          <p:nvPr/>
        </p:nvSpPr>
        <p:spPr>
          <a:xfrm>
            <a:off x="2110381" y="547599"/>
            <a:ext cx="1369695" cy="523220"/>
          </a:xfrm>
          <a:prstGeom prst="rect">
            <a:avLst/>
          </a:prstGeom>
          <a:noFill/>
        </p:spPr>
        <p:txBody>
          <a:bodyPr wrap="square" rtlCol="0">
            <a:spAutoFit/>
          </a:bodyPr>
          <a:lstStyle/>
          <a:p>
            <a:r>
              <a:rPr lang="zh-CN" altLang="en-US" sz="2800" b="1" dirty="0"/>
              <a:t>信号</a:t>
            </a:r>
          </a:p>
        </p:txBody>
      </p:sp>
      <p:sp>
        <p:nvSpPr>
          <p:cNvPr id="7" name="文本框 6">
            <a:extLst>
              <a:ext uri="{FF2B5EF4-FFF2-40B4-BE49-F238E27FC236}">
                <a16:creationId xmlns:a16="http://schemas.microsoft.com/office/drawing/2014/main" id="{666E9BF3-6562-3A57-7699-B1E8CC1C9342}"/>
              </a:ext>
            </a:extLst>
          </p:cNvPr>
          <p:cNvSpPr txBox="1"/>
          <p:nvPr/>
        </p:nvSpPr>
        <p:spPr>
          <a:xfrm>
            <a:off x="3683502" y="135003"/>
            <a:ext cx="11316159" cy="1130822"/>
          </a:xfrm>
          <a:prstGeom prst="rect">
            <a:avLst/>
          </a:prstGeom>
          <a:noFill/>
        </p:spPr>
        <p:txBody>
          <a:bodyPr wrap="square" rtlCol="0">
            <a:spAutoFit/>
          </a:bodyPr>
          <a:lstStyle/>
          <a:p>
            <a:pPr>
              <a:lnSpc>
                <a:spcPct val="125000"/>
              </a:lnSpc>
            </a:pPr>
            <a:r>
              <a:rPr lang="zh-CN" altLang="en-US" sz="2800" b="1" dirty="0"/>
              <a:t>模拟信号：</a:t>
            </a:r>
            <a:r>
              <a:rPr lang="zh-CN" altLang="en-US" sz="2800" dirty="0"/>
              <a:t>连续变化的物理量</a:t>
            </a:r>
            <a:endParaRPr lang="en-US" altLang="zh-CN" sz="2800" dirty="0"/>
          </a:p>
          <a:p>
            <a:pPr>
              <a:lnSpc>
                <a:spcPct val="125000"/>
              </a:lnSpc>
            </a:pPr>
            <a:r>
              <a:rPr lang="zh-CN" altLang="en-US" sz="2800" b="1" dirty="0"/>
              <a:t>数字信号：</a:t>
            </a:r>
            <a:r>
              <a:rPr lang="zh-CN" altLang="en-US" sz="2800" b="0" i="0" dirty="0">
                <a:solidFill>
                  <a:srgbClr val="101214"/>
                </a:solidFill>
                <a:effectLst/>
                <a:latin typeface="PingFang SC"/>
              </a:rPr>
              <a:t>在取值上是离散的、不连续的信号</a:t>
            </a:r>
            <a:endParaRPr lang="zh-CN" altLang="en-US" sz="2800" dirty="0"/>
          </a:p>
        </p:txBody>
      </p:sp>
      <p:sp>
        <p:nvSpPr>
          <p:cNvPr id="8" name="文本框 7">
            <a:extLst>
              <a:ext uri="{FF2B5EF4-FFF2-40B4-BE49-F238E27FC236}">
                <a16:creationId xmlns:a16="http://schemas.microsoft.com/office/drawing/2014/main" id="{BAB8ED7A-0617-B885-C0AA-D32F7600EACB}"/>
              </a:ext>
            </a:extLst>
          </p:cNvPr>
          <p:cNvSpPr txBox="1"/>
          <p:nvPr/>
        </p:nvSpPr>
        <p:spPr>
          <a:xfrm>
            <a:off x="2110381" y="1452296"/>
            <a:ext cx="1477346" cy="523220"/>
          </a:xfrm>
          <a:prstGeom prst="rect">
            <a:avLst/>
          </a:prstGeom>
          <a:noFill/>
        </p:spPr>
        <p:txBody>
          <a:bodyPr wrap="square" rtlCol="0">
            <a:spAutoFit/>
          </a:bodyPr>
          <a:lstStyle/>
          <a:p>
            <a:r>
              <a:rPr lang="zh-CN" altLang="en-US" sz="2800" b="1" dirty="0"/>
              <a:t>数字化</a:t>
            </a:r>
          </a:p>
        </p:txBody>
      </p:sp>
      <p:sp>
        <p:nvSpPr>
          <p:cNvPr id="9" name="文本框 8">
            <a:extLst>
              <a:ext uri="{FF2B5EF4-FFF2-40B4-BE49-F238E27FC236}">
                <a16:creationId xmlns:a16="http://schemas.microsoft.com/office/drawing/2014/main" id="{030EA127-48E5-A636-EB8E-39527AE3276E}"/>
              </a:ext>
            </a:extLst>
          </p:cNvPr>
          <p:cNvSpPr txBox="1"/>
          <p:nvPr/>
        </p:nvSpPr>
        <p:spPr>
          <a:xfrm>
            <a:off x="3667847" y="1443889"/>
            <a:ext cx="5142588" cy="523220"/>
          </a:xfrm>
          <a:prstGeom prst="rect">
            <a:avLst/>
          </a:prstGeom>
          <a:noFill/>
        </p:spPr>
        <p:txBody>
          <a:bodyPr wrap="square" rtlCol="0">
            <a:spAutoFit/>
          </a:bodyPr>
          <a:lstStyle/>
          <a:p>
            <a:r>
              <a:rPr lang="zh-CN" altLang="en-US" sz="2800" dirty="0"/>
              <a:t>模拟信号转换为数字信号</a:t>
            </a:r>
          </a:p>
        </p:txBody>
      </p:sp>
      <p:sp>
        <p:nvSpPr>
          <p:cNvPr id="10" name="文本框 9">
            <a:extLst>
              <a:ext uri="{FF2B5EF4-FFF2-40B4-BE49-F238E27FC236}">
                <a16:creationId xmlns:a16="http://schemas.microsoft.com/office/drawing/2014/main" id="{82334254-1100-7603-5AFD-0FBFF7E86AF7}"/>
              </a:ext>
            </a:extLst>
          </p:cNvPr>
          <p:cNvSpPr txBox="1"/>
          <p:nvPr/>
        </p:nvSpPr>
        <p:spPr>
          <a:xfrm>
            <a:off x="2110381" y="3161374"/>
            <a:ext cx="2472235" cy="523220"/>
          </a:xfrm>
          <a:prstGeom prst="rect">
            <a:avLst/>
          </a:prstGeom>
          <a:noFill/>
        </p:spPr>
        <p:txBody>
          <a:bodyPr wrap="square" rtlCol="0">
            <a:spAutoFit/>
          </a:bodyPr>
          <a:lstStyle/>
          <a:p>
            <a:r>
              <a:rPr lang="zh-CN" altLang="en-US" sz="2800" b="1" dirty="0"/>
              <a:t>数字化过程</a:t>
            </a:r>
          </a:p>
        </p:txBody>
      </p:sp>
      <p:sp>
        <p:nvSpPr>
          <p:cNvPr id="11" name="文本框 10">
            <a:extLst>
              <a:ext uri="{FF2B5EF4-FFF2-40B4-BE49-F238E27FC236}">
                <a16:creationId xmlns:a16="http://schemas.microsoft.com/office/drawing/2014/main" id="{95A5C13D-502C-54B0-A39D-C72A5626A10C}"/>
              </a:ext>
            </a:extLst>
          </p:cNvPr>
          <p:cNvSpPr txBox="1"/>
          <p:nvPr/>
        </p:nvSpPr>
        <p:spPr>
          <a:xfrm>
            <a:off x="4351149" y="2304074"/>
            <a:ext cx="1315467" cy="1962525"/>
          </a:xfrm>
          <a:prstGeom prst="rect">
            <a:avLst/>
          </a:prstGeom>
          <a:noFill/>
        </p:spPr>
        <p:txBody>
          <a:bodyPr wrap="square" rtlCol="0">
            <a:spAutoFit/>
          </a:bodyPr>
          <a:lstStyle/>
          <a:p>
            <a:pPr>
              <a:lnSpc>
                <a:spcPct val="150000"/>
              </a:lnSpc>
            </a:pPr>
            <a:r>
              <a:rPr lang="zh-CN" altLang="en-US" sz="2800" b="1" dirty="0"/>
              <a:t>采样</a:t>
            </a:r>
            <a:endParaRPr lang="en-US" altLang="zh-CN" sz="2800" b="1" dirty="0"/>
          </a:p>
          <a:p>
            <a:pPr>
              <a:lnSpc>
                <a:spcPct val="150000"/>
              </a:lnSpc>
            </a:pPr>
            <a:r>
              <a:rPr lang="zh-CN" altLang="en-US" sz="2800" b="1" dirty="0"/>
              <a:t>量化</a:t>
            </a:r>
            <a:endParaRPr lang="en-US" altLang="zh-CN" sz="2800" b="1" dirty="0"/>
          </a:p>
          <a:p>
            <a:pPr>
              <a:lnSpc>
                <a:spcPct val="150000"/>
              </a:lnSpc>
            </a:pPr>
            <a:r>
              <a:rPr lang="zh-CN" altLang="en-US" sz="2800" b="1" dirty="0"/>
              <a:t>编码</a:t>
            </a:r>
          </a:p>
        </p:txBody>
      </p:sp>
      <p:sp>
        <p:nvSpPr>
          <p:cNvPr id="12" name="文本框 11">
            <a:extLst>
              <a:ext uri="{FF2B5EF4-FFF2-40B4-BE49-F238E27FC236}">
                <a16:creationId xmlns:a16="http://schemas.microsoft.com/office/drawing/2014/main" id="{1883942E-E77C-F2DE-A66F-99EFD6A12289}"/>
              </a:ext>
            </a:extLst>
          </p:cNvPr>
          <p:cNvSpPr txBox="1"/>
          <p:nvPr/>
        </p:nvSpPr>
        <p:spPr>
          <a:xfrm>
            <a:off x="5666616" y="2392048"/>
            <a:ext cx="6272536" cy="523220"/>
          </a:xfrm>
          <a:prstGeom prst="rect">
            <a:avLst/>
          </a:prstGeom>
          <a:noFill/>
        </p:spPr>
        <p:txBody>
          <a:bodyPr wrap="square" rtlCol="0">
            <a:spAutoFit/>
          </a:bodyPr>
          <a:lstStyle/>
          <a:p>
            <a:r>
              <a:rPr lang="zh-CN" altLang="en-US" sz="2800" b="1" dirty="0">
                <a:solidFill>
                  <a:srgbClr val="FF0000"/>
                </a:solidFill>
              </a:rPr>
              <a:t>采样频率：</a:t>
            </a:r>
            <a:r>
              <a:rPr lang="zh-CN" altLang="en-US" sz="2800" dirty="0"/>
              <a:t>每秒采样的样本数</a:t>
            </a:r>
            <a:endParaRPr lang="en-US" altLang="zh-CN" sz="2800" dirty="0"/>
          </a:p>
        </p:txBody>
      </p:sp>
      <p:sp>
        <p:nvSpPr>
          <p:cNvPr id="13" name="文本框 12">
            <a:extLst>
              <a:ext uri="{FF2B5EF4-FFF2-40B4-BE49-F238E27FC236}">
                <a16:creationId xmlns:a16="http://schemas.microsoft.com/office/drawing/2014/main" id="{196010FE-D552-7853-5ED4-A5E678EB0CCA}"/>
              </a:ext>
            </a:extLst>
          </p:cNvPr>
          <p:cNvSpPr txBox="1"/>
          <p:nvPr/>
        </p:nvSpPr>
        <p:spPr>
          <a:xfrm>
            <a:off x="5666616" y="3017467"/>
            <a:ext cx="6272536" cy="523220"/>
          </a:xfrm>
          <a:prstGeom prst="rect">
            <a:avLst/>
          </a:prstGeom>
          <a:noFill/>
        </p:spPr>
        <p:txBody>
          <a:bodyPr wrap="square" rtlCol="0">
            <a:spAutoFit/>
          </a:bodyPr>
          <a:lstStyle/>
          <a:p>
            <a:r>
              <a:rPr lang="zh-CN" altLang="en-US" sz="2800" b="1" dirty="0">
                <a:solidFill>
                  <a:srgbClr val="FF0000"/>
                </a:solidFill>
              </a:rPr>
              <a:t>量化：</a:t>
            </a:r>
            <a:r>
              <a:rPr lang="zh-CN" altLang="en-US" sz="2800" dirty="0"/>
              <a:t>采样的样本用数值表示</a:t>
            </a:r>
            <a:endParaRPr lang="en-US" altLang="zh-CN" sz="2800" dirty="0"/>
          </a:p>
        </p:txBody>
      </p:sp>
      <p:sp>
        <p:nvSpPr>
          <p:cNvPr id="14" name="文本框 13">
            <a:extLst>
              <a:ext uri="{FF2B5EF4-FFF2-40B4-BE49-F238E27FC236}">
                <a16:creationId xmlns:a16="http://schemas.microsoft.com/office/drawing/2014/main" id="{B66FB4F7-7437-5029-2973-5813D4DAEB2A}"/>
              </a:ext>
            </a:extLst>
          </p:cNvPr>
          <p:cNvSpPr txBox="1"/>
          <p:nvPr/>
        </p:nvSpPr>
        <p:spPr>
          <a:xfrm>
            <a:off x="8195242" y="1436178"/>
            <a:ext cx="3214839" cy="523220"/>
          </a:xfrm>
          <a:prstGeom prst="rect">
            <a:avLst/>
          </a:prstGeom>
          <a:noFill/>
        </p:spPr>
        <p:txBody>
          <a:bodyPr wrap="square" rtlCol="0">
            <a:spAutoFit/>
          </a:bodyPr>
          <a:lstStyle/>
          <a:p>
            <a:r>
              <a:rPr lang="zh-CN" altLang="en-US" sz="2800" dirty="0"/>
              <a:t>模数转换器（</a:t>
            </a:r>
            <a:r>
              <a:rPr lang="en-US" altLang="zh-CN" sz="2800" dirty="0"/>
              <a:t>ADC</a:t>
            </a:r>
            <a:r>
              <a:rPr lang="zh-CN" altLang="en-US" sz="2800" dirty="0"/>
              <a:t>）</a:t>
            </a:r>
          </a:p>
        </p:txBody>
      </p:sp>
      <p:sp>
        <p:nvSpPr>
          <p:cNvPr id="15" name="文本框 14">
            <a:extLst>
              <a:ext uri="{FF2B5EF4-FFF2-40B4-BE49-F238E27FC236}">
                <a16:creationId xmlns:a16="http://schemas.microsoft.com/office/drawing/2014/main" id="{A6B64F7B-309F-6F52-4C79-8B550318FD62}"/>
              </a:ext>
            </a:extLst>
          </p:cNvPr>
          <p:cNvSpPr txBox="1"/>
          <p:nvPr/>
        </p:nvSpPr>
        <p:spPr>
          <a:xfrm>
            <a:off x="130810" y="3272790"/>
            <a:ext cx="1781175" cy="646331"/>
          </a:xfrm>
          <a:prstGeom prst="rect">
            <a:avLst/>
          </a:prstGeom>
          <a:noFill/>
        </p:spPr>
        <p:txBody>
          <a:bodyPr wrap="square" rtlCol="0">
            <a:spAutoFit/>
          </a:bodyPr>
          <a:lstStyle/>
          <a:p>
            <a:r>
              <a:rPr lang="zh-CN" altLang="en-US" sz="3600" dirty="0">
                <a:latin typeface="宋体" panose="02010600030101010101" pitchFamily="2" charset="-122"/>
                <a:ea typeface="宋体" panose="02010600030101010101" pitchFamily="2" charset="-122"/>
              </a:rPr>
              <a:t>数字化</a:t>
            </a:r>
          </a:p>
        </p:txBody>
      </p:sp>
      <p:sp>
        <p:nvSpPr>
          <p:cNvPr id="16" name="左大括号 15">
            <a:extLst>
              <a:ext uri="{FF2B5EF4-FFF2-40B4-BE49-F238E27FC236}">
                <a16:creationId xmlns:a16="http://schemas.microsoft.com/office/drawing/2014/main" id="{A3CBEE1F-0122-B7F9-749D-4B092405E05A}"/>
              </a:ext>
            </a:extLst>
          </p:cNvPr>
          <p:cNvSpPr/>
          <p:nvPr/>
        </p:nvSpPr>
        <p:spPr>
          <a:xfrm>
            <a:off x="1796415" y="456565"/>
            <a:ext cx="542290" cy="6147435"/>
          </a:xfrm>
          <a:prstGeom prst="leftBrace">
            <a:avLst>
              <a:gd name="adj1" fmla="val 37961"/>
              <a:gd name="adj2" fmla="val 49717"/>
            </a:avLst>
          </a:prstGeom>
          <a:ln w="476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宋体" panose="02010600030101010101" pitchFamily="2" charset="-122"/>
              <a:ea typeface="宋体" panose="02010600030101010101" pitchFamily="2" charset="-122"/>
            </a:endParaRPr>
          </a:p>
        </p:txBody>
      </p:sp>
      <p:pic>
        <p:nvPicPr>
          <p:cNvPr id="17" name="图片 16">
            <a:extLst>
              <a:ext uri="{FF2B5EF4-FFF2-40B4-BE49-F238E27FC236}">
                <a16:creationId xmlns:a16="http://schemas.microsoft.com/office/drawing/2014/main" id="{79945D47-301B-7B57-9D0A-26408C6FEAF0}"/>
              </a:ext>
            </a:extLst>
          </p:cNvPr>
          <p:cNvPicPr>
            <a:picLocks noChangeAspect="1"/>
          </p:cNvPicPr>
          <p:nvPr/>
        </p:nvPicPr>
        <p:blipFill>
          <a:blip r:embed="rId2"/>
          <a:stretch>
            <a:fillRect/>
          </a:stretch>
        </p:blipFill>
        <p:spPr>
          <a:xfrm>
            <a:off x="5898378" y="3769225"/>
            <a:ext cx="4290729" cy="2834775"/>
          </a:xfrm>
          <a:prstGeom prst="rect">
            <a:avLst/>
          </a:prstGeom>
        </p:spPr>
      </p:pic>
      <p:sp>
        <p:nvSpPr>
          <p:cNvPr id="30" name="左大括号 29">
            <a:extLst>
              <a:ext uri="{FF2B5EF4-FFF2-40B4-BE49-F238E27FC236}">
                <a16:creationId xmlns:a16="http://schemas.microsoft.com/office/drawing/2014/main" id="{8F7D5DB8-0A5A-51B1-C636-67A2B3414FD7}"/>
              </a:ext>
            </a:extLst>
          </p:cNvPr>
          <p:cNvSpPr/>
          <p:nvPr/>
        </p:nvSpPr>
        <p:spPr>
          <a:xfrm>
            <a:off x="3326066" y="232526"/>
            <a:ext cx="218704" cy="944476"/>
          </a:xfrm>
          <a:prstGeom prst="leftBrace">
            <a:avLst>
              <a:gd name="adj1" fmla="val 37961"/>
              <a:gd name="adj2" fmla="val 49717"/>
            </a:avLst>
          </a:prstGeom>
          <a:ln w="476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宋体" panose="02010600030101010101" pitchFamily="2" charset="-122"/>
              <a:ea typeface="宋体" panose="02010600030101010101" pitchFamily="2" charset="-122"/>
            </a:endParaRPr>
          </a:p>
        </p:txBody>
      </p:sp>
      <p:sp>
        <p:nvSpPr>
          <p:cNvPr id="2" name="左大括号 1">
            <a:extLst>
              <a:ext uri="{FF2B5EF4-FFF2-40B4-BE49-F238E27FC236}">
                <a16:creationId xmlns:a16="http://schemas.microsoft.com/office/drawing/2014/main" id="{0B100DBF-288B-029A-3FDF-C3CB4C71DA2E}"/>
              </a:ext>
            </a:extLst>
          </p:cNvPr>
          <p:cNvSpPr/>
          <p:nvPr/>
        </p:nvSpPr>
        <p:spPr>
          <a:xfrm>
            <a:off x="4084813" y="2579368"/>
            <a:ext cx="266335" cy="1540347"/>
          </a:xfrm>
          <a:prstGeom prst="leftBrace">
            <a:avLst>
              <a:gd name="adj1" fmla="val 37961"/>
              <a:gd name="adj2" fmla="val 49717"/>
            </a:avLst>
          </a:prstGeom>
          <a:ln w="476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07374625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8" grpId="0"/>
      <p:bldP spid="9" grpId="0"/>
      <p:bldP spid="10" grpId="0"/>
      <p:bldP spid="11" grpId="0"/>
      <p:bldP spid="12" grpId="0"/>
      <p:bldP spid="13" grpId="0"/>
      <p:bldP spid="14" grpId="0"/>
      <p:bldP spid="30" grpId="0" animBg="1"/>
      <p:bldP spid="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55625" y="296545"/>
            <a:ext cx="2320925" cy="521970"/>
          </a:xfrm>
          <a:prstGeom prst="rect">
            <a:avLst/>
          </a:prstGeom>
          <a:noFill/>
        </p:spPr>
        <p:txBody>
          <a:bodyPr wrap="square" rtlCol="0">
            <a:spAutoFit/>
          </a:bodyPr>
          <a:lstStyle/>
          <a:p>
            <a:r>
              <a:rPr lang="zh-CN" altLang="en-US" sz="2800"/>
              <a:t>（二）数制</a:t>
            </a:r>
          </a:p>
        </p:txBody>
      </p:sp>
      <p:sp>
        <p:nvSpPr>
          <p:cNvPr id="5" name="文本框 4"/>
          <p:cNvSpPr txBox="1"/>
          <p:nvPr/>
        </p:nvSpPr>
        <p:spPr>
          <a:xfrm>
            <a:off x="1890395" y="1104900"/>
            <a:ext cx="5911850" cy="521970"/>
          </a:xfrm>
          <a:prstGeom prst="rect">
            <a:avLst/>
          </a:prstGeom>
          <a:noFill/>
        </p:spPr>
        <p:txBody>
          <a:bodyPr wrap="square" rtlCol="0">
            <a:spAutoFit/>
          </a:bodyPr>
          <a:lstStyle/>
          <a:p>
            <a:r>
              <a:rPr lang="zh-CN" altLang="en-US" sz="2800">
                <a:latin typeface="宋体" panose="02010600030101010101" pitchFamily="2" charset="-122"/>
                <a:ea typeface="宋体" panose="02010600030101010101" pitchFamily="2" charset="-122"/>
                <a:cs typeface="宋体" panose="02010600030101010101" pitchFamily="2" charset="-122"/>
              </a:rPr>
              <a:t>(1)N进制转十进制：</a:t>
            </a:r>
          </a:p>
        </p:txBody>
      </p:sp>
      <p:sp>
        <p:nvSpPr>
          <p:cNvPr id="6" name="文本框 5"/>
          <p:cNvSpPr txBox="1"/>
          <p:nvPr/>
        </p:nvSpPr>
        <p:spPr>
          <a:xfrm>
            <a:off x="2727325" y="1760220"/>
            <a:ext cx="5302250" cy="521970"/>
          </a:xfrm>
          <a:prstGeom prst="rect">
            <a:avLst/>
          </a:prstGeom>
          <a:noFill/>
        </p:spPr>
        <p:txBody>
          <a:bodyPr wrap="square" rtlCol="0">
            <a:spAutoFit/>
          </a:bodyPr>
          <a:lstStyle/>
          <a:p>
            <a:r>
              <a:rPr lang="zh-CN" altLang="en-US" sz="2800">
                <a:latin typeface="宋体" panose="02010600030101010101" pitchFamily="2" charset="-122"/>
                <a:ea typeface="宋体" panose="02010600030101010101" pitchFamily="2" charset="-122"/>
              </a:rPr>
              <a:t>按权展开，逐项相加</a:t>
            </a:r>
          </a:p>
        </p:txBody>
      </p:sp>
      <p:sp>
        <p:nvSpPr>
          <p:cNvPr id="7" name="文本框 6"/>
          <p:cNvSpPr txBox="1"/>
          <p:nvPr/>
        </p:nvSpPr>
        <p:spPr>
          <a:xfrm>
            <a:off x="1890395" y="2413000"/>
            <a:ext cx="3441700" cy="521970"/>
          </a:xfrm>
          <a:prstGeom prst="rect">
            <a:avLst/>
          </a:prstGeom>
          <a:noFill/>
        </p:spPr>
        <p:txBody>
          <a:bodyPr wrap="square" rtlCol="0">
            <a:spAutoFit/>
          </a:bodyPr>
          <a:lstStyle/>
          <a:p>
            <a:r>
              <a:rPr lang="zh-CN" altLang="en-US" sz="2800">
                <a:latin typeface="宋体" panose="02010600030101010101" pitchFamily="2" charset="-122"/>
                <a:ea typeface="宋体" panose="02010600030101010101" pitchFamily="2" charset="-122"/>
                <a:cs typeface="宋体" panose="02010600030101010101" pitchFamily="2" charset="-122"/>
              </a:rPr>
              <a:t>（</a:t>
            </a:r>
            <a:r>
              <a:rPr lang="en-US" altLang="zh-CN" sz="2800">
                <a:latin typeface="宋体" panose="02010600030101010101" pitchFamily="2" charset="-122"/>
                <a:ea typeface="宋体" panose="02010600030101010101" pitchFamily="2" charset="-122"/>
                <a:cs typeface="宋体" panose="02010600030101010101" pitchFamily="2" charset="-122"/>
              </a:rPr>
              <a:t>2</a:t>
            </a:r>
            <a:r>
              <a:rPr lang="zh-CN" altLang="en-US" sz="2800">
                <a:latin typeface="宋体" panose="02010600030101010101" pitchFamily="2" charset="-122"/>
                <a:ea typeface="宋体" panose="02010600030101010101" pitchFamily="2" charset="-122"/>
                <a:cs typeface="宋体" panose="02010600030101010101" pitchFamily="2" charset="-122"/>
              </a:rPr>
              <a:t>）十进制转N进制</a:t>
            </a:r>
          </a:p>
        </p:txBody>
      </p:sp>
      <p:sp>
        <p:nvSpPr>
          <p:cNvPr id="9" name="文本框 8"/>
          <p:cNvSpPr txBox="1"/>
          <p:nvPr/>
        </p:nvSpPr>
        <p:spPr>
          <a:xfrm>
            <a:off x="2727325" y="3121660"/>
            <a:ext cx="5302250" cy="521970"/>
          </a:xfrm>
          <a:prstGeom prst="rect">
            <a:avLst/>
          </a:prstGeom>
          <a:noFill/>
        </p:spPr>
        <p:txBody>
          <a:bodyPr wrap="square" rtlCol="0">
            <a:spAutoFit/>
          </a:bodyPr>
          <a:lstStyle/>
          <a:p>
            <a:r>
              <a:rPr lang="zh-CN" altLang="en-US" sz="2800">
                <a:latin typeface="宋体" panose="02010600030101010101" pitchFamily="2" charset="-122"/>
                <a:ea typeface="宋体" panose="02010600030101010101" pitchFamily="2" charset="-122"/>
                <a:cs typeface="宋体" panose="02010600030101010101" pitchFamily="2" charset="-122"/>
              </a:rPr>
              <a:t>除N取余，逆向输出</a:t>
            </a:r>
          </a:p>
        </p:txBody>
      </p:sp>
      <p:sp>
        <p:nvSpPr>
          <p:cNvPr id="10" name="文本框 9"/>
          <p:cNvSpPr txBox="1"/>
          <p:nvPr/>
        </p:nvSpPr>
        <p:spPr>
          <a:xfrm>
            <a:off x="1890395" y="3721100"/>
            <a:ext cx="4934585" cy="521970"/>
          </a:xfrm>
          <a:prstGeom prst="rect">
            <a:avLst/>
          </a:prstGeom>
          <a:noFill/>
        </p:spPr>
        <p:txBody>
          <a:bodyPr wrap="square" rtlCol="0">
            <a:spAutoFit/>
          </a:bodyPr>
          <a:lstStyle/>
          <a:p>
            <a:r>
              <a:rPr lang="zh-CN" sz="2800">
                <a:latin typeface="宋体" panose="02010600030101010101" pitchFamily="2" charset="-122"/>
                <a:ea typeface="宋体" panose="02010600030101010101" pitchFamily="2" charset="-122"/>
                <a:cs typeface="宋体" panose="02010600030101010101" pitchFamily="2" charset="-122"/>
              </a:rPr>
              <a:t>（</a:t>
            </a:r>
            <a:r>
              <a:rPr sz="2800">
                <a:latin typeface="宋体" panose="02010600030101010101" pitchFamily="2" charset="-122"/>
                <a:ea typeface="宋体" panose="02010600030101010101" pitchFamily="2" charset="-122"/>
                <a:cs typeface="宋体" panose="02010600030101010101" pitchFamily="2" charset="-122"/>
              </a:rPr>
              <a:t>3)二进制转十六进制</a:t>
            </a:r>
          </a:p>
        </p:txBody>
      </p:sp>
      <p:sp>
        <p:nvSpPr>
          <p:cNvPr id="11" name="文本框 10"/>
          <p:cNvSpPr txBox="1"/>
          <p:nvPr/>
        </p:nvSpPr>
        <p:spPr>
          <a:xfrm>
            <a:off x="2829561" y="4368800"/>
            <a:ext cx="1056639" cy="521970"/>
          </a:xfrm>
          <a:prstGeom prst="rect">
            <a:avLst/>
          </a:prstGeom>
          <a:noFill/>
        </p:spPr>
        <p:txBody>
          <a:bodyPr wrap="square" rtlCol="0">
            <a:spAutoFit/>
          </a:bodyPr>
          <a:lstStyle/>
          <a:p>
            <a:r>
              <a:rPr lang="zh-CN" altLang="en-US" sz="2800" dirty="0">
                <a:latin typeface="宋体" panose="02010600030101010101" pitchFamily="2" charset="-122"/>
                <a:ea typeface="宋体" panose="02010600030101010101" pitchFamily="2" charset="-122"/>
                <a:cs typeface="宋体" panose="02010600030101010101" pitchFamily="2" charset="-122"/>
              </a:rPr>
              <a:t>4对1</a:t>
            </a:r>
          </a:p>
        </p:txBody>
      </p:sp>
      <p:sp>
        <p:nvSpPr>
          <p:cNvPr id="12" name="文本框 11"/>
          <p:cNvSpPr txBox="1"/>
          <p:nvPr/>
        </p:nvSpPr>
        <p:spPr>
          <a:xfrm>
            <a:off x="1890395" y="5029200"/>
            <a:ext cx="4352290" cy="521970"/>
          </a:xfrm>
          <a:prstGeom prst="rect">
            <a:avLst/>
          </a:prstGeom>
          <a:noFill/>
        </p:spPr>
        <p:txBody>
          <a:bodyPr wrap="square" rtlCol="0">
            <a:spAutoFit/>
          </a:bodyPr>
          <a:lstStyle/>
          <a:p>
            <a:r>
              <a:rPr lang="zh-CN" altLang="en-US" sz="2800">
                <a:latin typeface="宋体" panose="02010600030101010101" pitchFamily="2" charset="-122"/>
                <a:ea typeface="宋体" panose="02010600030101010101" pitchFamily="2" charset="-122"/>
                <a:cs typeface="宋体" panose="02010600030101010101" pitchFamily="2" charset="-122"/>
              </a:rPr>
              <a:t>（</a:t>
            </a:r>
            <a:r>
              <a:rPr lang="en-US" altLang="zh-CN" sz="2800">
                <a:latin typeface="宋体" panose="02010600030101010101" pitchFamily="2" charset="-122"/>
                <a:ea typeface="宋体" panose="02010600030101010101" pitchFamily="2" charset="-122"/>
                <a:cs typeface="宋体" panose="02010600030101010101" pitchFamily="2" charset="-122"/>
              </a:rPr>
              <a:t>4</a:t>
            </a:r>
            <a:r>
              <a:rPr lang="zh-CN" altLang="en-US" sz="2800">
                <a:latin typeface="宋体" panose="02010600030101010101" pitchFamily="2" charset="-122"/>
                <a:ea typeface="宋体" panose="02010600030101010101" pitchFamily="2" charset="-122"/>
                <a:cs typeface="宋体" panose="02010600030101010101" pitchFamily="2" charset="-122"/>
              </a:rPr>
              <a:t>）十六进制转二进制</a:t>
            </a:r>
          </a:p>
        </p:txBody>
      </p:sp>
      <p:sp>
        <p:nvSpPr>
          <p:cNvPr id="13" name="文本框 12"/>
          <p:cNvSpPr txBox="1"/>
          <p:nvPr/>
        </p:nvSpPr>
        <p:spPr>
          <a:xfrm>
            <a:off x="2829561" y="5676900"/>
            <a:ext cx="1145540" cy="521970"/>
          </a:xfrm>
          <a:prstGeom prst="rect">
            <a:avLst/>
          </a:prstGeom>
          <a:noFill/>
        </p:spPr>
        <p:txBody>
          <a:bodyPr wrap="square" rtlCol="0">
            <a:spAutoFit/>
          </a:bodyPr>
          <a:lstStyle/>
          <a:p>
            <a:r>
              <a:rPr lang="en-US" altLang="zh-CN" sz="2800" dirty="0">
                <a:latin typeface="宋体" panose="02010600030101010101" pitchFamily="2" charset="-122"/>
                <a:ea typeface="宋体" panose="02010600030101010101" pitchFamily="2" charset="-122"/>
                <a:cs typeface="宋体" panose="02010600030101010101" pitchFamily="2" charset="-122"/>
              </a:rPr>
              <a:t>1</a:t>
            </a:r>
            <a:r>
              <a:rPr lang="zh-CN" altLang="en-US" sz="2800" dirty="0">
                <a:latin typeface="宋体" panose="02010600030101010101" pitchFamily="2" charset="-122"/>
                <a:ea typeface="宋体" panose="02010600030101010101" pitchFamily="2" charset="-122"/>
                <a:cs typeface="宋体" panose="02010600030101010101" pitchFamily="2" charset="-122"/>
              </a:rPr>
              <a:t>对</a:t>
            </a:r>
            <a:r>
              <a:rPr lang="en-US" altLang="zh-CN" sz="2800" dirty="0">
                <a:latin typeface="宋体" panose="02010600030101010101" pitchFamily="2" charset="-122"/>
                <a:ea typeface="宋体" panose="02010600030101010101" pitchFamily="2" charset="-122"/>
                <a:cs typeface="宋体" panose="02010600030101010101" pitchFamily="2" charset="-122"/>
              </a:rPr>
              <a:t>4</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P spid="11" grpId="0"/>
      <p:bldP spid="1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4"/>
          <p:cNvPicPr>
            <a:picLocks noChangeAspect="1"/>
          </p:cNvPicPr>
          <p:nvPr/>
        </p:nvPicPr>
        <p:blipFill>
          <a:blip r:embed="rId2"/>
          <a:srcRect t="23118" b="54309"/>
          <a:stretch>
            <a:fillRect/>
          </a:stretch>
        </p:blipFill>
        <p:spPr>
          <a:xfrm>
            <a:off x="1039495" y="949325"/>
            <a:ext cx="9598025" cy="1549400"/>
          </a:xfrm>
          <a:prstGeom prst="rect">
            <a:avLst/>
          </a:prstGeom>
          <a:noFill/>
          <a:ln>
            <a:noFill/>
          </a:ln>
        </p:spPr>
      </p:pic>
      <p:pic>
        <p:nvPicPr>
          <p:cNvPr id="14" name="图片 4"/>
          <p:cNvPicPr>
            <a:picLocks noChangeAspect="1"/>
          </p:cNvPicPr>
          <p:nvPr/>
        </p:nvPicPr>
        <p:blipFill>
          <a:blip r:embed="rId2"/>
          <a:srcRect t="50078" b="30172"/>
          <a:stretch>
            <a:fillRect/>
          </a:stretch>
        </p:blipFill>
        <p:spPr>
          <a:xfrm>
            <a:off x="1039495" y="2585085"/>
            <a:ext cx="9852660" cy="1391285"/>
          </a:xfrm>
          <a:prstGeom prst="rect">
            <a:avLst/>
          </a:prstGeom>
          <a:noFill/>
          <a:ln>
            <a:noFill/>
          </a:ln>
        </p:spPr>
      </p:pic>
      <p:sp>
        <p:nvSpPr>
          <p:cNvPr id="4" name="文本框 3"/>
          <p:cNvSpPr txBox="1"/>
          <p:nvPr/>
        </p:nvSpPr>
        <p:spPr>
          <a:xfrm>
            <a:off x="555625" y="296545"/>
            <a:ext cx="3526155" cy="521970"/>
          </a:xfrm>
          <a:prstGeom prst="rect">
            <a:avLst/>
          </a:prstGeom>
          <a:noFill/>
        </p:spPr>
        <p:txBody>
          <a:bodyPr wrap="square" rtlCol="0">
            <a:spAutoFit/>
          </a:bodyPr>
          <a:lstStyle/>
          <a:p>
            <a:r>
              <a:rPr lang="zh-CN" altLang="en-US" sz="2800"/>
              <a:t>（三）字符编码</a:t>
            </a:r>
            <a:endParaRPr lang="en-US" altLang="zh-CN" sz="2800"/>
          </a:p>
        </p:txBody>
      </p:sp>
      <p:sp>
        <p:nvSpPr>
          <p:cNvPr id="5" name="文本框 4"/>
          <p:cNvSpPr txBox="1"/>
          <p:nvPr/>
        </p:nvSpPr>
        <p:spPr>
          <a:xfrm>
            <a:off x="1038225" y="4092575"/>
            <a:ext cx="7915264" cy="460375"/>
          </a:xfrm>
          <a:prstGeom prst="rect">
            <a:avLst/>
          </a:prstGeom>
          <a:noFill/>
        </p:spPr>
        <p:txBody>
          <a:bodyPr wrap="square" rtlCol="0">
            <a:spAutoFit/>
          </a:bodyPr>
          <a:lstStyle/>
          <a:p>
            <a:r>
              <a:rPr lang="en-US" altLang="zh-CN" sz="2400"/>
              <a:t>1.</a:t>
            </a:r>
            <a:r>
              <a:rPr lang="zh-CN" altLang="en-US" sz="2400"/>
              <a:t>字母、数字、符号对应1个字节，汉字对应2个字节</a:t>
            </a:r>
          </a:p>
        </p:txBody>
      </p:sp>
      <p:sp>
        <p:nvSpPr>
          <p:cNvPr id="6" name="文本框 5"/>
          <p:cNvSpPr txBox="1"/>
          <p:nvPr/>
        </p:nvSpPr>
        <p:spPr>
          <a:xfrm>
            <a:off x="1038225" y="4693591"/>
            <a:ext cx="7643736" cy="460375"/>
          </a:xfrm>
          <a:prstGeom prst="rect">
            <a:avLst/>
          </a:prstGeom>
          <a:noFill/>
        </p:spPr>
        <p:txBody>
          <a:bodyPr wrap="square" rtlCol="0">
            <a:spAutoFit/>
          </a:bodyPr>
          <a:lstStyle/>
          <a:p>
            <a:r>
              <a:rPr lang="en-US" altLang="zh-CN" sz="2400"/>
              <a:t>2.</a:t>
            </a:r>
            <a:r>
              <a:rPr lang="zh-CN" altLang="en-US" sz="2400"/>
              <a:t>全角状态下，字母、数字、符号也对应2个字节</a:t>
            </a:r>
          </a:p>
        </p:txBody>
      </p:sp>
      <p:sp>
        <p:nvSpPr>
          <p:cNvPr id="7" name="文本框 6"/>
          <p:cNvSpPr txBox="1"/>
          <p:nvPr/>
        </p:nvSpPr>
        <p:spPr>
          <a:xfrm>
            <a:off x="1038225" y="5304155"/>
            <a:ext cx="8376285" cy="460375"/>
          </a:xfrm>
          <a:prstGeom prst="rect">
            <a:avLst/>
          </a:prstGeom>
          <a:noFill/>
        </p:spPr>
        <p:txBody>
          <a:bodyPr wrap="square" rtlCol="0">
            <a:spAutoFit/>
          </a:bodyPr>
          <a:lstStyle/>
          <a:p>
            <a:r>
              <a:rPr lang="en-US" altLang="zh-CN" sz="2400"/>
              <a:t>3.</a:t>
            </a:r>
            <a:r>
              <a:rPr lang="zh-CN" altLang="en-US" sz="2400"/>
              <a:t>ultraedit观察到的字符内码均是十六进制数</a:t>
            </a:r>
          </a:p>
        </p:txBody>
      </p:sp>
      <p:sp>
        <p:nvSpPr>
          <p:cNvPr id="8" name="文本框 7"/>
          <p:cNvSpPr txBox="1"/>
          <p:nvPr/>
        </p:nvSpPr>
        <p:spPr>
          <a:xfrm>
            <a:off x="1038225" y="5909945"/>
            <a:ext cx="9834880" cy="460375"/>
          </a:xfrm>
          <a:prstGeom prst="rect">
            <a:avLst/>
          </a:prstGeom>
          <a:noFill/>
        </p:spPr>
        <p:txBody>
          <a:bodyPr wrap="square" rtlCol="0">
            <a:spAutoFit/>
          </a:bodyPr>
          <a:lstStyle/>
          <a:p>
            <a:r>
              <a:rPr lang="en-US" altLang="zh-CN" sz="2400"/>
              <a:t>4.</a:t>
            </a:r>
            <a:r>
              <a:rPr lang="zh-CN" altLang="en-US" sz="2400"/>
              <a:t>字母、数字的内码具有连续性，小写字母的编码比大写字母大</a:t>
            </a:r>
          </a:p>
        </p:txBody>
      </p:sp>
      <p:sp>
        <p:nvSpPr>
          <p:cNvPr id="9" name="文本框 8"/>
          <p:cNvSpPr txBox="1"/>
          <p:nvPr/>
        </p:nvSpPr>
        <p:spPr>
          <a:xfrm>
            <a:off x="9039168" y="4281574"/>
            <a:ext cx="1911407" cy="460375"/>
          </a:xfrm>
          <a:prstGeom prst="rect">
            <a:avLst/>
          </a:prstGeom>
          <a:noFill/>
        </p:spPr>
        <p:txBody>
          <a:bodyPr wrap="square" rtlCol="0">
            <a:spAutoFit/>
          </a:bodyPr>
          <a:lstStyle/>
          <a:p>
            <a:r>
              <a:rPr lang="en-US" altLang="zh-CN" sz="2400"/>
              <a:t>49</a:t>
            </a:r>
            <a:r>
              <a:rPr lang="zh-CN" altLang="en-US" sz="2400"/>
              <a:t>后面？</a:t>
            </a:r>
          </a:p>
        </p:txBody>
      </p:sp>
      <p:sp>
        <p:nvSpPr>
          <p:cNvPr id="10" name="文本框 9"/>
          <p:cNvSpPr txBox="1"/>
          <p:nvPr/>
        </p:nvSpPr>
        <p:spPr>
          <a:xfrm>
            <a:off x="8953489" y="4958819"/>
            <a:ext cx="1488049" cy="460375"/>
          </a:xfrm>
          <a:prstGeom prst="rect">
            <a:avLst/>
          </a:prstGeom>
          <a:noFill/>
        </p:spPr>
        <p:txBody>
          <a:bodyPr wrap="square" rtlCol="0">
            <a:spAutoFit/>
          </a:bodyPr>
          <a:lstStyle/>
          <a:p>
            <a:r>
              <a:rPr lang="zh-CN" altLang="en-US" sz="2400"/>
              <a:t>50前面？</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1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196C8299-4704-E8F3-0047-D6D8B2572D90}"/>
              </a:ext>
            </a:extLst>
          </p:cNvPr>
          <p:cNvSpPr txBox="1"/>
          <p:nvPr/>
        </p:nvSpPr>
        <p:spPr>
          <a:xfrm>
            <a:off x="447040" y="582414"/>
            <a:ext cx="9194800" cy="461665"/>
          </a:xfrm>
          <a:prstGeom prst="rect">
            <a:avLst/>
          </a:prstGeom>
          <a:noFill/>
        </p:spPr>
        <p:txBody>
          <a:bodyPr wrap="square">
            <a:spAutoFit/>
          </a:bodyPr>
          <a:lstStyle/>
          <a:p>
            <a:r>
              <a:rPr lang="zh-CN" altLang="zh-CN" sz="2400" dirty="0">
                <a:effectLst/>
                <a:latin typeface="Times New Roman" panose="02020603050405020304" pitchFamily="18" charset="0"/>
                <a:ea typeface="宋体" panose="02010600030101010101" pitchFamily="2" charset="-122"/>
                <a:cs typeface="Times New Roman" panose="02020603050405020304" pitchFamily="18" charset="0"/>
              </a:rPr>
              <a:t>使用</a:t>
            </a:r>
            <a:r>
              <a:rPr lang="en-US" altLang="zh-CN" sz="2400" dirty="0" err="1">
                <a:effectLst/>
                <a:latin typeface="Times New Roman" panose="02020603050405020304" pitchFamily="18" charset="0"/>
                <a:ea typeface="宋体" panose="02010600030101010101" pitchFamily="2" charset="-122"/>
              </a:rPr>
              <a:t>UltraEdit</a:t>
            </a:r>
            <a:r>
              <a:rPr lang="zh-CN" altLang="zh-CN" sz="2400" dirty="0">
                <a:effectLst/>
                <a:latin typeface="Times New Roman" panose="02020603050405020304" pitchFamily="18" charset="0"/>
                <a:ea typeface="宋体" panose="02010600030101010101" pitchFamily="2" charset="-122"/>
                <a:cs typeface="Times New Roman" panose="02020603050405020304" pitchFamily="18" charset="0"/>
              </a:rPr>
              <a:t>软件查看字符内码，部分界面如图所示。</a:t>
            </a:r>
            <a:endParaRPr lang="zh-CN" altLang="en-US" sz="2400" dirty="0"/>
          </a:p>
        </p:txBody>
      </p:sp>
      <p:pic>
        <p:nvPicPr>
          <p:cNvPr id="6" name="图片 5">
            <a:extLst>
              <a:ext uri="{FF2B5EF4-FFF2-40B4-BE49-F238E27FC236}">
                <a16:creationId xmlns:a16="http://schemas.microsoft.com/office/drawing/2014/main" id="{1897839D-0921-AB2F-8942-878F7808B6F4}"/>
              </a:ext>
            </a:extLst>
          </p:cNvPr>
          <p:cNvPicPr>
            <a:picLocks noChangeAspect="1"/>
          </p:cNvPicPr>
          <p:nvPr/>
        </p:nvPicPr>
        <p:blipFill>
          <a:blip r:embed="rId2"/>
          <a:stretch>
            <a:fillRect/>
          </a:stretch>
        </p:blipFill>
        <p:spPr>
          <a:xfrm>
            <a:off x="667524" y="1394142"/>
            <a:ext cx="10856952" cy="800418"/>
          </a:xfrm>
          <a:prstGeom prst="rect">
            <a:avLst/>
          </a:prstGeom>
        </p:spPr>
      </p:pic>
      <p:sp>
        <p:nvSpPr>
          <p:cNvPr id="8" name="文本框 7">
            <a:extLst>
              <a:ext uri="{FF2B5EF4-FFF2-40B4-BE49-F238E27FC236}">
                <a16:creationId xmlns:a16="http://schemas.microsoft.com/office/drawing/2014/main" id="{57F03A1F-503B-0A0F-3C8F-D4C7DBE0A8F8}"/>
              </a:ext>
            </a:extLst>
          </p:cNvPr>
          <p:cNvSpPr txBox="1"/>
          <p:nvPr/>
        </p:nvSpPr>
        <p:spPr>
          <a:xfrm>
            <a:off x="375920" y="2082800"/>
            <a:ext cx="10017760" cy="2976905"/>
          </a:xfrm>
          <a:prstGeom prst="rect">
            <a:avLst/>
          </a:prstGeom>
          <a:noFill/>
        </p:spPr>
        <p:txBody>
          <a:bodyPr wrap="square">
            <a:spAutoFit/>
          </a:bodyPr>
          <a:lstStyle/>
          <a:p>
            <a:pPr algn="l">
              <a:lnSpc>
                <a:spcPct val="150000"/>
              </a:lnSpc>
            </a:pPr>
            <a:r>
              <a:rPr lang="zh-CN" altLang="zh-CN" sz="2400" kern="100" dirty="0">
                <a:effectLst/>
                <a:latin typeface="Times New Roman" panose="02020603050405020304" pitchFamily="18" charset="0"/>
                <a:ea typeface="宋体" panose="02010600030101010101" pitchFamily="2" charset="-122"/>
              </a:rPr>
              <a:t>下列说法正确的是（</a:t>
            </a:r>
            <a:r>
              <a:rPr lang="en-US" altLang="zh-CN" sz="3200" kern="0" dirty="0">
                <a:effectLst/>
                <a:latin typeface="Times New Roman" panose="02020603050405020304" pitchFamily="18" charset="0"/>
                <a:ea typeface="Times New Roman" panose="02020603050405020304" pitchFamily="18" charset="0"/>
              </a:rPr>
              <a:t>    </a:t>
            </a:r>
            <a:r>
              <a:rPr lang="zh-CN" altLang="zh-CN" sz="2400" kern="100" dirty="0">
                <a:effectLst/>
                <a:latin typeface="Times New Roman" panose="02020603050405020304" pitchFamily="18" charset="0"/>
                <a:ea typeface="宋体" panose="02010600030101010101" pitchFamily="2" charset="-122"/>
              </a:rPr>
              <a:t>）</a:t>
            </a:r>
          </a:p>
          <a:p>
            <a:pPr algn="l">
              <a:lnSpc>
                <a:spcPct val="150000"/>
              </a:lnSpc>
            </a:pPr>
            <a:r>
              <a:rPr lang="en-US" altLang="zh-CN" sz="2400" kern="100" dirty="0">
                <a:effectLst/>
                <a:latin typeface="Times New Roman" panose="02020603050405020304" pitchFamily="18" charset="0"/>
                <a:ea typeface="宋体" panose="02010600030101010101" pitchFamily="2" charset="-122"/>
              </a:rPr>
              <a:t>A</a:t>
            </a:r>
            <a:r>
              <a:rPr lang="zh-CN" altLang="zh-CN" sz="2400" kern="100" dirty="0">
                <a:effectLst/>
                <a:latin typeface="Times New Roman" panose="02020603050405020304" pitchFamily="18" charset="0"/>
                <a:ea typeface="宋体" panose="02010600030101010101" pitchFamily="2" charset="-122"/>
              </a:rPr>
              <a:t>．字符</a:t>
            </a:r>
            <a:r>
              <a:rPr lang="en-US" altLang="zh-CN" sz="2400" kern="100" dirty="0">
                <a:effectLst/>
                <a:latin typeface="Times New Roman" panose="02020603050405020304" pitchFamily="18" charset="0"/>
                <a:ea typeface="宋体" panose="02010600030101010101" pitchFamily="2" charset="-122"/>
              </a:rPr>
              <a:t>“J”</a:t>
            </a:r>
            <a:r>
              <a:rPr lang="zh-CN" altLang="zh-CN" sz="2400" kern="100" dirty="0">
                <a:effectLst/>
                <a:latin typeface="Times New Roman" panose="02020603050405020304" pitchFamily="18" charset="0"/>
                <a:ea typeface="宋体" panose="02010600030101010101" pitchFamily="2" charset="-122"/>
              </a:rPr>
              <a:t>的内码值是</a:t>
            </a:r>
            <a:r>
              <a:rPr lang="en-US" altLang="zh-CN" sz="2400" kern="100" dirty="0">
                <a:effectLst/>
                <a:latin typeface="Times New Roman" panose="02020603050405020304" pitchFamily="18" charset="0"/>
                <a:ea typeface="宋体" panose="02010600030101010101" pitchFamily="2" charset="-122"/>
              </a:rPr>
              <a:t>50H</a:t>
            </a:r>
            <a:endParaRPr lang="zh-CN" altLang="zh-CN" sz="2400" kern="100" dirty="0">
              <a:effectLst/>
              <a:latin typeface="Times New Roman" panose="02020603050405020304" pitchFamily="18" charset="0"/>
              <a:ea typeface="宋体" panose="02010600030101010101" pitchFamily="2" charset="-122"/>
            </a:endParaRPr>
          </a:p>
          <a:p>
            <a:pPr algn="l">
              <a:lnSpc>
                <a:spcPct val="150000"/>
              </a:lnSpc>
            </a:pPr>
            <a:r>
              <a:rPr lang="en-US" altLang="zh-CN" sz="2400" kern="100" dirty="0">
                <a:effectLst/>
                <a:latin typeface="Times New Roman" panose="02020603050405020304" pitchFamily="18" charset="0"/>
                <a:ea typeface="宋体" panose="02010600030101010101" pitchFamily="2" charset="-122"/>
              </a:rPr>
              <a:t>B</a:t>
            </a:r>
            <a:r>
              <a:rPr lang="zh-CN" altLang="zh-CN" sz="2400" kern="100" dirty="0">
                <a:effectLst/>
                <a:latin typeface="Times New Roman" panose="02020603050405020304" pitchFamily="18" charset="0"/>
                <a:ea typeface="宋体" panose="02010600030101010101" pitchFamily="2" charset="-122"/>
              </a:rPr>
              <a:t>．字符</a:t>
            </a:r>
            <a:r>
              <a:rPr lang="en-US" altLang="zh-CN" sz="2400" kern="100" dirty="0">
                <a:effectLst/>
                <a:latin typeface="Times New Roman" panose="02020603050405020304" pitchFamily="18" charset="0"/>
                <a:ea typeface="宋体" panose="02010600030101010101" pitchFamily="2" charset="-122"/>
              </a:rPr>
              <a:t>“10”</a:t>
            </a:r>
            <a:r>
              <a:rPr lang="zh-CN" altLang="zh-CN" sz="2400" kern="100" dirty="0">
                <a:effectLst/>
                <a:latin typeface="Times New Roman" panose="02020603050405020304" pitchFamily="18" charset="0"/>
                <a:ea typeface="宋体" panose="02010600030101010101" pitchFamily="2" charset="-122"/>
              </a:rPr>
              <a:t>的内码值是</a:t>
            </a:r>
            <a:r>
              <a:rPr lang="en-US" altLang="zh-CN" sz="2400" kern="100" dirty="0">
                <a:effectLst/>
                <a:latin typeface="Times New Roman" panose="02020603050405020304" pitchFamily="18" charset="0"/>
                <a:ea typeface="宋体" panose="02010600030101010101" pitchFamily="2" charset="-122"/>
              </a:rPr>
              <a:t>3AH</a:t>
            </a:r>
            <a:endParaRPr lang="zh-CN" altLang="zh-CN" sz="2400" kern="100" dirty="0">
              <a:effectLst/>
              <a:latin typeface="Times New Roman" panose="02020603050405020304" pitchFamily="18" charset="0"/>
              <a:ea typeface="宋体" panose="02010600030101010101" pitchFamily="2" charset="-122"/>
            </a:endParaRPr>
          </a:p>
          <a:p>
            <a:pPr algn="l">
              <a:lnSpc>
                <a:spcPct val="150000"/>
              </a:lnSpc>
            </a:pPr>
            <a:r>
              <a:rPr lang="en-US" altLang="zh-CN" sz="2400" kern="100" dirty="0">
                <a:effectLst/>
                <a:latin typeface="Times New Roman" panose="02020603050405020304" pitchFamily="18" charset="0"/>
                <a:ea typeface="宋体" panose="02010600030101010101" pitchFamily="2" charset="-122"/>
              </a:rPr>
              <a:t>C</a:t>
            </a:r>
            <a:r>
              <a:rPr lang="zh-CN" altLang="zh-CN" sz="2400" kern="100" dirty="0">
                <a:effectLst/>
                <a:latin typeface="Times New Roman" panose="02020603050405020304" pitchFamily="18" charset="0"/>
                <a:ea typeface="宋体" panose="02010600030101010101" pitchFamily="2" charset="-122"/>
              </a:rPr>
              <a:t>．字符</a:t>
            </a:r>
            <a:r>
              <a:rPr lang="en-US" altLang="zh-CN" sz="2400" kern="100" dirty="0">
                <a:effectLst/>
                <a:latin typeface="Times New Roman" panose="02020603050405020304" pitchFamily="18" charset="0"/>
                <a:ea typeface="宋体" panose="02010600030101010101" pitchFamily="2" charset="-122"/>
              </a:rPr>
              <a:t>“h”</a:t>
            </a:r>
            <a:r>
              <a:rPr lang="zh-CN" altLang="zh-CN" sz="2400" kern="100" dirty="0">
                <a:effectLst/>
                <a:latin typeface="Times New Roman" panose="02020603050405020304" pitchFamily="18" charset="0"/>
                <a:ea typeface="宋体" panose="02010600030101010101" pitchFamily="2" charset="-122"/>
              </a:rPr>
              <a:t>的内码值用二进制表示为</a:t>
            </a:r>
            <a:r>
              <a:rPr lang="en-US" altLang="zh-CN" sz="2400" kern="100" dirty="0">
                <a:effectLst/>
                <a:latin typeface="Times New Roman" panose="02020603050405020304" pitchFamily="18" charset="0"/>
                <a:ea typeface="宋体" panose="02010600030101010101" pitchFamily="2" charset="-122"/>
              </a:rPr>
              <a:t>1101000B</a:t>
            </a:r>
            <a:endParaRPr lang="zh-CN" altLang="zh-CN" sz="2400" kern="100" dirty="0">
              <a:effectLst/>
              <a:latin typeface="Times New Roman" panose="02020603050405020304" pitchFamily="18" charset="0"/>
              <a:ea typeface="宋体" panose="02010600030101010101" pitchFamily="2" charset="-122"/>
            </a:endParaRPr>
          </a:p>
          <a:p>
            <a:pPr algn="l">
              <a:lnSpc>
                <a:spcPct val="150000"/>
              </a:lnSpc>
            </a:pPr>
            <a:r>
              <a:rPr lang="en-US" altLang="zh-CN" sz="2400" kern="100" dirty="0">
                <a:effectLst/>
                <a:latin typeface="Times New Roman" panose="02020603050405020304" pitchFamily="18" charset="0"/>
                <a:ea typeface="宋体" panose="02010600030101010101" pitchFamily="2" charset="-122"/>
              </a:rPr>
              <a:t>D</a:t>
            </a:r>
            <a:r>
              <a:rPr lang="zh-CN" altLang="zh-CN" sz="2400" kern="100" dirty="0">
                <a:effectLst/>
                <a:latin typeface="Times New Roman" panose="02020603050405020304" pitchFamily="18" charset="0"/>
                <a:ea typeface="宋体" panose="02010600030101010101" pitchFamily="2" charset="-122"/>
              </a:rPr>
              <a:t>．根据图示可知，字符串</a:t>
            </a:r>
            <a:r>
              <a:rPr lang="en-US" altLang="zh-CN" sz="2400" kern="100" dirty="0">
                <a:effectLst/>
                <a:latin typeface="Times New Roman" panose="02020603050405020304" pitchFamily="18" charset="0"/>
                <a:ea typeface="宋体" panose="02010600030101010101" pitchFamily="2" charset="-122"/>
              </a:rPr>
              <a:t>“</a:t>
            </a:r>
            <a:r>
              <a:rPr lang="zh-CN" altLang="zh-CN" sz="2400" kern="100" dirty="0">
                <a:effectLst/>
                <a:latin typeface="Times New Roman" panose="02020603050405020304" pitchFamily="18" charset="0"/>
                <a:ea typeface="宋体" panose="02010600030101010101" pitchFamily="2" charset="-122"/>
              </a:rPr>
              <a:t>亚运会</a:t>
            </a:r>
            <a:r>
              <a:rPr lang="en-US" altLang="zh-CN" sz="2400" kern="100" dirty="0">
                <a:effectLst/>
                <a:latin typeface="Times New Roman" panose="02020603050405020304" pitchFamily="18" charset="0"/>
                <a:ea typeface="宋体" panose="02010600030101010101" pitchFamily="2" charset="-122"/>
              </a:rPr>
              <a:t>@”</a:t>
            </a:r>
            <a:r>
              <a:rPr lang="zh-CN" altLang="zh-CN" sz="2400" kern="100" dirty="0">
                <a:effectLst/>
                <a:latin typeface="Times New Roman" panose="02020603050405020304" pitchFamily="18" charset="0"/>
                <a:ea typeface="宋体" panose="02010600030101010101" pitchFamily="2" charset="-122"/>
              </a:rPr>
              <a:t>的存储容量为</a:t>
            </a:r>
            <a:r>
              <a:rPr lang="en-US" altLang="zh-CN" sz="2400" kern="100" dirty="0">
                <a:effectLst/>
                <a:latin typeface="Times New Roman" panose="02020603050405020304" pitchFamily="18" charset="0"/>
                <a:ea typeface="宋体" panose="02010600030101010101" pitchFamily="2" charset="-122"/>
              </a:rPr>
              <a:t>7bit</a:t>
            </a:r>
            <a:endParaRPr lang="zh-CN" altLang="zh-CN" sz="2400" kern="100" dirty="0">
              <a:effectLst/>
              <a:latin typeface="Times New Roman" panose="02020603050405020304" pitchFamily="18" charset="0"/>
              <a:ea typeface="宋体" panose="02010600030101010101" pitchFamily="2" charset="-122"/>
            </a:endParaRPr>
          </a:p>
        </p:txBody>
      </p:sp>
      <p:sp>
        <p:nvSpPr>
          <p:cNvPr id="10" name="文本框 9">
            <a:extLst>
              <a:ext uri="{FF2B5EF4-FFF2-40B4-BE49-F238E27FC236}">
                <a16:creationId xmlns:a16="http://schemas.microsoft.com/office/drawing/2014/main" id="{7ACD1EB8-576B-EED7-8397-326328F502A3}"/>
              </a:ext>
            </a:extLst>
          </p:cNvPr>
          <p:cNvSpPr txBox="1"/>
          <p:nvPr/>
        </p:nvSpPr>
        <p:spPr>
          <a:xfrm>
            <a:off x="375920" y="5075293"/>
            <a:ext cx="9601200" cy="1569660"/>
          </a:xfrm>
          <a:prstGeom prst="rect">
            <a:avLst/>
          </a:prstGeom>
          <a:noFill/>
        </p:spPr>
        <p:txBody>
          <a:bodyPr wrap="square">
            <a:spAutoFit/>
          </a:bodyPr>
          <a:lstStyle/>
          <a:p>
            <a:r>
              <a:rPr lang="zh-CN" altLang="zh-CN" sz="2400" b="1"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由图可知，字符</a:t>
            </a:r>
            <a:r>
              <a:rPr lang="en-US" altLang="zh-CN" sz="2400" b="1" dirty="0">
                <a:solidFill>
                  <a:srgbClr val="FF0000"/>
                </a:solidFill>
                <a:effectLst/>
                <a:latin typeface="Times New Roman" panose="02020603050405020304" pitchFamily="18" charset="0"/>
                <a:ea typeface="宋体" panose="02010600030101010101" pitchFamily="2" charset="-122"/>
              </a:rPr>
              <a:t>“H”</a:t>
            </a:r>
            <a:r>
              <a:rPr lang="zh-CN" altLang="zh-CN" sz="2400" b="1"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的内码是</a:t>
            </a:r>
            <a:r>
              <a:rPr lang="en-US" altLang="zh-CN" sz="2400" b="1" dirty="0">
                <a:solidFill>
                  <a:srgbClr val="FF0000"/>
                </a:solidFill>
                <a:effectLst/>
                <a:latin typeface="Times New Roman" panose="02020603050405020304" pitchFamily="18" charset="0"/>
                <a:ea typeface="宋体" panose="02010600030101010101" pitchFamily="2" charset="-122"/>
              </a:rPr>
              <a:t>48</a:t>
            </a:r>
            <a:r>
              <a:rPr lang="zh-CN" altLang="zh-CN" sz="2400" b="1"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，则</a:t>
            </a:r>
            <a:r>
              <a:rPr lang="en-US" altLang="zh-CN" sz="2400" b="1" dirty="0">
                <a:solidFill>
                  <a:srgbClr val="FF0000"/>
                </a:solidFill>
                <a:effectLst/>
                <a:latin typeface="Times New Roman" panose="02020603050405020304" pitchFamily="18" charset="0"/>
                <a:ea typeface="宋体" panose="02010600030101010101" pitchFamily="2" charset="-122"/>
              </a:rPr>
              <a:t>“J”</a:t>
            </a:r>
            <a:r>
              <a:rPr lang="zh-CN" altLang="zh-CN" sz="2400" b="1"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的内码值是</a:t>
            </a:r>
            <a:r>
              <a:rPr lang="en-US" altLang="zh-CN" sz="2400" b="1" dirty="0">
                <a:solidFill>
                  <a:srgbClr val="FF0000"/>
                </a:solidFill>
                <a:effectLst/>
                <a:latin typeface="Times New Roman" panose="02020603050405020304" pitchFamily="18" charset="0"/>
                <a:ea typeface="宋体" panose="02010600030101010101" pitchFamily="2" charset="-122"/>
              </a:rPr>
              <a:t>48+2=4AH</a:t>
            </a:r>
            <a:r>
              <a:rPr lang="zh-CN" altLang="zh-CN" sz="2400" b="1"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；字符</a:t>
            </a:r>
            <a:r>
              <a:rPr lang="en-US" altLang="zh-CN" sz="2400" b="1" dirty="0">
                <a:solidFill>
                  <a:srgbClr val="FF0000"/>
                </a:solidFill>
                <a:effectLst/>
                <a:latin typeface="Times New Roman" panose="02020603050405020304" pitchFamily="18" charset="0"/>
                <a:ea typeface="宋体" panose="02010600030101010101" pitchFamily="2" charset="-122"/>
              </a:rPr>
              <a:t>“2”</a:t>
            </a:r>
            <a:r>
              <a:rPr lang="zh-CN" altLang="zh-CN" sz="2400" b="1"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的内码是</a:t>
            </a:r>
            <a:r>
              <a:rPr lang="en-US" altLang="zh-CN" sz="2400" b="1" dirty="0">
                <a:solidFill>
                  <a:srgbClr val="FF0000"/>
                </a:solidFill>
                <a:effectLst/>
                <a:latin typeface="Times New Roman" panose="02020603050405020304" pitchFamily="18" charset="0"/>
                <a:ea typeface="宋体" panose="02010600030101010101" pitchFamily="2" charset="-122"/>
              </a:rPr>
              <a:t>32</a:t>
            </a:r>
            <a:r>
              <a:rPr lang="zh-CN" altLang="zh-CN" sz="2400" b="1"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，则字符</a:t>
            </a:r>
            <a:r>
              <a:rPr lang="en-US" altLang="zh-CN" sz="2400" b="1" dirty="0">
                <a:solidFill>
                  <a:srgbClr val="FF0000"/>
                </a:solidFill>
                <a:effectLst/>
                <a:latin typeface="Times New Roman" panose="02020603050405020304" pitchFamily="18" charset="0"/>
                <a:ea typeface="宋体" panose="02010600030101010101" pitchFamily="2" charset="-122"/>
              </a:rPr>
              <a:t>“10”</a:t>
            </a:r>
            <a:r>
              <a:rPr lang="zh-CN" altLang="zh-CN" sz="2400" b="1"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的内码值是</a:t>
            </a:r>
            <a:r>
              <a:rPr lang="en-US" altLang="zh-CN" sz="2400" b="1" dirty="0">
                <a:solidFill>
                  <a:srgbClr val="FF0000"/>
                </a:solidFill>
                <a:effectLst/>
                <a:latin typeface="Times New Roman" panose="02020603050405020304" pitchFamily="18" charset="0"/>
                <a:ea typeface="宋体" panose="02010600030101010101" pitchFamily="2" charset="-122"/>
              </a:rPr>
              <a:t>31 30H</a:t>
            </a:r>
            <a:r>
              <a:rPr lang="zh-CN" altLang="zh-CN" sz="2400" b="1"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sz="2400" b="1" dirty="0">
                <a:solidFill>
                  <a:srgbClr val="FF0000"/>
                </a:solidFill>
                <a:effectLst/>
                <a:ea typeface="Times New Roman" panose="02020603050405020304" pitchFamily="18" charset="0"/>
              </a:rPr>
              <a:t> </a:t>
            </a:r>
            <a:r>
              <a:rPr lang="zh-CN" altLang="zh-CN" sz="2400" b="1"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字符</a:t>
            </a:r>
            <a:r>
              <a:rPr lang="en-US" altLang="zh-CN" sz="2400" b="1" dirty="0">
                <a:solidFill>
                  <a:srgbClr val="FF0000"/>
                </a:solidFill>
                <a:effectLst/>
                <a:latin typeface="Times New Roman" panose="02020603050405020304" pitchFamily="18" charset="0"/>
                <a:ea typeface="宋体" panose="02010600030101010101" pitchFamily="2" charset="-122"/>
              </a:rPr>
              <a:t>“h”</a:t>
            </a:r>
            <a:r>
              <a:rPr lang="zh-CN" altLang="zh-CN" sz="2400" b="1"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的内码值是</a:t>
            </a:r>
            <a:r>
              <a:rPr lang="en-US" altLang="zh-CN" sz="2400" b="1" dirty="0">
                <a:solidFill>
                  <a:srgbClr val="FF0000"/>
                </a:solidFill>
                <a:effectLst/>
                <a:latin typeface="Times New Roman" panose="02020603050405020304" pitchFamily="18" charset="0"/>
                <a:ea typeface="宋体" panose="02010600030101010101" pitchFamily="2" charset="-122"/>
              </a:rPr>
              <a:t>48+20=68</a:t>
            </a:r>
            <a:r>
              <a:rPr lang="zh-CN" altLang="zh-CN" sz="2400" b="1"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，转换为二进制表示为</a:t>
            </a:r>
            <a:r>
              <a:rPr lang="en-US" altLang="zh-CN" sz="2400" b="1" dirty="0">
                <a:solidFill>
                  <a:srgbClr val="FF0000"/>
                </a:solidFill>
                <a:effectLst/>
                <a:latin typeface="Times New Roman" panose="02020603050405020304" pitchFamily="18" charset="0"/>
                <a:ea typeface="宋体" panose="02010600030101010101" pitchFamily="2" charset="-122"/>
              </a:rPr>
              <a:t>1101000B</a:t>
            </a:r>
            <a:r>
              <a:rPr lang="zh-CN" altLang="zh-CN" sz="2400" b="1"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；根据图示可知，字符串</a:t>
            </a:r>
            <a:r>
              <a:rPr lang="en-US" altLang="zh-CN" sz="2400" b="1" dirty="0">
                <a:solidFill>
                  <a:srgbClr val="FF0000"/>
                </a:solidFill>
                <a:effectLst/>
                <a:latin typeface="Times New Roman" panose="02020603050405020304" pitchFamily="18" charset="0"/>
                <a:ea typeface="宋体" panose="02010600030101010101" pitchFamily="2" charset="-122"/>
              </a:rPr>
              <a:t>“</a:t>
            </a:r>
            <a:r>
              <a:rPr lang="zh-CN" altLang="zh-CN" sz="2400" b="1"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亚运会</a:t>
            </a:r>
            <a:r>
              <a:rPr lang="en-US" altLang="zh-CN" sz="2400" b="1" dirty="0">
                <a:solidFill>
                  <a:srgbClr val="FF0000"/>
                </a:solidFill>
                <a:effectLst/>
                <a:latin typeface="Times New Roman" panose="02020603050405020304" pitchFamily="18" charset="0"/>
                <a:ea typeface="宋体" panose="02010600030101010101" pitchFamily="2" charset="-122"/>
              </a:rPr>
              <a:t>@”</a:t>
            </a:r>
            <a:r>
              <a:rPr lang="zh-CN" altLang="zh-CN" sz="2400" b="1"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的存储容量为</a:t>
            </a:r>
            <a:r>
              <a:rPr lang="en-US" altLang="zh-CN" sz="2400" b="1" dirty="0">
                <a:solidFill>
                  <a:srgbClr val="FF0000"/>
                </a:solidFill>
                <a:effectLst/>
                <a:latin typeface="Times New Roman" panose="02020603050405020304" pitchFamily="18" charset="0"/>
                <a:ea typeface="宋体" panose="02010600030101010101" pitchFamily="2" charset="-122"/>
              </a:rPr>
              <a:t>7</a:t>
            </a:r>
            <a:r>
              <a:rPr lang="zh-CN" altLang="zh-CN" sz="2400" b="1"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个字节（</a:t>
            </a:r>
            <a:r>
              <a:rPr lang="en-US" altLang="zh-CN" sz="2400" b="1" dirty="0">
                <a:solidFill>
                  <a:srgbClr val="FF0000"/>
                </a:solidFill>
                <a:effectLst/>
                <a:latin typeface="Times New Roman" panose="02020603050405020304" pitchFamily="18" charset="0"/>
                <a:ea typeface="宋体" panose="02010600030101010101" pitchFamily="2" charset="-122"/>
              </a:rPr>
              <a:t>Byte</a:t>
            </a:r>
            <a:r>
              <a:rPr lang="zh-CN" altLang="zh-CN" sz="2400" b="1"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），故本题选</a:t>
            </a:r>
            <a:r>
              <a:rPr lang="en-US" altLang="zh-CN" sz="2400" b="1" dirty="0">
                <a:solidFill>
                  <a:srgbClr val="FF0000"/>
                </a:solidFill>
                <a:effectLst/>
                <a:latin typeface="Times New Roman" panose="02020603050405020304" pitchFamily="18" charset="0"/>
                <a:ea typeface="宋体" panose="02010600030101010101" pitchFamily="2" charset="-122"/>
              </a:rPr>
              <a:t>C</a:t>
            </a:r>
            <a:r>
              <a:rPr lang="zh-CN" altLang="zh-CN" sz="2400" b="1"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选项。</a:t>
            </a:r>
            <a:endParaRPr lang="zh-CN" altLang="en-US" sz="2400" b="1" dirty="0">
              <a:solidFill>
                <a:srgbClr val="FF0000"/>
              </a:solidFill>
            </a:endParaRPr>
          </a:p>
        </p:txBody>
      </p:sp>
    </p:spTree>
    <p:extLst>
      <p:ext uri="{BB962C8B-B14F-4D97-AF65-F5344CB8AC3E}">
        <p14:creationId xmlns:p14="http://schemas.microsoft.com/office/powerpoint/2010/main" val="252466927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9CDC5673-5737-D2D4-64E2-9087C2340AFE}"/>
              </a:ext>
            </a:extLst>
          </p:cNvPr>
          <p:cNvPicPr>
            <a:picLocks noChangeAspect="1"/>
          </p:cNvPicPr>
          <p:nvPr/>
        </p:nvPicPr>
        <p:blipFill>
          <a:blip r:embed="rId2"/>
          <a:stretch>
            <a:fillRect/>
          </a:stretch>
        </p:blipFill>
        <p:spPr>
          <a:xfrm>
            <a:off x="487445" y="1616780"/>
            <a:ext cx="10570679" cy="952500"/>
          </a:xfrm>
          <a:prstGeom prst="rect">
            <a:avLst/>
          </a:prstGeom>
        </p:spPr>
      </p:pic>
      <p:sp>
        <p:nvSpPr>
          <p:cNvPr id="6" name="文本框 5">
            <a:extLst>
              <a:ext uri="{FF2B5EF4-FFF2-40B4-BE49-F238E27FC236}">
                <a16:creationId xmlns:a16="http://schemas.microsoft.com/office/drawing/2014/main" id="{CF6F9F38-95AE-59B6-A383-4950288D7EE7}"/>
              </a:ext>
            </a:extLst>
          </p:cNvPr>
          <p:cNvSpPr txBox="1"/>
          <p:nvPr/>
        </p:nvSpPr>
        <p:spPr>
          <a:xfrm>
            <a:off x="247650" y="390525"/>
            <a:ext cx="11944350" cy="830997"/>
          </a:xfrm>
          <a:prstGeom prst="rect">
            <a:avLst/>
          </a:prstGeom>
          <a:noFill/>
        </p:spPr>
        <p:txBody>
          <a:bodyPr wrap="square" rtlCol="0">
            <a:spAutoFit/>
          </a:bodyPr>
          <a:lstStyle/>
          <a:p>
            <a:r>
              <a:rPr lang="zh-CN" altLang="en-US" sz="2400" dirty="0">
                <a:latin typeface="宋体" panose="02010600030101010101" pitchFamily="2" charset="-122"/>
                <a:ea typeface="宋体" panose="02010600030101010101" pitchFamily="2" charset="-122"/>
              </a:rPr>
              <a:t>用</a:t>
            </a:r>
            <a:r>
              <a:rPr lang="en-US" altLang="zh-CN" sz="2400" dirty="0" err="1">
                <a:latin typeface="宋体" panose="02010600030101010101" pitchFamily="2" charset="-122"/>
                <a:ea typeface="宋体" panose="02010600030101010101" pitchFamily="2" charset="-122"/>
              </a:rPr>
              <a:t>UltraEdit</a:t>
            </a:r>
            <a:r>
              <a:rPr lang="zh-CN" altLang="en-US" sz="2400" dirty="0">
                <a:latin typeface="宋体" panose="02010600030101010101" pitchFamily="2" charset="-122"/>
                <a:ea typeface="宋体" panose="02010600030101010101" pitchFamily="2" charset="-122"/>
              </a:rPr>
              <a:t>软件观察“庆祝</a:t>
            </a:r>
            <a:r>
              <a:rPr lang="en-US" altLang="zh-CN" sz="2400" dirty="0">
                <a:latin typeface="宋体" panose="02010600030101010101" pitchFamily="2" charset="-122"/>
                <a:ea typeface="宋体" panose="02010600030101010101" pitchFamily="2" charset="-122"/>
              </a:rPr>
              <a:t>73</a:t>
            </a:r>
            <a:r>
              <a:rPr lang="zh-CN" altLang="en-US" sz="2400" dirty="0">
                <a:latin typeface="宋体" panose="02010600030101010101" pitchFamily="2" charset="-122"/>
                <a:ea typeface="宋体" panose="02010600030101010101" pitchFamily="2" charset="-122"/>
              </a:rPr>
              <a:t>华诞，喜迎</a:t>
            </a:r>
            <a:r>
              <a:rPr lang="en-US" altLang="zh-CN" sz="2400" dirty="0">
                <a:latin typeface="宋体" panose="02010600030101010101" pitchFamily="2" charset="-122"/>
                <a:ea typeface="宋体" panose="02010600030101010101" pitchFamily="2" charset="-122"/>
              </a:rPr>
              <a:t>20</a:t>
            </a:r>
            <a:r>
              <a:rPr lang="zh-CN" altLang="en-US" sz="2400" dirty="0">
                <a:latin typeface="宋体" panose="02010600030101010101" pitchFamily="2" charset="-122"/>
                <a:ea typeface="宋体" panose="02010600030101010101" pitchFamily="2" charset="-122"/>
              </a:rPr>
              <a:t>大”这几个字的内码，如下图所示</a:t>
            </a:r>
            <a:r>
              <a:rPr lang="en-US" altLang="zh-CN" sz="2400" dirty="0">
                <a:latin typeface="宋体" panose="02010600030101010101" pitchFamily="2" charset="-122"/>
                <a:ea typeface="宋体" panose="02010600030101010101" pitchFamily="2" charset="-122"/>
              </a:rPr>
              <a:t>:</a:t>
            </a:r>
            <a:r>
              <a:rPr lang="zh-CN" altLang="en-US" sz="2400" dirty="0">
                <a:latin typeface="宋体" panose="02010600030101010101" pitchFamily="2" charset="-122"/>
                <a:ea typeface="宋体" panose="02010600030101010101" pitchFamily="2" charset="-122"/>
              </a:rPr>
              <a:t>下列说法正确的是</a:t>
            </a:r>
            <a:r>
              <a:rPr lang="en-US" altLang="zh-CN" sz="2400" dirty="0">
                <a:latin typeface="宋体" panose="02010600030101010101" pitchFamily="2" charset="-122"/>
                <a:ea typeface="宋体" panose="02010600030101010101" pitchFamily="2" charset="-122"/>
              </a:rPr>
              <a:t>( )</a:t>
            </a:r>
            <a:endParaRPr lang="zh-CN" altLang="en-US" sz="2400" dirty="0">
              <a:latin typeface="宋体" panose="02010600030101010101" pitchFamily="2" charset="-122"/>
              <a:ea typeface="宋体" panose="02010600030101010101" pitchFamily="2" charset="-122"/>
            </a:endParaRPr>
          </a:p>
        </p:txBody>
      </p:sp>
      <p:sp>
        <p:nvSpPr>
          <p:cNvPr id="7" name="文本框 6">
            <a:extLst>
              <a:ext uri="{FF2B5EF4-FFF2-40B4-BE49-F238E27FC236}">
                <a16:creationId xmlns:a16="http://schemas.microsoft.com/office/drawing/2014/main" id="{DD1EBE37-D89A-D7B7-F3F4-B72FD26AEDF3}"/>
              </a:ext>
            </a:extLst>
          </p:cNvPr>
          <p:cNvSpPr txBox="1"/>
          <p:nvPr/>
        </p:nvSpPr>
        <p:spPr>
          <a:xfrm>
            <a:off x="934485" y="2848969"/>
            <a:ext cx="9086850" cy="2608856"/>
          </a:xfrm>
          <a:prstGeom prst="rect">
            <a:avLst/>
          </a:prstGeom>
          <a:noFill/>
        </p:spPr>
        <p:txBody>
          <a:bodyPr wrap="square" rtlCol="0">
            <a:spAutoFit/>
          </a:bodyPr>
          <a:lstStyle/>
          <a:p>
            <a:pPr>
              <a:lnSpc>
                <a:spcPct val="150000"/>
              </a:lnSpc>
            </a:pPr>
            <a:r>
              <a:rPr lang="en-US" altLang="zh-CN" sz="2800" dirty="0">
                <a:latin typeface="宋体" panose="02010600030101010101" pitchFamily="2" charset="-122"/>
                <a:ea typeface="宋体" panose="02010600030101010101" pitchFamily="2" charset="-122"/>
              </a:rPr>
              <a:t>A.</a:t>
            </a:r>
            <a:r>
              <a:rPr lang="zh-CN" altLang="en-US" sz="2800" dirty="0">
                <a:latin typeface="宋体" panose="02010600030101010101" pitchFamily="2" charset="-122"/>
                <a:ea typeface="宋体" panose="02010600030101010101" pitchFamily="2" charset="-122"/>
              </a:rPr>
              <a:t>计算机内部都用十六进制存储字符内码</a:t>
            </a:r>
            <a:endParaRPr lang="en-US" altLang="zh-CN" sz="2800" dirty="0">
              <a:latin typeface="宋体" panose="02010600030101010101" pitchFamily="2" charset="-122"/>
              <a:ea typeface="宋体" panose="02010600030101010101" pitchFamily="2" charset="-122"/>
            </a:endParaRPr>
          </a:p>
          <a:p>
            <a:pPr>
              <a:lnSpc>
                <a:spcPct val="150000"/>
              </a:lnSpc>
            </a:pPr>
            <a:r>
              <a:rPr lang="en-US" altLang="zh-CN" sz="2800" dirty="0">
                <a:latin typeface="宋体" panose="02010600030101010101" pitchFamily="2" charset="-122"/>
                <a:ea typeface="宋体" panose="02010600030101010101" pitchFamily="2" charset="-122"/>
              </a:rPr>
              <a:t>B.</a:t>
            </a:r>
            <a:r>
              <a:rPr lang="zh-CN" altLang="en-US" sz="2800" dirty="0">
                <a:latin typeface="宋体" panose="02010600030101010101" pitchFamily="2" charset="-122"/>
                <a:ea typeface="宋体" panose="02010600030101010101" pitchFamily="2" charset="-122"/>
              </a:rPr>
              <a:t>字符串中逗号“</a:t>
            </a:r>
            <a:r>
              <a:rPr lang="en-US" altLang="zh-CN" sz="2800" dirty="0">
                <a:latin typeface="宋体" panose="02010600030101010101" pitchFamily="2" charset="-122"/>
                <a:ea typeface="宋体" panose="02010600030101010101" pitchFamily="2" charset="-122"/>
              </a:rPr>
              <a:t>,”</a:t>
            </a:r>
            <a:r>
              <a:rPr lang="zh-CN" altLang="en-US" sz="2800" dirty="0">
                <a:latin typeface="宋体" panose="02010600030101010101" pitchFamily="2" charset="-122"/>
                <a:ea typeface="宋体" panose="02010600030101010101" pitchFamily="2" charset="-122"/>
              </a:rPr>
              <a:t>的内码是</a:t>
            </a:r>
            <a:r>
              <a:rPr lang="en-US" altLang="zh-CN" sz="2800" dirty="0">
                <a:latin typeface="宋体" panose="02010600030101010101" pitchFamily="2" charset="-122"/>
                <a:ea typeface="宋体" panose="02010600030101010101" pitchFamily="2" charset="-122"/>
              </a:rPr>
              <a:t>A3 AC</a:t>
            </a:r>
          </a:p>
          <a:p>
            <a:pPr>
              <a:lnSpc>
                <a:spcPct val="150000"/>
              </a:lnSpc>
            </a:pPr>
            <a:r>
              <a:rPr lang="en-US" altLang="zh-CN" sz="2800" dirty="0">
                <a:latin typeface="宋体" panose="02010600030101010101" pitchFamily="2" charset="-122"/>
                <a:ea typeface="宋体" panose="02010600030101010101" pitchFamily="2" charset="-122"/>
              </a:rPr>
              <a:t>C. “19”</a:t>
            </a:r>
            <a:r>
              <a:rPr lang="zh-CN" altLang="en-US" sz="2800" dirty="0">
                <a:latin typeface="宋体" panose="02010600030101010101" pitchFamily="2" charset="-122"/>
                <a:ea typeface="宋体" panose="02010600030101010101" pitchFamily="2" charset="-122"/>
              </a:rPr>
              <a:t>对应的内码是</a:t>
            </a:r>
            <a:r>
              <a:rPr lang="en-US" altLang="zh-CN" sz="2800" dirty="0">
                <a:latin typeface="宋体" panose="02010600030101010101" pitchFamily="2" charset="-122"/>
                <a:ea typeface="宋体" panose="02010600030101010101" pitchFamily="2" charset="-122"/>
              </a:rPr>
              <a:t>31 2F</a:t>
            </a:r>
          </a:p>
          <a:p>
            <a:pPr>
              <a:lnSpc>
                <a:spcPct val="150000"/>
              </a:lnSpc>
            </a:pPr>
            <a:r>
              <a:rPr lang="en-US" altLang="zh-CN" sz="2800" dirty="0">
                <a:latin typeface="宋体" panose="02010600030101010101" pitchFamily="2" charset="-122"/>
                <a:ea typeface="宋体" panose="02010600030101010101" pitchFamily="2" charset="-122"/>
              </a:rPr>
              <a:t>D.</a:t>
            </a:r>
            <a:r>
              <a:rPr lang="zh-CN" altLang="en-US" sz="2800" dirty="0">
                <a:latin typeface="宋体" panose="02010600030101010101" pitchFamily="2" charset="-122"/>
                <a:ea typeface="宋体" panose="02010600030101010101" pitchFamily="2" charset="-122"/>
              </a:rPr>
              <a:t>存储上图这些字符的内码需要</a:t>
            </a:r>
            <a:r>
              <a:rPr lang="en-US" altLang="zh-CN" sz="2800" dirty="0">
                <a:latin typeface="宋体" panose="02010600030101010101" pitchFamily="2" charset="-122"/>
                <a:ea typeface="宋体" panose="02010600030101010101" pitchFamily="2" charset="-122"/>
              </a:rPr>
              <a:t>19</a:t>
            </a:r>
            <a:r>
              <a:rPr lang="zh-CN" altLang="en-US" sz="2800" dirty="0">
                <a:latin typeface="宋体" panose="02010600030101010101" pitchFamily="2" charset="-122"/>
                <a:ea typeface="宋体" panose="02010600030101010101" pitchFamily="2" charset="-122"/>
              </a:rPr>
              <a:t>个字节</a:t>
            </a:r>
          </a:p>
        </p:txBody>
      </p:sp>
      <p:sp>
        <p:nvSpPr>
          <p:cNvPr id="8" name="文本框 7">
            <a:extLst>
              <a:ext uri="{FF2B5EF4-FFF2-40B4-BE49-F238E27FC236}">
                <a16:creationId xmlns:a16="http://schemas.microsoft.com/office/drawing/2014/main" id="{47B74DAB-F196-8EDD-E43E-537DAD5F2F97}"/>
              </a:ext>
            </a:extLst>
          </p:cNvPr>
          <p:cNvSpPr txBox="1"/>
          <p:nvPr/>
        </p:nvSpPr>
        <p:spPr>
          <a:xfrm>
            <a:off x="11195601" y="790635"/>
            <a:ext cx="619125" cy="707886"/>
          </a:xfrm>
          <a:prstGeom prst="rect">
            <a:avLst/>
          </a:prstGeom>
          <a:noFill/>
        </p:spPr>
        <p:txBody>
          <a:bodyPr wrap="square" rtlCol="0">
            <a:spAutoFit/>
          </a:bodyPr>
          <a:lstStyle/>
          <a:p>
            <a:r>
              <a:rPr lang="en-US" altLang="zh-CN" sz="4000" b="1" dirty="0">
                <a:solidFill>
                  <a:srgbClr val="FF0000"/>
                </a:solidFill>
              </a:rPr>
              <a:t>B</a:t>
            </a:r>
            <a:endParaRPr lang="zh-CN" altLang="en-US" sz="4000" b="1" dirty="0">
              <a:solidFill>
                <a:srgbClr val="FF0000"/>
              </a:solidFill>
            </a:endParaRPr>
          </a:p>
        </p:txBody>
      </p:sp>
    </p:spTree>
    <p:extLst>
      <p:ext uri="{BB962C8B-B14F-4D97-AF65-F5344CB8AC3E}">
        <p14:creationId xmlns:p14="http://schemas.microsoft.com/office/powerpoint/2010/main" val="102440671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30810" y="3272790"/>
            <a:ext cx="1781175" cy="1198880"/>
          </a:xfrm>
          <a:prstGeom prst="rect">
            <a:avLst/>
          </a:prstGeom>
          <a:noFill/>
        </p:spPr>
        <p:txBody>
          <a:bodyPr wrap="square" rtlCol="0">
            <a:spAutoFit/>
          </a:bodyPr>
          <a:lstStyle/>
          <a:p>
            <a:r>
              <a:rPr lang="zh-CN" altLang="en-US" sz="3600" dirty="0">
                <a:latin typeface="宋体" panose="02010600030101010101" pitchFamily="2" charset="-122"/>
                <a:ea typeface="宋体" panose="02010600030101010101" pitchFamily="2" charset="-122"/>
              </a:rPr>
              <a:t>多媒体编码</a:t>
            </a:r>
          </a:p>
        </p:txBody>
      </p:sp>
      <p:sp>
        <p:nvSpPr>
          <p:cNvPr id="5" name="左大括号 4"/>
          <p:cNvSpPr/>
          <p:nvPr/>
        </p:nvSpPr>
        <p:spPr>
          <a:xfrm>
            <a:off x="1619435" y="456565"/>
            <a:ext cx="542290" cy="6147435"/>
          </a:xfrm>
          <a:prstGeom prst="leftBrace">
            <a:avLst>
              <a:gd name="adj1" fmla="val 37961"/>
              <a:gd name="adj2" fmla="val 49717"/>
            </a:avLst>
          </a:prstGeom>
          <a:ln w="476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宋体" panose="02010600030101010101" pitchFamily="2" charset="-122"/>
              <a:ea typeface="宋体" panose="02010600030101010101" pitchFamily="2" charset="-122"/>
            </a:endParaRPr>
          </a:p>
        </p:txBody>
      </p:sp>
      <p:sp>
        <p:nvSpPr>
          <p:cNvPr id="8" name="文本框 7"/>
          <p:cNvSpPr txBox="1"/>
          <p:nvPr/>
        </p:nvSpPr>
        <p:spPr>
          <a:xfrm>
            <a:off x="2155349" y="35694"/>
            <a:ext cx="2477770" cy="523220"/>
          </a:xfrm>
          <a:prstGeom prst="rect">
            <a:avLst/>
          </a:prstGeom>
          <a:noFill/>
        </p:spPr>
        <p:txBody>
          <a:bodyPr wrap="square" rtlCol="0">
            <a:spAutoFit/>
          </a:bodyPr>
          <a:lstStyle/>
          <a:p>
            <a:r>
              <a:rPr lang="zh-CN" altLang="en-US" sz="2800" dirty="0">
                <a:latin typeface="宋体" panose="02010600030101010101" pitchFamily="2" charset="-122"/>
                <a:ea typeface="宋体" panose="02010600030101010101" pitchFamily="2" charset="-122"/>
              </a:rPr>
              <a:t>容量单位换算</a:t>
            </a:r>
          </a:p>
        </p:txBody>
      </p:sp>
      <p:sp>
        <p:nvSpPr>
          <p:cNvPr id="12" name="文本框 11"/>
          <p:cNvSpPr txBox="1"/>
          <p:nvPr/>
        </p:nvSpPr>
        <p:spPr>
          <a:xfrm>
            <a:off x="3393383" y="2013545"/>
            <a:ext cx="1528312" cy="461665"/>
          </a:xfrm>
          <a:prstGeom prst="rect">
            <a:avLst/>
          </a:prstGeom>
          <a:noFill/>
        </p:spPr>
        <p:txBody>
          <a:bodyPr wrap="square" rtlCol="0">
            <a:spAutoFit/>
          </a:bodyPr>
          <a:lstStyle/>
          <a:p>
            <a:r>
              <a:rPr lang="zh-CN" altLang="en-US" sz="2400" dirty="0">
                <a:latin typeface="宋体" panose="02010600030101010101" pitchFamily="2" charset="-122"/>
                <a:ea typeface="宋体" panose="02010600030101010101" pitchFamily="2" charset="-122"/>
              </a:rPr>
              <a:t>计算公式</a:t>
            </a:r>
          </a:p>
        </p:txBody>
      </p:sp>
      <p:grpSp>
        <p:nvGrpSpPr>
          <p:cNvPr id="2" name="组合 1">
            <a:extLst>
              <a:ext uri="{FF2B5EF4-FFF2-40B4-BE49-F238E27FC236}">
                <a16:creationId xmlns:a16="http://schemas.microsoft.com/office/drawing/2014/main" id="{943E92F1-17C2-CA28-B486-5AB4B27C281F}"/>
              </a:ext>
            </a:extLst>
          </p:cNvPr>
          <p:cNvGrpSpPr/>
          <p:nvPr/>
        </p:nvGrpSpPr>
        <p:grpSpPr>
          <a:xfrm>
            <a:off x="2175954" y="1079738"/>
            <a:ext cx="1224656" cy="2786964"/>
            <a:chOff x="2175954" y="1079738"/>
            <a:chExt cx="1224656" cy="2786964"/>
          </a:xfrm>
        </p:grpSpPr>
        <p:sp>
          <p:nvSpPr>
            <p:cNvPr id="9" name="文本框 8"/>
            <p:cNvSpPr txBox="1"/>
            <p:nvPr/>
          </p:nvSpPr>
          <p:spPr>
            <a:xfrm>
              <a:off x="2175954" y="1958487"/>
              <a:ext cx="1130935" cy="954107"/>
            </a:xfrm>
            <a:prstGeom prst="rect">
              <a:avLst/>
            </a:prstGeom>
            <a:noFill/>
          </p:spPr>
          <p:txBody>
            <a:bodyPr wrap="square" rtlCol="0">
              <a:spAutoFit/>
            </a:bodyPr>
            <a:lstStyle/>
            <a:p>
              <a:r>
                <a:rPr lang="zh-CN" altLang="en-US" sz="2800" dirty="0">
                  <a:latin typeface="宋体" panose="02010600030101010101" pitchFamily="2" charset="-122"/>
                  <a:ea typeface="宋体" panose="02010600030101010101" pitchFamily="2" charset="-122"/>
                </a:rPr>
                <a:t>图像编码</a:t>
              </a:r>
            </a:p>
          </p:txBody>
        </p:sp>
        <p:sp>
          <p:nvSpPr>
            <p:cNvPr id="21" name="左大括号 20">
              <a:extLst>
                <a:ext uri="{FF2B5EF4-FFF2-40B4-BE49-F238E27FC236}">
                  <a16:creationId xmlns:a16="http://schemas.microsoft.com/office/drawing/2014/main" id="{A968AD74-68C8-B305-069E-E55A8080063C}"/>
                </a:ext>
              </a:extLst>
            </p:cNvPr>
            <p:cNvSpPr/>
            <p:nvPr/>
          </p:nvSpPr>
          <p:spPr>
            <a:xfrm>
              <a:off x="2967514" y="1079738"/>
              <a:ext cx="433096" cy="2786964"/>
            </a:xfrm>
            <a:prstGeom prst="leftBrace">
              <a:avLst>
                <a:gd name="adj1" fmla="val 37961"/>
                <a:gd name="adj2" fmla="val 49701"/>
              </a:avLst>
            </a:prstGeom>
            <a:ln w="476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宋体" panose="02010600030101010101" pitchFamily="2" charset="-122"/>
                <a:ea typeface="宋体" panose="02010600030101010101" pitchFamily="2" charset="-122"/>
              </a:endParaRPr>
            </a:p>
          </p:txBody>
        </p:sp>
      </p:grpSp>
      <p:sp>
        <p:nvSpPr>
          <p:cNvPr id="18" name="文本框 17">
            <a:extLst>
              <a:ext uri="{FF2B5EF4-FFF2-40B4-BE49-F238E27FC236}">
                <a16:creationId xmlns:a16="http://schemas.microsoft.com/office/drawing/2014/main" id="{05111EAF-B089-5DA5-F057-484351E97661}"/>
              </a:ext>
            </a:extLst>
          </p:cNvPr>
          <p:cNvSpPr txBox="1"/>
          <p:nvPr/>
        </p:nvSpPr>
        <p:spPr>
          <a:xfrm>
            <a:off x="4450449" y="-6643"/>
            <a:ext cx="6686634" cy="707886"/>
          </a:xfrm>
          <a:prstGeom prst="rect">
            <a:avLst/>
          </a:prstGeom>
          <a:noFill/>
        </p:spPr>
        <p:txBody>
          <a:bodyPr wrap="square" rtlCol="0">
            <a:spAutoFit/>
          </a:bodyPr>
          <a:lstStyle/>
          <a:p>
            <a:r>
              <a:rPr lang="zh-CN" altLang="en-US" sz="2000" dirty="0"/>
              <a:t>1</a:t>
            </a:r>
            <a:r>
              <a:rPr lang="zh-CN" altLang="en-US" sz="2000" b="1" dirty="0">
                <a:solidFill>
                  <a:srgbClr val="FF0000"/>
                </a:solidFill>
              </a:rPr>
              <a:t>B</a:t>
            </a:r>
            <a:r>
              <a:rPr lang="zh-CN" altLang="en-US" sz="2000" dirty="0"/>
              <a:t>yte=8</a:t>
            </a:r>
            <a:r>
              <a:rPr lang="zh-CN" altLang="en-US" sz="2000" b="1" dirty="0">
                <a:solidFill>
                  <a:srgbClr val="FF0000"/>
                </a:solidFill>
              </a:rPr>
              <a:t>b</a:t>
            </a:r>
            <a:r>
              <a:rPr lang="zh-CN" altLang="en-US" sz="2000" dirty="0"/>
              <a:t>it；1</a:t>
            </a:r>
            <a:r>
              <a:rPr lang="zh-CN" altLang="en-US" sz="2000" b="1" dirty="0">
                <a:solidFill>
                  <a:srgbClr val="FF0000"/>
                </a:solidFill>
              </a:rPr>
              <a:t>KB</a:t>
            </a:r>
            <a:r>
              <a:rPr lang="zh-CN" altLang="en-US" sz="2000" dirty="0"/>
              <a:t>=1024B；1</a:t>
            </a:r>
            <a:r>
              <a:rPr lang="zh-CN" altLang="en-US" sz="2000" b="1" dirty="0">
                <a:solidFill>
                  <a:srgbClr val="FF0000"/>
                </a:solidFill>
              </a:rPr>
              <a:t>MB</a:t>
            </a:r>
            <a:r>
              <a:rPr lang="zh-CN" altLang="en-US" sz="2000" dirty="0"/>
              <a:t>=1024KB；1</a:t>
            </a:r>
            <a:r>
              <a:rPr lang="zh-CN" altLang="en-US" sz="2000" b="1" dirty="0">
                <a:solidFill>
                  <a:srgbClr val="FF0000"/>
                </a:solidFill>
              </a:rPr>
              <a:t>GB</a:t>
            </a:r>
            <a:r>
              <a:rPr lang="zh-CN" altLang="en-US" sz="2000" dirty="0"/>
              <a:t>=1024MB；1</a:t>
            </a:r>
            <a:r>
              <a:rPr lang="zh-CN" altLang="en-US" sz="2000" b="1" dirty="0">
                <a:solidFill>
                  <a:srgbClr val="FF0000"/>
                </a:solidFill>
              </a:rPr>
              <a:t>TB</a:t>
            </a:r>
            <a:r>
              <a:rPr lang="zh-CN" altLang="en-US" sz="2000" dirty="0"/>
              <a:t>=1024GB</a:t>
            </a:r>
          </a:p>
        </p:txBody>
      </p:sp>
      <p:sp>
        <p:nvSpPr>
          <p:cNvPr id="23" name="文本框 22">
            <a:extLst>
              <a:ext uri="{FF2B5EF4-FFF2-40B4-BE49-F238E27FC236}">
                <a16:creationId xmlns:a16="http://schemas.microsoft.com/office/drawing/2014/main" id="{EBB589DA-15FF-800A-B122-5AD2EC5D9807}"/>
              </a:ext>
            </a:extLst>
          </p:cNvPr>
          <p:cNvSpPr txBox="1"/>
          <p:nvPr/>
        </p:nvSpPr>
        <p:spPr>
          <a:xfrm>
            <a:off x="4923734" y="2013545"/>
            <a:ext cx="5407660" cy="460375"/>
          </a:xfrm>
          <a:prstGeom prst="rect">
            <a:avLst/>
          </a:prstGeom>
          <a:noFill/>
        </p:spPr>
        <p:txBody>
          <a:bodyPr wrap="square" rtlCol="0">
            <a:spAutoFit/>
          </a:bodyPr>
          <a:lstStyle/>
          <a:p>
            <a:r>
              <a:rPr lang="zh-CN" sz="2400" b="1" dirty="0">
                <a:solidFill>
                  <a:srgbClr val="FF0000"/>
                </a:solidFill>
              </a:rPr>
              <a:t>水平像素*垂直像素*颜色位深度(bit)/8</a:t>
            </a:r>
          </a:p>
        </p:txBody>
      </p:sp>
      <p:sp>
        <p:nvSpPr>
          <p:cNvPr id="24" name="文本框 23">
            <a:extLst>
              <a:ext uri="{FF2B5EF4-FFF2-40B4-BE49-F238E27FC236}">
                <a16:creationId xmlns:a16="http://schemas.microsoft.com/office/drawing/2014/main" id="{885C49D4-E51A-988E-CDA7-3F0C9BFF4710}"/>
              </a:ext>
            </a:extLst>
          </p:cNvPr>
          <p:cNvSpPr txBox="1"/>
          <p:nvPr/>
        </p:nvSpPr>
        <p:spPr>
          <a:xfrm>
            <a:off x="3386223" y="2699927"/>
            <a:ext cx="2196766" cy="460375"/>
          </a:xfrm>
          <a:prstGeom prst="rect">
            <a:avLst/>
          </a:prstGeom>
          <a:noFill/>
        </p:spPr>
        <p:txBody>
          <a:bodyPr wrap="square" rtlCol="0">
            <a:spAutoFit/>
          </a:bodyPr>
          <a:lstStyle/>
          <a:p>
            <a:r>
              <a:rPr lang="zh-CN" altLang="en-US" sz="2400" b="1" dirty="0">
                <a:solidFill>
                  <a:srgbClr val="FF0000"/>
                </a:solidFill>
              </a:rPr>
              <a:t>常见颜色模式</a:t>
            </a:r>
          </a:p>
        </p:txBody>
      </p:sp>
      <p:grpSp>
        <p:nvGrpSpPr>
          <p:cNvPr id="6" name="组合 5">
            <a:extLst>
              <a:ext uri="{FF2B5EF4-FFF2-40B4-BE49-F238E27FC236}">
                <a16:creationId xmlns:a16="http://schemas.microsoft.com/office/drawing/2014/main" id="{379F551B-2DF6-2FD6-F7A3-B9EA3A6E07F8}"/>
              </a:ext>
            </a:extLst>
          </p:cNvPr>
          <p:cNvGrpSpPr/>
          <p:nvPr/>
        </p:nvGrpSpPr>
        <p:grpSpPr>
          <a:xfrm>
            <a:off x="3359869" y="877272"/>
            <a:ext cx="1090580" cy="975808"/>
            <a:chOff x="3359869" y="877272"/>
            <a:chExt cx="1090580" cy="975808"/>
          </a:xfrm>
        </p:grpSpPr>
        <p:sp>
          <p:nvSpPr>
            <p:cNvPr id="11" name="文本框 10"/>
            <p:cNvSpPr txBox="1"/>
            <p:nvPr/>
          </p:nvSpPr>
          <p:spPr>
            <a:xfrm>
              <a:off x="3359869" y="976836"/>
              <a:ext cx="934921" cy="461665"/>
            </a:xfrm>
            <a:prstGeom prst="rect">
              <a:avLst/>
            </a:prstGeom>
            <a:noFill/>
          </p:spPr>
          <p:txBody>
            <a:bodyPr wrap="square" rtlCol="0">
              <a:spAutoFit/>
            </a:bodyPr>
            <a:lstStyle/>
            <a:p>
              <a:r>
                <a:rPr lang="zh-CN" altLang="en-US" sz="2400" dirty="0">
                  <a:latin typeface="宋体" panose="02010600030101010101" pitchFamily="2" charset="-122"/>
                  <a:ea typeface="宋体" panose="02010600030101010101" pitchFamily="2" charset="-122"/>
                </a:rPr>
                <a:t>分类</a:t>
              </a:r>
            </a:p>
          </p:txBody>
        </p:sp>
        <p:sp>
          <p:nvSpPr>
            <p:cNvPr id="25" name="左大括号 24">
              <a:extLst>
                <a:ext uri="{FF2B5EF4-FFF2-40B4-BE49-F238E27FC236}">
                  <a16:creationId xmlns:a16="http://schemas.microsoft.com/office/drawing/2014/main" id="{7970A373-41AD-BF32-A83D-0121B46AD952}"/>
                </a:ext>
              </a:extLst>
            </p:cNvPr>
            <p:cNvSpPr/>
            <p:nvPr/>
          </p:nvSpPr>
          <p:spPr>
            <a:xfrm>
              <a:off x="4214319" y="877272"/>
              <a:ext cx="236130" cy="975808"/>
            </a:xfrm>
            <a:prstGeom prst="leftBrace">
              <a:avLst>
                <a:gd name="adj1" fmla="val 37961"/>
                <a:gd name="adj2" fmla="val 49701"/>
              </a:avLst>
            </a:prstGeom>
            <a:ln w="476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宋体" panose="02010600030101010101" pitchFamily="2" charset="-122"/>
                <a:ea typeface="宋体" panose="02010600030101010101" pitchFamily="2" charset="-122"/>
              </a:endParaRPr>
            </a:p>
          </p:txBody>
        </p:sp>
      </p:grpSp>
      <p:sp>
        <p:nvSpPr>
          <p:cNvPr id="26" name="文本框 25">
            <a:extLst>
              <a:ext uri="{FF2B5EF4-FFF2-40B4-BE49-F238E27FC236}">
                <a16:creationId xmlns:a16="http://schemas.microsoft.com/office/drawing/2014/main" id="{06CA5C52-DA40-A454-26F5-4A2A5F8F17C6}"/>
              </a:ext>
            </a:extLst>
          </p:cNvPr>
          <p:cNvSpPr txBox="1"/>
          <p:nvPr/>
        </p:nvSpPr>
        <p:spPr>
          <a:xfrm>
            <a:off x="4381334" y="661238"/>
            <a:ext cx="1136165" cy="461665"/>
          </a:xfrm>
          <a:prstGeom prst="rect">
            <a:avLst/>
          </a:prstGeom>
          <a:noFill/>
        </p:spPr>
        <p:txBody>
          <a:bodyPr wrap="square" rtlCol="0">
            <a:spAutoFit/>
          </a:bodyPr>
          <a:lstStyle/>
          <a:p>
            <a:r>
              <a:rPr lang="zh-CN" altLang="en-US" sz="2400" dirty="0">
                <a:latin typeface="宋体" panose="02010600030101010101" pitchFamily="2" charset="-122"/>
                <a:ea typeface="宋体" panose="02010600030101010101" pitchFamily="2" charset="-122"/>
              </a:rPr>
              <a:t>矢量图</a:t>
            </a:r>
          </a:p>
        </p:txBody>
      </p:sp>
      <p:sp>
        <p:nvSpPr>
          <p:cNvPr id="27" name="文本框 26">
            <a:extLst>
              <a:ext uri="{FF2B5EF4-FFF2-40B4-BE49-F238E27FC236}">
                <a16:creationId xmlns:a16="http://schemas.microsoft.com/office/drawing/2014/main" id="{090E86F9-3932-4D55-9624-BA21564CE952}"/>
              </a:ext>
            </a:extLst>
          </p:cNvPr>
          <p:cNvSpPr txBox="1"/>
          <p:nvPr/>
        </p:nvSpPr>
        <p:spPr>
          <a:xfrm>
            <a:off x="4474553" y="1496822"/>
            <a:ext cx="949726" cy="461665"/>
          </a:xfrm>
          <a:prstGeom prst="rect">
            <a:avLst/>
          </a:prstGeom>
          <a:noFill/>
        </p:spPr>
        <p:txBody>
          <a:bodyPr wrap="square" rtlCol="0">
            <a:spAutoFit/>
          </a:bodyPr>
          <a:lstStyle/>
          <a:p>
            <a:r>
              <a:rPr lang="zh-CN" altLang="en-US" sz="2400" dirty="0">
                <a:latin typeface="宋体" panose="02010600030101010101" pitchFamily="2" charset="-122"/>
                <a:ea typeface="宋体" panose="02010600030101010101" pitchFamily="2" charset="-122"/>
              </a:rPr>
              <a:t>位图</a:t>
            </a:r>
          </a:p>
        </p:txBody>
      </p:sp>
      <p:sp>
        <p:nvSpPr>
          <p:cNvPr id="28" name="文本框 27">
            <a:extLst>
              <a:ext uri="{FF2B5EF4-FFF2-40B4-BE49-F238E27FC236}">
                <a16:creationId xmlns:a16="http://schemas.microsoft.com/office/drawing/2014/main" id="{43673FE0-52FE-2782-6222-20AEF7EFFF6B}"/>
              </a:ext>
            </a:extLst>
          </p:cNvPr>
          <p:cNvSpPr txBox="1"/>
          <p:nvPr/>
        </p:nvSpPr>
        <p:spPr>
          <a:xfrm>
            <a:off x="10331394" y="2616307"/>
            <a:ext cx="1330492" cy="461665"/>
          </a:xfrm>
          <a:prstGeom prst="rect">
            <a:avLst/>
          </a:prstGeom>
          <a:noFill/>
        </p:spPr>
        <p:txBody>
          <a:bodyPr wrap="square" rtlCol="0">
            <a:spAutoFit/>
          </a:bodyPr>
          <a:lstStyle/>
          <a:p>
            <a:r>
              <a:rPr lang="en-US" altLang="zh-CN" sz="2400" dirty="0">
                <a:latin typeface="宋体" panose="02010600030101010101" pitchFamily="2" charset="-122"/>
                <a:ea typeface="宋体" panose="02010600030101010101" pitchFamily="2" charset="-122"/>
              </a:rPr>
              <a:t>RGB/8</a:t>
            </a:r>
          </a:p>
        </p:txBody>
      </p:sp>
      <p:sp>
        <p:nvSpPr>
          <p:cNvPr id="29" name="文本框 28">
            <a:extLst>
              <a:ext uri="{FF2B5EF4-FFF2-40B4-BE49-F238E27FC236}">
                <a16:creationId xmlns:a16="http://schemas.microsoft.com/office/drawing/2014/main" id="{05EBE59C-BBA1-26FB-9983-E85401670D2B}"/>
              </a:ext>
            </a:extLst>
          </p:cNvPr>
          <p:cNvSpPr txBox="1"/>
          <p:nvPr/>
        </p:nvSpPr>
        <p:spPr>
          <a:xfrm>
            <a:off x="7188319" y="2640409"/>
            <a:ext cx="1616276" cy="461665"/>
          </a:xfrm>
          <a:prstGeom prst="rect">
            <a:avLst/>
          </a:prstGeom>
          <a:noFill/>
        </p:spPr>
        <p:txBody>
          <a:bodyPr wrap="square" rtlCol="0">
            <a:spAutoFit/>
          </a:bodyPr>
          <a:lstStyle/>
          <a:p>
            <a:r>
              <a:rPr sz="2400" dirty="0">
                <a:latin typeface="宋体" panose="02010600030101010101" pitchFamily="2" charset="-122"/>
                <a:ea typeface="宋体" panose="02010600030101010101" pitchFamily="2" charset="-122"/>
                <a:cs typeface="宋体" panose="02010600030101010101" pitchFamily="2" charset="-122"/>
              </a:rPr>
              <a:t>256色图</a:t>
            </a:r>
          </a:p>
        </p:txBody>
      </p:sp>
      <p:sp>
        <p:nvSpPr>
          <p:cNvPr id="30" name="文本框 29">
            <a:extLst>
              <a:ext uri="{FF2B5EF4-FFF2-40B4-BE49-F238E27FC236}">
                <a16:creationId xmlns:a16="http://schemas.microsoft.com/office/drawing/2014/main" id="{C4EE0540-A477-E55F-F38B-E81B19F9EB57}"/>
              </a:ext>
            </a:extLst>
          </p:cNvPr>
          <p:cNvSpPr txBox="1"/>
          <p:nvPr/>
        </p:nvSpPr>
        <p:spPr>
          <a:xfrm>
            <a:off x="5645678" y="2652687"/>
            <a:ext cx="1742173" cy="461665"/>
          </a:xfrm>
          <a:prstGeom prst="rect">
            <a:avLst/>
          </a:prstGeom>
          <a:noFill/>
        </p:spPr>
        <p:txBody>
          <a:bodyPr wrap="square" rtlCol="0">
            <a:spAutoFit/>
          </a:bodyPr>
          <a:lstStyle/>
          <a:p>
            <a:r>
              <a:rPr lang="zh-CN" sz="2400" dirty="0">
                <a:latin typeface="宋体" panose="02010600030101010101" pitchFamily="2" charset="-122"/>
                <a:ea typeface="宋体" panose="02010600030101010101" pitchFamily="2" charset="-122"/>
              </a:rPr>
              <a:t>黑白图像</a:t>
            </a:r>
          </a:p>
        </p:txBody>
      </p:sp>
      <p:sp>
        <p:nvSpPr>
          <p:cNvPr id="32" name="文本框 31">
            <a:extLst>
              <a:ext uri="{FF2B5EF4-FFF2-40B4-BE49-F238E27FC236}">
                <a16:creationId xmlns:a16="http://schemas.microsoft.com/office/drawing/2014/main" id="{E2247671-F0A4-5EDF-1391-B5309A81740D}"/>
              </a:ext>
            </a:extLst>
          </p:cNvPr>
          <p:cNvSpPr txBox="1"/>
          <p:nvPr/>
        </p:nvSpPr>
        <p:spPr>
          <a:xfrm>
            <a:off x="8620515" y="2652687"/>
            <a:ext cx="1826320" cy="461665"/>
          </a:xfrm>
          <a:prstGeom prst="rect">
            <a:avLst/>
          </a:prstGeom>
          <a:noFill/>
        </p:spPr>
        <p:txBody>
          <a:bodyPr wrap="square">
            <a:spAutoFit/>
          </a:bodyPr>
          <a:lstStyle/>
          <a:p>
            <a:r>
              <a:rPr lang="en-US" altLang="zh-CN" sz="2400" dirty="0">
                <a:latin typeface="宋体" panose="02010600030101010101" pitchFamily="2" charset="-122"/>
                <a:ea typeface="宋体" panose="02010600030101010101" pitchFamily="2" charset="-122"/>
                <a:cs typeface="宋体" panose="02010600030101010101" pitchFamily="2" charset="-122"/>
              </a:rPr>
              <a:t>256</a:t>
            </a:r>
            <a:r>
              <a:rPr lang="zh-CN" altLang="en-US" sz="2400" dirty="0">
                <a:latin typeface="宋体" panose="02010600030101010101" pitchFamily="2" charset="-122"/>
                <a:ea typeface="宋体" panose="02010600030101010101" pitchFamily="2" charset="-122"/>
                <a:cs typeface="宋体" panose="02010600030101010101" pitchFamily="2" charset="-122"/>
              </a:rPr>
              <a:t>阶灰度</a:t>
            </a:r>
            <a:endParaRPr lang="zh-CN" altLang="en-US" sz="2400" dirty="0"/>
          </a:p>
        </p:txBody>
      </p:sp>
      <p:sp>
        <p:nvSpPr>
          <p:cNvPr id="34" name="文本框 33">
            <a:extLst>
              <a:ext uri="{FF2B5EF4-FFF2-40B4-BE49-F238E27FC236}">
                <a16:creationId xmlns:a16="http://schemas.microsoft.com/office/drawing/2014/main" id="{BE38CBC1-BB1C-F56C-584C-AEE240CDB909}"/>
              </a:ext>
            </a:extLst>
          </p:cNvPr>
          <p:cNvSpPr txBox="1"/>
          <p:nvPr/>
        </p:nvSpPr>
        <p:spPr>
          <a:xfrm>
            <a:off x="3421190" y="3524365"/>
            <a:ext cx="3001010" cy="460375"/>
          </a:xfrm>
          <a:prstGeom prst="rect">
            <a:avLst/>
          </a:prstGeom>
          <a:noFill/>
        </p:spPr>
        <p:txBody>
          <a:bodyPr wrap="square" rtlCol="0">
            <a:spAutoFit/>
          </a:bodyPr>
          <a:lstStyle/>
          <a:p>
            <a:r>
              <a:rPr lang="zh-CN" altLang="en-US" sz="2400" dirty="0"/>
              <a:t>常见图像格式</a:t>
            </a:r>
          </a:p>
        </p:txBody>
      </p:sp>
      <p:sp>
        <p:nvSpPr>
          <p:cNvPr id="35" name="文本框 34">
            <a:extLst>
              <a:ext uri="{FF2B5EF4-FFF2-40B4-BE49-F238E27FC236}">
                <a16:creationId xmlns:a16="http://schemas.microsoft.com/office/drawing/2014/main" id="{38AE6875-90D8-D552-AD22-34863FDE9C65}"/>
              </a:ext>
            </a:extLst>
          </p:cNvPr>
          <p:cNvSpPr txBox="1"/>
          <p:nvPr/>
        </p:nvSpPr>
        <p:spPr>
          <a:xfrm>
            <a:off x="5582989" y="3274817"/>
            <a:ext cx="6579738" cy="830997"/>
          </a:xfrm>
          <a:prstGeom prst="rect">
            <a:avLst/>
          </a:prstGeom>
          <a:noFill/>
        </p:spPr>
        <p:txBody>
          <a:bodyPr wrap="square" rtlCol="0">
            <a:spAutoFit/>
          </a:bodyPr>
          <a:lstStyle/>
          <a:p>
            <a:r>
              <a:rPr lang="zh-CN" altLang="en-US" sz="2400" dirty="0">
                <a:latin typeface="宋体" panose="02010600030101010101" pitchFamily="2" charset="-122"/>
                <a:ea typeface="宋体" panose="02010600030101010101" pitchFamily="2" charset="-122"/>
                <a:cs typeface="宋体" panose="02010600030101010101" pitchFamily="2" charset="-122"/>
              </a:rPr>
              <a:t>.bmp(未压缩)；.jpg(有损压缩)；.png(有透明像素)；.gif(动图) </a:t>
            </a:r>
          </a:p>
        </p:txBody>
      </p:sp>
      <p:sp>
        <p:nvSpPr>
          <p:cNvPr id="37" name="文本框 36">
            <a:extLst>
              <a:ext uri="{FF2B5EF4-FFF2-40B4-BE49-F238E27FC236}">
                <a16:creationId xmlns:a16="http://schemas.microsoft.com/office/drawing/2014/main" id="{BF864C53-BFD3-66FD-5D2C-1AD890D16BAF}"/>
              </a:ext>
            </a:extLst>
          </p:cNvPr>
          <p:cNvSpPr txBox="1"/>
          <p:nvPr/>
        </p:nvSpPr>
        <p:spPr>
          <a:xfrm>
            <a:off x="3139262" y="4105561"/>
            <a:ext cx="2311056" cy="460375"/>
          </a:xfrm>
          <a:prstGeom prst="rect">
            <a:avLst/>
          </a:prstGeom>
          <a:noFill/>
        </p:spPr>
        <p:txBody>
          <a:bodyPr wrap="square" rtlCol="0">
            <a:spAutoFit/>
          </a:bodyPr>
          <a:lstStyle/>
          <a:p>
            <a:r>
              <a:rPr lang="zh-CN" sz="2400" dirty="0">
                <a:latin typeface="宋体" panose="02010600030101010101" pitchFamily="2" charset="-122"/>
                <a:ea typeface="宋体" panose="02010600030101010101" pitchFamily="2" charset="-122"/>
                <a:cs typeface="宋体" panose="02010600030101010101" pitchFamily="2" charset="-122"/>
              </a:rPr>
              <a:t>Wave格式容量：</a:t>
            </a:r>
          </a:p>
        </p:txBody>
      </p:sp>
      <p:sp>
        <p:nvSpPr>
          <p:cNvPr id="38" name="文本框 37">
            <a:extLst>
              <a:ext uri="{FF2B5EF4-FFF2-40B4-BE49-F238E27FC236}">
                <a16:creationId xmlns:a16="http://schemas.microsoft.com/office/drawing/2014/main" id="{FBC5E59A-B8EC-921D-1E6F-2521E4016247}"/>
              </a:ext>
            </a:extLst>
          </p:cNvPr>
          <p:cNvSpPr txBox="1"/>
          <p:nvPr/>
        </p:nvSpPr>
        <p:spPr>
          <a:xfrm>
            <a:off x="5107880" y="4113696"/>
            <a:ext cx="7814310" cy="460375"/>
          </a:xfrm>
          <a:prstGeom prst="rect">
            <a:avLst/>
          </a:prstGeom>
          <a:noFill/>
        </p:spPr>
        <p:txBody>
          <a:bodyPr wrap="square" rtlCol="0">
            <a:spAutoFit/>
          </a:bodyPr>
          <a:lstStyle/>
          <a:p>
            <a:r>
              <a:rPr lang="zh-CN" altLang="en-US" sz="2400" b="1" dirty="0">
                <a:solidFill>
                  <a:srgbClr val="FF0000"/>
                </a:solidFill>
                <a:latin typeface="宋体" panose="02010600030101010101" pitchFamily="2" charset="-122"/>
                <a:ea typeface="宋体" panose="02010600030101010101" pitchFamily="2" charset="-122"/>
                <a:cs typeface="宋体" panose="02010600030101010101" pitchFamily="2" charset="-122"/>
              </a:rPr>
              <a:t>采样频率(Hz)*量化位数(bit)*声道数*时间(s)/8</a:t>
            </a:r>
          </a:p>
        </p:txBody>
      </p:sp>
      <p:sp>
        <p:nvSpPr>
          <p:cNvPr id="39" name="文本框 38">
            <a:extLst>
              <a:ext uri="{FF2B5EF4-FFF2-40B4-BE49-F238E27FC236}">
                <a16:creationId xmlns:a16="http://schemas.microsoft.com/office/drawing/2014/main" id="{64E4B0F4-20D3-8CE3-6943-09C8320D314C}"/>
              </a:ext>
            </a:extLst>
          </p:cNvPr>
          <p:cNvSpPr txBox="1"/>
          <p:nvPr/>
        </p:nvSpPr>
        <p:spPr>
          <a:xfrm>
            <a:off x="3068147" y="4744823"/>
            <a:ext cx="1808472" cy="460375"/>
          </a:xfrm>
          <a:prstGeom prst="rect">
            <a:avLst/>
          </a:prstGeom>
          <a:noFill/>
        </p:spPr>
        <p:txBody>
          <a:bodyPr wrap="square" rtlCol="0">
            <a:spAutoFit/>
          </a:bodyPr>
          <a:lstStyle/>
          <a:p>
            <a:r>
              <a:rPr lang="zh-CN" sz="2400" dirty="0">
                <a:latin typeface="宋体" panose="02010600030101010101" pitchFamily="2" charset="-122"/>
                <a:ea typeface="宋体" panose="02010600030101010101" pitchFamily="2" charset="-122"/>
                <a:cs typeface="宋体" panose="02010600030101010101" pitchFamily="2" charset="-122"/>
              </a:rPr>
              <a:t>常见格式</a:t>
            </a:r>
            <a:r>
              <a:rPr lang="zh-CN" altLang="en-US" sz="2400" dirty="0">
                <a:latin typeface="宋体" panose="02010600030101010101" pitchFamily="2" charset="-122"/>
                <a:ea typeface="宋体" panose="02010600030101010101" pitchFamily="2" charset="-122"/>
                <a:cs typeface="宋体" panose="02010600030101010101" pitchFamily="2" charset="-122"/>
              </a:rPr>
              <a:t>：</a:t>
            </a:r>
            <a:endParaRPr lang="zh-CN" sz="2400" dirty="0">
              <a:latin typeface="宋体" panose="02010600030101010101" pitchFamily="2" charset="-122"/>
              <a:ea typeface="宋体" panose="02010600030101010101" pitchFamily="2" charset="-122"/>
              <a:cs typeface="宋体" panose="02010600030101010101" pitchFamily="2" charset="-122"/>
            </a:endParaRPr>
          </a:p>
        </p:txBody>
      </p:sp>
      <p:sp>
        <p:nvSpPr>
          <p:cNvPr id="40" name="文本框 39">
            <a:extLst>
              <a:ext uri="{FF2B5EF4-FFF2-40B4-BE49-F238E27FC236}">
                <a16:creationId xmlns:a16="http://schemas.microsoft.com/office/drawing/2014/main" id="{1C9122E0-C535-AF0C-305C-2EB7E8A9EA27}"/>
              </a:ext>
            </a:extLst>
          </p:cNvPr>
          <p:cNvSpPr txBox="1"/>
          <p:nvPr/>
        </p:nvSpPr>
        <p:spPr>
          <a:xfrm>
            <a:off x="4741273" y="4728552"/>
            <a:ext cx="5080000" cy="460375"/>
          </a:xfrm>
          <a:prstGeom prst="rect">
            <a:avLst/>
          </a:prstGeom>
          <a:noFill/>
          <a:ln w="9525">
            <a:noFill/>
          </a:ln>
        </p:spPr>
        <p:txBody>
          <a:bodyPr>
            <a:spAutoFit/>
          </a:bodyPr>
          <a:lstStyle/>
          <a:p>
            <a:pPr indent="0"/>
            <a:r>
              <a:rPr lang="zh-CN" altLang="en-US" sz="2400" dirty="0">
                <a:latin typeface="宋体" panose="02010600030101010101" pitchFamily="2" charset="-122"/>
                <a:ea typeface="宋体" panose="02010600030101010101" pitchFamily="2" charset="-122"/>
                <a:cs typeface="宋体" panose="02010600030101010101" pitchFamily="2" charset="-122"/>
              </a:rPr>
              <a:t>.wav(未压缩)；.mp3(有损压缩)</a:t>
            </a:r>
          </a:p>
        </p:txBody>
      </p:sp>
      <p:grpSp>
        <p:nvGrpSpPr>
          <p:cNvPr id="3" name="组合 2">
            <a:extLst>
              <a:ext uri="{FF2B5EF4-FFF2-40B4-BE49-F238E27FC236}">
                <a16:creationId xmlns:a16="http://schemas.microsoft.com/office/drawing/2014/main" id="{5C68AF6A-C531-7658-9816-AE7675C845F2}"/>
              </a:ext>
            </a:extLst>
          </p:cNvPr>
          <p:cNvGrpSpPr/>
          <p:nvPr/>
        </p:nvGrpSpPr>
        <p:grpSpPr>
          <a:xfrm>
            <a:off x="1874233" y="4312167"/>
            <a:ext cx="1265029" cy="772596"/>
            <a:chOff x="1874233" y="4312167"/>
            <a:chExt cx="1265029" cy="772596"/>
          </a:xfrm>
        </p:grpSpPr>
        <p:sp>
          <p:nvSpPr>
            <p:cNvPr id="36" name="文本框 35">
              <a:extLst>
                <a:ext uri="{FF2B5EF4-FFF2-40B4-BE49-F238E27FC236}">
                  <a16:creationId xmlns:a16="http://schemas.microsoft.com/office/drawing/2014/main" id="{C9E13D97-92A9-24EF-89AC-781757115386}"/>
                </a:ext>
              </a:extLst>
            </p:cNvPr>
            <p:cNvSpPr txBox="1"/>
            <p:nvPr/>
          </p:nvSpPr>
          <p:spPr>
            <a:xfrm>
              <a:off x="1874233" y="4312167"/>
              <a:ext cx="1065353" cy="583565"/>
            </a:xfrm>
            <a:prstGeom prst="rect">
              <a:avLst/>
            </a:prstGeom>
            <a:noFill/>
          </p:spPr>
          <p:txBody>
            <a:bodyPr wrap="square" rtlCol="0">
              <a:spAutoFit/>
            </a:bodyPr>
            <a:lstStyle/>
            <a:p>
              <a:r>
                <a:rPr lang="zh-CN" altLang="en-US" sz="3200" dirty="0">
                  <a:latin typeface="宋体" panose="02010600030101010101" pitchFamily="2" charset="-122"/>
                  <a:ea typeface="宋体" panose="02010600030101010101" pitchFamily="2" charset="-122"/>
                  <a:cs typeface="宋体" panose="02010600030101010101" pitchFamily="2" charset="-122"/>
                </a:rPr>
                <a:t>音频</a:t>
              </a:r>
            </a:p>
          </p:txBody>
        </p:sp>
        <p:sp>
          <p:nvSpPr>
            <p:cNvPr id="41" name="左大括号 40">
              <a:extLst>
                <a:ext uri="{FF2B5EF4-FFF2-40B4-BE49-F238E27FC236}">
                  <a16:creationId xmlns:a16="http://schemas.microsoft.com/office/drawing/2014/main" id="{4EBF0056-0E6D-73E5-E869-7BAD3CC433E4}"/>
                </a:ext>
              </a:extLst>
            </p:cNvPr>
            <p:cNvSpPr/>
            <p:nvPr/>
          </p:nvSpPr>
          <p:spPr>
            <a:xfrm>
              <a:off x="2928919" y="4313678"/>
              <a:ext cx="210343" cy="771085"/>
            </a:xfrm>
            <a:prstGeom prst="leftBrace">
              <a:avLst>
                <a:gd name="adj1" fmla="val 37961"/>
                <a:gd name="adj2" fmla="val 49701"/>
              </a:avLst>
            </a:prstGeom>
            <a:ln w="476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宋体" panose="02010600030101010101" pitchFamily="2" charset="-122"/>
                <a:ea typeface="宋体" panose="02010600030101010101" pitchFamily="2" charset="-122"/>
              </a:endParaRPr>
            </a:p>
          </p:txBody>
        </p:sp>
      </p:grpSp>
      <p:sp>
        <p:nvSpPr>
          <p:cNvPr id="43" name="文本框 42">
            <a:extLst>
              <a:ext uri="{FF2B5EF4-FFF2-40B4-BE49-F238E27FC236}">
                <a16:creationId xmlns:a16="http://schemas.microsoft.com/office/drawing/2014/main" id="{2A3B1917-DD75-E0D0-486C-DC4FF82A975F}"/>
              </a:ext>
            </a:extLst>
          </p:cNvPr>
          <p:cNvSpPr txBox="1"/>
          <p:nvPr/>
        </p:nvSpPr>
        <p:spPr>
          <a:xfrm>
            <a:off x="3356120" y="5299509"/>
            <a:ext cx="10390505" cy="460375"/>
          </a:xfrm>
          <a:prstGeom prst="rect">
            <a:avLst/>
          </a:prstGeom>
          <a:noFill/>
        </p:spPr>
        <p:txBody>
          <a:bodyPr wrap="square" rtlCol="0">
            <a:spAutoFit/>
          </a:bodyPr>
          <a:lstStyle/>
          <a:p>
            <a:r>
              <a:rPr lang="zh-CN" sz="2400" dirty="0">
                <a:latin typeface="宋体" panose="02010600030101010101" pitchFamily="2" charset="-122"/>
                <a:ea typeface="宋体" panose="02010600030101010101" pitchFamily="2" charset="-122"/>
                <a:cs typeface="宋体" panose="02010600030101010101" pitchFamily="2" charset="-122"/>
              </a:rPr>
              <a:t>中国电视制式（PAL）：25帧</a:t>
            </a:r>
            <a:r>
              <a:rPr lang="en-US" altLang="zh-CN" sz="2400" dirty="0">
                <a:latin typeface="宋体" panose="02010600030101010101" pitchFamily="2" charset="-122"/>
                <a:ea typeface="宋体" panose="02010600030101010101" pitchFamily="2" charset="-122"/>
                <a:cs typeface="宋体" panose="02010600030101010101" pitchFamily="2" charset="-122"/>
              </a:rPr>
              <a:t>/s</a:t>
            </a:r>
            <a:r>
              <a:rPr lang="zh-CN" sz="2400" dirty="0">
                <a:latin typeface="宋体" panose="02010600030101010101" pitchFamily="2" charset="-122"/>
                <a:ea typeface="宋体" panose="02010600030101010101" pitchFamily="2" charset="-122"/>
                <a:cs typeface="宋体" panose="02010600030101010101" pitchFamily="2" charset="-122"/>
              </a:rPr>
              <a:t>；欧美电视制式（NTSC）：</a:t>
            </a:r>
            <a:r>
              <a:rPr lang="en-US" altLang="zh-CN" sz="2400" dirty="0">
                <a:latin typeface="宋体" panose="02010600030101010101" pitchFamily="2" charset="-122"/>
                <a:ea typeface="宋体" panose="02010600030101010101" pitchFamily="2" charset="-122"/>
                <a:cs typeface="宋体" panose="02010600030101010101" pitchFamily="2" charset="-122"/>
                <a:sym typeface="+mn-ea"/>
              </a:rPr>
              <a:t>30</a:t>
            </a:r>
            <a:r>
              <a:rPr lang="zh-CN" sz="2400" dirty="0">
                <a:latin typeface="宋体" panose="02010600030101010101" pitchFamily="2" charset="-122"/>
                <a:ea typeface="宋体" panose="02010600030101010101" pitchFamily="2" charset="-122"/>
                <a:cs typeface="宋体" panose="02010600030101010101" pitchFamily="2" charset="-122"/>
                <a:sym typeface="+mn-ea"/>
              </a:rPr>
              <a:t>帧</a:t>
            </a:r>
            <a:r>
              <a:rPr lang="en-US" altLang="zh-CN" sz="2400" dirty="0">
                <a:latin typeface="宋体" panose="02010600030101010101" pitchFamily="2" charset="-122"/>
                <a:ea typeface="宋体" panose="02010600030101010101" pitchFamily="2" charset="-122"/>
                <a:cs typeface="宋体" panose="02010600030101010101" pitchFamily="2" charset="-122"/>
                <a:sym typeface="+mn-ea"/>
              </a:rPr>
              <a:t>/s</a:t>
            </a:r>
            <a:endParaRPr lang="zh-CN" sz="2400" dirty="0">
              <a:latin typeface="宋体" panose="02010600030101010101" pitchFamily="2" charset="-122"/>
              <a:ea typeface="宋体" panose="02010600030101010101" pitchFamily="2" charset="-122"/>
              <a:cs typeface="宋体" panose="02010600030101010101" pitchFamily="2" charset="-122"/>
            </a:endParaRPr>
          </a:p>
        </p:txBody>
      </p:sp>
      <p:sp>
        <p:nvSpPr>
          <p:cNvPr id="44" name="文本框 43">
            <a:extLst>
              <a:ext uri="{FF2B5EF4-FFF2-40B4-BE49-F238E27FC236}">
                <a16:creationId xmlns:a16="http://schemas.microsoft.com/office/drawing/2014/main" id="{8DB524AA-9116-0B83-40C9-9A24E63D834F}"/>
              </a:ext>
            </a:extLst>
          </p:cNvPr>
          <p:cNvSpPr txBox="1"/>
          <p:nvPr/>
        </p:nvSpPr>
        <p:spPr>
          <a:xfrm>
            <a:off x="3179140" y="5881164"/>
            <a:ext cx="3857480" cy="461665"/>
          </a:xfrm>
          <a:prstGeom prst="rect">
            <a:avLst/>
          </a:prstGeom>
          <a:noFill/>
        </p:spPr>
        <p:txBody>
          <a:bodyPr wrap="square" rtlCol="0">
            <a:spAutoFit/>
          </a:bodyPr>
          <a:lstStyle/>
          <a:p>
            <a:r>
              <a:rPr lang="zh-CN" altLang="en-US" sz="2400" dirty="0">
                <a:latin typeface="宋体" panose="02010600030101010101" pitchFamily="2" charset="-122"/>
                <a:ea typeface="宋体" panose="02010600030101010101" pitchFamily="2" charset="-122"/>
                <a:cs typeface="宋体" panose="02010600030101010101" pitchFamily="2" charset="-122"/>
              </a:rPr>
              <a:t>未压缩avi格式视频容量：</a:t>
            </a:r>
          </a:p>
        </p:txBody>
      </p:sp>
      <p:sp>
        <p:nvSpPr>
          <p:cNvPr id="45" name="文本框 44">
            <a:extLst>
              <a:ext uri="{FF2B5EF4-FFF2-40B4-BE49-F238E27FC236}">
                <a16:creationId xmlns:a16="http://schemas.microsoft.com/office/drawing/2014/main" id="{2CA4915A-59C6-187D-949B-371F7F020223}"/>
              </a:ext>
            </a:extLst>
          </p:cNvPr>
          <p:cNvSpPr txBox="1"/>
          <p:nvPr/>
        </p:nvSpPr>
        <p:spPr>
          <a:xfrm>
            <a:off x="6679187" y="5881164"/>
            <a:ext cx="4671695" cy="460375"/>
          </a:xfrm>
          <a:prstGeom prst="rect">
            <a:avLst/>
          </a:prstGeom>
          <a:noFill/>
        </p:spPr>
        <p:txBody>
          <a:bodyPr wrap="square" rtlCol="0">
            <a:spAutoFit/>
          </a:bodyPr>
          <a:lstStyle/>
          <a:p>
            <a:r>
              <a:rPr lang="zh-CN" altLang="en-US" sz="2400" dirty="0">
                <a:latin typeface="宋体" panose="02010600030101010101" pitchFamily="2" charset="-122"/>
                <a:ea typeface="宋体" panose="02010600030101010101" pitchFamily="2" charset="-122"/>
                <a:cs typeface="宋体" panose="02010600030101010101" pitchFamily="2" charset="-122"/>
              </a:rPr>
              <a:t>每张图像容量*帧频*时间(s)</a:t>
            </a:r>
          </a:p>
        </p:txBody>
      </p:sp>
      <p:sp>
        <p:nvSpPr>
          <p:cNvPr id="46" name="文本框 45">
            <a:extLst>
              <a:ext uri="{FF2B5EF4-FFF2-40B4-BE49-F238E27FC236}">
                <a16:creationId xmlns:a16="http://schemas.microsoft.com/office/drawing/2014/main" id="{23C1A0A3-A3A0-D21A-AAB3-64244A7239C8}"/>
              </a:ext>
            </a:extLst>
          </p:cNvPr>
          <p:cNvSpPr txBox="1"/>
          <p:nvPr/>
        </p:nvSpPr>
        <p:spPr>
          <a:xfrm>
            <a:off x="3185319" y="6382116"/>
            <a:ext cx="2136801" cy="460375"/>
          </a:xfrm>
          <a:prstGeom prst="rect">
            <a:avLst/>
          </a:prstGeom>
          <a:noFill/>
          <a:ln w="9525">
            <a:noFill/>
          </a:ln>
        </p:spPr>
        <p:txBody>
          <a:bodyPr wrap="square">
            <a:spAutoFit/>
          </a:bodyPr>
          <a:lstStyle/>
          <a:p>
            <a:pPr indent="0"/>
            <a:r>
              <a:rPr lang="zh-CN" altLang="en-US" sz="2400" b="0" dirty="0">
                <a:latin typeface="宋体" panose="02010600030101010101" pitchFamily="2" charset="-122"/>
                <a:ea typeface="宋体" panose="02010600030101010101" pitchFamily="2" charset="-122"/>
                <a:cs typeface="宋体" panose="02010600030101010101" pitchFamily="2" charset="-122"/>
              </a:rPr>
              <a:t>常见视频格式：</a:t>
            </a:r>
          </a:p>
        </p:txBody>
      </p:sp>
      <p:sp>
        <p:nvSpPr>
          <p:cNvPr id="47" name="文本框 46">
            <a:extLst>
              <a:ext uri="{FF2B5EF4-FFF2-40B4-BE49-F238E27FC236}">
                <a16:creationId xmlns:a16="http://schemas.microsoft.com/office/drawing/2014/main" id="{8D096A85-227F-7A70-E214-3A63EBB65C46}"/>
              </a:ext>
            </a:extLst>
          </p:cNvPr>
          <p:cNvSpPr txBox="1"/>
          <p:nvPr/>
        </p:nvSpPr>
        <p:spPr>
          <a:xfrm>
            <a:off x="5322120" y="6373812"/>
            <a:ext cx="6926580" cy="460375"/>
          </a:xfrm>
          <a:prstGeom prst="rect">
            <a:avLst/>
          </a:prstGeom>
          <a:noFill/>
        </p:spPr>
        <p:txBody>
          <a:bodyPr wrap="square" rtlCol="0">
            <a:spAutoFit/>
          </a:bodyPr>
          <a:lstStyle/>
          <a:p>
            <a:r>
              <a:rPr lang="zh-CN" altLang="en-US" sz="2400" dirty="0">
                <a:latin typeface="宋体" panose="02010600030101010101" pitchFamily="2" charset="-122"/>
                <a:ea typeface="宋体" panose="02010600030101010101" pitchFamily="2" charset="-122"/>
                <a:cs typeface="宋体" panose="02010600030101010101" pitchFamily="2" charset="-122"/>
              </a:rPr>
              <a:t>.avi(可以未压缩，也可压缩)；.mp4(有损压缩)；</a:t>
            </a:r>
          </a:p>
        </p:txBody>
      </p:sp>
      <p:grpSp>
        <p:nvGrpSpPr>
          <p:cNvPr id="7" name="组合 6">
            <a:extLst>
              <a:ext uri="{FF2B5EF4-FFF2-40B4-BE49-F238E27FC236}">
                <a16:creationId xmlns:a16="http://schemas.microsoft.com/office/drawing/2014/main" id="{C0800BCD-F01F-D2CB-56A9-68B5F0D1C29A}"/>
              </a:ext>
            </a:extLst>
          </p:cNvPr>
          <p:cNvGrpSpPr/>
          <p:nvPr/>
        </p:nvGrpSpPr>
        <p:grpSpPr>
          <a:xfrm>
            <a:off x="1943037" y="5551323"/>
            <a:ext cx="1180710" cy="1246110"/>
            <a:chOff x="1943037" y="5551323"/>
            <a:chExt cx="1180710" cy="1246110"/>
          </a:xfrm>
        </p:grpSpPr>
        <p:sp>
          <p:nvSpPr>
            <p:cNvPr id="42" name="文本框 41">
              <a:extLst>
                <a:ext uri="{FF2B5EF4-FFF2-40B4-BE49-F238E27FC236}">
                  <a16:creationId xmlns:a16="http://schemas.microsoft.com/office/drawing/2014/main" id="{8A740A02-22EA-B80E-279A-0477A6072C32}"/>
                </a:ext>
              </a:extLst>
            </p:cNvPr>
            <p:cNvSpPr txBox="1"/>
            <p:nvPr/>
          </p:nvSpPr>
          <p:spPr>
            <a:xfrm>
              <a:off x="1943037" y="5846971"/>
              <a:ext cx="1125110" cy="583565"/>
            </a:xfrm>
            <a:prstGeom prst="rect">
              <a:avLst/>
            </a:prstGeom>
            <a:noFill/>
          </p:spPr>
          <p:txBody>
            <a:bodyPr wrap="square" rtlCol="0">
              <a:spAutoFit/>
            </a:bodyPr>
            <a:lstStyle/>
            <a:p>
              <a:r>
                <a:rPr lang="zh-CN" altLang="en-US" sz="3200" dirty="0">
                  <a:latin typeface="宋体" panose="02010600030101010101" pitchFamily="2" charset="-122"/>
                  <a:ea typeface="宋体" panose="02010600030101010101" pitchFamily="2" charset="-122"/>
                  <a:cs typeface="宋体" panose="02010600030101010101" pitchFamily="2" charset="-122"/>
                </a:rPr>
                <a:t>视频</a:t>
              </a:r>
            </a:p>
          </p:txBody>
        </p:sp>
        <p:sp>
          <p:nvSpPr>
            <p:cNvPr id="53" name="左大括号 52">
              <a:extLst>
                <a:ext uri="{FF2B5EF4-FFF2-40B4-BE49-F238E27FC236}">
                  <a16:creationId xmlns:a16="http://schemas.microsoft.com/office/drawing/2014/main" id="{ED0C0F81-CFD7-BF0B-D6E9-C7BDA7875E52}"/>
                </a:ext>
              </a:extLst>
            </p:cNvPr>
            <p:cNvSpPr/>
            <p:nvPr/>
          </p:nvSpPr>
          <p:spPr>
            <a:xfrm>
              <a:off x="2928918" y="5551323"/>
              <a:ext cx="194829" cy="1246110"/>
            </a:xfrm>
            <a:prstGeom prst="leftBrace">
              <a:avLst>
                <a:gd name="adj1" fmla="val 37961"/>
                <a:gd name="adj2" fmla="val 49701"/>
              </a:avLst>
            </a:prstGeom>
            <a:ln w="476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宋体" panose="02010600030101010101" pitchFamily="2" charset="-122"/>
                <a:ea typeface="宋体" panose="02010600030101010101" pitchFamily="2" charset="-122"/>
              </a:endParaRPr>
            </a:p>
          </p:txBody>
        </p:sp>
      </p:grpSp>
    </p:spTree>
    <p:extLst>
      <p:ext uri="{BB962C8B-B14F-4D97-AF65-F5344CB8AC3E}">
        <p14:creationId xmlns:p14="http://schemas.microsoft.com/office/powerpoint/2010/main" val="117015488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9"/>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2"/>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8"/>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4"/>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35"/>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3"/>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37"/>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38"/>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39"/>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40"/>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7"/>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43"/>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44"/>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45"/>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46"/>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2" grpId="0"/>
      <p:bldP spid="18" grpId="0"/>
      <p:bldP spid="23" grpId="0"/>
      <p:bldP spid="24" grpId="0"/>
      <p:bldP spid="26" grpId="0"/>
      <p:bldP spid="27" grpId="0"/>
      <p:bldP spid="28" grpId="0"/>
      <p:bldP spid="29" grpId="0"/>
      <p:bldP spid="30" grpId="0"/>
      <p:bldP spid="32" grpId="0"/>
      <p:bldP spid="34" grpId="0"/>
      <p:bldP spid="35" grpId="0"/>
      <p:bldP spid="37" grpId="0"/>
      <p:bldP spid="38" grpId="0"/>
      <p:bldP spid="39" grpId="0"/>
      <p:bldP spid="40" grpId="0"/>
      <p:bldP spid="43" grpId="0"/>
      <p:bldP spid="44" grpId="0"/>
      <p:bldP spid="45" grpId="0"/>
      <p:bldP spid="46" grpId="0"/>
      <p:bldP spid="4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CBEE0D28-D0AA-B153-CADA-971703C7FC43}"/>
              </a:ext>
            </a:extLst>
          </p:cNvPr>
          <p:cNvPicPr>
            <a:picLocks noChangeAspect="1"/>
          </p:cNvPicPr>
          <p:nvPr/>
        </p:nvPicPr>
        <p:blipFill>
          <a:blip r:embed="rId2"/>
          <a:stretch>
            <a:fillRect/>
          </a:stretch>
        </p:blipFill>
        <p:spPr>
          <a:xfrm>
            <a:off x="2162175" y="2202656"/>
            <a:ext cx="7225496" cy="2262188"/>
          </a:xfrm>
          <a:prstGeom prst="rect">
            <a:avLst/>
          </a:prstGeom>
        </p:spPr>
      </p:pic>
      <p:sp>
        <p:nvSpPr>
          <p:cNvPr id="7" name="文本框 6">
            <a:extLst>
              <a:ext uri="{FF2B5EF4-FFF2-40B4-BE49-F238E27FC236}">
                <a16:creationId xmlns:a16="http://schemas.microsoft.com/office/drawing/2014/main" id="{51274C0A-FEFD-0F44-3D1B-22D618947DD2}"/>
              </a:ext>
            </a:extLst>
          </p:cNvPr>
          <p:cNvSpPr txBox="1"/>
          <p:nvPr/>
        </p:nvSpPr>
        <p:spPr>
          <a:xfrm>
            <a:off x="990599" y="580936"/>
            <a:ext cx="10639425" cy="1200329"/>
          </a:xfrm>
          <a:prstGeom prst="rect">
            <a:avLst/>
          </a:prstGeom>
          <a:noFill/>
        </p:spPr>
        <p:txBody>
          <a:bodyPr wrap="square">
            <a:spAutoFit/>
          </a:bodyPr>
          <a:lstStyle/>
          <a:p>
            <a:r>
              <a:rPr lang="zh-CN" altLang="en-US" sz="2400" b="0" i="0" dirty="0">
                <a:solidFill>
                  <a:srgbClr val="101214"/>
                </a:solidFill>
                <a:effectLst/>
                <a:latin typeface="宋体" panose="02010600030101010101" pitchFamily="2" charset="-122"/>
                <a:ea typeface="宋体" panose="02010600030101010101" pitchFamily="2" charset="-122"/>
              </a:rPr>
              <a:t>使用画图程序将一幅</a:t>
            </a:r>
            <a:r>
              <a:rPr lang="en-US" altLang="zh-CN" sz="2400" b="1" i="0" dirty="0">
                <a:solidFill>
                  <a:srgbClr val="FF0000"/>
                </a:solidFill>
                <a:effectLst/>
                <a:latin typeface="宋体" panose="02010600030101010101" pitchFamily="2" charset="-122"/>
                <a:ea typeface="宋体" panose="02010600030101010101" pitchFamily="2" charset="-122"/>
              </a:rPr>
              <a:t>1024x768</a:t>
            </a:r>
            <a:r>
              <a:rPr lang="zh-CN" altLang="en-US" sz="2400" b="1" i="0" dirty="0">
                <a:solidFill>
                  <a:srgbClr val="FF0000"/>
                </a:solidFill>
                <a:effectLst/>
                <a:latin typeface="宋体" panose="02010600030101010101" pitchFamily="2" charset="-122"/>
                <a:ea typeface="宋体" panose="02010600030101010101" pitchFamily="2" charset="-122"/>
              </a:rPr>
              <a:t>像素、</a:t>
            </a:r>
            <a:r>
              <a:rPr lang="en-US" altLang="zh-CN" sz="2400" b="1" i="0" dirty="0">
                <a:solidFill>
                  <a:srgbClr val="FF0000"/>
                </a:solidFill>
                <a:effectLst/>
                <a:latin typeface="宋体" panose="02010600030101010101" pitchFamily="2" charset="-122"/>
                <a:ea typeface="宋体" panose="02010600030101010101" pitchFamily="2" charset="-122"/>
              </a:rPr>
              <a:t>24</a:t>
            </a:r>
            <a:r>
              <a:rPr lang="zh-CN" altLang="en-US" sz="2400" b="1" i="0" dirty="0">
                <a:solidFill>
                  <a:srgbClr val="FF0000"/>
                </a:solidFill>
                <a:effectLst/>
                <a:latin typeface="宋体" panose="02010600030101010101" pitchFamily="2" charset="-122"/>
                <a:ea typeface="宋体" panose="02010600030101010101" pitchFamily="2" charset="-122"/>
              </a:rPr>
              <a:t>位色未经压缩</a:t>
            </a:r>
            <a:r>
              <a:rPr lang="zh-CN" altLang="en-US" sz="2400" b="0" i="0" dirty="0">
                <a:solidFill>
                  <a:srgbClr val="101214"/>
                </a:solidFill>
                <a:effectLst/>
                <a:latin typeface="宋体" panose="02010600030101010101" pitchFamily="2" charset="-122"/>
                <a:ea typeface="宋体" panose="02010600030101010101" pitchFamily="2" charset="-122"/>
              </a:rPr>
              <a:t>的</a:t>
            </a:r>
            <a:r>
              <a:rPr lang="en-US" altLang="zh-CN" sz="2400" b="0" i="0" dirty="0">
                <a:solidFill>
                  <a:srgbClr val="101214"/>
                </a:solidFill>
                <a:effectLst/>
                <a:latin typeface="宋体" panose="02010600030101010101" pitchFamily="2" charset="-122"/>
                <a:ea typeface="宋体" panose="02010600030101010101" pitchFamily="2" charset="-122"/>
              </a:rPr>
              <a:t>BMP</a:t>
            </a:r>
            <a:r>
              <a:rPr lang="zh-CN" altLang="en-US" sz="2400" b="0" i="0" dirty="0">
                <a:solidFill>
                  <a:srgbClr val="101214"/>
                </a:solidFill>
                <a:effectLst/>
                <a:latin typeface="宋体" panose="02010600030101010101" pitchFamily="2" charset="-122"/>
                <a:ea typeface="宋体" panose="02010600030101010101" pitchFamily="2" charset="-122"/>
              </a:rPr>
              <a:t>图像“</a:t>
            </a:r>
            <a:r>
              <a:rPr lang="en-US" altLang="zh-CN" sz="2400" b="0" i="0" dirty="0">
                <a:solidFill>
                  <a:srgbClr val="101214"/>
                </a:solidFill>
                <a:effectLst/>
                <a:latin typeface="宋体" panose="02010600030101010101" pitchFamily="2" charset="-122"/>
                <a:ea typeface="宋体" panose="02010600030101010101" pitchFamily="2" charset="-122"/>
              </a:rPr>
              <a:t>a.bmp”</a:t>
            </a:r>
            <a:r>
              <a:rPr lang="zh-CN" altLang="en-US" sz="2400" b="0" i="0" dirty="0">
                <a:solidFill>
                  <a:srgbClr val="101214"/>
                </a:solidFill>
                <a:effectLst/>
                <a:latin typeface="宋体" panose="02010600030101010101" pitchFamily="2" charset="-122"/>
                <a:ea typeface="宋体" panose="02010600030101010101" pitchFamily="2" charset="-122"/>
              </a:rPr>
              <a:t>分别另存为</a:t>
            </a:r>
            <a:r>
              <a:rPr lang="zh-CN" altLang="en-US" sz="2400" b="1" i="0" dirty="0">
                <a:solidFill>
                  <a:srgbClr val="FF0000"/>
                </a:solidFill>
                <a:effectLst/>
                <a:latin typeface="宋体" panose="02010600030101010101" pitchFamily="2" charset="-122"/>
                <a:ea typeface="宋体" panose="02010600030101010101" pitchFamily="2" charset="-122"/>
              </a:rPr>
              <a:t>单色位图</a:t>
            </a:r>
            <a:r>
              <a:rPr lang="zh-CN" altLang="en-US" sz="2400" i="0" dirty="0">
                <a:effectLst/>
                <a:latin typeface="宋体" panose="02010600030101010101" pitchFamily="2" charset="-122"/>
                <a:ea typeface="宋体" panose="02010600030101010101" pitchFamily="2" charset="-122"/>
              </a:rPr>
              <a:t>“</a:t>
            </a:r>
            <a:r>
              <a:rPr lang="en-US" altLang="zh-CN" sz="2400" i="0" dirty="0">
                <a:effectLst/>
                <a:latin typeface="宋体" panose="02010600030101010101" pitchFamily="2" charset="-122"/>
                <a:ea typeface="宋体" panose="02010600030101010101" pitchFamily="2" charset="-122"/>
              </a:rPr>
              <a:t>b.bmp</a:t>
            </a:r>
            <a:r>
              <a:rPr lang="zh-CN" altLang="en-US" sz="2400" i="0" dirty="0">
                <a:effectLst/>
                <a:latin typeface="宋体" panose="02010600030101010101" pitchFamily="2" charset="-122"/>
                <a:ea typeface="宋体" panose="02010600030101010101" pitchFamily="2" charset="-122"/>
              </a:rPr>
              <a:t>”</a:t>
            </a:r>
            <a:r>
              <a:rPr lang="zh-CN" altLang="en-US" sz="2400" b="0" i="0" dirty="0">
                <a:solidFill>
                  <a:srgbClr val="101214"/>
                </a:solidFill>
                <a:effectLst/>
                <a:latin typeface="宋体" panose="02010600030101010101" pitchFamily="2" charset="-122"/>
                <a:ea typeface="宋体" panose="02010600030101010101" pitchFamily="2" charset="-122"/>
              </a:rPr>
              <a:t>、 </a:t>
            </a:r>
            <a:r>
              <a:rPr lang="en-US" altLang="zh-CN" sz="2400" b="1" i="0" dirty="0">
                <a:solidFill>
                  <a:srgbClr val="FF0000"/>
                </a:solidFill>
                <a:effectLst/>
                <a:latin typeface="宋体" panose="02010600030101010101" pitchFamily="2" charset="-122"/>
                <a:ea typeface="宋体" panose="02010600030101010101" pitchFamily="2" charset="-122"/>
              </a:rPr>
              <a:t>16</a:t>
            </a:r>
            <a:r>
              <a:rPr lang="zh-CN" altLang="en-US" sz="2400" b="1" i="0" dirty="0">
                <a:solidFill>
                  <a:srgbClr val="FF0000"/>
                </a:solidFill>
                <a:effectLst/>
                <a:latin typeface="宋体" panose="02010600030101010101" pitchFamily="2" charset="-122"/>
                <a:ea typeface="宋体" panose="02010600030101010101" pitchFamily="2" charset="-122"/>
              </a:rPr>
              <a:t>色位图</a:t>
            </a:r>
            <a:r>
              <a:rPr lang="zh-CN" altLang="en-US" sz="2400" i="0" dirty="0">
                <a:effectLst/>
                <a:latin typeface="宋体" panose="02010600030101010101" pitchFamily="2" charset="-122"/>
                <a:ea typeface="宋体" panose="02010600030101010101" pitchFamily="2" charset="-122"/>
              </a:rPr>
              <a:t>“</a:t>
            </a:r>
            <a:r>
              <a:rPr lang="en-US" altLang="zh-CN" sz="2400" i="0" dirty="0">
                <a:effectLst/>
                <a:latin typeface="宋体" panose="02010600030101010101" pitchFamily="2" charset="-122"/>
                <a:ea typeface="宋体" panose="02010600030101010101" pitchFamily="2" charset="-122"/>
              </a:rPr>
              <a:t>c.bmp</a:t>
            </a:r>
            <a:r>
              <a:rPr lang="zh-CN" altLang="en-US" sz="2400" i="0" dirty="0">
                <a:effectLst/>
                <a:latin typeface="宋体" panose="02010600030101010101" pitchFamily="2" charset="-122"/>
                <a:ea typeface="宋体" panose="02010600030101010101" pitchFamily="2" charset="-122"/>
              </a:rPr>
              <a:t>”</a:t>
            </a:r>
            <a:r>
              <a:rPr lang="zh-CN" altLang="en-US" sz="2400" b="0" i="0" dirty="0">
                <a:solidFill>
                  <a:srgbClr val="101214"/>
                </a:solidFill>
                <a:effectLst/>
                <a:latin typeface="宋体" panose="02010600030101010101" pitchFamily="2" charset="-122"/>
                <a:ea typeface="宋体" panose="02010600030101010101" pitchFamily="2" charset="-122"/>
              </a:rPr>
              <a:t>和</a:t>
            </a:r>
            <a:r>
              <a:rPr lang="en-US" altLang="zh-CN" sz="2400" b="1" i="0" dirty="0">
                <a:solidFill>
                  <a:srgbClr val="FF0000"/>
                </a:solidFill>
                <a:effectLst/>
                <a:latin typeface="宋体" panose="02010600030101010101" pitchFamily="2" charset="-122"/>
                <a:ea typeface="宋体" panose="02010600030101010101" pitchFamily="2" charset="-122"/>
              </a:rPr>
              <a:t>256</a:t>
            </a:r>
            <a:r>
              <a:rPr lang="zh-CN" altLang="en-US" sz="2400" b="1" i="0" dirty="0">
                <a:solidFill>
                  <a:srgbClr val="FF0000"/>
                </a:solidFill>
                <a:effectLst/>
                <a:latin typeface="宋体" panose="02010600030101010101" pitchFamily="2" charset="-122"/>
                <a:ea typeface="宋体" panose="02010600030101010101" pitchFamily="2" charset="-122"/>
              </a:rPr>
              <a:t>色位图</a:t>
            </a:r>
            <a:r>
              <a:rPr lang="zh-CN" altLang="en-US" sz="2400" b="0" i="0" dirty="0">
                <a:solidFill>
                  <a:srgbClr val="101214"/>
                </a:solidFill>
                <a:effectLst/>
                <a:latin typeface="宋体" panose="02010600030101010101" pitchFamily="2" charset="-122"/>
                <a:ea typeface="宋体" panose="02010600030101010101" pitchFamily="2" charset="-122"/>
              </a:rPr>
              <a:t>“</a:t>
            </a:r>
            <a:r>
              <a:rPr lang="en-US" altLang="zh-CN" sz="2400" b="0" i="0" dirty="0">
                <a:solidFill>
                  <a:srgbClr val="101214"/>
                </a:solidFill>
                <a:effectLst/>
                <a:latin typeface="宋体" panose="02010600030101010101" pitchFamily="2" charset="-122"/>
                <a:ea typeface="宋体" panose="02010600030101010101" pitchFamily="2" charset="-122"/>
              </a:rPr>
              <a:t>d.bmp”,</a:t>
            </a:r>
            <a:r>
              <a:rPr lang="zh-CN" altLang="en-US" sz="2400" b="0" i="0" dirty="0">
                <a:solidFill>
                  <a:srgbClr val="101214"/>
                </a:solidFill>
                <a:effectLst/>
                <a:latin typeface="宋体" panose="02010600030101010101" pitchFamily="2" charset="-122"/>
                <a:ea typeface="宋体" panose="02010600030101010101" pitchFamily="2" charset="-122"/>
              </a:rPr>
              <a:t>则</a:t>
            </a:r>
            <a:r>
              <a:rPr lang="en-US" altLang="zh-CN" sz="2400" b="0" i="0" dirty="0">
                <a:solidFill>
                  <a:srgbClr val="101214"/>
                </a:solidFill>
                <a:effectLst/>
                <a:latin typeface="宋体" panose="02010600030101010101" pitchFamily="2" charset="-122"/>
                <a:ea typeface="宋体" panose="02010600030101010101" pitchFamily="2" charset="-122"/>
              </a:rPr>
              <a:t>a</a:t>
            </a:r>
            <a:r>
              <a:rPr lang="zh-CN" altLang="en-US" sz="2400" b="0" i="0" dirty="0">
                <a:solidFill>
                  <a:srgbClr val="101214"/>
                </a:solidFill>
                <a:effectLst/>
                <a:latin typeface="宋体" panose="02010600030101010101" pitchFamily="2" charset="-122"/>
                <a:ea typeface="宋体" panose="02010600030101010101" pitchFamily="2" charset="-122"/>
              </a:rPr>
              <a:t>、</a:t>
            </a:r>
            <a:r>
              <a:rPr lang="en-US" altLang="zh-CN" sz="2400" b="0" i="0" dirty="0">
                <a:solidFill>
                  <a:srgbClr val="101214"/>
                </a:solidFill>
                <a:effectLst/>
                <a:latin typeface="宋体" panose="02010600030101010101" pitchFamily="2" charset="-122"/>
                <a:ea typeface="宋体" panose="02010600030101010101" pitchFamily="2" charset="-122"/>
              </a:rPr>
              <a:t>b</a:t>
            </a:r>
            <a:r>
              <a:rPr lang="zh-CN" altLang="en-US" sz="2400" b="0" i="0" dirty="0">
                <a:solidFill>
                  <a:srgbClr val="101214"/>
                </a:solidFill>
                <a:effectLst/>
                <a:latin typeface="宋体" panose="02010600030101010101" pitchFamily="2" charset="-122"/>
                <a:ea typeface="宋体" panose="02010600030101010101" pitchFamily="2" charset="-122"/>
              </a:rPr>
              <a:t>、</a:t>
            </a:r>
            <a:r>
              <a:rPr lang="en-US" altLang="zh-CN" sz="2400" b="0" i="0" dirty="0">
                <a:solidFill>
                  <a:srgbClr val="101214"/>
                </a:solidFill>
                <a:effectLst/>
                <a:latin typeface="宋体" panose="02010600030101010101" pitchFamily="2" charset="-122"/>
                <a:ea typeface="宋体" panose="02010600030101010101" pitchFamily="2" charset="-122"/>
              </a:rPr>
              <a:t>c</a:t>
            </a:r>
            <a:r>
              <a:rPr lang="zh-CN" altLang="en-US" sz="2400" b="0" i="0" dirty="0">
                <a:solidFill>
                  <a:srgbClr val="101214"/>
                </a:solidFill>
                <a:effectLst/>
                <a:latin typeface="宋体" panose="02010600030101010101" pitchFamily="2" charset="-122"/>
                <a:ea typeface="宋体" panose="02010600030101010101" pitchFamily="2" charset="-122"/>
              </a:rPr>
              <a:t>、</a:t>
            </a:r>
            <a:r>
              <a:rPr lang="en-US" altLang="zh-CN" sz="2400" b="0" i="0" dirty="0">
                <a:solidFill>
                  <a:srgbClr val="101214"/>
                </a:solidFill>
                <a:effectLst/>
                <a:latin typeface="宋体" panose="02010600030101010101" pitchFamily="2" charset="-122"/>
                <a:ea typeface="宋体" panose="02010600030101010101" pitchFamily="2" charset="-122"/>
              </a:rPr>
              <a:t>d, 4</a:t>
            </a:r>
            <a:r>
              <a:rPr lang="zh-CN" altLang="en-US" sz="2400" b="0" i="0" dirty="0">
                <a:solidFill>
                  <a:srgbClr val="101214"/>
                </a:solidFill>
                <a:effectLst/>
                <a:latin typeface="宋体" panose="02010600030101010101" pitchFamily="2" charset="-122"/>
                <a:ea typeface="宋体" panose="02010600030101010101" pitchFamily="2" charset="-122"/>
              </a:rPr>
              <a:t>个文件的存储容量比为</a:t>
            </a:r>
            <a:endParaRPr lang="zh-CN" altLang="en-US" sz="2400" dirty="0">
              <a:latin typeface="宋体" panose="02010600030101010101" pitchFamily="2" charset="-122"/>
              <a:ea typeface="宋体" panose="02010600030101010101" pitchFamily="2" charset="-122"/>
            </a:endParaRPr>
          </a:p>
        </p:txBody>
      </p:sp>
      <p:sp>
        <p:nvSpPr>
          <p:cNvPr id="9" name="文本框 8">
            <a:extLst>
              <a:ext uri="{FF2B5EF4-FFF2-40B4-BE49-F238E27FC236}">
                <a16:creationId xmlns:a16="http://schemas.microsoft.com/office/drawing/2014/main" id="{D424A661-F487-F563-39B1-F0ECA8D9EEC7}"/>
              </a:ext>
            </a:extLst>
          </p:cNvPr>
          <p:cNvSpPr txBox="1"/>
          <p:nvPr/>
        </p:nvSpPr>
        <p:spPr>
          <a:xfrm>
            <a:off x="1266824" y="4886235"/>
            <a:ext cx="9791701" cy="523220"/>
          </a:xfrm>
          <a:prstGeom prst="rect">
            <a:avLst/>
          </a:prstGeom>
          <a:noFill/>
        </p:spPr>
        <p:txBody>
          <a:bodyPr wrap="square">
            <a:spAutoFit/>
          </a:bodyPr>
          <a:lstStyle/>
          <a:p>
            <a:r>
              <a:rPr lang="en-US" altLang="zh-CN" sz="2800" b="0" i="0" dirty="0">
                <a:solidFill>
                  <a:srgbClr val="101214"/>
                </a:solidFill>
                <a:effectLst/>
                <a:latin typeface="PingFang SC"/>
              </a:rPr>
              <a:t>A. 24: 1: 16: 256    B. 12: 1: 8: 128    C. 3: 1: 2: 32    D. 24: 1: 4: 8</a:t>
            </a:r>
            <a:endParaRPr lang="zh-CN" altLang="en-US" sz="2800" dirty="0"/>
          </a:p>
        </p:txBody>
      </p:sp>
      <p:sp>
        <p:nvSpPr>
          <p:cNvPr id="10" name="文本框 9">
            <a:extLst>
              <a:ext uri="{FF2B5EF4-FFF2-40B4-BE49-F238E27FC236}">
                <a16:creationId xmlns:a16="http://schemas.microsoft.com/office/drawing/2014/main" id="{E3B33F96-7A7C-918A-0CBD-4A1F32A14278}"/>
              </a:ext>
            </a:extLst>
          </p:cNvPr>
          <p:cNvSpPr txBox="1"/>
          <p:nvPr/>
        </p:nvSpPr>
        <p:spPr>
          <a:xfrm>
            <a:off x="10439400" y="1817935"/>
            <a:ext cx="619125" cy="769441"/>
          </a:xfrm>
          <a:prstGeom prst="rect">
            <a:avLst/>
          </a:prstGeom>
          <a:noFill/>
        </p:spPr>
        <p:txBody>
          <a:bodyPr wrap="square" rtlCol="0">
            <a:spAutoFit/>
          </a:bodyPr>
          <a:lstStyle/>
          <a:p>
            <a:r>
              <a:rPr lang="en-US" altLang="zh-CN" sz="4400" b="1" dirty="0">
                <a:solidFill>
                  <a:srgbClr val="FF0000"/>
                </a:solidFill>
              </a:rPr>
              <a:t>D</a:t>
            </a:r>
            <a:endParaRPr lang="zh-CN" altLang="en-US" sz="4400" b="1" dirty="0">
              <a:solidFill>
                <a:srgbClr val="FF0000"/>
              </a:solidFill>
            </a:endParaRPr>
          </a:p>
        </p:txBody>
      </p:sp>
      <p:sp>
        <p:nvSpPr>
          <p:cNvPr id="3" name="文本框 2">
            <a:extLst>
              <a:ext uri="{FF2B5EF4-FFF2-40B4-BE49-F238E27FC236}">
                <a16:creationId xmlns:a16="http://schemas.microsoft.com/office/drawing/2014/main" id="{0674FA3A-477B-D535-B2A0-131D0CBC42F9}"/>
              </a:ext>
            </a:extLst>
          </p:cNvPr>
          <p:cNvSpPr txBox="1"/>
          <p:nvPr/>
        </p:nvSpPr>
        <p:spPr>
          <a:xfrm>
            <a:off x="2508483" y="5630791"/>
            <a:ext cx="6532880" cy="400110"/>
          </a:xfrm>
          <a:prstGeom prst="rect">
            <a:avLst/>
          </a:prstGeom>
          <a:noFill/>
        </p:spPr>
        <p:txBody>
          <a:bodyPr wrap="square">
            <a:spAutoFit/>
          </a:bodyPr>
          <a:lstStyle/>
          <a:p>
            <a:r>
              <a:rPr lang="zh-CN" altLang="en-US" sz="2000" b="1" i="0" dirty="0">
                <a:solidFill>
                  <a:srgbClr val="FF0000"/>
                </a:solidFill>
                <a:effectLst/>
                <a:latin typeface="Arial" panose="020B0604020202020204" pitchFamily="34" charset="0"/>
              </a:rPr>
              <a:t> </a:t>
            </a:r>
            <a:r>
              <a:rPr lang="zh-CN" altLang="en-US" sz="2000" b="1" dirty="0">
                <a:solidFill>
                  <a:srgbClr val="FF0000"/>
                </a:solidFill>
                <a:latin typeface="Arial" panose="020B0604020202020204" pitchFamily="34" charset="0"/>
              </a:rPr>
              <a:t>单色位图：</a:t>
            </a:r>
            <a:r>
              <a:rPr lang="zh-CN" altLang="en-US" sz="2000" b="1" i="0" dirty="0">
                <a:solidFill>
                  <a:srgbClr val="FF0000"/>
                </a:solidFill>
                <a:effectLst/>
                <a:latin typeface="Arial" panose="020B0604020202020204" pitchFamily="34" charset="0"/>
              </a:rPr>
              <a:t>每个像素最多可以表示</a:t>
            </a:r>
            <a:r>
              <a:rPr lang="en-US" altLang="zh-CN" sz="2000" b="1" i="0" dirty="0">
                <a:solidFill>
                  <a:srgbClr val="FF0000"/>
                </a:solidFill>
                <a:effectLst/>
                <a:latin typeface="Arial" panose="020B0604020202020204" pitchFamily="34" charset="0"/>
              </a:rPr>
              <a:t>2</a:t>
            </a:r>
            <a:r>
              <a:rPr lang="zh-CN" altLang="en-US" sz="2000" b="1" i="0" dirty="0">
                <a:solidFill>
                  <a:srgbClr val="FF0000"/>
                </a:solidFill>
                <a:effectLst/>
                <a:latin typeface="Arial" panose="020B0604020202020204" pitchFamily="34" charset="0"/>
              </a:rPr>
              <a:t>种颜色</a:t>
            </a:r>
            <a:endParaRPr lang="zh-CN" altLang="en-US" sz="2000" b="1" dirty="0">
              <a:solidFill>
                <a:srgbClr val="FF0000"/>
              </a:solidFill>
            </a:endParaRPr>
          </a:p>
        </p:txBody>
      </p:sp>
    </p:spTree>
    <p:extLst>
      <p:ext uri="{BB962C8B-B14F-4D97-AF65-F5344CB8AC3E}">
        <p14:creationId xmlns:p14="http://schemas.microsoft.com/office/powerpoint/2010/main" val="209492466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7F9FBA08-5E56-BC1C-3EBD-B4DE6E0C96ED}"/>
              </a:ext>
            </a:extLst>
          </p:cNvPr>
          <p:cNvSpPr txBox="1"/>
          <p:nvPr/>
        </p:nvSpPr>
        <p:spPr>
          <a:xfrm>
            <a:off x="3921760" y="2828835"/>
            <a:ext cx="4124960" cy="1200329"/>
          </a:xfrm>
          <a:prstGeom prst="rect">
            <a:avLst/>
          </a:prstGeom>
          <a:noFill/>
        </p:spPr>
        <p:txBody>
          <a:bodyPr wrap="square" rtlCol="0">
            <a:spAutoFit/>
          </a:bodyPr>
          <a:lstStyle/>
          <a:p>
            <a:r>
              <a:rPr lang="zh-CN" altLang="en-US" sz="7200" dirty="0">
                <a:latin typeface="华文行楷" panose="02010800040101010101" pitchFamily="2" charset="-122"/>
                <a:ea typeface="华文行楷" panose="02010800040101010101" pitchFamily="2" charset="-122"/>
              </a:rPr>
              <a:t>第二课时</a:t>
            </a:r>
          </a:p>
        </p:txBody>
      </p:sp>
    </p:spTree>
    <p:extLst>
      <p:ext uri="{BB962C8B-B14F-4D97-AF65-F5344CB8AC3E}">
        <p14:creationId xmlns:p14="http://schemas.microsoft.com/office/powerpoint/2010/main" val="334774442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26DAAF16-7FF1-FF9E-9EE3-BBAA28E7082D}"/>
              </a:ext>
            </a:extLst>
          </p:cNvPr>
          <p:cNvSpPr txBox="1"/>
          <p:nvPr/>
        </p:nvSpPr>
        <p:spPr>
          <a:xfrm>
            <a:off x="618008" y="435128"/>
            <a:ext cx="10511045" cy="4084901"/>
          </a:xfrm>
          <a:prstGeom prst="rect">
            <a:avLst/>
          </a:prstGeom>
          <a:noFill/>
        </p:spPr>
        <p:txBody>
          <a:bodyPr wrap="square">
            <a:spAutoFit/>
          </a:bodyPr>
          <a:lstStyle/>
          <a:p>
            <a:pPr algn="l">
              <a:lnSpc>
                <a:spcPct val="150000"/>
              </a:lnSpc>
            </a:pPr>
            <a:r>
              <a:rPr lang="zh-CN" altLang="zh-CN" sz="2400" kern="100" dirty="0">
                <a:effectLst/>
                <a:latin typeface="Times New Roman" panose="02020603050405020304" pitchFamily="18" charset="0"/>
                <a:ea typeface="宋体" panose="02010600030101010101" pitchFamily="2" charset="-122"/>
              </a:rPr>
              <a:t>下列应用中，体现了人工智能技术的有（</a:t>
            </a:r>
            <a:r>
              <a:rPr lang="en-US" altLang="zh-CN" sz="3200" kern="0" dirty="0">
                <a:effectLst/>
                <a:latin typeface="Times New Roman" panose="02020603050405020304" pitchFamily="18" charset="0"/>
                <a:ea typeface="Times New Roman" panose="02020603050405020304" pitchFamily="18" charset="0"/>
              </a:rPr>
              <a:t>   </a:t>
            </a:r>
            <a:r>
              <a:rPr lang="zh-CN" altLang="zh-CN" sz="2400" kern="100" dirty="0">
                <a:effectLst/>
                <a:latin typeface="Times New Roman" panose="02020603050405020304" pitchFamily="18" charset="0"/>
                <a:ea typeface="宋体" panose="02010600030101010101" pitchFamily="2" charset="-122"/>
              </a:rPr>
              <a:t>）</a:t>
            </a:r>
            <a:endParaRPr lang="en-US" altLang="zh-CN" sz="2400" kern="100" dirty="0">
              <a:effectLst/>
              <a:latin typeface="Times New Roman" panose="02020603050405020304" pitchFamily="18" charset="0"/>
              <a:ea typeface="宋体" panose="02010600030101010101" pitchFamily="2" charset="-122"/>
            </a:endParaRPr>
          </a:p>
          <a:p>
            <a:pPr algn="l">
              <a:lnSpc>
                <a:spcPct val="150000"/>
              </a:lnSpc>
            </a:pPr>
            <a:r>
              <a:rPr lang="en-US" altLang="zh-CN" sz="2400" kern="100" dirty="0">
                <a:effectLst/>
                <a:latin typeface="Times New Roman" panose="02020603050405020304" pitchFamily="18" charset="0"/>
                <a:ea typeface="宋体" panose="02010600030101010101" pitchFamily="2" charset="-122"/>
              </a:rPr>
              <a:t>    ①</a:t>
            </a:r>
            <a:r>
              <a:rPr lang="zh-CN" altLang="zh-CN" sz="2400" kern="100" dirty="0">
                <a:effectLst/>
                <a:latin typeface="Times New Roman" panose="02020603050405020304" pitchFamily="18" charset="0"/>
                <a:ea typeface="宋体" panose="02010600030101010101" pitchFamily="2" charset="-122"/>
              </a:rPr>
              <a:t>支付宝用户通过刷脸登录账户</a:t>
            </a:r>
          </a:p>
          <a:p>
            <a:pPr indent="266700" algn="l">
              <a:lnSpc>
                <a:spcPct val="150000"/>
              </a:lnSpc>
            </a:pPr>
            <a:r>
              <a:rPr lang="en-US" altLang="zh-CN" sz="2400" kern="100" dirty="0">
                <a:effectLst/>
                <a:latin typeface="Times New Roman" panose="02020603050405020304" pitchFamily="18" charset="0"/>
                <a:ea typeface="宋体" panose="02010600030101010101" pitchFamily="2" charset="-122"/>
              </a:rPr>
              <a:t>②</a:t>
            </a:r>
            <a:r>
              <a:rPr lang="zh-CN" altLang="zh-CN" sz="2400" kern="100" dirty="0">
                <a:effectLst/>
                <a:latin typeface="Times New Roman" panose="02020603050405020304" pitchFamily="18" charset="0"/>
                <a:ea typeface="宋体" panose="02010600030101010101" pitchFamily="2" charset="-122"/>
              </a:rPr>
              <a:t>在微信朋友圈发布自己旅途照片</a:t>
            </a:r>
          </a:p>
          <a:p>
            <a:pPr indent="266700" algn="l">
              <a:lnSpc>
                <a:spcPct val="150000"/>
              </a:lnSpc>
            </a:pPr>
            <a:r>
              <a:rPr lang="en-US" altLang="zh-CN" sz="2400" kern="100" dirty="0">
                <a:effectLst/>
                <a:latin typeface="Times New Roman" panose="02020603050405020304" pitchFamily="18" charset="0"/>
                <a:ea typeface="宋体" panose="02010600030101010101" pitchFamily="2" charset="-122"/>
              </a:rPr>
              <a:t>③DeepMind</a:t>
            </a:r>
            <a:r>
              <a:rPr lang="zh-CN" altLang="zh-CN" sz="2400" kern="100" dirty="0">
                <a:effectLst/>
                <a:latin typeface="Times New Roman" panose="02020603050405020304" pitchFamily="18" charset="0"/>
                <a:ea typeface="宋体" panose="02010600030101010101" pitchFamily="2" charset="-122"/>
              </a:rPr>
              <a:t>公司的</a:t>
            </a:r>
            <a:r>
              <a:rPr lang="en-US" altLang="zh-CN" sz="2400" kern="100" dirty="0">
                <a:effectLst/>
                <a:latin typeface="Times New Roman" panose="02020603050405020304" pitchFamily="18" charset="0"/>
                <a:ea typeface="宋体" panose="02010600030101010101" pitchFamily="2" charset="-122"/>
              </a:rPr>
              <a:t>AlphaGo</a:t>
            </a:r>
            <a:r>
              <a:rPr lang="zh-CN" altLang="zh-CN" sz="2400" kern="100" dirty="0">
                <a:effectLst/>
                <a:latin typeface="Times New Roman" panose="02020603050405020304" pitchFamily="18" charset="0"/>
                <a:ea typeface="宋体" panose="02010600030101010101" pitchFamily="2" charset="-122"/>
              </a:rPr>
              <a:t>程序战胜世界围棋冠军柯洁</a:t>
            </a:r>
          </a:p>
          <a:p>
            <a:pPr indent="266700" algn="l">
              <a:lnSpc>
                <a:spcPct val="150000"/>
              </a:lnSpc>
            </a:pPr>
            <a:r>
              <a:rPr lang="en-US" altLang="zh-CN" sz="2400" kern="100" dirty="0">
                <a:effectLst/>
                <a:latin typeface="Times New Roman" panose="02020603050405020304" pitchFamily="18" charset="0"/>
                <a:ea typeface="宋体" panose="02010600030101010101" pitchFamily="2" charset="-122"/>
              </a:rPr>
              <a:t>④</a:t>
            </a:r>
            <a:r>
              <a:rPr lang="zh-CN" altLang="zh-CN" sz="2400" kern="100" dirty="0">
                <a:effectLst/>
                <a:latin typeface="Times New Roman" panose="02020603050405020304" pitchFamily="18" charset="0"/>
                <a:ea typeface="宋体" panose="02010600030101010101" pitchFamily="2" charset="-122"/>
              </a:rPr>
              <a:t>自动喷淋系统检测到发生火灾，自动打开喷头喷水灭火并发出报警信号</a:t>
            </a:r>
          </a:p>
          <a:p>
            <a:pPr indent="266700" algn="l">
              <a:lnSpc>
                <a:spcPct val="150000"/>
              </a:lnSpc>
            </a:pPr>
            <a:r>
              <a:rPr lang="en-US" altLang="zh-CN" sz="2400" kern="100" dirty="0">
                <a:effectLst/>
                <a:latin typeface="Times New Roman" panose="02020603050405020304" pitchFamily="18" charset="0"/>
                <a:ea typeface="宋体" panose="02010600030101010101" pitchFamily="2" charset="-122"/>
              </a:rPr>
              <a:t>⑤</a:t>
            </a:r>
            <a:r>
              <a:rPr lang="zh-CN" altLang="zh-CN" sz="2400" kern="100" dirty="0">
                <a:effectLst/>
                <a:latin typeface="Times New Roman" panose="02020603050405020304" pitchFamily="18" charset="0"/>
                <a:ea typeface="宋体" panose="02010600030101010101" pitchFamily="2" charset="-122"/>
              </a:rPr>
              <a:t>通过清华紫光</a:t>
            </a:r>
            <a:r>
              <a:rPr lang="en-US" altLang="zh-CN" sz="2400" kern="100" dirty="0">
                <a:effectLst/>
                <a:latin typeface="Times New Roman" panose="02020603050405020304" pitchFamily="18" charset="0"/>
                <a:ea typeface="宋体" panose="02010600030101010101" pitchFamily="2" charset="-122"/>
              </a:rPr>
              <a:t>OCR</a:t>
            </a:r>
            <a:r>
              <a:rPr lang="zh-CN" altLang="zh-CN" sz="2400" kern="100" dirty="0">
                <a:effectLst/>
                <a:latin typeface="Times New Roman" panose="02020603050405020304" pitchFamily="18" charset="0"/>
                <a:ea typeface="宋体" panose="02010600030101010101" pitchFamily="2" charset="-122"/>
              </a:rPr>
              <a:t>软件识别杂志扫描图片中的文字，并保存为文本文件</a:t>
            </a:r>
          </a:p>
          <a:p>
            <a:pPr algn="l">
              <a:lnSpc>
                <a:spcPct val="150000"/>
              </a:lnSpc>
              <a:tabLst>
                <a:tab pos="1319530" algn="l"/>
                <a:tab pos="2639060" algn="l"/>
                <a:tab pos="3958590" algn="l"/>
              </a:tabLst>
            </a:pPr>
            <a:r>
              <a:rPr lang="en-US" altLang="zh-CN" sz="2400" kern="100" dirty="0">
                <a:effectLst/>
                <a:latin typeface="Times New Roman" panose="02020603050405020304" pitchFamily="18" charset="0"/>
                <a:ea typeface="宋体" panose="02010600030101010101" pitchFamily="2" charset="-122"/>
              </a:rPr>
              <a:t>A</a:t>
            </a:r>
            <a:r>
              <a:rPr lang="zh-CN" altLang="zh-CN" sz="2400" kern="100" dirty="0">
                <a:effectLst/>
                <a:latin typeface="Times New Roman" panose="02020603050405020304" pitchFamily="18" charset="0"/>
                <a:ea typeface="宋体" panose="02010600030101010101" pitchFamily="2" charset="-122"/>
              </a:rPr>
              <a:t>．</a:t>
            </a:r>
            <a:r>
              <a:rPr lang="en-US" altLang="zh-CN" sz="2400" kern="100" dirty="0">
                <a:effectLst/>
                <a:latin typeface="Times New Roman" panose="02020603050405020304" pitchFamily="18" charset="0"/>
                <a:ea typeface="宋体" panose="02010600030101010101" pitchFamily="2" charset="-122"/>
              </a:rPr>
              <a:t>①②③	B</a:t>
            </a:r>
            <a:r>
              <a:rPr lang="zh-CN" altLang="zh-CN" sz="2400" kern="100" dirty="0">
                <a:effectLst/>
                <a:latin typeface="Times New Roman" panose="02020603050405020304" pitchFamily="18" charset="0"/>
                <a:ea typeface="宋体" panose="02010600030101010101" pitchFamily="2" charset="-122"/>
              </a:rPr>
              <a:t>．</a:t>
            </a:r>
            <a:r>
              <a:rPr lang="en-US" altLang="zh-CN" sz="2400" kern="100" dirty="0">
                <a:effectLst/>
                <a:latin typeface="Times New Roman" panose="02020603050405020304" pitchFamily="18" charset="0"/>
                <a:ea typeface="宋体" panose="02010600030101010101" pitchFamily="2" charset="-122"/>
              </a:rPr>
              <a:t>①③⑤	C</a:t>
            </a:r>
            <a:r>
              <a:rPr lang="zh-CN" altLang="zh-CN" sz="2400" kern="100" dirty="0">
                <a:effectLst/>
                <a:latin typeface="Times New Roman" panose="02020603050405020304" pitchFamily="18" charset="0"/>
                <a:ea typeface="宋体" panose="02010600030101010101" pitchFamily="2" charset="-122"/>
              </a:rPr>
              <a:t>．</a:t>
            </a:r>
            <a:r>
              <a:rPr lang="en-US" altLang="zh-CN" sz="2400" kern="100" dirty="0">
                <a:effectLst/>
                <a:latin typeface="Times New Roman" panose="02020603050405020304" pitchFamily="18" charset="0"/>
                <a:ea typeface="宋体" panose="02010600030101010101" pitchFamily="2" charset="-122"/>
              </a:rPr>
              <a:t>①④⑤	D</a:t>
            </a:r>
            <a:r>
              <a:rPr lang="zh-CN" altLang="zh-CN" sz="2400" kern="100" dirty="0">
                <a:effectLst/>
                <a:latin typeface="Times New Roman" panose="02020603050405020304" pitchFamily="18" charset="0"/>
                <a:ea typeface="宋体" panose="02010600030101010101" pitchFamily="2" charset="-122"/>
              </a:rPr>
              <a:t>．</a:t>
            </a:r>
            <a:r>
              <a:rPr lang="en-US" altLang="zh-CN" sz="2400" kern="100" dirty="0">
                <a:effectLst/>
                <a:latin typeface="Times New Roman" panose="02020603050405020304" pitchFamily="18" charset="0"/>
                <a:ea typeface="宋体" panose="02010600030101010101" pitchFamily="2" charset="-122"/>
              </a:rPr>
              <a:t>③④⑤</a:t>
            </a:r>
            <a:endParaRPr lang="zh-CN" altLang="zh-CN" sz="2400" kern="100" dirty="0">
              <a:effectLst/>
              <a:latin typeface="Times New Roman" panose="02020603050405020304" pitchFamily="18" charset="0"/>
              <a:ea typeface="宋体" panose="02010600030101010101" pitchFamily="2" charset="-122"/>
            </a:endParaRPr>
          </a:p>
        </p:txBody>
      </p:sp>
      <p:sp>
        <p:nvSpPr>
          <p:cNvPr id="7" name="文本框 6">
            <a:extLst>
              <a:ext uri="{FF2B5EF4-FFF2-40B4-BE49-F238E27FC236}">
                <a16:creationId xmlns:a16="http://schemas.microsoft.com/office/drawing/2014/main" id="{BC50E1D2-233A-AEB7-8DC7-0DFE92A2C2FC}"/>
              </a:ext>
            </a:extLst>
          </p:cNvPr>
          <p:cNvSpPr txBox="1"/>
          <p:nvPr/>
        </p:nvSpPr>
        <p:spPr>
          <a:xfrm>
            <a:off x="467360" y="4398109"/>
            <a:ext cx="11562080" cy="2342244"/>
          </a:xfrm>
          <a:prstGeom prst="rect">
            <a:avLst/>
          </a:prstGeom>
          <a:noFill/>
        </p:spPr>
        <p:txBody>
          <a:bodyPr wrap="square">
            <a:spAutoFit/>
          </a:bodyPr>
          <a:lstStyle/>
          <a:p>
            <a:pPr algn="l">
              <a:lnSpc>
                <a:spcPct val="150000"/>
              </a:lnSpc>
            </a:pPr>
            <a:r>
              <a:rPr lang="zh-CN" altLang="zh-CN" sz="2000" kern="100" dirty="0">
                <a:effectLst/>
                <a:latin typeface="Times New Roman" panose="02020603050405020304" pitchFamily="18" charset="0"/>
                <a:ea typeface="宋体" panose="02010600030101010101" pitchFamily="2" charset="-122"/>
              </a:rPr>
              <a:t>【答案】</a:t>
            </a:r>
            <a:r>
              <a:rPr lang="en-US" altLang="zh-CN" sz="2000" kern="100" dirty="0">
                <a:effectLst/>
                <a:latin typeface="Times New Roman" panose="02020603050405020304" pitchFamily="18" charset="0"/>
                <a:ea typeface="宋体" panose="02010600030101010101" pitchFamily="2" charset="-122"/>
              </a:rPr>
              <a:t>B</a:t>
            </a:r>
            <a:endParaRPr lang="zh-CN" altLang="zh-CN" sz="2000" kern="100" dirty="0">
              <a:effectLst/>
              <a:latin typeface="Times New Roman" panose="02020603050405020304" pitchFamily="18" charset="0"/>
              <a:ea typeface="宋体" panose="02010600030101010101" pitchFamily="2" charset="-122"/>
            </a:endParaRPr>
          </a:p>
          <a:p>
            <a:pPr algn="l">
              <a:lnSpc>
                <a:spcPct val="150000"/>
              </a:lnSpc>
            </a:pPr>
            <a:r>
              <a:rPr lang="zh-CN" altLang="zh-CN" sz="2000" kern="100" dirty="0">
                <a:effectLst/>
                <a:latin typeface="Times New Roman" panose="02020603050405020304" pitchFamily="18" charset="0"/>
                <a:ea typeface="宋体" panose="02010600030101010101" pitchFamily="2" charset="-122"/>
              </a:rPr>
              <a:t>【详解】本题主要考查人工智能技术的应用。</a:t>
            </a:r>
            <a:r>
              <a:rPr lang="zh-CN" altLang="zh-CN" sz="2000" b="1" kern="100" dirty="0">
                <a:solidFill>
                  <a:srgbClr val="FF0000"/>
                </a:solidFill>
                <a:effectLst/>
                <a:latin typeface="Times New Roman" panose="02020603050405020304" pitchFamily="18" charset="0"/>
                <a:ea typeface="宋体" panose="02010600030101010101" pitchFamily="2" charset="-122"/>
              </a:rPr>
              <a:t>人工智能研究包括机器人、语言识别、图像识别、自然语言处理和专家系统</a:t>
            </a:r>
            <a:r>
              <a:rPr lang="zh-CN" altLang="zh-CN" sz="2000" kern="100" dirty="0">
                <a:solidFill>
                  <a:srgbClr val="FF0000"/>
                </a:solidFill>
                <a:effectLst/>
                <a:latin typeface="Times New Roman" panose="02020603050405020304" pitchFamily="18" charset="0"/>
                <a:ea typeface="宋体" panose="02010600030101010101" pitchFamily="2" charset="-122"/>
              </a:rPr>
              <a:t>。</a:t>
            </a:r>
            <a:r>
              <a:rPr lang="en-US" altLang="zh-CN" sz="2000" kern="100" dirty="0">
                <a:effectLst/>
                <a:latin typeface="Times New Roman" panose="02020603050405020304" pitchFamily="18" charset="0"/>
                <a:ea typeface="宋体" panose="02010600030101010101" pitchFamily="2" charset="-122"/>
              </a:rPr>
              <a:t>①</a:t>
            </a:r>
            <a:r>
              <a:rPr lang="zh-CN" altLang="zh-CN" sz="2000" kern="100" dirty="0">
                <a:effectLst/>
                <a:latin typeface="Times New Roman" panose="02020603050405020304" pitchFamily="18" charset="0"/>
                <a:ea typeface="宋体" panose="02010600030101010101" pitchFamily="2" charset="-122"/>
              </a:rPr>
              <a:t>支付宝用户通过刷脸登录账户</a:t>
            </a:r>
            <a:r>
              <a:rPr lang="en-US" altLang="zh-CN" sz="2000" kern="100" dirty="0">
                <a:effectLst/>
                <a:latin typeface="Times New Roman" panose="02020603050405020304" pitchFamily="18" charset="0"/>
                <a:ea typeface="宋体" panose="02010600030101010101" pitchFamily="2" charset="-122"/>
              </a:rPr>
              <a:t>③DeepMind</a:t>
            </a:r>
            <a:r>
              <a:rPr lang="zh-CN" altLang="zh-CN" sz="2000" kern="100" dirty="0">
                <a:effectLst/>
                <a:latin typeface="Times New Roman" panose="02020603050405020304" pitchFamily="18" charset="0"/>
                <a:ea typeface="宋体" panose="02010600030101010101" pitchFamily="2" charset="-122"/>
              </a:rPr>
              <a:t>公司的</a:t>
            </a:r>
            <a:r>
              <a:rPr lang="en-US" altLang="zh-CN" sz="2000" kern="100" dirty="0">
                <a:effectLst/>
                <a:latin typeface="Times New Roman" panose="02020603050405020304" pitchFamily="18" charset="0"/>
                <a:ea typeface="宋体" panose="02010600030101010101" pitchFamily="2" charset="-122"/>
              </a:rPr>
              <a:t>AlphaGo</a:t>
            </a:r>
            <a:r>
              <a:rPr lang="zh-CN" altLang="zh-CN" sz="2000" kern="100" dirty="0">
                <a:effectLst/>
                <a:latin typeface="Times New Roman" panose="02020603050405020304" pitchFamily="18" charset="0"/>
                <a:ea typeface="宋体" panose="02010600030101010101" pitchFamily="2" charset="-122"/>
              </a:rPr>
              <a:t>程序战胜世界围棋冠军柯洁</a:t>
            </a:r>
            <a:r>
              <a:rPr lang="en-US" altLang="zh-CN" sz="2000" kern="100" dirty="0">
                <a:effectLst/>
                <a:latin typeface="Times New Roman" panose="02020603050405020304" pitchFamily="18" charset="0"/>
                <a:ea typeface="宋体" panose="02010600030101010101" pitchFamily="2" charset="-122"/>
              </a:rPr>
              <a:t>⑤</a:t>
            </a:r>
            <a:r>
              <a:rPr lang="zh-CN" altLang="zh-CN" sz="2000" kern="100" dirty="0">
                <a:effectLst/>
                <a:latin typeface="Times New Roman" panose="02020603050405020304" pitchFamily="18" charset="0"/>
                <a:ea typeface="宋体" panose="02010600030101010101" pitchFamily="2" charset="-122"/>
              </a:rPr>
              <a:t>通过清华紫光</a:t>
            </a:r>
            <a:r>
              <a:rPr lang="en-US" altLang="zh-CN" sz="2000" kern="100" dirty="0">
                <a:effectLst/>
                <a:latin typeface="Times New Roman" panose="02020603050405020304" pitchFamily="18" charset="0"/>
                <a:ea typeface="宋体" panose="02010600030101010101" pitchFamily="2" charset="-122"/>
              </a:rPr>
              <a:t>OCR</a:t>
            </a:r>
            <a:r>
              <a:rPr lang="zh-CN" altLang="zh-CN" sz="2000" kern="100" dirty="0">
                <a:effectLst/>
                <a:latin typeface="Times New Roman" panose="02020603050405020304" pitchFamily="18" charset="0"/>
                <a:ea typeface="宋体" panose="02010600030101010101" pitchFamily="2" charset="-122"/>
              </a:rPr>
              <a:t>软件识别杂志扫描图片中的文字，并保存为文本文件体现了人工智能机器人、模式识别技术，故本题选</a:t>
            </a:r>
            <a:r>
              <a:rPr lang="en-US" altLang="zh-CN" sz="2000" kern="100" dirty="0">
                <a:effectLst/>
                <a:latin typeface="Times New Roman" panose="02020603050405020304" pitchFamily="18" charset="0"/>
                <a:ea typeface="宋体" panose="02010600030101010101" pitchFamily="2" charset="-122"/>
              </a:rPr>
              <a:t>B</a:t>
            </a:r>
            <a:r>
              <a:rPr lang="zh-CN" altLang="zh-CN" sz="2000" kern="100" dirty="0">
                <a:effectLst/>
                <a:latin typeface="Times New Roman" panose="02020603050405020304" pitchFamily="18" charset="0"/>
                <a:ea typeface="宋体" panose="02010600030101010101" pitchFamily="2" charset="-122"/>
              </a:rPr>
              <a:t>选项。</a:t>
            </a:r>
          </a:p>
        </p:txBody>
      </p:sp>
    </p:spTree>
    <p:extLst>
      <p:ext uri="{BB962C8B-B14F-4D97-AF65-F5344CB8AC3E}">
        <p14:creationId xmlns:p14="http://schemas.microsoft.com/office/powerpoint/2010/main" val="172409645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0FEA12A3-3DBD-13DE-0CC5-06D2BC29D6D4}"/>
              </a:ext>
            </a:extLst>
          </p:cNvPr>
          <p:cNvSpPr txBox="1"/>
          <p:nvPr/>
        </p:nvSpPr>
        <p:spPr>
          <a:xfrm>
            <a:off x="294640" y="295817"/>
            <a:ext cx="11816080" cy="2976905"/>
          </a:xfrm>
          <a:prstGeom prst="rect">
            <a:avLst/>
          </a:prstGeom>
          <a:noFill/>
        </p:spPr>
        <p:txBody>
          <a:bodyPr wrap="square">
            <a:spAutoFit/>
          </a:bodyPr>
          <a:lstStyle/>
          <a:p>
            <a:pPr algn="l">
              <a:lnSpc>
                <a:spcPct val="150000"/>
              </a:lnSpc>
            </a:pPr>
            <a:r>
              <a:rPr lang="en-US" altLang="zh-CN" sz="2400" kern="100" dirty="0">
                <a:effectLst/>
                <a:latin typeface="Times New Roman" panose="02020603050405020304" pitchFamily="18" charset="0"/>
                <a:ea typeface="宋体" panose="02010600030101010101" pitchFamily="2" charset="-122"/>
              </a:rPr>
              <a:t>2016</a:t>
            </a:r>
            <a:r>
              <a:rPr lang="zh-CN" altLang="zh-CN" sz="2400" kern="100" dirty="0">
                <a:effectLst/>
                <a:latin typeface="Times New Roman" panose="02020603050405020304" pitchFamily="18" charset="0"/>
                <a:ea typeface="宋体" panose="02010600030101010101" pitchFamily="2" charset="-122"/>
              </a:rPr>
              <a:t>年</a:t>
            </a:r>
            <a:r>
              <a:rPr lang="en-US" altLang="zh-CN" sz="2400" kern="100" dirty="0">
                <a:effectLst/>
                <a:latin typeface="Times New Roman" panose="02020603050405020304" pitchFamily="18" charset="0"/>
                <a:ea typeface="宋体" panose="02010600030101010101" pitchFamily="2" charset="-122"/>
              </a:rPr>
              <a:t>3</a:t>
            </a:r>
            <a:r>
              <a:rPr lang="zh-CN" altLang="zh-CN" sz="2400" kern="100" dirty="0">
                <a:effectLst/>
                <a:latin typeface="Times New Roman" panose="02020603050405020304" pitchFamily="18" charset="0"/>
                <a:ea typeface="宋体" panose="02010600030101010101" pitchFamily="2" charset="-122"/>
              </a:rPr>
              <a:t>月人工智能软件</a:t>
            </a:r>
            <a:r>
              <a:rPr lang="en-US" altLang="zh-CN" sz="2400" kern="100" dirty="0">
                <a:effectLst/>
                <a:latin typeface="Times New Roman" panose="02020603050405020304" pitchFamily="18" charset="0"/>
                <a:ea typeface="宋体" panose="02010600030101010101" pitchFamily="2" charset="-122"/>
              </a:rPr>
              <a:t> AlphaGo </a:t>
            </a:r>
            <a:r>
              <a:rPr lang="zh-CN" altLang="zh-CN" sz="2400" kern="100" dirty="0">
                <a:effectLst/>
                <a:latin typeface="Times New Roman" panose="02020603050405020304" pitchFamily="18" charset="0"/>
                <a:ea typeface="宋体" panose="02010600030101010101" pitchFamily="2" charset="-122"/>
              </a:rPr>
              <a:t>战胜了九段棋手李世石，下列说法正确的是（</a:t>
            </a:r>
            <a:r>
              <a:rPr lang="en-US" altLang="zh-CN" sz="3200" kern="0" dirty="0">
                <a:effectLst/>
                <a:latin typeface="Times New Roman" panose="02020603050405020304" pitchFamily="18" charset="0"/>
                <a:ea typeface="Times New Roman" panose="02020603050405020304" pitchFamily="18" charset="0"/>
              </a:rPr>
              <a:t>   </a:t>
            </a:r>
            <a:r>
              <a:rPr lang="zh-CN" altLang="zh-CN" sz="2400" kern="100" dirty="0">
                <a:effectLst/>
                <a:latin typeface="Times New Roman" panose="02020603050405020304" pitchFamily="18" charset="0"/>
                <a:ea typeface="宋体" panose="02010600030101010101" pitchFamily="2" charset="-122"/>
              </a:rPr>
              <a:t>）</a:t>
            </a:r>
          </a:p>
          <a:p>
            <a:pPr lvl="1">
              <a:lnSpc>
                <a:spcPct val="150000"/>
              </a:lnSpc>
            </a:pPr>
            <a:r>
              <a:rPr lang="en-US" altLang="zh-CN" sz="2400" kern="100" dirty="0">
                <a:effectLst/>
                <a:latin typeface="Times New Roman" panose="02020603050405020304" pitchFamily="18" charset="0"/>
                <a:ea typeface="宋体" panose="02010600030101010101" pitchFamily="2" charset="-122"/>
              </a:rPr>
              <a:t>A</a:t>
            </a:r>
            <a:r>
              <a:rPr lang="zh-CN" altLang="zh-CN" sz="2400" kern="100" dirty="0">
                <a:effectLst/>
                <a:latin typeface="Times New Roman" panose="02020603050405020304" pitchFamily="18" charset="0"/>
                <a:ea typeface="宋体" panose="02010600030101010101" pitchFamily="2" charset="-122"/>
              </a:rPr>
              <a:t>．</a:t>
            </a:r>
            <a:r>
              <a:rPr lang="en-US" altLang="zh-CN" sz="2400" kern="100" dirty="0">
                <a:effectLst/>
                <a:latin typeface="Times New Roman" panose="02020603050405020304" pitchFamily="18" charset="0"/>
                <a:ea typeface="宋体" panose="02010600030101010101" pitchFamily="2" charset="-122"/>
              </a:rPr>
              <a:t>AlphaGo </a:t>
            </a:r>
            <a:r>
              <a:rPr lang="zh-CN" altLang="zh-CN" sz="2400" kern="100" dirty="0">
                <a:effectLst/>
                <a:latin typeface="Times New Roman" panose="02020603050405020304" pitchFamily="18" charset="0"/>
                <a:ea typeface="宋体" panose="02010600030101010101" pitchFamily="2" charset="-122"/>
              </a:rPr>
              <a:t>是以符号主义表达与推理的人工智能</a:t>
            </a:r>
          </a:p>
          <a:p>
            <a:pPr lvl="1">
              <a:lnSpc>
                <a:spcPct val="150000"/>
              </a:lnSpc>
            </a:pPr>
            <a:r>
              <a:rPr lang="en-US" altLang="zh-CN" sz="2400" kern="100" dirty="0">
                <a:effectLst/>
                <a:latin typeface="Times New Roman" panose="02020603050405020304" pitchFamily="18" charset="0"/>
                <a:ea typeface="宋体" panose="02010600030101010101" pitchFamily="2" charset="-122"/>
              </a:rPr>
              <a:t>B</a:t>
            </a:r>
            <a:r>
              <a:rPr lang="zh-CN" altLang="zh-CN" sz="2400" kern="100" dirty="0">
                <a:effectLst/>
                <a:latin typeface="Times New Roman" panose="02020603050405020304" pitchFamily="18" charset="0"/>
                <a:ea typeface="宋体" panose="02010600030101010101" pitchFamily="2" charset="-122"/>
              </a:rPr>
              <a:t>．</a:t>
            </a:r>
            <a:r>
              <a:rPr lang="en-US" altLang="zh-CN" sz="2400" kern="100" dirty="0">
                <a:effectLst/>
                <a:latin typeface="Times New Roman" panose="02020603050405020304" pitchFamily="18" charset="0"/>
                <a:ea typeface="宋体" panose="02010600030101010101" pitchFamily="2" charset="-122"/>
              </a:rPr>
              <a:t>AlphaGo </a:t>
            </a:r>
            <a:r>
              <a:rPr lang="zh-CN" altLang="zh-CN" sz="2400" kern="100" dirty="0">
                <a:effectLst/>
                <a:latin typeface="Times New Roman" panose="02020603050405020304" pitchFamily="18" charset="0"/>
                <a:ea typeface="宋体" panose="02010600030101010101" pitchFamily="2" charset="-122"/>
              </a:rPr>
              <a:t>采用了深度学习和蒙特卡洛树搜索算法</a:t>
            </a:r>
          </a:p>
          <a:p>
            <a:pPr lvl="1">
              <a:lnSpc>
                <a:spcPct val="150000"/>
              </a:lnSpc>
            </a:pPr>
            <a:r>
              <a:rPr lang="en-US" altLang="zh-CN" sz="2400" kern="100" dirty="0">
                <a:effectLst/>
                <a:latin typeface="Times New Roman" panose="02020603050405020304" pitchFamily="18" charset="0"/>
                <a:ea typeface="宋体" panose="02010600030101010101" pitchFamily="2" charset="-122"/>
              </a:rPr>
              <a:t>C</a:t>
            </a:r>
            <a:r>
              <a:rPr lang="zh-CN" altLang="zh-CN" sz="2400" kern="100" dirty="0">
                <a:effectLst/>
                <a:latin typeface="Times New Roman" panose="02020603050405020304" pitchFamily="18" charset="0"/>
                <a:ea typeface="宋体" panose="02010600030101010101" pitchFamily="2" charset="-122"/>
              </a:rPr>
              <a:t>．</a:t>
            </a:r>
            <a:r>
              <a:rPr lang="en-US" altLang="zh-CN" sz="2400" kern="100" dirty="0">
                <a:effectLst/>
                <a:latin typeface="Times New Roman" panose="02020603050405020304" pitchFamily="18" charset="0"/>
                <a:ea typeface="宋体" panose="02010600030101010101" pitchFamily="2" charset="-122"/>
              </a:rPr>
              <a:t>AlphaGo </a:t>
            </a:r>
            <a:r>
              <a:rPr lang="zh-CN" altLang="zh-CN" sz="2400" kern="100" dirty="0">
                <a:effectLst/>
                <a:latin typeface="Times New Roman" panose="02020603050405020304" pitchFamily="18" charset="0"/>
                <a:ea typeface="宋体" panose="02010600030101010101" pitchFamily="2" charset="-122"/>
              </a:rPr>
              <a:t>在下棋过程中不依赖于人类棋手对弈的历史数据</a:t>
            </a:r>
          </a:p>
          <a:p>
            <a:pPr lvl="1">
              <a:lnSpc>
                <a:spcPct val="150000"/>
              </a:lnSpc>
            </a:pPr>
            <a:r>
              <a:rPr lang="en-US" altLang="zh-CN" sz="2400" kern="100" dirty="0">
                <a:effectLst/>
                <a:latin typeface="Times New Roman" panose="02020603050405020304" pitchFamily="18" charset="0"/>
                <a:ea typeface="宋体" panose="02010600030101010101" pitchFamily="2" charset="-122"/>
              </a:rPr>
              <a:t>D</a:t>
            </a:r>
            <a:r>
              <a:rPr lang="zh-CN" altLang="zh-CN" sz="2400" kern="100" dirty="0">
                <a:effectLst/>
                <a:latin typeface="Times New Roman" panose="02020603050405020304" pitchFamily="18" charset="0"/>
                <a:ea typeface="宋体" panose="02010600030101010101" pitchFamily="2" charset="-122"/>
              </a:rPr>
              <a:t>．</a:t>
            </a:r>
            <a:r>
              <a:rPr lang="en-US" altLang="zh-CN" sz="2400" kern="100" dirty="0">
                <a:effectLst/>
                <a:latin typeface="Times New Roman" panose="02020603050405020304" pitchFamily="18" charset="0"/>
                <a:ea typeface="宋体" panose="02010600030101010101" pitchFamily="2" charset="-122"/>
              </a:rPr>
              <a:t>AlphaGo </a:t>
            </a:r>
            <a:r>
              <a:rPr lang="zh-CN" altLang="zh-CN" sz="2400" kern="100" dirty="0">
                <a:effectLst/>
                <a:latin typeface="Times New Roman" panose="02020603050405020304" pitchFamily="18" charset="0"/>
                <a:ea typeface="宋体" panose="02010600030101010101" pitchFamily="2" charset="-122"/>
              </a:rPr>
              <a:t>从围棋人工智能应用到电力控制领域，属于混合增强人工智能</a:t>
            </a:r>
          </a:p>
        </p:txBody>
      </p:sp>
      <p:sp>
        <p:nvSpPr>
          <p:cNvPr id="7" name="文本框 6">
            <a:extLst>
              <a:ext uri="{FF2B5EF4-FFF2-40B4-BE49-F238E27FC236}">
                <a16:creationId xmlns:a16="http://schemas.microsoft.com/office/drawing/2014/main" id="{3D753334-2275-E0E4-5F2B-58DE278311C2}"/>
              </a:ext>
            </a:extLst>
          </p:cNvPr>
          <p:cNvSpPr txBox="1"/>
          <p:nvPr/>
        </p:nvSpPr>
        <p:spPr>
          <a:xfrm>
            <a:off x="375920" y="3747839"/>
            <a:ext cx="10515600" cy="2342244"/>
          </a:xfrm>
          <a:prstGeom prst="rect">
            <a:avLst/>
          </a:prstGeom>
          <a:noFill/>
        </p:spPr>
        <p:txBody>
          <a:bodyPr wrap="square">
            <a:spAutoFit/>
          </a:bodyPr>
          <a:lstStyle/>
          <a:p>
            <a:pPr algn="l">
              <a:lnSpc>
                <a:spcPct val="150000"/>
              </a:lnSpc>
            </a:pPr>
            <a:r>
              <a:rPr lang="zh-CN" altLang="zh-CN" sz="2000" kern="100" dirty="0">
                <a:solidFill>
                  <a:srgbClr val="000000"/>
                </a:solidFill>
                <a:effectLst/>
                <a:latin typeface="Times New Roman" panose="02020603050405020304" pitchFamily="18" charset="0"/>
                <a:ea typeface="宋体" panose="02010600030101010101" pitchFamily="2" charset="-122"/>
              </a:rPr>
              <a:t>【答案】</a:t>
            </a:r>
            <a:r>
              <a:rPr lang="en-US" altLang="zh-CN" sz="2000" kern="100" dirty="0">
                <a:solidFill>
                  <a:srgbClr val="000000"/>
                </a:solidFill>
                <a:effectLst/>
                <a:latin typeface="Times New Roman" panose="02020603050405020304" pitchFamily="18" charset="0"/>
                <a:ea typeface="宋体" panose="02010600030101010101" pitchFamily="2" charset="-122"/>
              </a:rPr>
              <a:t>B</a:t>
            </a:r>
            <a:endParaRPr lang="zh-CN" altLang="zh-CN" sz="2000" kern="100" dirty="0">
              <a:effectLst/>
              <a:latin typeface="Times New Roman" panose="02020603050405020304" pitchFamily="18" charset="0"/>
              <a:ea typeface="宋体" panose="02010600030101010101" pitchFamily="2" charset="-122"/>
            </a:endParaRPr>
          </a:p>
          <a:p>
            <a:pPr algn="l">
              <a:lnSpc>
                <a:spcPct val="150000"/>
              </a:lnSpc>
            </a:pPr>
            <a:r>
              <a:rPr lang="zh-CN" altLang="zh-CN" sz="2000" kern="100" dirty="0">
                <a:solidFill>
                  <a:srgbClr val="000000"/>
                </a:solidFill>
                <a:effectLst/>
                <a:latin typeface="Times New Roman" panose="02020603050405020304" pitchFamily="18" charset="0"/>
                <a:ea typeface="宋体" panose="02010600030101010101" pitchFamily="2" charset="-122"/>
              </a:rPr>
              <a:t>【详解】本题主要考查人工智能技术的描述。</a:t>
            </a:r>
            <a:r>
              <a:rPr lang="en-US" altLang="zh-CN" sz="2000" kern="100" dirty="0">
                <a:solidFill>
                  <a:srgbClr val="000000"/>
                </a:solidFill>
                <a:effectLst/>
                <a:latin typeface="Times New Roman" panose="02020603050405020304" pitchFamily="18" charset="0"/>
                <a:ea typeface="宋体" panose="02010600030101010101" pitchFamily="2" charset="-122"/>
              </a:rPr>
              <a:t>AlphaGo</a:t>
            </a:r>
            <a:r>
              <a:rPr lang="zh-CN" altLang="zh-CN" sz="2000" kern="100" dirty="0">
                <a:solidFill>
                  <a:srgbClr val="000000"/>
                </a:solidFill>
                <a:effectLst/>
                <a:latin typeface="Times New Roman" panose="02020603050405020304" pitchFamily="18" charset="0"/>
                <a:ea typeface="宋体" panose="02010600030101010101" pitchFamily="2" charset="-122"/>
              </a:rPr>
              <a:t>在联结主义的道路上多走了一步，它融入了启发式搜索的方式</a:t>
            </a:r>
            <a:r>
              <a:rPr lang="en-US" altLang="zh-CN" sz="2000" kern="100" dirty="0">
                <a:solidFill>
                  <a:srgbClr val="000000"/>
                </a:solidFill>
                <a:effectLst/>
                <a:latin typeface="Times New Roman" panose="02020603050405020304" pitchFamily="18" charset="0"/>
                <a:ea typeface="宋体" panose="02010600030101010101" pitchFamily="2" charset="-122"/>
              </a:rPr>
              <a:t>,</a:t>
            </a:r>
            <a:r>
              <a:rPr lang="zh-CN" altLang="zh-CN" sz="2000" kern="100" dirty="0">
                <a:solidFill>
                  <a:srgbClr val="000000"/>
                </a:solidFill>
                <a:effectLst/>
                <a:latin typeface="Times New Roman" panose="02020603050405020304" pitchFamily="18" charset="0"/>
                <a:ea typeface="宋体" panose="02010600030101010101" pitchFamily="2" charset="-122"/>
              </a:rPr>
              <a:t>是行为主义的典型代表；</a:t>
            </a:r>
            <a:r>
              <a:rPr lang="en-US" altLang="zh-CN" sz="2000" kern="100" dirty="0">
                <a:solidFill>
                  <a:srgbClr val="000000"/>
                </a:solidFill>
                <a:effectLst/>
                <a:latin typeface="Times New Roman" panose="02020603050405020304" pitchFamily="18" charset="0"/>
                <a:ea typeface="宋体" panose="02010600030101010101" pitchFamily="2" charset="-122"/>
              </a:rPr>
              <a:t> AlphaGo </a:t>
            </a:r>
            <a:r>
              <a:rPr lang="zh-CN" altLang="zh-CN" sz="2000" kern="100" dirty="0">
                <a:solidFill>
                  <a:srgbClr val="000000"/>
                </a:solidFill>
                <a:effectLst/>
                <a:latin typeface="Times New Roman" panose="02020603050405020304" pitchFamily="18" charset="0"/>
                <a:ea typeface="宋体" panose="02010600030101010101" pitchFamily="2" charset="-122"/>
              </a:rPr>
              <a:t>采用了深度学习和蒙特卡洛树搜索算法</a:t>
            </a:r>
            <a:r>
              <a:rPr lang="en-US" altLang="zh-CN" sz="2000" kern="100" dirty="0">
                <a:solidFill>
                  <a:srgbClr val="000000"/>
                </a:solidFill>
                <a:effectLst/>
                <a:latin typeface="Times New Roman" panose="02020603050405020304" pitchFamily="18" charset="0"/>
                <a:ea typeface="宋体" panose="02010600030101010101" pitchFamily="2" charset="-122"/>
              </a:rPr>
              <a:t> AlphaGo </a:t>
            </a:r>
            <a:r>
              <a:rPr lang="zh-CN" altLang="zh-CN" sz="2000" kern="100" dirty="0">
                <a:solidFill>
                  <a:srgbClr val="000000"/>
                </a:solidFill>
                <a:effectLst/>
                <a:latin typeface="Times New Roman" panose="02020603050405020304" pitchFamily="18" charset="0"/>
                <a:ea typeface="宋体" panose="02010600030101010101" pitchFamily="2" charset="-122"/>
              </a:rPr>
              <a:t>；在下棋过程中依赖于人类棋手对弈的历史数据</a:t>
            </a:r>
            <a:r>
              <a:rPr lang="en-US" altLang="zh-CN" sz="2000" kern="100" dirty="0">
                <a:solidFill>
                  <a:srgbClr val="000000"/>
                </a:solidFill>
                <a:effectLst/>
                <a:latin typeface="Times New Roman" panose="02020603050405020304" pitchFamily="18" charset="0"/>
                <a:ea typeface="宋体" panose="02010600030101010101" pitchFamily="2" charset="-122"/>
              </a:rPr>
              <a:t> AlphaGo </a:t>
            </a:r>
            <a:r>
              <a:rPr lang="zh-CN" altLang="zh-CN" sz="2000" kern="100" dirty="0">
                <a:solidFill>
                  <a:srgbClr val="000000"/>
                </a:solidFill>
                <a:effectLst/>
                <a:latin typeface="Times New Roman" panose="02020603050405020304" pitchFamily="18" charset="0"/>
                <a:ea typeface="宋体" panose="02010600030101010101" pitchFamily="2" charset="-122"/>
              </a:rPr>
              <a:t>；从围棋人工智能应用到电力控制领域，属于跨领域人工智能，故本题选</a:t>
            </a:r>
            <a:r>
              <a:rPr lang="en-US" altLang="zh-CN" sz="2000" kern="100" dirty="0">
                <a:solidFill>
                  <a:srgbClr val="000000"/>
                </a:solidFill>
                <a:effectLst/>
                <a:latin typeface="Times New Roman" panose="02020603050405020304" pitchFamily="18" charset="0"/>
                <a:ea typeface="宋体" panose="02010600030101010101" pitchFamily="2" charset="-122"/>
              </a:rPr>
              <a:t>B</a:t>
            </a:r>
            <a:r>
              <a:rPr lang="zh-CN" altLang="zh-CN" sz="2000" kern="100" dirty="0">
                <a:solidFill>
                  <a:srgbClr val="000000"/>
                </a:solidFill>
                <a:effectLst/>
                <a:latin typeface="Times New Roman" panose="02020603050405020304" pitchFamily="18" charset="0"/>
                <a:ea typeface="宋体" panose="02010600030101010101" pitchFamily="2" charset="-122"/>
              </a:rPr>
              <a:t>选项。</a:t>
            </a:r>
            <a:endParaRPr lang="zh-CN" altLang="zh-CN" sz="2000" kern="100" dirty="0">
              <a:effectLst/>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384803890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887017B3-BF2C-2003-75B7-50841A3CB20A}"/>
              </a:ext>
            </a:extLst>
          </p:cNvPr>
          <p:cNvSpPr txBox="1"/>
          <p:nvPr/>
        </p:nvSpPr>
        <p:spPr>
          <a:xfrm>
            <a:off x="142240" y="152400"/>
            <a:ext cx="2804160" cy="584775"/>
          </a:xfrm>
          <a:prstGeom prst="rect">
            <a:avLst/>
          </a:prstGeom>
          <a:noFill/>
        </p:spPr>
        <p:txBody>
          <a:bodyPr wrap="square" rtlCol="0">
            <a:spAutoFit/>
          </a:bodyPr>
          <a:lstStyle/>
          <a:p>
            <a:r>
              <a:rPr lang="zh-CN" altLang="en-US" sz="3200" dirty="0"/>
              <a:t>判断题</a:t>
            </a:r>
          </a:p>
        </p:txBody>
      </p:sp>
      <p:sp>
        <p:nvSpPr>
          <p:cNvPr id="6" name="文本框 5">
            <a:extLst>
              <a:ext uri="{FF2B5EF4-FFF2-40B4-BE49-F238E27FC236}">
                <a16:creationId xmlns:a16="http://schemas.microsoft.com/office/drawing/2014/main" id="{2D31FB18-ED4A-BDAB-49F9-821F7BA3EA1F}"/>
              </a:ext>
            </a:extLst>
          </p:cNvPr>
          <p:cNvSpPr txBox="1"/>
          <p:nvPr/>
        </p:nvSpPr>
        <p:spPr>
          <a:xfrm>
            <a:off x="655320" y="1148080"/>
            <a:ext cx="8813800" cy="400110"/>
          </a:xfrm>
          <a:prstGeom prst="rect">
            <a:avLst/>
          </a:prstGeom>
          <a:noFill/>
        </p:spPr>
        <p:txBody>
          <a:bodyPr wrap="square" rtlCol="0">
            <a:spAutoFit/>
          </a:bodyPr>
          <a:lstStyle/>
          <a:p>
            <a:r>
              <a:rPr lang="en-US" altLang="zh-CN" sz="2000" b="0" i="0" dirty="0">
                <a:solidFill>
                  <a:srgbClr val="262626"/>
                </a:solidFill>
                <a:effectLst/>
                <a:latin typeface="Helvetica Neue"/>
              </a:rPr>
              <a:t>1.</a:t>
            </a:r>
            <a:r>
              <a:rPr lang="zh-CN" altLang="en-US" sz="2000" b="0" i="0" dirty="0">
                <a:solidFill>
                  <a:srgbClr val="262626"/>
                </a:solidFill>
                <a:effectLst/>
                <a:latin typeface="Helvetica Neue"/>
              </a:rPr>
              <a:t>在计算机中，数据的存储形式可以是二进制、八进制、十进制和十六进制</a:t>
            </a:r>
            <a:endParaRPr lang="zh-CN" altLang="en-US" sz="2000" dirty="0"/>
          </a:p>
        </p:txBody>
      </p:sp>
      <p:sp>
        <p:nvSpPr>
          <p:cNvPr id="7" name="文本框 6">
            <a:extLst>
              <a:ext uri="{FF2B5EF4-FFF2-40B4-BE49-F238E27FC236}">
                <a16:creationId xmlns:a16="http://schemas.microsoft.com/office/drawing/2014/main" id="{9D0286D5-A011-F63E-220B-B406E2FB4527}"/>
              </a:ext>
            </a:extLst>
          </p:cNvPr>
          <p:cNvSpPr txBox="1"/>
          <p:nvPr/>
        </p:nvSpPr>
        <p:spPr>
          <a:xfrm>
            <a:off x="9636760" y="1071971"/>
            <a:ext cx="782320" cy="584775"/>
          </a:xfrm>
          <a:prstGeom prst="rect">
            <a:avLst/>
          </a:prstGeom>
          <a:noFill/>
        </p:spPr>
        <p:txBody>
          <a:bodyPr wrap="square" rtlCol="0">
            <a:spAutoFit/>
          </a:bodyPr>
          <a:lstStyle/>
          <a:p>
            <a:r>
              <a:rPr lang="en-US" altLang="zh-CN" sz="3200" dirty="0"/>
              <a:t>×</a:t>
            </a:r>
            <a:endParaRPr lang="zh-CN" altLang="en-US" sz="3200" dirty="0"/>
          </a:p>
        </p:txBody>
      </p:sp>
      <p:sp>
        <p:nvSpPr>
          <p:cNvPr id="9" name="文本框 8">
            <a:extLst>
              <a:ext uri="{FF2B5EF4-FFF2-40B4-BE49-F238E27FC236}">
                <a16:creationId xmlns:a16="http://schemas.microsoft.com/office/drawing/2014/main" id="{7845298B-A810-A2CD-05DC-73CC7C8BE2E1}"/>
              </a:ext>
            </a:extLst>
          </p:cNvPr>
          <p:cNvSpPr txBox="1"/>
          <p:nvPr/>
        </p:nvSpPr>
        <p:spPr>
          <a:xfrm>
            <a:off x="655320" y="1745735"/>
            <a:ext cx="6101080" cy="400110"/>
          </a:xfrm>
          <a:prstGeom prst="rect">
            <a:avLst/>
          </a:prstGeom>
          <a:noFill/>
        </p:spPr>
        <p:txBody>
          <a:bodyPr wrap="square">
            <a:spAutoFit/>
          </a:bodyPr>
          <a:lstStyle/>
          <a:p>
            <a:r>
              <a:rPr lang="en-US" altLang="zh-CN" sz="2000" b="0" i="0" dirty="0">
                <a:solidFill>
                  <a:srgbClr val="262626"/>
                </a:solidFill>
                <a:effectLst/>
                <a:latin typeface="Helvetica Neue"/>
              </a:rPr>
              <a:t>2.</a:t>
            </a:r>
            <a:r>
              <a:rPr lang="zh-CN" altLang="en-US" sz="2000" b="0" i="0" dirty="0">
                <a:solidFill>
                  <a:srgbClr val="262626"/>
                </a:solidFill>
                <a:effectLst/>
                <a:latin typeface="Helvetica Neue"/>
              </a:rPr>
              <a:t>信息在传递的过程中会产生损耗</a:t>
            </a:r>
            <a:endParaRPr lang="zh-CN" altLang="en-US" sz="2000" dirty="0"/>
          </a:p>
        </p:txBody>
      </p:sp>
      <p:sp>
        <p:nvSpPr>
          <p:cNvPr id="10" name="文本框 9">
            <a:extLst>
              <a:ext uri="{FF2B5EF4-FFF2-40B4-BE49-F238E27FC236}">
                <a16:creationId xmlns:a16="http://schemas.microsoft.com/office/drawing/2014/main" id="{76B9A2DB-F2E0-A89B-B9AC-A03EE9FA977E}"/>
              </a:ext>
            </a:extLst>
          </p:cNvPr>
          <p:cNvSpPr txBox="1"/>
          <p:nvPr/>
        </p:nvSpPr>
        <p:spPr>
          <a:xfrm>
            <a:off x="9636760" y="2347085"/>
            <a:ext cx="782320" cy="584775"/>
          </a:xfrm>
          <a:prstGeom prst="rect">
            <a:avLst/>
          </a:prstGeom>
          <a:noFill/>
        </p:spPr>
        <p:txBody>
          <a:bodyPr wrap="square" rtlCol="0">
            <a:spAutoFit/>
          </a:bodyPr>
          <a:lstStyle/>
          <a:p>
            <a:r>
              <a:rPr lang="en-US" altLang="zh-CN" sz="3200" dirty="0"/>
              <a:t>×</a:t>
            </a:r>
            <a:endParaRPr lang="zh-CN" altLang="en-US" sz="3200" dirty="0"/>
          </a:p>
        </p:txBody>
      </p:sp>
      <p:sp>
        <p:nvSpPr>
          <p:cNvPr id="12" name="文本框 11">
            <a:extLst>
              <a:ext uri="{FF2B5EF4-FFF2-40B4-BE49-F238E27FC236}">
                <a16:creationId xmlns:a16="http://schemas.microsoft.com/office/drawing/2014/main" id="{BD33A9E8-F369-5052-C9BB-3DB7EF57CB53}"/>
              </a:ext>
            </a:extLst>
          </p:cNvPr>
          <p:cNvSpPr txBox="1"/>
          <p:nvPr/>
        </p:nvSpPr>
        <p:spPr>
          <a:xfrm>
            <a:off x="655320" y="2407370"/>
            <a:ext cx="7249160" cy="400110"/>
          </a:xfrm>
          <a:prstGeom prst="rect">
            <a:avLst/>
          </a:prstGeom>
          <a:noFill/>
        </p:spPr>
        <p:txBody>
          <a:bodyPr wrap="square">
            <a:spAutoFit/>
          </a:bodyPr>
          <a:lstStyle/>
          <a:p>
            <a:r>
              <a:rPr lang="en-US" altLang="zh-CN" sz="2000" b="0" i="0" dirty="0">
                <a:solidFill>
                  <a:srgbClr val="262626"/>
                </a:solidFill>
                <a:effectLst/>
                <a:latin typeface="Helvetica Neue"/>
              </a:rPr>
              <a:t>3.</a:t>
            </a:r>
            <a:r>
              <a:rPr lang="zh-CN" altLang="en-US" sz="2000" b="0" i="0" dirty="0">
                <a:solidFill>
                  <a:srgbClr val="262626"/>
                </a:solidFill>
                <a:effectLst/>
                <a:latin typeface="Helvetica Neue"/>
              </a:rPr>
              <a:t>数据是对客观事物的符号表示，本身具有一定的意义</a:t>
            </a:r>
            <a:endParaRPr lang="zh-CN" altLang="en-US" sz="2000" dirty="0"/>
          </a:p>
        </p:txBody>
      </p:sp>
      <p:sp>
        <p:nvSpPr>
          <p:cNvPr id="13" name="文本框 12">
            <a:extLst>
              <a:ext uri="{FF2B5EF4-FFF2-40B4-BE49-F238E27FC236}">
                <a16:creationId xmlns:a16="http://schemas.microsoft.com/office/drawing/2014/main" id="{65DD7207-AC4F-D91F-DFF4-B00CB52EBBA3}"/>
              </a:ext>
            </a:extLst>
          </p:cNvPr>
          <p:cNvSpPr txBox="1"/>
          <p:nvPr/>
        </p:nvSpPr>
        <p:spPr>
          <a:xfrm>
            <a:off x="9636760" y="1682674"/>
            <a:ext cx="782320" cy="584775"/>
          </a:xfrm>
          <a:prstGeom prst="rect">
            <a:avLst/>
          </a:prstGeom>
          <a:noFill/>
        </p:spPr>
        <p:txBody>
          <a:bodyPr wrap="square" rtlCol="0">
            <a:spAutoFit/>
          </a:bodyPr>
          <a:lstStyle/>
          <a:p>
            <a:r>
              <a:rPr lang="en-US" altLang="zh-CN" sz="3200" dirty="0"/>
              <a:t>×</a:t>
            </a:r>
            <a:endParaRPr lang="zh-CN" altLang="en-US" sz="3200" dirty="0"/>
          </a:p>
        </p:txBody>
      </p:sp>
      <p:sp>
        <p:nvSpPr>
          <p:cNvPr id="15" name="文本框 14">
            <a:extLst>
              <a:ext uri="{FF2B5EF4-FFF2-40B4-BE49-F238E27FC236}">
                <a16:creationId xmlns:a16="http://schemas.microsoft.com/office/drawing/2014/main" id="{C90B3C9B-2FED-1A54-16E2-D2DBBD58531D}"/>
              </a:ext>
            </a:extLst>
          </p:cNvPr>
          <p:cNvSpPr txBox="1"/>
          <p:nvPr/>
        </p:nvSpPr>
        <p:spPr>
          <a:xfrm>
            <a:off x="655320" y="3232626"/>
            <a:ext cx="8402320" cy="707886"/>
          </a:xfrm>
          <a:prstGeom prst="rect">
            <a:avLst/>
          </a:prstGeom>
          <a:noFill/>
        </p:spPr>
        <p:txBody>
          <a:bodyPr wrap="square">
            <a:spAutoFit/>
          </a:bodyPr>
          <a:lstStyle/>
          <a:p>
            <a:r>
              <a:rPr lang="en-US" altLang="zh-CN" sz="2000" b="0" i="0" dirty="0">
                <a:solidFill>
                  <a:srgbClr val="262626"/>
                </a:solidFill>
                <a:effectLst/>
                <a:latin typeface="Helvetica Neue"/>
              </a:rPr>
              <a:t>4.</a:t>
            </a:r>
            <a:r>
              <a:rPr lang="zh-CN" altLang="en-US" sz="2000" b="0" i="0" dirty="0">
                <a:solidFill>
                  <a:srgbClr val="262626"/>
                </a:solidFill>
                <a:effectLst/>
                <a:latin typeface="Helvetica Neue"/>
              </a:rPr>
              <a:t>知识的获得是人利用自身已有的知识对信息进行加工重构得到新知，知识就是对信息的积累</a:t>
            </a:r>
            <a:endParaRPr lang="zh-CN" altLang="en-US" sz="2000" dirty="0"/>
          </a:p>
        </p:txBody>
      </p:sp>
      <p:sp>
        <p:nvSpPr>
          <p:cNvPr id="17" name="文本框 16">
            <a:extLst>
              <a:ext uri="{FF2B5EF4-FFF2-40B4-BE49-F238E27FC236}">
                <a16:creationId xmlns:a16="http://schemas.microsoft.com/office/drawing/2014/main" id="{9CCCB81B-0157-96ED-4890-F9903D0E1C0F}"/>
              </a:ext>
            </a:extLst>
          </p:cNvPr>
          <p:cNvSpPr txBox="1"/>
          <p:nvPr/>
        </p:nvSpPr>
        <p:spPr>
          <a:xfrm>
            <a:off x="655320" y="4365659"/>
            <a:ext cx="8107680" cy="707886"/>
          </a:xfrm>
          <a:prstGeom prst="rect">
            <a:avLst/>
          </a:prstGeom>
          <a:noFill/>
        </p:spPr>
        <p:txBody>
          <a:bodyPr wrap="square">
            <a:spAutoFit/>
          </a:bodyPr>
          <a:lstStyle/>
          <a:p>
            <a:r>
              <a:rPr lang="en-US" altLang="zh-CN" sz="2000" b="0" i="0" dirty="0">
                <a:solidFill>
                  <a:srgbClr val="262626"/>
                </a:solidFill>
                <a:effectLst/>
                <a:latin typeface="Helvetica Neue"/>
              </a:rPr>
              <a:t>5.</a:t>
            </a:r>
            <a:r>
              <a:rPr lang="zh-CN" altLang="en-US" sz="2000" b="0" i="0" dirty="0">
                <a:solidFill>
                  <a:srgbClr val="262626"/>
                </a:solidFill>
                <a:effectLst/>
                <a:latin typeface="Helvetica Neue"/>
              </a:rPr>
              <a:t>大数据包括对静态数据的批处理、对流数据的实时计算和对图结构数据的图计算</a:t>
            </a:r>
            <a:endParaRPr lang="zh-CN" altLang="en-US" sz="2000" dirty="0"/>
          </a:p>
        </p:txBody>
      </p:sp>
      <p:sp>
        <p:nvSpPr>
          <p:cNvPr id="18" name="文本框 17">
            <a:extLst>
              <a:ext uri="{FF2B5EF4-FFF2-40B4-BE49-F238E27FC236}">
                <a16:creationId xmlns:a16="http://schemas.microsoft.com/office/drawing/2014/main" id="{2C677464-133E-23FA-A4DC-AACBC4F7A639}"/>
              </a:ext>
            </a:extLst>
          </p:cNvPr>
          <p:cNvSpPr txBox="1"/>
          <p:nvPr/>
        </p:nvSpPr>
        <p:spPr>
          <a:xfrm>
            <a:off x="9697720" y="4438959"/>
            <a:ext cx="782320" cy="584775"/>
          </a:xfrm>
          <a:prstGeom prst="rect">
            <a:avLst/>
          </a:prstGeom>
          <a:noFill/>
        </p:spPr>
        <p:txBody>
          <a:bodyPr wrap="square" rtlCol="0">
            <a:spAutoFit/>
          </a:bodyPr>
          <a:lstStyle/>
          <a:p>
            <a:r>
              <a:rPr lang="zh-CN" altLang="en-US" sz="3200" dirty="0"/>
              <a:t>√</a:t>
            </a:r>
          </a:p>
        </p:txBody>
      </p:sp>
      <p:sp>
        <p:nvSpPr>
          <p:cNvPr id="2" name="文本框 1">
            <a:extLst>
              <a:ext uri="{FF2B5EF4-FFF2-40B4-BE49-F238E27FC236}">
                <a16:creationId xmlns:a16="http://schemas.microsoft.com/office/drawing/2014/main" id="{4B7B2EB7-4635-67EF-E530-36E70339ED49}"/>
              </a:ext>
            </a:extLst>
          </p:cNvPr>
          <p:cNvSpPr txBox="1"/>
          <p:nvPr/>
        </p:nvSpPr>
        <p:spPr>
          <a:xfrm>
            <a:off x="9636760" y="3106825"/>
            <a:ext cx="782320" cy="584775"/>
          </a:xfrm>
          <a:prstGeom prst="rect">
            <a:avLst/>
          </a:prstGeom>
          <a:noFill/>
        </p:spPr>
        <p:txBody>
          <a:bodyPr wrap="square" rtlCol="0">
            <a:spAutoFit/>
          </a:bodyPr>
          <a:lstStyle/>
          <a:p>
            <a:r>
              <a:rPr lang="en-US" altLang="zh-CN" sz="3200" dirty="0"/>
              <a:t>×</a:t>
            </a:r>
            <a:endParaRPr lang="zh-CN" altLang="en-US" sz="3200" dirty="0"/>
          </a:p>
        </p:txBody>
      </p:sp>
      <p:sp>
        <p:nvSpPr>
          <p:cNvPr id="5" name="文本框 4">
            <a:extLst>
              <a:ext uri="{FF2B5EF4-FFF2-40B4-BE49-F238E27FC236}">
                <a16:creationId xmlns:a16="http://schemas.microsoft.com/office/drawing/2014/main" id="{09C6AF10-D82E-7881-7C70-40441A67707C}"/>
              </a:ext>
            </a:extLst>
          </p:cNvPr>
          <p:cNvSpPr txBox="1"/>
          <p:nvPr/>
        </p:nvSpPr>
        <p:spPr>
          <a:xfrm>
            <a:off x="3246120" y="3666660"/>
            <a:ext cx="6101080" cy="369332"/>
          </a:xfrm>
          <a:prstGeom prst="rect">
            <a:avLst/>
          </a:prstGeom>
          <a:noFill/>
        </p:spPr>
        <p:txBody>
          <a:bodyPr wrap="square">
            <a:spAutoFit/>
          </a:bodyPr>
          <a:lstStyle/>
          <a:p>
            <a:r>
              <a:rPr lang="zh-CN" altLang="en-US" b="1" i="0" dirty="0">
                <a:solidFill>
                  <a:srgbClr val="FF0000"/>
                </a:solidFill>
                <a:effectLst/>
                <a:latin typeface="sans serif"/>
              </a:rPr>
              <a:t>知识是对信息系统化分析、提炼、研究和分析的结果。</a:t>
            </a:r>
            <a:endParaRPr lang="zh-CN" altLang="en-US" b="1" dirty="0">
              <a:solidFill>
                <a:srgbClr val="FF0000"/>
              </a:solidFill>
            </a:endParaRPr>
          </a:p>
        </p:txBody>
      </p:sp>
    </p:spTree>
    <p:extLst>
      <p:ext uri="{BB962C8B-B14F-4D97-AF65-F5344CB8AC3E}">
        <p14:creationId xmlns:p14="http://schemas.microsoft.com/office/powerpoint/2010/main" val="426615487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p:bldP spid="13" grpId="0"/>
      <p:bldP spid="18" grpId="0"/>
      <p:bldP spid="2" grpId="0"/>
      <p:bldP spid="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9D0213E7-A167-4E5B-5AB0-C04C18890436}"/>
              </a:ext>
            </a:extLst>
          </p:cNvPr>
          <p:cNvSpPr txBox="1"/>
          <p:nvPr/>
        </p:nvSpPr>
        <p:spPr>
          <a:xfrm>
            <a:off x="599440" y="618814"/>
            <a:ext cx="11155680" cy="2976905"/>
          </a:xfrm>
          <a:prstGeom prst="rect">
            <a:avLst/>
          </a:prstGeom>
          <a:noFill/>
        </p:spPr>
        <p:txBody>
          <a:bodyPr wrap="square">
            <a:spAutoFit/>
          </a:bodyPr>
          <a:lstStyle/>
          <a:p>
            <a:pPr algn="l">
              <a:lnSpc>
                <a:spcPct val="150000"/>
              </a:lnSpc>
            </a:pPr>
            <a:r>
              <a:rPr lang="zh-CN" altLang="zh-CN" sz="2400" kern="100" dirty="0">
                <a:effectLst/>
                <a:latin typeface="Times New Roman" panose="02020603050405020304" pitchFamily="18" charset="0"/>
                <a:ea typeface="宋体" panose="02010600030101010101" pitchFamily="2" charset="-122"/>
              </a:rPr>
              <a:t>下列关于人工智能的说法，错误的是（</a:t>
            </a:r>
            <a:r>
              <a:rPr lang="en-US" altLang="zh-CN" sz="3200" kern="0" dirty="0">
                <a:effectLst/>
                <a:latin typeface="Times New Roman" panose="02020603050405020304" pitchFamily="18" charset="0"/>
                <a:ea typeface="Times New Roman" panose="02020603050405020304" pitchFamily="18" charset="0"/>
              </a:rPr>
              <a:t>    </a:t>
            </a:r>
            <a:r>
              <a:rPr lang="zh-CN" altLang="zh-CN" sz="2400" kern="100" dirty="0">
                <a:effectLst/>
                <a:latin typeface="Times New Roman" panose="02020603050405020304" pitchFamily="18" charset="0"/>
                <a:ea typeface="宋体" panose="02010600030101010101" pitchFamily="2" charset="-122"/>
              </a:rPr>
              <a:t>）</a:t>
            </a:r>
            <a:endParaRPr lang="en-US" altLang="zh-CN" sz="2400" kern="100" dirty="0">
              <a:effectLst/>
              <a:latin typeface="Times New Roman" panose="02020603050405020304" pitchFamily="18" charset="0"/>
              <a:ea typeface="宋体" panose="02010600030101010101" pitchFamily="2" charset="-122"/>
            </a:endParaRPr>
          </a:p>
          <a:p>
            <a:pPr lvl="1">
              <a:lnSpc>
                <a:spcPct val="150000"/>
              </a:lnSpc>
            </a:pPr>
            <a:r>
              <a:rPr lang="en-US" altLang="zh-CN" sz="2400" kern="100" dirty="0">
                <a:effectLst/>
                <a:latin typeface="Times New Roman" panose="02020603050405020304" pitchFamily="18" charset="0"/>
                <a:ea typeface="宋体" panose="02010600030101010101" pitchFamily="2" charset="-122"/>
              </a:rPr>
              <a:t>A</a:t>
            </a:r>
            <a:r>
              <a:rPr lang="zh-CN" altLang="zh-CN" sz="2400" kern="100" dirty="0">
                <a:effectLst/>
                <a:latin typeface="Times New Roman" panose="02020603050405020304" pitchFamily="18" charset="0"/>
                <a:ea typeface="宋体" panose="02010600030101010101" pitchFamily="2" charset="-122"/>
              </a:rPr>
              <a:t>．深度学习是联结主义的典型代表</a:t>
            </a:r>
            <a:r>
              <a:rPr lang="en-US" altLang="zh-CN" sz="2400" kern="100" dirty="0">
                <a:effectLst/>
                <a:latin typeface="Times New Roman" panose="02020603050405020304" pitchFamily="18" charset="0"/>
                <a:ea typeface="宋体" panose="02010600030101010101" pitchFamily="2" charset="-122"/>
              </a:rPr>
              <a:t>	</a:t>
            </a:r>
          </a:p>
          <a:p>
            <a:pPr lvl="1">
              <a:lnSpc>
                <a:spcPct val="150000"/>
              </a:lnSpc>
              <a:tabLst>
                <a:tab pos="2639060" algn="l"/>
              </a:tabLst>
            </a:pPr>
            <a:r>
              <a:rPr lang="en-US" altLang="zh-CN" sz="2400" kern="100" dirty="0">
                <a:effectLst/>
                <a:latin typeface="Times New Roman" panose="02020603050405020304" pitchFamily="18" charset="0"/>
                <a:ea typeface="宋体" panose="02010600030101010101" pitchFamily="2" charset="-122"/>
              </a:rPr>
              <a:t>B</a:t>
            </a:r>
            <a:r>
              <a:rPr lang="zh-CN" altLang="zh-CN" sz="2400" kern="100" dirty="0">
                <a:effectLst/>
                <a:latin typeface="Times New Roman" panose="02020603050405020304" pitchFamily="18" charset="0"/>
                <a:ea typeface="宋体" panose="02010600030101010101" pitchFamily="2" charset="-122"/>
              </a:rPr>
              <a:t>．符号主义认为人工智能源于逻辑和推理</a:t>
            </a:r>
          </a:p>
          <a:p>
            <a:pPr lvl="1">
              <a:lnSpc>
                <a:spcPct val="150000"/>
              </a:lnSpc>
              <a:tabLst>
                <a:tab pos="2639060" algn="l"/>
              </a:tabLst>
            </a:pPr>
            <a:r>
              <a:rPr lang="en-US" altLang="zh-CN" sz="2400" kern="100" dirty="0">
                <a:effectLst/>
                <a:latin typeface="Times New Roman" panose="02020603050405020304" pitchFamily="18" charset="0"/>
                <a:ea typeface="宋体" panose="02010600030101010101" pitchFamily="2" charset="-122"/>
              </a:rPr>
              <a:t>C</a:t>
            </a:r>
            <a:r>
              <a:rPr lang="zh-CN" altLang="zh-CN" sz="2400" kern="100" dirty="0">
                <a:effectLst/>
                <a:latin typeface="Times New Roman" panose="02020603050405020304" pitchFamily="18" charset="0"/>
                <a:ea typeface="宋体" panose="02010600030101010101" pitchFamily="2" charset="-122"/>
              </a:rPr>
              <a:t>．图灵测试是测试机器是否具有智能的一种方法</a:t>
            </a:r>
            <a:r>
              <a:rPr lang="en-US" altLang="zh-CN" sz="2400" kern="100" dirty="0">
                <a:effectLst/>
                <a:latin typeface="Times New Roman" panose="02020603050405020304" pitchFamily="18" charset="0"/>
                <a:ea typeface="宋体" panose="02010600030101010101" pitchFamily="2" charset="-122"/>
              </a:rPr>
              <a:t>	</a:t>
            </a:r>
          </a:p>
          <a:p>
            <a:pPr lvl="1">
              <a:lnSpc>
                <a:spcPct val="150000"/>
              </a:lnSpc>
              <a:tabLst>
                <a:tab pos="2639060" algn="l"/>
              </a:tabLst>
            </a:pPr>
            <a:r>
              <a:rPr lang="en-US" altLang="zh-CN" sz="2400" kern="100" dirty="0">
                <a:effectLst/>
                <a:latin typeface="Times New Roman" panose="02020603050405020304" pitchFamily="18" charset="0"/>
                <a:ea typeface="宋体" panose="02010600030101010101" pitchFamily="2" charset="-122"/>
              </a:rPr>
              <a:t>D</a:t>
            </a:r>
            <a:r>
              <a:rPr lang="zh-CN" altLang="zh-CN" sz="2400" kern="100" dirty="0">
                <a:effectLst/>
                <a:latin typeface="Times New Roman" panose="02020603050405020304" pitchFamily="18" charset="0"/>
                <a:ea typeface="宋体" panose="02010600030101010101" pitchFamily="2" charset="-122"/>
              </a:rPr>
              <a:t>．专家系统是行为主义的典型代表</a:t>
            </a:r>
          </a:p>
        </p:txBody>
      </p:sp>
      <p:sp>
        <p:nvSpPr>
          <p:cNvPr id="7" name="文本框 6">
            <a:extLst>
              <a:ext uri="{FF2B5EF4-FFF2-40B4-BE49-F238E27FC236}">
                <a16:creationId xmlns:a16="http://schemas.microsoft.com/office/drawing/2014/main" id="{BD03700E-9CA0-91B0-9DD0-05A2D17509AD}"/>
              </a:ext>
            </a:extLst>
          </p:cNvPr>
          <p:cNvSpPr txBox="1"/>
          <p:nvPr/>
        </p:nvSpPr>
        <p:spPr>
          <a:xfrm>
            <a:off x="792480" y="3885279"/>
            <a:ext cx="10607040" cy="2238241"/>
          </a:xfrm>
          <a:prstGeom prst="rect">
            <a:avLst/>
          </a:prstGeom>
          <a:noFill/>
        </p:spPr>
        <p:txBody>
          <a:bodyPr wrap="square">
            <a:spAutoFit/>
          </a:bodyPr>
          <a:lstStyle/>
          <a:p>
            <a:pPr algn="l">
              <a:lnSpc>
                <a:spcPct val="150000"/>
              </a:lnSpc>
            </a:pPr>
            <a:r>
              <a:rPr lang="zh-CN" altLang="zh-CN" sz="2400" kern="100" dirty="0">
                <a:solidFill>
                  <a:srgbClr val="000000"/>
                </a:solidFill>
                <a:effectLst/>
                <a:latin typeface="Times New Roman" panose="02020603050405020304" pitchFamily="18" charset="0"/>
                <a:ea typeface="宋体" panose="02010600030101010101" pitchFamily="2" charset="-122"/>
              </a:rPr>
              <a:t>【答案】</a:t>
            </a:r>
            <a:r>
              <a:rPr lang="en-US" altLang="zh-CN" sz="2400" kern="100" dirty="0">
                <a:solidFill>
                  <a:srgbClr val="000000"/>
                </a:solidFill>
                <a:effectLst/>
                <a:latin typeface="Times New Roman" panose="02020603050405020304" pitchFamily="18" charset="0"/>
                <a:ea typeface="宋体" panose="02010600030101010101" pitchFamily="2" charset="-122"/>
              </a:rPr>
              <a:t>D</a:t>
            </a:r>
            <a:endParaRPr lang="zh-CN" altLang="zh-CN" sz="2400" kern="100" dirty="0">
              <a:effectLst/>
              <a:latin typeface="Times New Roman" panose="02020603050405020304" pitchFamily="18" charset="0"/>
              <a:ea typeface="宋体" panose="02010600030101010101" pitchFamily="2" charset="-122"/>
            </a:endParaRPr>
          </a:p>
          <a:p>
            <a:pPr algn="l">
              <a:lnSpc>
                <a:spcPct val="150000"/>
              </a:lnSpc>
            </a:pPr>
            <a:r>
              <a:rPr lang="zh-CN" altLang="zh-CN" sz="2400" kern="100" dirty="0">
                <a:solidFill>
                  <a:srgbClr val="000000"/>
                </a:solidFill>
                <a:effectLst/>
                <a:latin typeface="Times New Roman" panose="02020603050405020304" pitchFamily="18" charset="0"/>
                <a:ea typeface="宋体" panose="02010600030101010101" pitchFamily="2" charset="-122"/>
              </a:rPr>
              <a:t>【详解】本题主要考查人工智能技术的描述。深度学习是联结主义的典型代表； 符号主义认为人工智能源于逻辑和推理； 图灵测试是测试机器是否具有智能的一种方法； 专家系统是符号主义的典型代表，故本题选</a:t>
            </a:r>
            <a:r>
              <a:rPr lang="en-US" altLang="zh-CN" sz="2400" kern="100" dirty="0">
                <a:solidFill>
                  <a:srgbClr val="000000"/>
                </a:solidFill>
                <a:effectLst/>
                <a:latin typeface="Times New Roman" panose="02020603050405020304" pitchFamily="18" charset="0"/>
                <a:ea typeface="宋体" panose="02010600030101010101" pitchFamily="2" charset="-122"/>
              </a:rPr>
              <a:t>D</a:t>
            </a:r>
            <a:r>
              <a:rPr lang="zh-CN" altLang="zh-CN" sz="2400" kern="100" dirty="0">
                <a:solidFill>
                  <a:srgbClr val="000000"/>
                </a:solidFill>
                <a:effectLst/>
                <a:latin typeface="Times New Roman" panose="02020603050405020304" pitchFamily="18" charset="0"/>
                <a:ea typeface="宋体" panose="02010600030101010101" pitchFamily="2" charset="-122"/>
              </a:rPr>
              <a:t>选项。</a:t>
            </a:r>
            <a:endParaRPr lang="zh-CN" altLang="zh-CN" sz="2400" kern="100" dirty="0">
              <a:effectLst/>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234736577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5F1CC455-7721-640F-CCBC-F0F3A8D9239F}"/>
              </a:ext>
            </a:extLst>
          </p:cNvPr>
          <p:cNvSpPr txBox="1"/>
          <p:nvPr/>
        </p:nvSpPr>
        <p:spPr>
          <a:xfrm>
            <a:off x="568960" y="335280"/>
            <a:ext cx="9824720" cy="3502241"/>
          </a:xfrm>
          <a:prstGeom prst="rect">
            <a:avLst/>
          </a:prstGeom>
          <a:noFill/>
        </p:spPr>
        <p:txBody>
          <a:bodyPr wrap="square">
            <a:spAutoFit/>
          </a:bodyPr>
          <a:lstStyle/>
          <a:p>
            <a:pPr algn="l">
              <a:lnSpc>
                <a:spcPct val="150000"/>
              </a:lnSpc>
            </a:pPr>
            <a:r>
              <a:rPr lang="en-US" altLang="zh-CN" sz="1800" kern="100" dirty="0">
                <a:effectLst/>
                <a:latin typeface="Times New Roman" panose="02020603050405020304" pitchFamily="18" charset="0"/>
                <a:ea typeface="宋体" panose="02010600030101010101" pitchFamily="2" charset="-122"/>
              </a:rPr>
              <a:t>2022</a:t>
            </a:r>
            <a:r>
              <a:rPr lang="zh-CN" altLang="zh-CN" sz="1800" kern="100" dirty="0">
                <a:effectLst/>
                <a:latin typeface="Times New Roman" panose="02020603050405020304" pitchFamily="18" charset="0"/>
                <a:ea typeface="宋体" panose="02010600030101010101" pitchFamily="2" charset="-122"/>
              </a:rPr>
              <a:t>年的北京冬奥会，我国取得了历史最好成绩，人工智能技术也以科技手段助运动员们一臂之力。研究团队利用基于深度学习原理的人工智能技术，建立神经网络模型，实现对动作视频中人体关节点的计算机自动识别，进而建立起适用于竞技体育和一般生物力学研究的计算机系统</a:t>
            </a:r>
            <a:r>
              <a:rPr lang="en-US" altLang="zh-CN" sz="1800" kern="100" dirty="0">
                <a:effectLst/>
                <a:latin typeface="Times New Roman" panose="02020603050405020304" pitchFamily="18" charset="0"/>
                <a:ea typeface="宋体" panose="02010600030101010101" pitchFamily="2" charset="-122"/>
              </a:rPr>
              <a:t>——</a:t>
            </a:r>
            <a:r>
              <a:rPr lang="zh-CN" altLang="zh-CN" sz="1800" kern="100" dirty="0">
                <a:effectLst/>
                <a:latin typeface="Times New Roman" panose="02020603050405020304" pitchFamily="18" charset="0"/>
                <a:ea typeface="宋体" panose="02010600030101010101" pitchFamily="2" charset="-122"/>
              </a:rPr>
              <a:t>无反光点人体运动自动捕捉人工智能系统。目前该系统已应用在国家速度滑冰和越野滑雪项目的训练中，获得超过</a:t>
            </a:r>
            <a:r>
              <a:rPr lang="en-US" altLang="zh-CN" sz="1800" kern="100" dirty="0">
                <a:effectLst/>
                <a:latin typeface="Times New Roman" panose="02020603050405020304" pitchFamily="18" charset="0"/>
                <a:ea typeface="宋体" panose="02010600030101010101" pitchFamily="2" charset="-122"/>
              </a:rPr>
              <a:t>8000</a:t>
            </a:r>
            <a:r>
              <a:rPr lang="zh-CN" altLang="zh-CN" sz="1800" kern="100" dirty="0">
                <a:effectLst/>
                <a:latin typeface="Times New Roman" panose="02020603050405020304" pitchFamily="18" charset="0"/>
                <a:ea typeface="宋体" panose="02010600030101010101" pitchFamily="2" charset="-122"/>
              </a:rPr>
              <a:t>人次的赛时动作技术数据，使机器深度学习越发</a:t>
            </a:r>
            <a:r>
              <a:rPr lang="en-US" altLang="zh-CN" sz="1800" kern="100" dirty="0">
                <a:effectLst/>
                <a:latin typeface="Times New Roman" panose="02020603050405020304" pitchFamily="18" charset="0"/>
                <a:ea typeface="宋体" panose="02010600030101010101" pitchFamily="2" charset="-122"/>
              </a:rPr>
              <a:t>“</a:t>
            </a:r>
            <a:r>
              <a:rPr lang="zh-CN" altLang="zh-CN" sz="1800" kern="100" dirty="0">
                <a:effectLst/>
                <a:latin typeface="Times New Roman" panose="02020603050405020304" pitchFamily="18" charset="0"/>
                <a:ea typeface="宋体" panose="02010600030101010101" pitchFamily="2" charset="-122"/>
              </a:rPr>
              <a:t>得心应手</a:t>
            </a:r>
            <a:r>
              <a:rPr lang="en-US" altLang="zh-CN" sz="1800" kern="100" dirty="0">
                <a:effectLst/>
                <a:latin typeface="Times New Roman" panose="02020603050405020304" pitchFamily="18" charset="0"/>
                <a:ea typeface="宋体" panose="02010600030101010101" pitchFamily="2" charset="-122"/>
              </a:rPr>
              <a:t>”</a:t>
            </a:r>
            <a:r>
              <a:rPr lang="zh-CN" altLang="zh-CN" sz="1800" kern="100" dirty="0">
                <a:effectLst/>
                <a:latin typeface="Times New Roman" panose="02020603050405020304" pitchFamily="18" charset="0"/>
                <a:ea typeface="宋体" panose="02010600030101010101" pitchFamily="2" charset="-122"/>
              </a:rPr>
              <a:t>，对于滑冰与滑雪运动员的动作捕捉与技术分析，既能精准到具体细节，又能快速反馈分析结果。</a:t>
            </a:r>
          </a:p>
          <a:p>
            <a:pPr algn="l">
              <a:lnSpc>
                <a:spcPct val="150000"/>
              </a:lnSpc>
            </a:pPr>
            <a:r>
              <a:rPr lang="zh-CN" altLang="zh-CN" sz="1800" kern="100" dirty="0">
                <a:effectLst/>
                <a:latin typeface="Times New Roman" panose="02020603050405020304" pitchFamily="18" charset="0"/>
                <a:ea typeface="宋体" panose="02010600030101010101" pitchFamily="2" charset="-122"/>
              </a:rPr>
              <a:t>根据以上描述，人工智能技术助力运动员主要基于以下哪种方法（</a:t>
            </a:r>
            <a:r>
              <a:rPr lang="en-US" altLang="zh-CN" sz="2400" kern="0" dirty="0">
                <a:effectLst/>
                <a:latin typeface="Times New Roman" panose="02020603050405020304" pitchFamily="18" charset="0"/>
                <a:ea typeface="Times New Roman" panose="02020603050405020304" pitchFamily="18" charset="0"/>
              </a:rPr>
              <a:t>   </a:t>
            </a:r>
            <a:r>
              <a:rPr lang="zh-CN" altLang="zh-CN" sz="1800" kern="100" dirty="0">
                <a:effectLst/>
                <a:latin typeface="Times New Roman" panose="02020603050405020304" pitchFamily="18" charset="0"/>
                <a:ea typeface="宋体" panose="02010600030101010101" pitchFamily="2" charset="-122"/>
              </a:rPr>
              <a:t>）</a:t>
            </a:r>
            <a:endParaRPr lang="en-US" altLang="zh-CN" sz="1800" kern="100" dirty="0">
              <a:effectLst/>
              <a:latin typeface="Times New Roman" panose="02020603050405020304" pitchFamily="18" charset="0"/>
              <a:ea typeface="宋体" panose="02010600030101010101" pitchFamily="2" charset="-122"/>
            </a:endParaRPr>
          </a:p>
          <a:p>
            <a:pPr algn="l">
              <a:lnSpc>
                <a:spcPct val="150000"/>
              </a:lnSpc>
            </a:pPr>
            <a:r>
              <a:rPr lang="en-US" altLang="zh-CN" sz="1800" kern="100" dirty="0">
                <a:effectLst/>
                <a:latin typeface="Times New Roman" panose="02020603050405020304" pitchFamily="18" charset="0"/>
                <a:ea typeface="宋体" panose="02010600030101010101" pitchFamily="2" charset="-122"/>
              </a:rPr>
              <a:t>A</a:t>
            </a:r>
            <a:r>
              <a:rPr lang="zh-CN" altLang="zh-CN" sz="1800" kern="100" dirty="0">
                <a:effectLst/>
                <a:latin typeface="Times New Roman" panose="02020603050405020304" pitchFamily="18" charset="0"/>
                <a:ea typeface="宋体" panose="02010600030101010101" pitchFamily="2" charset="-122"/>
              </a:rPr>
              <a:t>．符号主义</a:t>
            </a:r>
            <a:r>
              <a:rPr lang="en-US" altLang="zh-CN" sz="1800" kern="100" dirty="0">
                <a:effectLst/>
                <a:latin typeface="Times New Roman" panose="02020603050405020304" pitchFamily="18" charset="0"/>
                <a:ea typeface="宋体" panose="02010600030101010101" pitchFamily="2" charset="-122"/>
              </a:rPr>
              <a:t>	B</a:t>
            </a:r>
            <a:r>
              <a:rPr lang="zh-CN" altLang="zh-CN" sz="1800" kern="100" dirty="0">
                <a:effectLst/>
                <a:latin typeface="Times New Roman" panose="02020603050405020304" pitchFamily="18" charset="0"/>
                <a:ea typeface="宋体" panose="02010600030101010101" pitchFamily="2" charset="-122"/>
              </a:rPr>
              <a:t>．联结主义</a:t>
            </a:r>
            <a:r>
              <a:rPr lang="en-US" altLang="zh-CN" sz="1800" kern="100" dirty="0">
                <a:effectLst/>
                <a:latin typeface="Times New Roman" panose="02020603050405020304" pitchFamily="18" charset="0"/>
                <a:ea typeface="宋体" panose="02010600030101010101" pitchFamily="2" charset="-122"/>
              </a:rPr>
              <a:t>	C</a:t>
            </a:r>
            <a:r>
              <a:rPr lang="zh-CN" altLang="zh-CN" sz="1800" kern="100" dirty="0">
                <a:effectLst/>
                <a:latin typeface="Times New Roman" panose="02020603050405020304" pitchFamily="18" charset="0"/>
                <a:ea typeface="宋体" panose="02010600030101010101" pitchFamily="2" charset="-122"/>
              </a:rPr>
              <a:t>．行为主义</a:t>
            </a:r>
            <a:r>
              <a:rPr lang="en-US" altLang="zh-CN" sz="1800" kern="100" dirty="0">
                <a:effectLst/>
                <a:latin typeface="Times New Roman" panose="02020603050405020304" pitchFamily="18" charset="0"/>
                <a:ea typeface="宋体" panose="02010600030101010101" pitchFamily="2" charset="-122"/>
              </a:rPr>
              <a:t>	D</a:t>
            </a:r>
            <a:r>
              <a:rPr lang="zh-CN" altLang="zh-CN" sz="1800" kern="100" dirty="0">
                <a:effectLst/>
                <a:latin typeface="Times New Roman" panose="02020603050405020304" pitchFamily="18" charset="0"/>
                <a:ea typeface="宋体" panose="02010600030101010101" pitchFamily="2" charset="-122"/>
              </a:rPr>
              <a:t>．建构主义</a:t>
            </a:r>
          </a:p>
        </p:txBody>
      </p:sp>
      <p:sp>
        <p:nvSpPr>
          <p:cNvPr id="7" name="文本框 6">
            <a:extLst>
              <a:ext uri="{FF2B5EF4-FFF2-40B4-BE49-F238E27FC236}">
                <a16:creationId xmlns:a16="http://schemas.microsoft.com/office/drawing/2014/main" id="{3DB3A21D-F11C-18FD-44C8-6F1C30B04180}"/>
              </a:ext>
            </a:extLst>
          </p:cNvPr>
          <p:cNvSpPr txBox="1"/>
          <p:nvPr/>
        </p:nvSpPr>
        <p:spPr>
          <a:xfrm>
            <a:off x="436880" y="4193175"/>
            <a:ext cx="11318240" cy="2117246"/>
          </a:xfrm>
          <a:prstGeom prst="rect">
            <a:avLst/>
          </a:prstGeom>
          <a:noFill/>
        </p:spPr>
        <p:txBody>
          <a:bodyPr wrap="square">
            <a:spAutoFit/>
          </a:bodyPr>
          <a:lstStyle/>
          <a:p>
            <a:pPr algn="l">
              <a:lnSpc>
                <a:spcPct val="150000"/>
              </a:lnSpc>
            </a:pPr>
            <a:r>
              <a:rPr lang="zh-CN" altLang="zh-CN" sz="1800" kern="100" dirty="0">
                <a:solidFill>
                  <a:srgbClr val="000000"/>
                </a:solidFill>
                <a:effectLst/>
                <a:latin typeface="Times New Roman" panose="02020603050405020304" pitchFamily="18" charset="0"/>
                <a:ea typeface="宋体" panose="02010600030101010101" pitchFamily="2" charset="-122"/>
              </a:rPr>
              <a:t>【答案】</a:t>
            </a:r>
            <a:r>
              <a:rPr lang="en-US" altLang="zh-CN" sz="1800" kern="100" dirty="0">
                <a:solidFill>
                  <a:srgbClr val="000000"/>
                </a:solidFill>
                <a:effectLst/>
                <a:latin typeface="Times New Roman" panose="02020603050405020304" pitchFamily="18" charset="0"/>
                <a:ea typeface="宋体" panose="02010600030101010101" pitchFamily="2" charset="-122"/>
              </a:rPr>
              <a:t>B</a:t>
            </a:r>
            <a:endParaRPr lang="zh-CN" altLang="zh-CN" sz="1800" kern="100" dirty="0">
              <a:effectLst/>
              <a:latin typeface="Times New Roman" panose="02020603050405020304" pitchFamily="18" charset="0"/>
              <a:ea typeface="宋体" panose="02010600030101010101" pitchFamily="2" charset="-122"/>
            </a:endParaRPr>
          </a:p>
          <a:p>
            <a:pPr algn="l">
              <a:lnSpc>
                <a:spcPct val="150000"/>
              </a:lnSpc>
            </a:pPr>
            <a:r>
              <a:rPr lang="zh-CN" altLang="zh-CN" sz="1800" kern="100" dirty="0">
                <a:solidFill>
                  <a:srgbClr val="000000"/>
                </a:solidFill>
                <a:effectLst/>
                <a:latin typeface="Times New Roman" panose="02020603050405020304" pitchFamily="18" charset="0"/>
                <a:ea typeface="宋体" panose="02010600030101010101" pitchFamily="2" charset="-122"/>
              </a:rPr>
              <a:t>【详解】本题考查的是人工智能技术。对人工智能研究影响较大的有符号主义、联结主义和行为主义三大学派。符号主义是基于逻辑推理的智能模拟方法模拟人的智能行为。联结主义：受脑科学的启发，把人的智能归结为人脑的高层活动，强调智能的产生是由大量筒单的单元通过复杂的相互联结和并行运行的结果。行为主义，是一种基于</a:t>
            </a:r>
            <a:r>
              <a:rPr lang="en-US" altLang="zh-CN" sz="1800" kern="100" dirty="0">
                <a:solidFill>
                  <a:srgbClr val="000000"/>
                </a:solidFill>
                <a:effectLst/>
                <a:latin typeface="Times New Roman" panose="02020603050405020304" pitchFamily="18" charset="0"/>
                <a:ea typeface="宋体" panose="02010600030101010101" pitchFamily="2" charset="-122"/>
              </a:rPr>
              <a:t>“</a:t>
            </a:r>
            <a:r>
              <a:rPr lang="zh-CN" altLang="zh-CN" sz="1800" kern="100" dirty="0">
                <a:solidFill>
                  <a:srgbClr val="000000"/>
                </a:solidFill>
                <a:effectLst/>
                <a:latin typeface="Times New Roman" panose="02020603050405020304" pitchFamily="18" charset="0"/>
                <a:ea typeface="宋体" panose="02010600030101010101" pitchFamily="2" charset="-122"/>
              </a:rPr>
              <a:t>感知</a:t>
            </a:r>
            <a:r>
              <a:rPr lang="en-US" altLang="zh-CN" sz="1800" kern="100" dirty="0">
                <a:solidFill>
                  <a:srgbClr val="000000"/>
                </a:solidFill>
                <a:effectLst/>
                <a:latin typeface="Times New Roman" panose="02020603050405020304" pitchFamily="18" charset="0"/>
                <a:ea typeface="宋体" panose="02010600030101010101" pitchFamily="2" charset="-122"/>
              </a:rPr>
              <a:t>——</a:t>
            </a:r>
            <a:r>
              <a:rPr lang="zh-CN" altLang="zh-CN" sz="1800" kern="100" dirty="0">
                <a:solidFill>
                  <a:srgbClr val="000000"/>
                </a:solidFill>
                <a:effectLst/>
                <a:latin typeface="Times New Roman" panose="02020603050405020304" pitchFamily="18" charset="0"/>
                <a:ea typeface="宋体" panose="02010600030101010101" pitchFamily="2" charset="-122"/>
              </a:rPr>
              <a:t>行动</a:t>
            </a:r>
            <a:r>
              <a:rPr lang="en-US" altLang="zh-CN" sz="1800" kern="100" dirty="0">
                <a:solidFill>
                  <a:srgbClr val="000000"/>
                </a:solidFill>
                <a:effectLst/>
                <a:latin typeface="Times New Roman" panose="02020603050405020304" pitchFamily="18" charset="0"/>
                <a:ea typeface="宋体" panose="02010600030101010101" pitchFamily="2" charset="-122"/>
              </a:rPr>
              <a:t>”</a:t>
            </a:r>
            <a:r>
              <a:rPr lang="zh-CN" altLang="zh-CN" sz="1800" kern="100" dirty="0">
                <a:solidFill>
                  <a:srgbClr val="000000"/>
                </a:solidFill>
                <a:effectLst/>
                <a:latin typeface="Times New Roman" panose="02020603050405020304" pitchFamily="18" charset="0"/>
                <a:ea typeface="宋体" panose="02010600030101010101" pitchFamily="2" charset="-122"/>
              </a:rPr>
              <a:t>的行为智能模拟方法。本题描述符合联结主义。故选项</a:t>
            </a:r>
            <a:r>
              <a:rPr lang="en-US" altLang="zh-CN" sz="1800" kern="100" dirty="0">
                <a:solidFill>
                  <a:srgbClr val="000000"/>
                </a:solidFill>
                <a:effectLst/>
                <a:latin typeface="Times New Roman" panose="02020603050405020304" pitchFamily="18" charset="0"/>
                <a:ea typeface="宋体" panose="02010600030101010101" pitchFamily="2" charset="-122"/>
              </a:rPr>
              <a:t>B</a:t>
            </a:r>
            <a:r>
              <a:rPr lang="zh-CN" altLang="zh-CN" sz="1800" kern="100" dirty="0">
                <a:solidFill>
                  <a:srgbClr val="000000"/>
                </a:solidFill>
                <a:effectLst/>
                <a:latin typeface="Times New Roman" panose="02020603050405020304" pitchFamily="18" charset="0"/>
                <a:ea typeface="宋体" panose="02010600030101010101" pitchFamily="2" charset="-122"/>
              </a:rPr>
              <a:t>正确。</a:t>
            </a:r>
            <a:endParaRPr lang="zh-CN" altLang="zh-CN" sz="1800" kern="100" dirty="0">
              <a:effectLst/>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275978111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96F40989-B7EA-6B96-6F65-3AA5702E47A4}"/>
              </a:ext>
            </a:extLst>
          </p:cNvPr>
          <p:cNvSpPr txBox="1"/>
          <p:nvPr/>
        </p:nvSpPr>
        <p:spPr>
          <a:xfrm>
            <a:off x="247650" y="791509"/>
            <a:ext cx="11446510" cy="2988575"/>
          </a:xfrm>
          <a:prstGeom prst="rect">
            <a:avLst/>
          </a:prstGeom>
          <a:noFill/>
        </p:spPr>
        <p:txBody>
          <a:bodyPr wrap="square">
            <a:spAutoFit/>
          </a:bodyPr>
          <a:lstStyle/>
          <a:p>
            <a:pPr algn="l">
              <a:lnSpc>
                <a:spcPct val="150000"/>
              </a:lnSpc>
            </a:pPr>
            <a:r>
              <a:rPr lang="zh-CN" altLang="zh-CN" sz="2000" kern="100" dirty="0">
                <a:effectLst/>
                <a:latin typeface="Times New Roman" panose="02020603050405020304" pitchFamily="18" charset="0"/>
                <a:ea typeface="宋体" panose="02010600030101010101" pitchFamily="2" charset="-122"/>
              </a:rPr>
              <a:t>新冠疫情的出现给送餐机器人行业按下了</a:t>
            </a:r>
            <a:r>
              <a:rPr lang="en-US" altLang="zh-CN" sz="2000" kern="100" dirty="0">
                <a:effectLst/>
                <a:latin typeface="Times New Roman" panose="02020603050405020304" pitchFamily="18" charset="0"/>
                <a:ea typeface="宋体" panose="02010600030101010101" pitchFamily="2" charset="-122"/>
              </a:rPr>
              <a:t>“</a:t>
            </a:r>
            <a:r>
              <a:rPr lang="zh-CN" altLang="zh-CN" sz="2000" kern="100" dirty="0">
                <a:effectLst/>
                <a:latin typeface="Times New Roman" panose="02020603050405020304" pitchFamily="18" charset="0"/>
                <a:ea typeface="宋体" panose="02010600030101010101" pitchFamily="2" charset="-122"/>
              </a:rPr>
              <a:t>加速键</a:t>
            </a:r>
            <a:r>
              <a:rPr lang="en-US" altLang="zh-CN" sz="2000" kern="100" dirty="0">
                <a:effectLst/>
                <a:latin typeface="Times New Roman" panose="02020603050405020304" pitchFamily="18" charset="0"/>
                <a:ea typeface="宋体" panose="02010600030101010101" pitchFamily="2" charset="-122"/>
              </a:rPr>
              <a:t>”</a:t>
            </a:r>
            <a:r>
              <a:rPr lang="zh-CN" altLang="zh-CN" sz="2000" kern="100" dirty="0">
                <a:effectLst/>
                <a:latin typeface="Times New Roman" panose="02020603050405020304" pitchFamily="18" charset="0"/>
                <a:ea typeface="宋体" panose="02010600030101010101" pitchFamily="2" charset="-122"/>
              </a:rPr>
              <a:t>，隔离酒店采用机器人送餐，可以减少感染风险。下列关于人工智能说法不正确的是（</a:t>
            </a:r>
            <a:r>
              <a:rPr lang="en-US" altLang="zh-CN" sz="2800" kern="0" dirty="0">
                <a:effectLst/>
                <a:latin typeface="Times New Roman" panose="02020603050405020304" pitchFamily="18" charset="0"/>
                <a:ea typeface="Times New Roman" panose="02020603050405020304" pitchFamily="18" charset="0"/>
              </a:rPr>
              <a:t>    </a:t>
            </a:r>
            <a:r>
              <a:rPr lang="zh-CN" altLang="zh-CN" sz="2000" kern="100" dirty="0">
                <a:effectLst/>
                <a:latin typeface="Times New Roman" panose="02020603050405020304" pitchFamily="18" charset="0"/>
                <a:ea typeface="宋体" panose="02010600030101010101" pitchFamily="2" charset="-122"/>
              </a:rPr>
              <a:t>）</a:t>
            </a:r>
          </a:p>
          <a:p>
            <a:pPr algn="l">
              <a:lnSpc>
                <a:spcPct val="150000"/>
              </a:lnSpc>
            </a:pPr>
            <a:r>
              <a:rPr lang="en-US" altLang="zh-CN" sz="2000" kern="100" dirty="0">
                <a:effectLst/>
                <a:latin typeface="Times New Roman" panose="02020603050405020304" pitchFamily="18" charset="0"/>
                <a:ea typeface="宋体" panose="02010600030101010101" pitchFamily="2" charset="-122"/>
              </a:rPr>
              <a:t>A</a:t>
            </a:r>
            <a:r>
              <a:rPr lang="zh-CN" altLang="zh-CN" sz="2000" kern="100" dirty="0">
                <a:effectLst/>
                <a:latin typeface="Times New Roman" panose="02020603050405020304" pitchFamily="18" charset="0"/>
                <a:ea typeface="宋体" panose="02010600030101010101" pitchFamily="2" charset="-122"/>
              </a:rPr>
              <a:t>．送餐机器人属于符号主义研究方法的人工智能</a:t>
            </a:r>
          </a:p>
          <a:p>
            <a:pPr algn="l">
              <a:lnSpc>
                <a:spcPct val="150000"/>
              </a:lnSpc>
            </a:pPr>
            <a:r>
              <a:rPr lang="en-US" altLang="zh-CN" sz="2000" kern="100" dirty="0">
                <a:effectLst/>
                <a:latin typeface="Times New Roman" panose="02020603050405020304" pitchFamily="18" charset="0"/>
                <a:ea typeface="宋体" panose="02010600030101010101" pitchFamily="2" charset="-122"/>
              </a:rPr>
              <a:t>B</a:t>
            </a:r>
            <a:r>
              <a:rPr lang="zh-CN" altLang="zh-CN" sz="2000" kern="100" dirty="0">
                <a:effectLst/>
                <a:latin typeface="Times New Roman" panose="02020603050405020304" pitchFamily="18" charset="0"/>
                <a:ea typeface="宋体" panose="02010600030101010101" pitchFamily="2" charset="-122"/>
              </a:rPr>
              <a:t>．跨领域人工智能不仅依赖于已有规则，而且专注于知识和技能的获取</a:t>
            </a:r>
          </a:p>
          <a:p>
            <a:pPr algn="l">
              <a:lnSpc>
                <a:spcPct val="150000"/>
              </a:lnSpc>
            </a:pPr>
            <a:r>
              <a:rPr lang="en-US" altLang="zh-CN" sz="2000" kern="100" dirty="0">
                <a:effectLst/>
                <a:latin typeface="Times New Roman" panose="02020603050405020304" pitchFamily="18" charset="0"/>
                <a:ea typeface="宋体" panose="02010600030101010101" pitchFamily="2" charset="-122"/>
              </a:rPr>
              <a:t>C</a:t>
            </a:r>
            <a:r>
              <a:rPr lang="zh-CN" altLang="zh-CN" sz="2000" kern="100" dirty="0">
                <a:effectLst/>
                <a:latin typeface="Times New Roman" panose="02020603050405020304" pitchFamily="18" charset="0"/>
                <a:ea typeface="宋体" panose="02010600030101010101" pitchFamily="2" charset="-122"/>
              </a:rPr>
              <a:t>．人工智能技术提高了生产力，创造出了全新产品和服务</a:t>
            </a:r>
          </a:p>
          <a:p>
            <a:pPr algn="l">
              <a:lnSpc>
                <a:spcPct val="150000"/>
              </a:lnSpc>
            </a:pPr>
            <a:r>
              <a:rPr lang="en-US" altLang="zh-CN" sz="2000" kern="100" dirty="0">
                <a:effectLst/>
                <a:latin typeface="Times New Roman" panose="02020603050405020304" pitchFamily="18" charset="0"/>
                <a:ea typeface="宋体" panose="02010600030101010101" pitchFamily="2" charset="-122"/>
              </a:rPr>
              <a:t>D</a:t>
            </a:r>
            <a:r>
              <a:rPr lang="zh-CN" altLang="zh-CN" sz="2000" kern="100" dirty="0">
                <a:effectLst/>
                <a:latin typeface="Times New Roman" panose="02020603050405020304" pitchFamily="18" charset="0"/>
                <a:ea typeface="宋体" panose="02010600030101010101" pitchFamily="2" charset="-122"/>
              </a:rPr>
              <a:t>．随着人工智能的发展，机器人会取代高度重复的工作人员，同时也会产生新的工作岗位</a:t>
            </a:r>
          </a:p>
        </p:txBody>
      </p:sp>
      <p:sp>
        <p:nvSpPr>
          <p:cNvPr id="7" name="文本框 6">
            <a:extLst>
              <a:ext uri="{FF2B5EF4-FFF2-40B4-BE49-F238E27FC236}">
                <a16:creationId xmlns:a16="http://schemas.microsoft.com/office/drawing/2014/main" id="{04315F5E-13E4-9EAD-98A8-A52C89CFD27B}"/>
              </a:ext>
            </a:extLst>
          </p:cNvPr>
          <p:cNvSpPr txBox="1"/>
          <p:nvPr/>
        </p:nvSpPr>
        <p:spPr>
          <a:xfrm>
            <a:off x="247650" y="4142285"/>
            <a:ext cx="10891520" cy="2117246"/>
          </a:xfrm>
          <a:prstGeom prst="rect">
            <a:avLst/>
          </a:prstGeom>
          <a:noFill/>
        </p:spPr>
        <p:txBody>
          <a:bodyPr wrap="square">
            <a:spAutoFit/>
          </a:bodyPr>
          <a:lstStyle/>
          <a:p>
            <a:pPr algn="l">
              <a:lnSpc>
                <a:spcPct val="150000"/>
              </a:lnSpc>
            </a:pPr>
            <a:r>
              <a:rPr lang="zh-CN" altLang="zh-CN" sz="1800" kern="100" dirty="0">
                <a:solidFill>
                  <a:srgbClr val="000000"/>
                </a:solidFill>
                <a:effectLst/>
                <a:latin typeface="Times New Roman" panose="02020603050405020304" pitchFamily="18" charset="0"/>
                <a:ea typeface="宋体" panose="02010600030101010101" pitchFamily="2" charset="-122"/>
              </a:rPr>
              <a:t>【答案】</a:t>
            </a:r>
            <a:r>
              <a:rPr lang="en-US" altLang="zh-CN" sz="1800" kern="100" dirty="0">
                <a:solidFill>
                  <a:srgbClr val="000000"/>
                </a:solidFill>
                <a:effectLst/>
                <a:latin typeface="Times New Roman" panose="02020603050405020304" pitchFamily="18" charset="0"/>
                <a:ea typeface="宋体" panose="02010600030101010101" pitchFamily="2" charset="-122"/>
              </a:rPr>
              <a:t>A</a:t>
            </a:r>
            <a:endParaRPr lang="zh-CN" altLang="zh-CN" sz="1800" kern="100" dirty="0">
              <a:effectLst/>
              <a:latin typeface="Times New Roman" panose="02020603050405020304" pitchFamily="18" charset="0"/>
              <a:ea typeface="宋体" panose="02010600030101010101" pitchFamily="2" charset="-122"/>
            </a:endParaRPr>
          </a:p>
          <a:p>
            <a:pPr algn="l">
              <a:lnSpc>
                <a:spcPct val="150000"/>
              </a:lnSpc>
            </a:pPr>
            <a:r>
              <a:rPr lang="zh-CN" altLang="zh-CN" sz="1800" kern="100" dirty="0">
                <a:solidFill>
                  <a:srgbClr val="000000"/>
                </a:solidFill>
                <a:effectLst/>
                <a:latin typeface="Times New Roman" panose="02020603050405020304" pitchFamily="18" charset="0"/>
                <a:ea typeface="宋体" panose="02010600030101010101" pitchFamily="2" charset="-122"/>
              </a:rPr>
              <a:t>【详解】本题主要考查人工智能技术。送餐机器人具有送餐、迎宾等使用功能，故属于</a:t>
            </a:r>
            <a:r>
              <a:rPr lang="zh-CN" altLang="zh-CN" sz="1800" b="1" kern="100" dirty="0">
                <a:solidFill>
                  <a:srgbClr val="FF0000"/>
                </a:solidFill>
                <a:effectLst/>
                <a:latin typeface="Times New Roman" panose="02020603050405020304" pitchFamily="18" charset="0"/>
                <a:ea typeface="宋体" panose="02010600030101010101" pitchFamily="2" charset="-122"/>
              </a:rPr>
              <a:t>行为主义</a:t>
            </a:r>
            <a:r>
              <a:rPr lang="zh-CN" altLang="zh-CN" sz="1800" kern="100" dirty="0">
                <a:solidFill>
                  <a:srgbClr val="000000"/>
                </a:solidFill>
                <a:effectLst/>
                <a:latin typeface="Times New Roman" panose="02020603050405020304" pitchFamily="18" charset="0"/>
                <a:ea typeface="宋体" panose="02010600030101010101" pitchFamily="2" charset="-122"/>
              </a:rPr>
              <a:t>研究方法的人工智能；跨领域人工智能不仅依赖于已有规则，而且专注于知识和技能的获取；人工智能技术提高了生产力，创造出了全新产品和服务；随着人工智能的发展，机器人会取代高度重复的工作人员，同时也会产生新的工作岗位，故本题选</a:t>
            </a:r>
            <a:r>
              <a:rPr lang="en-US" altLang="zh-CN" sz="1800" kern="100" dirty="0">
                <a:solidFill>
                  <a:srgbClr val="000000"/>
                </a:solidFill>
                <a:effectLst/>
                <a:latin typeface="Times New Roman" panose="02020603050405020304" pitchFamily="18" charset="0"/>
                <a:ea typeface="宋体" panose="02010600030101010101" pitchFamily="2" charset="-122"/>
              </a:rPr>
              <a:t>A</a:t>
            </a:r>
            <a:r>
              <a:rPr lang="zh-CN" altLang="zh-CN" sz="1800" kern="100" dirty="0">
                <a:solidFill>
                  <a:srgbClr val="000000"/>
                </a:solidFill>
                <a:effectLst/>
                <a:latin typeface="Times New Roman" panose="02020603050405020304" pitchFamily="18" charset="0"/>
                <a:ea typeface="宋体" panose="02010600030101010101" pitchFamily="2" charset="-122"/>
              </a:rPr>
              <a:t>选项。</a:t>
            </a:r>
            <a:endParaRPr lang="zh-CN" altLang="zh-CN" sz="1800" kern="100" dirty="0">
              <a:effectLst/>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375362903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85480" y="3063071"/>
            <a:ext cx="1101725" cy="1200329"/>
          </a:xfrm>
          <a:prstGeom prst="rect">
            <a:avLst/>
          </a:prstGeom>
          <a:noFill/>
        </p:spPr>
        <p:txBody>
          <a:bodyPr wrap="square" rtlCol="0">
            <a:spAutoFit/>
          </a:bodyPr>
          <a:lstStyle/>
          <a:p>
            <a:r>
              <a:rPr lang="zh-CN" altLang="en-US" sz="3600" dirty="0"/>
              <a:t>人工智能</a:t>
            </a:r>
            <a:endParaRPr lang="en-US" altLang="zh-CN" sz="3600" dirty="0"/>
          </a:p>
        </p:txBody>
      </p:sp>
      <p:sp>
        <p:nvSpPr>
          <p:cNvPr id="5" name="左大括号 4"/>
          <p:cNvSpPr/>
          <p:nvPr/>
        </p:nvSpPr>
        <p:spPr>
          <a:xfrm>
            <a:off x="1679305" y="270341"/>
            <a:ext cx="542290" cy="6229985"/>
          </a:xfrm>
          <a:prstGeom prst="leftBrace">
            <a:avLst>
              <a:gd name="adj1" fmla="val 37961"/>
              <a:gd name="adj2" fmla="val 49717"/>
            </a:avLst>
          </a:prstGeom>
          <a:ln w="476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宋体" panose="02010600030101010101" pitchFamily="2" charset="-122"/>
              <a:ea typeface="宋体" panose="02010600030101010101" pitchFamily="2" charset="-122"/>
            </a:endParaRPr>
          </a:p>
        </p:txBody>
      </p:sp>
      <p:sp>
        <p:nvSpPr>
          <p:cNvPr id="18" name="文本框 17"/>
          <p:cNvSpPr txBox="1"/>
          <p:nvPr/>
        </p:nvSpPr>
        <p:spPr>
          <a:xfrm>
            <a:off x="2146030" y="2468711"/>
            <a:ext cx="897255" cy="460375"/>
          </a:xfrm>
          <a:prstGeom prst="rect">
            <a:avLst/>
          </a:prstGeom>
          <a:noFill/>
        </p:spPr>
        <p:txBody>
          <a:bodyPr wrap="square" rtlCol="0">
            <a:spAutoFit/>
          </a:bodyPr>
          <a:lstStyle/>
          <a:p>
            <a:r>
              <a:rPr lang="zh-CN" altLang="en-US" sz="2400" dirty="0">
                <a:latin typeface="宋体" panose="02010600030101010101" pitchFamily="2" charset="-122"/>
                <a:ea typeface="宋体" panose="02010600030101010101" pitchFamily="2" charset="-122"/>
              </a:rPr>
              <a:t>方法</a:t>
            </a:r>
          </a:p>
        </p:txBody>
      </p:sp>
      <p:sp>
        <p:nvSpPr>
          <p:cNvPr id="19" name="左大括号 18"/>
          <p:cNvSpPr/>
          <p:nvPr/>
        </p:nvSpPr>
        <p:spPr>
          <a:xfrm>
            <a:off x="3310349" y="1924685"/>
            <a:ext cx="319309" cy="1431925"/>
          </a:xfrm>
          <a:prstGeom prst="leftBrace">
            <a:avLst>
              <a:gd name="adj1" fmla="val 37961"/>
              <a:gd name="adj2" fmla="val 49717"/>
            </a:avLst>
          </a:prstGeom>
          <a:ln w="476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宋体" panose="02010600030101010101" pitchFamily="2" charset="-122"/>
              <a:ea typeface="宋体" panose="02010600030101010101" pitchFamily="2" charset="-122"/>
            </a:endParaRPr>
          </a:p>
        </p:txBody>
      </p:sp>
      <p:sp>
        <p:nvSpPr>
          <p:cNvPr id="20" name="文本框 19"/>
          <p:cNvSpPr txBox="1"/>
          <p:nvPr/>
        </p:nvSpPr>
        <p:spPr>
          <a:xfrm>
            <a:off x="3675745" y="1791801"/>
            <a:ext cx="1607455" cy="461665"/>
          </a:xfrm>
          <a:prstGeom prst="rect">
            <a:avLst/>
          </a:prstGeom>
          <a:noFill/>
        </p:spPr>
        <p:txBody>
          <a:bodyPr wrap="square" rtlCol="0">
            <a:spAutoFit/>
          </a:bodyPr>
          <a:lstStyle/>
          <a:p>
            <a:r>
              <a:rPr lang="zh-CN" altLang="en-US" sz="2400" dirty="0">
                <a:latin typeface="宋体" panose="02010600030101010101" pitchFamily="2" charset="-122"/>
                <a:ea typeface="宋体" panose="02010600030101010101" pitchFamily="2" charset="-122"/>
              </a:rPr>
              <a:t>符号主义</a:t>
            </a:r>
          </a:p>
        </p:txBody>
      </p:sp>
      <p:sp>
        <p:nvSpPr>
          <p:cNvPr id="21" name="文本框 20"/>
          <p:cNvSpPr txBox="1"/>
          <p:nvPr/>
        </p:nvSpPr>
        <p:spPr>
          <a:xfrm>
            <a:off x="3675745" y="2442676"/>
            <a:ext cx="1607455" cy="461665"/>
          </a:xfrm>
          <a:prstGeom prst="rect">
            <a:avLst/>
          </a:prstGeom>
          <a:noFill/>
        </p:spPr>
        <p:txBody>
          <a:bodyPr wrap="square" rtlCol="0">
            <a:spAutoFit/>
          </a:bodyPr>
          <a:lstStyle/>
          <a:p>
            <a:r>
              <a:rPr lang="zh-CN" altLang="en-US" sz="2400" dirty="0">
                <a:latin typeface="宋体" panose="02010600030101010101" pitchFamily="2" charset="-122"/>
                <a:ea typeface="宋体" panose="02010600030101010101" pitchFamily="2" charset="-122"/>
              </a:rPr>
              <a:t>联结主义</a:t>
            </a:r>
          </a:p>
        </p:txBody>
      </p:sp>
      <p:sp>
        <p:nvSpPr>
          <p:cNvPr id="22" name="文本框 21"/>
          <p:cNvSpPr txBox="1"/>
          <p:nvPr/>
        </p:nvSpPr>
        <p:spPr>
          <a:xfrm>
            <a:off x="3675744" y="3126092"/>
            <a:ext cx="1443934" cy="461665"/>
          </a:xfrm>
          <a:prstGeom prst="rect">
            <a:avLst/>
          </a:prstGeom>
          <a:noFill/>
        </p:spPr>
        <p:txBody>
          <a:bodyPr wrap="square" rtlCol="0">
            <a:spAutoFit/>
          </a:bodyPr>
          <a:lstStyle/>
          <a:p>
            <a:r>
              <a:rPr lang="zh-CN" altLang="en-US" sz="2400" dirty="0">
                <a:latin typeface="宋体" panose="02010600030101010101" pitchFamily="2" charset="-122"/>
                <a:ea typeface="宋体" panose="02010600030101010101" pitchFamily="2" charset="-122"/>
              </a:rPr>
              <a:t>行为主义</a:t>
            </a:r>
          </a:p>
        </p:txBody>
      </p:sp>
      <p:sp>
        <p:nvSpPr>
          <p:cNvPr id="23" name="文本框 22"/>
          <p:cNvSpPr txBox="1"/>
          <p:nvPr/>
        </p:nvSpPr>
        <p:spPr>
          <a:xfrm>
            <a:off x="5119099" y="2451110"/>
            <a:ext cx="2795541" cy="400110"/>
          </a:xfrm>
          <a:prstGeom prst="rect">
            <a:avLst/>
          </a:prstGeom>
          <a:noFill/>
        </p:spPr>
        <p:txBody>
          <a:bodyPr wrap="square" rtlCol="0">
            <a:spAutoFit/>
          </a:bodyPr>
          <a:lstStyle/>
          <a:p>
            <a:r>
              <a:rPr lang="zh-CN" altLang="en-US" sz="2000" dirty="0">
                <a:latin typeface="宋体" panose="02010600030101010101" pitchFamily="2" charset="-122"/>
                <a:ea typeface="宋体" panose="02010600030101010101" pitchFamily="2" charset="-122"/>
              </a:rPr>
              <a:t>海量数据中</a:t>
            </a:r>
            <a:r>
              <a:rPr lang="zh-CN" altLang="en-US" sz="2000" b="1" dirty="0">
                <a:solidFill>
                  <a:srgbClr val="FF0000"/>
                </a:solidFill>
                <a:latin typeface="宋体" panose="02010600030101010101" pitchFamily="2" charset="-122"/>
                <a:ea typeface="宋体" panose="02010600030101010101" pitchFamily="2" charset="-122"/>
              </a:rPr>
              <a:t>深度学习</a:t>
            </a:r>
          </a:p>
        </p:txBody>
      </p:sp>
      <p:sp>
        <p:nvSpPr>
          <p:cNvPr id="24" name="文本框 23"/>
          <p:cNvSpPr txBox="1"/>
          <p:nvPr/>
        </p:nvSpPr>
        <p:spPr>
          <a:xfrm>
            <a:off x="5119099" y="3136252"/>
            <a:ext cx="4441460" cy="400110"/>
          </a:xfrm>
          <a:prstGeom prst="rect">
            <a:avLst/>
          </a:prstGeom>
          <a:noFill/>
        </p:spPr>
        <p:txBody>
          <a:bodyPr wrap="square" rtlCol="0">
            <a:spAutoFit/>
          </a:bodyPr>
          <a:lstStyle/>
          <a:p>
            <a:r>
              <a:rPr lang="zh-CN" altLang="en-US" sz="2000" dirty="0">
                <a:latin typeface="宋体" panose="02010600030101010101" pitchFamily="2" charset="-122"/>
                <a:ea typeface="宋体" panose="02010600030101010101" pitchFamily="2" charset="-122"/>
                <a:cs typeface="宋体" panose="02010600030101010101" pitchFamily="2" charset="-122"/>
              </a:rPr>
              <a:t>交互反馈中不断学习</a:t>
            </a:r>
            <a:r>
              <a:rPr lang="en-US" altLang="zh-CN" sz="2000" dirty="0">
                <a:latin typeface="宋体" panose="02010600030101010101" pitchFamily="2" charset="-122"/>
                <a:ea typeface="宋体" panose="02010600030101010101" pitchFamily="2" charset="-122"/>
                <a:cs typeface="宋体" panose="02010600030101010101" pitchFamily="2" charset="-122"/>
              </a:rPr>
              <a:t>,</a:t>
            </a:r>
            <a:r>
              <a:rPr lang="zh-CN" altLang="en-US" sz="2000" dirty="0">
                <a:latin typeface="宋体" panose="02010600030101010101" pitchFamily="2" charset="-122"/>
                <a:ea typeface="宋体" panose="02010600030101010101" pitchFamily="2" charset="-122"/>
                <a:cs typeface="宋体" panose="02010600030101010101" pitchFamily="2" charset="-122"/>
              </a:rPr>
              <a:t>比如</a:t>
            </a:r>
            <a:r>
              <a:rPr lang="zh-CN" altLang="en-US" sz="2000" b="1" dirty="0">
                <a:solidFill>
                  <a:srgbClr val="FF0000"/>
                </a:solidFill>
                <a:latin typeface="宋体" panose="02010600030101010101" pitchFamily="2" charset="-122"/>
                <a:ea typeface="宋体" panose="02010600030101010101" pitchFamily="2" charset="-122"/>
                <a:cs typeface="宋体" panose="02010600030101010101" pitchFamily="2" charset="-122"/>
              </a:rPr>
              <a:t>扫地机器人</a:t>
            </a:r>
          </a:p>
        </p:txBody>
      </p:sp>
      <p:sp>
        <p:nvSpPr>
          <p:cNvPr id="25" name="文本框 24"/>
          <p:cNvSpPr txBox="1"/>
          <p:nvPr/>
        </p:nvSpPr>
        <p:spPr>
          <a:xfrm>
            <a:off x="5119099" y="1800631"/>
            <a:ext cx="6714126" cy="400110"/>
          </a:xfrm>
          <a:prstGeom prst="rect">
            <a:avLst/>
          </a:prstGeom>
          <a:noFill/>
        </p:spPr>
        <p:txBody>
          <a:bodyPr wrap="square" rtlCol="0">
            <a:spAutoFit/>
          </a:bodyPr>
          <a:lstStyle/>
          <a:p>
            <a:r>
              <a:rPr lang="zh-CN" altLang="en-US" sz="2000" dirty="0">
                <a:latin typeface="宋体" panose="02010600030101010101" pitchFamily="2" charset="-122"/>
                <a:ea typeface="宋体" panose="02010600030101010101" pitchFamily="2" charset="-122"/>
              </a:rPr>
              <a:t>对符号进行</a:t>
            </a:r>
            <a:r>
              <a:rPr lang="zh-CN" altLang="en-US" sz="2000" b="1" dirty="0">
                <a:solidFill>
                  <a:srgbClr val="FF0000"/>
                </a:solidFill>
                <a:latin typeface="宋体" panose="02010600030101010101" pitchFamily="2" charset="-122"/>
                <a:ea typeface="宋体" panose="02010600030101010101" pitchFamily="2" charset="-122"/>
              </a:rPr>
              <a:t>推理和运算</a:t>
            </a:r>
            <a:r>
              <a:rPr lang="en-US" altLang="zh-CN" sz="2000" dirty="0">
                <a:latin typeface="宋体" panose="02010600030101010101" pitchFamily="2" charset="-122"/>
                <a:ea typeface="宋体" panose="02010600030101010101" pitchFamily="2" charset="-122"/>
              </a:rPr>
              <a:t>,</a:t>
            </a:r>
            <a:r>
              <a:rPr lang="zh-CN" altLang="en-US" sz="2000" dirty="0">
                <a:latin typeface="宋体" panose="02010600030101010101" pitchFamily="2" charset="-122"/>
                <a:ea typeface="宋体" panose="02010600030101010101" pitchFamily="2" charset="-122"/>
              </a:rPr>
              <a:t>如</a:t>
            </a:r>
            <a:r>
              <a:rPr lang="zh-CN" altLang="en-US" sz="2000" b="1" dirty="0">
                <a:solidFill>
                  <a:srgbClr val="FF0000"/>
                </a:solidFill>
                <a:latin typeface="宋体" panose="02010600030101010101" pitchFamily="2" charset="-122"/>
                <a:ea typeface="宋体" panose="02010600030101010101" pitchFamily="2" charset="-122"/>
              </a:rPr>
              <a:t>专家系统（如农田土壤监测系统）</a:t>
            </a:r>
            <a:endParaRPr lang="zh-CN" altLang="en-US" sz="2000" dirty="0">
              <a:latin typeface="宋体" panose="02010600030101010101" pitchFamily="2" charset="-122"/>
              <a:ea typeface="宋体" panose="02010600030101010101" pitchFamily="2" charset="-122"/>
            </a:endParaRPr>
          </a:p>
        </p:txBody>
      </p:sp>
      <p:sp>
        <p:nvSpPr>
          <p:cNvPr id="35" name="文本框 34"/>
          <p:cNvSpPr txBox="1"/>
          <p:nvPr/>
        </p:nvSpPr>
        <p:spPr>
          <a:xfrm>
            <a:off x="3530695" y="263294"/>
            <a:ext cx="8618490" cy="461665"/>
          </a:xfrm>
          <a:prstGeom prst="rect">
            <a:avLst/>
          </a:prstGeom>
          <a:noFill/>
        </p:spPr>
        <p:txBody>
          <a:bodyPr wrap="square" rtlCol="0">
            <a:spAutoFit/>
          </a:bodyPr>
          <a:lstStyle/>
          <a:p>
            <a:r>
              <a:rPr lang="zh-CN" altLang="en-US" sz="2400" dirty="0">
                <a:latin typeface="宋体" panose="02010600030101010101" pitchFamily="2" charset="-122"/>
                <a:ea typeface="宋体" panose="02010600030101010101" pitchFamily="2" charset="-122"/>
              </a:rPr>
              <a:t>以机器</a:t>
            </a:r>
            <a:r>
              <a:rPr lang="en-US" altLang="zh-CN" sz="2400" dirty="0">
                <a:latin typeface="宋体" panose="02010600030101010101" pitchFamily="2" charset="-122"/>
                <a:ea typeface="宋体" panose="02010600030101010101" pitchFamily="2" charset="-122"/>
              </a:rPr>
              <a:t>(</a:t>
            </a:r>
            <a:r>
              <a:rPr lang="zh-CN" altLang="en-US" sz="2400" dirty="0">
                <a:latin typeface="宋体" panose="02010600030101010101" pitchFamily="2" charset="-122"/>
                <a:ea typeface="宋体" panose="02010600030101010101" pitchFamily="2" charset="-122"/>
              </a:rPr>
              <a:t>计算机</a:t>
            </a:r>
            <a:r>
              <a:rPr lang="en-US" altLang="zh-CN" sz="2400" dirty="0">
                <a:latin typeface="宋体" panose="02010600030101010101" pitchFamily="2" charset="-122"/>
                <a:ea typeface="宋体" panose="02010600030101010101" pitchFamily="2" charset="-122"/>
              </a:rPr>
              <a:t>)</a:t>
            </a:r>
            <a:r>
              <a:rPr lang="zh-CN" altLang="en-US" sz="2400" dirty="0">
                <a:latin typeface="宋体" panose="02010600030101010101" pitchFamily="2" charset="-122"/>
                <a:ea typeface="宋体" panose="02010600030101010101" pitchFamily="2" charset="-122"/>
              </a:rPr>
              <a:t>为载体</a:t>
            </a:r>
            <a:r>
              <a:rPr lang="en-US" altLang="zh-CN" sz="2400" dirty="0">
                <a:latin typeface="宋体" panose="02010600030101010101" pitchFamily="2" charset="-122"/>
                <a:ea typeface="宋体" panose="02010600030101010101" pitchFamily="2" charset="-122"/>
              </a:rPr>
              <a:t>,</a:t>
            </a:r>
            <a:r>
              <a:rPr lang="zh-CN" altLang="en-US" sz="2400" dirty="0">
                <a:latin typeface="宋体" panose="02010600030101010101" pitchFamily="2" charset="-122"/>
                <a:ea typeface="宋体" panose="02010600030101010101" pitchFamily="2" charset="-122"/>
              </a:rPr>
              <a:t>模仿、延伸和扩展人类智能</a:t>
            </a:r>
            <a:endParaRPr lang="en-US" altLang="zh-CN" sz="2400" dirty="0">
              <a:latin typeface="宋体" panose="02010600030101010101" pitchFamily="2" charset="-122"/>
              <a:ea typeface="宋体" panose="02010600030101010101" pitchFamily="2" charset="-122"/>
            </a:endParaRPr>
          </a:p>
        </p:txBody>
      </p:sp>
      <p:sp>
        <p:nvSpPr>
          <p:cNvPr id="36" name="文本框 35"/>
          <p:cNvSpPr txBox="1"/>
          <p:nvPr/>
        </p:nvSpPr>
        <p:spPr>
          <a:xfrm>
            <a:off x="2146030" y="308441"/>
            <a:ext cx="808990" cy="460375"/>
          </a:xfrm>
          <a:prstGeom prst="rect">
            <a:avLst/>
          </a:prstGeom>
          <a:noFill/>
        </p:spPr>
        <p:txBody>
          <a:bodyPr wrap="square" rtlCol="0">
            <a:spAutoFit/>
          </a:bodyPr>
          <a:lstStyle/>
          <a:p>
            <a:r>
              <a:rPr lang="zh-CN" altLang="en-US" sz="2400" dirty="0">
                <a:latin typeface="宋体" panose="02010600030101010101" pitchFamily="2" charset="-122"/>
                <a:ea typeface="宋体" panose="02010600030101010101" pitchFamily="2" charset="-122"/>
              </a:rPr>
              <a:t>概念</a:t>
            </a:r>
          </a:p>
        </p:txBody>
      </p:sp>
      <p:sp>
        <p:nvSpPr>
          <p:cNvPr id="3" name="文本框 2">
            <a:extLst>
              <a:ext uri="{FF2B5EF4-FFF2-40B4-BE49-F238E27FC236}">
                <a16:creationId xmlns:a16="http://schemas.microsoft.com/office/drawing/2014/main" id="{5ABB68CB-63C5-4864-57E1-E751498CC173}"/>
              </a:ext>
            </a:extLst>
          </p:cNvPr>
          <p:cNvSpPr txBox="1"/>
          <p:nvPr/>
        </p:nvSpPr>
        <p:spPr>
          <a:xfrm>
            <a:off x="2194020" y="4642951"/>
            <a:ext cx="897255" cy="460375"/>
          </a:xfrm>
          <a:prstGeom prst="rect">
            <a:avLst/>
          </a:prstGeom>
          <a:noFill/>
        </p:spPr>
        <p:txBody>
          <a:bodyPr wrap="square" rtlCol="0">
            <a:spAutoFit/>
          </a:bodyPr>
          <a:lstStyle/>
          <a:p>
            <a:r>
              <a:rPr lang="zh-CN" altLang="en-US" sz="2400" dirty="0">
                <a:latin typeface="宋体" panose="02010600030101010101" pitchFamily="2" charset="-122"/>
                <a:ea typeface="宋体" panose="02010600030101010101" pitchFamily="2" charset="-122"/>
              </a:rPr>
              <a:t>应用</a:t>
            </a:r>
          </a:p>
        </p:txBody>
      </p:sp>
      <p:sp>
        <p:nvSpPr>
          <p:cNvPr id="8" name="左大括号 7">
            <a:extLst>
              <a:ext uri="{FF2B5EF4-FFF2-40B4-BE49-F238E27FC236}">
                <a16:creationId xmlns:a16="http://schemas.microsoft.com/office/drawing/2014/main" id="{88960A64-E8B5-F424-1D30-ECE04678E064}"/>
              </a:ext>
            </a:extLst>
          </p:cNvPr>
          <p:cNvSpPr/>
          <p:nvPr/>
        </p:nvSpPr>
        <p:spPr>
          <a:xfrm>
            <a:off x="3439890" y="4065736"/>
            <a:ext cx="181610" cy="1431925"/>
          </a:xfrm>
          <a:prstGeom prst="leftBrace">
            <a:avLst>
              <a:gd name="adj1" fmla="val 37961"/>
              <a:gd name="adj2" fmla="val 49717"/>
            </a:avLst>
          </a:prstGeom>
          <a:ln w="476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宋体" panose="02010600030101010101" pitchFamily="2" charset="-122"/>
              <a:ea typeface="宋体" panose="02010600030101010101" pitchFamily="2" charset="-122"/>
            </a:endParaRPr>
          </a:p>
        </p:txBody>
      </p:sp>
      <p:sp>
        <p:nvSpPr>
          <p:cNvPr id="9" name="文本框 8">
            <a:extLst>
              <a:ext uri="{FF2B5EF4-FFF2-40B4-BE49-F238E27FC236}">
                <a16:creationId xmlns:a16="http://schemas.microsoft.com/office/drawing/2014/main" id="{5AEBF676-3569-FE91-BF04-09075EFD7358}"/>
              </a:ext>
            </a:extLst>
          </p:cNvPr>
          <p:cNvSpPr txBox="1"/>
          <p:nvPr/>
        </p:nvSpPr>
        <p:spPr>
          <a:xfrm>
            <a:off x="3624041" y="3898226"/>
            <a:ext cx="2013774" cy="461665"/>
          </a:xfrm>
          <a:prstGeom prst="rect">
            <a:avLst/>
          </a:prstGeom>
          <a:noFill/>
        </p:spPr>
        <p:txBody>
          <a:bodyPr wrap="square" rtlCol="0">
            <a:spAutoFit/>
          </a:bodyPr>
          <a:lstStyle/>
          <a:p>
            <a:r>
              <a:rPr lang="zh-CN" altLang="en-US" sz="2400" dirty="0">
                <a:latin typeface="宋体" panose="02010600030101010101" pitchFamily="2" charset="-122"/>
                <a:ea typeface="宋体" panose="02010600030101010101" pitchFamily="2" charset="-122"/>
              </a:rPr>
              <a:t>领域人工智能</a:t>
            </a:r>
          </a:p>
        </p:txBody>
      </p:sp>
      <p:sp>
        <p:nvSpPr>
          <p:cNvPr id="10" name="文本框 9">
            <a:extLst>
              <a:ext uri="{FF2B5EF4-FFF2-40B4-BE49-F238E27FC236}">
                <a16:creationId xmlns:a16="http://schemas.microsoft.com/office/drawing/2014/main" id="{EF044695-FA10-A1FC-94AA-CDBC2F32F358}"/>
              </a:ext>
            </a:extLst>
          </p:cNvPr>
          <p:cNvSpPr txBox="1"/>
          <p:nvPr/>
        </p:nvSpPr>
        <p:spPr>
          <a:xfrm>
            <a:off x="3624041" y="4566212"/>
            <a:ext cx="2337266" cy="461665"/>
          </a:xfrm>
          <a:prstGeom prst="rect">
            <a:avLst/>
          </a:prstGeom>
          <a:noFill/>
        </p:spPr>
        <p:txBody>
          <a:bodyPr wrap="square" rtlCol="0">
            <a:spAutoFit/>
          </a:bodyPr>
          <a:lstStyle/>
          <a:p>
            <a:r>
              <a:rPr lang="zh-CN" altLang="en-US" sz="2400" dirty="0">
                <a:latin typeface="宋体" panose="02010600030101010101" pitchFamily="2" charset="-122"/>
                <a:ea typeface="宋体" panose="02010600030101010101" pitchFamily="2" charset="-122"/>
              </a:rPr>
              <a:t>跨领域人工智能</a:t>
            </a:r>
          </a:p>
        </p:txBody>
      </p:sp>
      <p:sp>
        <p:nvSpPr>
          <p:cNvPr id="11" name="文本框 10">
            <a:extLst>
              <a:ext uri="{FF2B5EF4-FFF2-40B4-BE49-F238E27FC236}">
                <a16:creationId xmlns:a16="http://schemas.microsoft.com/office/drawing/2014/main" id="{C6519388-EDE5-146F-6967-803F31B3761C}"/>
              </a:ext>
            </a:extLst>
          </p:cNvPr>
          <p:cNvSpPr txBox="1"/>
          <p:nvPr/>
        </p:nvSpPr>
        <p:spPr>
          <a:xfrm>
            <a:off x="3624040" y="5311110"/>
            <a:ext cx="2106200" cy="461665"/>
          </a:xfrm>
          <a:prstGeom prst="rect">
            <a:avLst/>
          </a:prstGeom>
          <a:noFill/>
        </p:spPr>
        <p:txBody>
          <a:bodyPr wrap="square" rtlCol="0">
            <a:spAutoFit/>
          </a:bodyPr>
          <a:lstStyle/>
          <a:p>
            <a:r>
              <a:rPr lang="zh-CN" altLang="en-US" sz="2400" dirty="0">
                <a:latin typeface="宋体" panose="02010600030101010101" pitchFamily="2" charset="-122"/>
                <a:ea typeface="宋体" panose="02010600030101010101" pitchFamily="2" charset="-122"/>
              </a:rPr>
              <a:t>混合增强智能</a:t>
            </a:r>
          </a:p>
        </p:txBody>
      </p:sp>
      <p:sp>
        <p:nvSpPr>
          <p:cNvPr id="13" name="文本框 12">
            <a:extLst>
              <a:ext uri="{FF2B5EF4-FFF2-40B4-BE49-F238E27FC236}">
                <a16:creationId xmlns:a16="http://schemas.microsoft.com/office/drawing/2014/main" id="{B41EC7DD-790A-8AA7-08FB-B6C2C81C2603}"/>
              </a:ext>
            </a:extLst>
          </p:cNvPr>
          <p:cNvSpPr txBox="1"/>
          <p:nvPr/>
        </p:nvSpPr>
        <p:spPr>
          <a:xfrm>
            <a:off x="2311400" y="6300271"/>
            <a:ext cx="6096000" cy="400110"/>
          </a:xfrm>
          <a:prstGeom prst="rect">
            <a:avLst/>
          </a:prstGeom>
          <a:noFill/>
        </p:spPr>
        <p:txBody>
          <a:bodyPr wrap="square">
            <a:spAutoFit/>
          </a:bodyPr>
          <a:lstStyle/>
          <a:p>
            <a:r>
              <a:rPr lang="zh-CN" altLang="en-US" sz="2000" dirty="0">
                <a:latin typeface="宋体" panose="02010600030101010101" pitchFamily="2" charset="-122"/>
                <a:ea typeface="宋体" panose="02010600030101010101" pitchFamily="2" charset="-122"/>
              </a:rPr>
              <a:t>图灵测试是测试机器是否具有智能的一种方法</a:t>
            </a:r>
          </a:p>
        </p:txBody>
      </p:sp>
      <p:sp>
        <p:nvSpPr>
          <p:cNvPr id="15" name="文本框 14">
            <a:extLst>
              <a:ext uri="{FF2B5EF4-FFF2-40B4-BE49-F238E27FC236}">
                <a16:creationId xmlns:a16="http://schemas.microsoft.com/office/drawing/2014/main" id="{B2185A83-24A5-5CE6-7D70-8C24BCA0690D}"/>
              </a:ext>
            </a:extLst>
          </p:cNvPr>
          <p:cNvSpPr txBox="1"/>
          <p:nvPr/>
        </p:nvSpPr>
        <p:spPr>
          <a:xfrm>
            <a:off x="5868353" y="3881070"/>
            <a:ext cx="6096000" cy="400110"/>
          </a:xfrm>
          <a:prstGeom prst="rect">
            <a:avLst/>
          </a:prstGeom>
          <a:noFill/>
        </p:spPr>
        <p:txBody>
          <a:bodyPr wrap="square">
            <a:spAutoFit/>
          </a:bodyPr>
          <a:lstStyle/>
          <a:p>
            <a:r>
              <a:rPr lang="zh-CN" altLang="en-US" sz="2000" dirty="0">
                <a:latin typeface="宋体" panose="02010600030101010101" pitchFamily="2" charset="-122"/>
                <a:ea typeface="宋体" panose="02010600030101010101" pitchFamily="2" charset="-122"/>
              </a:rPr>
              <a:t>依赖于领域知识和数据的人工智能，如</a:t>
            </a:r>
            <a:r>
              <a:rPr lang="zh-CN" altLang="en-US" sz="2000" b="1" dirty="0">
                <a:solidFill>
                  <a:srgbClr val="FF0000"/>
                </a:solidFill>
                <a:latin typeface="宋体" panose="02010600030101010101" pitchFamily="2" charset="-122"/>
                <a:ea typeface="宋体" panose="02010600030101010101" pitchFamily="2" charset="-122"/>
              </a:rPr>
              <a:t>“深蓝”</a:t>
            </a:r>
          </a:p>
        </p:txBody>
      </p:sp>
      <p:sp>
        <p:nvSpPr>
          <p:cNvPr id="6" name="文本框 5">
            <a:extLst>
              <a:ext uri="{FF2B5EF4-FFF2-40B4-BE49-F238E27FC236}">
                <a16:creationId xmlns:a16="http://schemas.microsoft.com/office/drawing/2014/main" id="{74CFCD36-E3DC-AA6B-E616-7EE58D572048}"/>
              </a:ext>
            </a:extLst>
          </p:cNvPr>
          <p:cNvSpPr txBox="1"/>
          <p:nvPr/>
        </p:nvSpPr>
        <p:spPr>
          <a:xfrm>
            <a:off x="5878513" y="4599856"/>
            <a:ext cx="6096000" cy="400110"/>
          </a:xfrm>
          <a:prstGeom prst="rect">
            <a:avLst/>
          </a:prstGeom>
          <a:noFill/>
        </p:spPr>
        <p:txBody>
          <a:bodyPr wrap="square">
            <a:spAutoFit/>
          </a:bodyPr>
          <a:lstStyle/>
          <a:p>
            <a:r>
              <a:rPr lang="zh-CN" altLang="en-US" sz="2000" dirty="0">
                <a:latin typeface="宋体" panose="02010600030101010101" pitchFamily="2" charset="-122"/>
                <a:ea typeface="宋体" panose="02010600030101010101" pitchFamily="2" charset="-122"/>
              </a:rPr>
              <a:t>能够举一反三、触类旁通，如</a:t>
            </a:r>
            <a:r>
              <a:rPr lang="en-US" altLang="zh-CN" sz="2000" b="1" dirty="0">
                <a:solidFill>
                  <a:srgbClr val="FF0000"/>
                </a:solidFill>
                <a:latin typeface="宋体" panose="02010600030101010101" pitchFamily="2" charset="-122"/>
                <a:ea typeface="宋体" panose="02010600030101010101" pitchFamily="2" charset="-122"/>
              </a:rPr>
              <a:t>AlphaGo</a:t>
            </a:r>
            <a:endParaRPr lang="zh-CN" altLang="en-US" sz="2000" b="1" dirty="0">
              <a:solidFill>
                <a:srgbClr val="FF0000"/>
              </a:solidFill>
              <a:latin typeface="宋体" panose="02010600030101010101" pitchFamily="2" charset="-122"/>
              <a:ea typeface="宋体" panose="02010600030101010101" pitchFamily="2" charset="-122"/>
            </a:endParaRPr>
          </a:p>
        </p:txBody>
      </p:sp>
      <p:sp>
        <p:nvSpPr>
          <p:cNvPr id="7" name="文本框 6">
            <a:extLst>
              <a:ext uri="{FF2B5EF4-FFF2-40B4-BE49-F238E27FC236}">
                <a16:creationId xmlns:a16="http://schemas.microsoft.com/office/drawing/2014/main" id="{B389117D-D734-C9CC-AAC2-BB1F461F96B7}"/>
              </a:ext>
            </a:extLst>
          </p:cNvPr>
          <p:cNvSpPr txBox="1"/>
          <p:nvPr/>
        </p:nvSpPr>
        <p:spPr>
          <a:xfrm>
            <a:off x="5868353" y="5183256"/>
            <a:ext cx="6096000" cy="707886"/>
          </a:xfrm>
          <a:prstGeom prst="rect">
            <a:avLst/>
          </a:prstGeom>
          <a:noFill/>
        </p:spPr>
        <p:txBody>
          <a:bodyPr wrap="square">
            <a:spAutoFit/>
          </a:bodyPr>
          <a:lstStyle/>
          <a:p>
            <a:r>
              <a:rPr lang="zh-CN" altLang="en-US" sz="2000" dirty="0">
                <a:latin typeface="宋体" panose="02010600030101010101" pitchFamily="2" charset="-122"/>
                <a:ea typeface="宋体" panose="02010600030101010101" pitchFamily="2" charset="-122"/>
              </a:rPr>
              <a:t>人机协作，如</a:t>
            </a:r>
            <a:r>
              <a:rPr lang="zh-CN" altLang="en-US" sz="2000" b="1" dirty="0">
                <a:solidFill>
                  <a:srgbClr val="FF0000"/>
                </a:solidFill>
                <a:latin typeface="宋体" panose="02010600030101010101" pitchFamily="2" charset="-122"/>
                <a:ea typeface="宋体" panose="02010600030101010101" pitchFamily="2" charset="-122"/>
              </a:rPr>
              <a:t>“达芬奇外科手术机器人”、人工智能机器客服与人类客服一起合作</a:t>
            </a:r>
          </a:p>
        </p:txBody>
      </p:sp>
      <p:sp>
        <p:nvSpPr>
          <p:cNvPr id="12" name="文本框 11">
            <a:extLst>
              <a:ext uri="{FF2B5EF4-FFF2-40B4-BE49-F238E27FC236}">
                <a16:creationId xmlns:a16="http://schemas.microsoft.com/office/drawing/2014/main" id="{6E2F1D04-D223-E800-E20C-2DD8B5C47A58}"/>
              </a:ext>
            </a:extLst>
          </p:cNvPr>
          <p:cNvSpPr txBox="1"/>
          <p:nvPr/>
        </p:nvSpPr>
        <p:spPr>
          <a:xfrm>
            <a:off x="9643792" y="3132562"/>
            <a:ext cx="2505393" cy="400110"/>
          </a:xfrm>
          <a:prstGeom prst="rect">
            <a:avLst/>
          </a:prstGeom>
          <a:noFill/>
        </p:spPr>
        <p:txBody>
          <a:bodyPr wrap="square">
            <a:spAutoFit/>
          </a:bodyPr>
          <a:lstStyle/>
          <a:p>
            <a:r>
              <a:rPr lang="zh-CN" altLang="zh-CN" sz="2000" kern="100" dirty="0">
                <a:solidFill>
                  <a:srgbClr val="000000"/>
                </a:solidFill>
                <a:effectLst/>
                <a:latin typeface="Times New Roman" panose="02020603050405020304" pitchFamily="18" charset="0"/>
                <a:ea typeface="宋体" panose="02010600030101010101" pitchFamily="2" charset="-122"/>
              </a:rPr>
              <a:t>基于</a:t>
            </a:r>
            <a:r>
              <a:rPr lang="en-US" altLang="zh-CN" sz="2000" kern="100" dirty="0">
                <a:solidFill>
                  <a:srgbClr val="000000"/>
                </a:solidFill>
                <a:effectLst/>
                <a:latin typeface="Times New Roman" panose="02020603050405020304" pitchFamily="18" charset="0"/>
                <a:ea typeface="宋体" panose="02010600030101010101" pitchFamily="2" charset="-122"/>
              </a:rPr>
              <a:t>“</a:t>
            </a:r>
            <a:r>
              <a:rPr lang="zh-CN" altLang="zh-CN" sz="2000" kern="100" dirty="0">
                <a:solidFill>
                  <a:srgbClr val="000000"/>
                </a:solidFill>
                <a:effectLst/>
                <a:latin typeface="Times New Roman" panose="02020603050405020304" pitchFamily="18" charset="0"/>
                <a:ea typeface="宋体" panose="02010600030101010101" pitchFamily="2" charset="-122"/>
              </a:rPr>
              <a:t>感知</a:t>
            </a:r>
            <a:r>
              <a:rPr lang="en-US" altLang="zh-CN" sz="2000" kern="100" dirty="0">
                <a:solidFill>
                  <a:srgbClr val="000000"/>
                </a:solidFill>
                <a:effectLst/>
                <a:latin typeface="Times New Roman" panose="02020603050405020304" pitchFamily="18" charset="0"/>
                <a:ea typeface="宋体" panose="02010600030101010101" pitchFamily="2" charset="-122"/>
              </a:rPr>
              <a:t>——</a:t>
            </a:r>
            <a:r>
              <a:rPr lang="zh-CN" altLang="zh-CN" sz="2000" kern="100" dirty="0">
                <a:solidFill>
                  <a:srgbClr val="000000"/>
                </a:solidFill>
                <a:effectLst/>
                <a:latin typeface="Times New Roman" panose="02020603050405020304" pitchFamily="18" charset="0"/>
                <a:ea typeface="宋体" panose="02010600030101010101" pitchFamily="2" charset="-122"/>
              </a:rPr>
              <a:t>行动</a:t>
            </a:r>
            <a:r>
              <a:rPr lang="en-US" altLang="zh-CN" sz="2000" kern="100" dirty="0">
                <a:solidFill>
                  <a:srgbClr val="000000"/>
                </a:solidFill>
                <a:effectLst/>
                <a:latin typeface="Times New Roman" panose="02020603050405020304" pitchFamily="18" charset="0"/>
                <a:ea typeface="宋体" panose="02010600030101010101" pitchFamily="2" charset="-122"/>
              </a:rPr>
              <a:t>”</a:t>
            </a:r>
            <a:endParaRPr lang="zh-CN" altLang="en-US" sz="2000" dirty="0"/>
          </a:p>
        </p:txBody>
      </p:sp>
      <p:sp>
        <p:nvSpPr>
          <p:cNvPr id="17" name="文本框 16">
            <a:extLst>
              <a:ext uri="{FF2B5EF4-FFF2-40B4-BE49-F238E27FC236}">
                <a16:creationId xmlns:a16="http://schemas.microsoft.com/office/drawing/2014/main" id="{67BF40D2-D332-545F-4D69-CAFC4AD90836}"/>
              </a:ext>
            </a:extLst>
          </p:cNvPr>
          <p:cNvSpPr txBox="1"/>
          <p:nvPr/>
        </p:nvSpPr>
        <p:spPr>
          <a:xfrm>
            <a:off x="3530695" y="795435"/>
            <a:ext cx="8363222" cy="830997"/>
          </a:xfrm>
          <a:prstGeom prst="rect">
            <a:avLst/>
          </a:prstGeom>
          <a:noFill/>
        </p:spPr>
        <p:txBody>
          <a:bodyPr wrap="square">
            <a:spAutoFit/>
          </a:bodyPr>
          <a:lstStyle/>
          <a:p>
            <a:r>
              <a:rPr lang="zh-CN" altLang="zh-CN" sz="2400" dirty="0">
                <a:latin typeface="宋体" panose="02010600030101010101" pitchFamily="2" charset="-122"/>
                <a:ea typeface="宋体" panose="02010600030101010101" pitchFamily="2" charset="-122"/>
              </a:rPr>
              <a:t>人工智能研究包括</a:t>
            </a:r>
            <a:r>
              <a:rPr lang="zh-CN" altLang="zh-CN" sz="2400" b="1" kern="100" dirty="0">
                <a:solidFill>
                  <a:srgbClr val="FF0000"/>
                </a:solidFill>
                <a:effectLst/>
                <a:latin typeface="Times New Roman" panose="02020603050405020304" pitchFamily="18" charset="0"/>
                <a:ea typeface="宋体" panose="02010600030101010101" pitchFamily="2" charset="-122"/>
              </a:rPr>
              <a:t>机器人、语言识别、图像识别、自然语言处理和专家系统</a:t>
            </a:r>
            <a:endParaRPr lang="zh-CN" altLang="en-US" sz="2400" dirty="0"/>
          </a:p>
        </p:txBody>
      </p:sp>
      <p:sp>
        <p:nvSpPr>
          <p:cNvPr id="2" name="文本框 1">
            <a:extLst>
              <a:ext uri="{FF2B5EF4-FFF2-40B4-BE49-F238E27FC236}">
                <a16:creationId xmlns:a16="http://schemas.microsoft.com/office/drawing/2014/main" id="{CB04A0C7-41F2-E563-5649-CEE93404E073}"/>
              </a:ext>
            </a:extLst>
          </p:cNvPr>
          <p:cNvSpPr txBox="1"/>
          <p:nvPr/>
        </p:nvSpPr>
        <p:spPr>
          <a:xfrm>
            <a:off x="7662362" y="2454708"/>
            <a:ext cx="4767215" cy="400110"/>
          </a:xfrm>
          <a:prstGeom prst="rect">
            <a:avLst/>
          </a:prstGeom>
          <a:noFill/>
        </p:spPr>
        <p:txBody>
          <a:bodyPr wrap="square" rtlCol="0">
            <a:spAutoFit/>
          </a:bodyPr>
          <a:lstStyle/>
          <a:p>
            <a:r>
              <a:rPr lang="zh-CN" altLang="en-US" sz="2000" dirty="0">
                <a:latin typeface="宋体" panose="02010600030101010101" pitchFamily="2" charset="-122"/>
                <a:ea typeface="宋体" panose="02010600030101010101" pitchFamily="2" charset="-122"/>
              </a:rPr>
              <a:t>利用多层神经网络从大量数据中进行学习</a:t>
            </a:r>
          </a:p>
        </p:txBody>
      </p:sp>
    </p:spTree>
    <p:extLst>
      <p:ext uri="{BB962C8B-B14F-4D97-AF65-F5344CB8AC3E}">
        <p14:creationId xmlns:p14="http://schemas.microsoft.com/office/powerpoint/2010/main" val="220845810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4"/>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2"/>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8"/>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9"/>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10"/>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11"/>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15"/>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6"/>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7"/>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animBg="1"/>
      <p:bldP spid="20" grpId="0"/>
      <p:bldP spid="21" grpId="0"/>
      <p:bldP spid="22" grpId="0"/>
      <p:bldP spid="23" grpId="0"/>
      <p:bldP spid="24" grpId="0"/>
      <p:bldP spid="25" grpId="0"/>
      <p:bldP spid="35" grpId="0"/>
      <p:bldP spid="36" grpId="0"/>
      <p:bldP spid="3" grpId="0"/>
      <p:bldP spid="8" grpId="0" animBg="1"/>
      <p:bldP spid="9" grpId="0"/>
      <p:bldP spid="10" grpId="0"/>
      <p:bldP spid="11" grpId="0"/>
      <p:bldP spid="13" grpId="0"/>
      <p:bldP spid="15" grpId="0"/>
      <p:bldP spid="6" grpId="0"/>
      <p:bldP spid="7" grpId="0"/>
      <p:bldP spid="12" grpId="0"/>
      <p:bldP spid="17" grpId="0"/>
      <p:bldP spid="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55625" y="296545"/>
            <a:ext cx="2863849" cy="707886"/>
          </a:xfrm>
          <a:prstGeom prst="rect">
            <a:avLst/>
          </a:prstGeom>
          <a:noFill/>
        </p:spPr>
        <p:txBody>
          <a:bodyPr wrap="square" rtlCol="0">
            <a:spAutoFit/>
          </a:bodyPr>
          <a:lstStyle/>
          <a:p>
            <a:r>
              <a:rPr lang="en-US" altLang="zh-CN" sz="4000" dirty="0"/>
              <a:t>EXCEL</a:t>
            </a:r>
          </a:p>
        </p:txBody>
      </p:sp>
      <p:sp>
        <p:nvSpPr>
          <p:cNvPr id="16" name="文本框 15"/>
          <p:cNvSpPr txBox="1"/>
          <p:nvPr/>
        </p:nvSpPr>
        <p:spPr>
          <a:xfrm>
            <a:off x="1323975" y="1170940"/>
            <a:ext cx="4009390" cy="521970"/>
          </a:xfrm>
          <a:prstGeom prst="rect">
            <a:avLst/>
          </a:prstGeom>
          <a:noFill/>
        </p:spPr>
        <p:txBody>
          <a:bodyPr wrap="square" rtlCol="0">
            <a:spAutoFit/>
          </a:bodyPr>
          <a:lstStyle/>
          <a:p>
            <a:r>
              <a:rPr lang="zh-CN" altLang="en-US" sz="2800" dirty="0"/>
              <a:t>相对引用和绝对引用</a:t>
            </a:r>
          </a:p>
        </p:txBody>
      </p:sp>
      <p:sp>
        <p:nvSpPr>
          <p:cNvPr id="17" name="文本框 16"/>
          <p:cNvSpPr txBox="1"/>
          <p:nvPr/>
        </p:nvSpPr>
        <p:spPr>
          <a:xfrm>
            <a:off x="2713355" y="1943100"/>
            <a:ext cx="7012305" cy="727075"/>
          </a:xfrm>
          <a:prstGeom prst="rect">
            <a:avLst/>
          </a:prstGeom>
          <a:noFill/>
        </p:spPr>
        <p:txBody>
          <a:bodyPr wrap="square" rtlCol="0">
            <a:noAutofit/>
          </a:bodyPr>
          <a:lstStyle/>
          <a:p>
            <a:r>
              <a:rPr lang="zh-CN" altLang="en-US" sz="2800"/>
              <a:t>C2公式：=A2*5+B2</a:t>
            </a:r>
          </a:p>
        </p:txBody>
      </p:sp>
      <p:sp>
        <p:nvSpPr>
          <p:cNvPr id="18" name="下箭头 17"/>
          <p:cNvSpPr/>
          <p:nvPr/>
        </p:nvSpPr>
        <p:spPr>
          <a:xfrm>
            <a:off x="3265170" y="2533650"/>
            <a:ext cx="548005" cy="219646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19" name="文本框 18"/>
          <p:cNvSpPr txBox="1"/>
          <p:nvPr/>
        </p:nvSpPr>
        <p:spPr>
          <a:xfrm>
            <a:off x="3982085" y="2920365"/>
            <a:ext cx="3549650" cy="727075"/>
          </a:xfrm>
          <a:prstGeom prst="rect">
            <a:avLst/>
          </a:prstGeom>
          <a:noFill/>
        </p:spPr>
        <p:txBody>
          <a:bodyPr wrap="square" rtlCol="0">
            <a:noAutofit/>
          </a:bodyPr>
          <a:lstStyle/>
          <a:p>
            <a:r>
              <a:rPr lang="zh-CN" sz="2800"/>
              <a:t>复制到</a:t>
            </a:r>
            <a:r>
              <a:rPr lang="en-US" altLang="zh-CN" sz="2800"/>
              <a:t>E3</a:t>
            </a:r>
          </a:p>
        </p:txBody>
      </p:sp>
      <p:sp>
        <p:nvSpPr>
          <p:cNvPr id="20" name="文本框 19"/>
          <p:cNvSpPr txBox="1"/>
          <p:nvPr/>
        </p:nvSpPr>
        <p:spPr>
          <a:xfrm>
            <a:off x="2713355" y="4933950"/>
            <a:ext cx="7012305" cy="727075"/>
          </a:xfrm>
          <a:prstGeom prst="rect">
            <a:avLst/>
          </a:prstGeom>
          <a:noFill/>
        </p:spPr>
        <p:txBody>
          <a:bodyPr wrap="square" rtlCol="0">
            <a:noAutofit/>
          </a:bodyPr>
          <a:lstStyle/>
          <a:p>
            <a:r>
              <a:rPr lang="en-US" altLang="zh-CN" sz="2800"/>
              <a:t>E3</a:t>
            </a:r>
            <a:r>
              <a:rPr lang="zh-CN" altLang="en-US" sz="2800"/>
              <a:t>公式：=C3*5+D3</a:t>
            </a:r>
          </a:p>
        </p:txBody>
      </p:sp>
      <p:sp>
        <p:nvSpPr>
          <p:cNvPr id="21" name="文本框 20"/>
          <p:cNvSpPr txBox="1"/>
          <p:nvPr/>
        </p:nvSpPr>
        <p:spPr>
          <a:xfrm>
            <a:off x="3982085" y="3647440"/>
            <a:ext cx="5369560" cy="655320"/>
          </a:xfrm>
          <a:prstGeom prst="rect">
            <a:avLst/>
          </a:prstGeom>
          <a:noFill/>
        </p:spPr>
        <p:txBody>
          <a:bodyPr wrap="square" rtlCol="0">
            <a:noAutofit/>
          </a:bodyPr>
          <a:lstStyle/>
          <a:p>
            <a:r>
              <a:rPr lang="zh-CN" altLang="en-US" sz="2800"/>
              <a:t>E3相对C2,增加了2列,1行</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p:bldP spid="20" grpId="0"/>
      <p:bldP spid="21"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55625" y="296545"/>
            <a:ext cx="5034280" cy="521970"/>
          </a:xfrm>
          <a:prstGeom prst="rect">
            <a:avLst/>
          </a:prstGeom>
          <a:noFill/>
        </p:spPr>
        <p:txBody>
          <a:bodyPr wrap="square" rtlCol="0">
            <a:spAutoFit/>
          </a:bodyPr>
          <a:lstStyle/>
          <a:p>
            <a:r>
              <a:rPr lang="zh-CN" altLang="en-US" sz="2800"/>
              <a:t>（六）</a:t>
            </a:r>
            <a:r>
              <a:rPr lang="en-US" altLang="zh-CN" sz="2800"/>
              <a:t>EXCEL—</a:t>
            </a:r>
            <a:r>
              <a:rPr lang="zh-CN" altLang="en-US" sz="2800"/>
              <a:t>图表创建</a:t>
            </a:r>
          </a:p>
        </p:txBody>
      </p:sp>
      <p:pic>
        <p:nvPicPr>
          <p:cNvPr id="5" name="图片 4"/>
          <p:cNvPicPr>
            <a:picLocks noChangeAspect="1"/>
          </p:cNvPicPr>
          <p:nvPr>
            <p:custDataLst>
              <p:tags r:id="rId1"/>
            </p:custDataLst>
          </p:nvPr>
        </p:nvPicPr>
        <p:blipFill>
          <a:blip r:embed="rId3"/>
          <a:stretch>
            <a:fillRect/>
          </a:stretch>
        </p:blipFill>
        <p:spPr>
          <a:xfrm>
            <a:off x="223520" y="1047750"/>
            <a:ext cx="5238750" cy="4762500"/>
          </a:xfrm>
          <a:prstGeom prst="rect">
            <a:avLst/>
          </a:prstGeom>
        </p:spPr>
      </p:pic>
      <p:sp>
        <p:nvSpPr>
          <p:cNvPr id="6" name="文本框 5"/>
          <p:cNvSpPr txBox="1"/>
          <p:nvPr/>
        </p:nvSpPr>
        <p:spPr>
          <a:xfrm>
            <a:off x="6393815" y="818515"/>
            <a:ext cx="6563995" cy="645160"/>
          </a:xfrm>
          <a:prstGeom prst="rect">
            <a:avLst/>
          </a:prstGeom>
          <a:noFill/>
        </p:spPr>
        <p:txBody>
          <a:bodyPr wrap="square" rtlCol="0">
            <a:spAutoFit/>
          </a:bodyPr>
          <a:lstStyle/>
          <a:p>
            <a:pPr>
              <a:lnSpc>
                <a:spcPct val="150000"/>
              </a:lnSpc>
            </a:pPr>
            <a:r>
              <a:rPr lang="en-US" altLang="zh-CN" sz="2400"/>
              <a:t>1.</a:t>
            </a:r>
            <a:r>
              <a:rPr lang="zh-CN" altLang="en-US" sz="2400"/>
              <a:t>根据</a:t>
            </a:r>
            <a:r>
              <a:rPr lang="en-US" altLang="zh-CN" sz="2400"/>
              <a:t>x</a:t>
            </a:r>
            <a:r>
              <a:rPr lang="zh-CN" altLang="en-US" sz="2400"/>
              <a:t>、</a:t>
            </a:r>
            <a:r>
              <a:rPr lang="en-US" altLang="zh-CN" sz="2400"/>
              <a:t>y</a:t>
            </a:r>
            <a:r>
              <a:rPr lang="zh-CN" altLang="en-US" sz="2400"/>
              <a:t>轴确定数据区域</a:t>
            </a:r>
            <a:r>
              <a:rPr lang="en-US" altLang="zh-CN" sz="2400"/>
              <a:t>A2:A7,D2:E7</a:t>
            </a:r>
          </a:p>
        </p:txBody>
      </p:sp>
      <p:sp>
        <p:nvSpPr>
          <p:cNvPr id="7" name="文本框 6"/>
          <p:cNvSpPr txBox="1"/>
          <p:nvPr/>
        </p:nvSpPr>
        <p:spPr>
          <a:xfrm>
            <a:off x="6393815" y="2071370"/>
            <a:ext cx="4574540" cy="460375"/>
          </a:xfrm>
          <a:prstGeom prst="rect">
            <a:avLst/>
          </a:prstGeom>
          <a:noFill/>
        </p:spPr>
        <p:txBody>
          <a:bodyPr wrap="square" rtlCol="0">
            <a:spAutoFit/>
          </a:bodyPr>
          <a:lstStyle/>
          <a:p>
            <a:r>
              <a:rPr lang="zh-CN" altLang="en-US" sz="2400"/>
              <a:t>2.根据图例，确定标题区域D1:E1</a:t>
            </a:r>
          </a:p>
        </p:txBody>
      </p:sp>
      <p:sp>
        <p:nvSpPr>
          <p:cNvPr id="8" name="文本框 7"/>
          <p:cNvSpPr txBox="1"/>
          <p:nvPr/>
        </p:nvSpPr>
        <p:spPr>
          <a:xfrm>
            <a:off x="6393815" y="3139440"/>
            <a:ext cx="4773930" cy="460375"/>
          </a:xfrm>
          <a:prstGeom prst="rect">
            <a:avLst/>
          </a:prstGeom>
          <a:noFill/>
        </p:spPr>
        <p:txBody>
          <a:bodyPr wrap="square" rtlCol="0">
            <a:spAutoFit/>
          </a:bodyPr>
          <a:lstStyle/>
          <a:p>
            <a:r>
              <a:rPr lang="zh-CN" altLang="en-US" sz="2400"/>
              <a:t>3.最后根据对齐，确定A1</a:t>
            </a:r>
          </a:p>
        </p:txBody>
      </p:sp>
      <p:sp>
        <p:nvSpPr>
          <p:cNvPr id="9" name="文本框 8"/>
          <p:cNvSpPr txBox="1"/>
          <p:nvPr/>
        </p:nvSpPr>
        <p:spPr>
          <a:xfrm>
            <a:off x="6393815" y="4207510"/>
            <a:ext cx="4773930" cy="460375"/>
          </a:xfrm>
          <a:prstGeom prst="rect">
            <a:avLst/>
          </a:prstGeom>
          <a:noFill/>
        </p:spPr>
        <p:txBody>
          <a:bodyPr wrap="square" rtlCol="0">
            <a:spAutoFit/>
          </a:bodyPr>
          <a:lstStyle/>
          <a:p>
            <a:r>
              <a:rPr lang="en-US" altLang="zh-CN" sz="2400"/>
              <a:t>4.</a:t>
            </a:r>
            <a:r>
              <a:rPr lang="zh-CN" altLang="en-US" sz="2400"/>
              <a:t>最终确定区域为</a:t>
            </a:r>
            <a:r>
              <a:rPr lang="en-US" altLang="zh-CN" sz="2400"/>
              <a:t>A1</a:t>
            </a:r>
            <a:r>
              <a:rPr lang="zh-CN" altLang="en-US" sz="2400"/>
              <a:t>：</a:t>
            </a:r>
            <a:r>
              <a:rPr lang="en-US" altLang="zh-CN" sz="2400"/>
              <a:t>A7</a:t>
            </a:r>
            <a:r>
              <a:rPr lang="zh-CN" altLang="en-US" sz="2400"/>
              <a:t>，</a:t>
            </a:r>
            <a:r>
              <a:rPr lang="en-US" altLang="zh-CN" sz="2400"/>
              <a:t>D1</a:t>
            </a:r>
            <a:r>
              <a:rPr lang="zh-CN" altLang="en-US" sz="2400"/>
              <a:t>：</a:t>
            </a:r>
            <a:r>
              <a:rPr lang="en-US" altLang="zh-CN" sz="2400"/>
              <a:t>E7</a:t>
            </a:r>
          </a:p>
        </p:txBody>
      </p:sp>
      <p:sp>
        <p:nvSpPr>
          <p:cNvPr id="11" name="椭圆 10"/>
          <p:cNvSpPr/>
          <p:nvPr/>
        </p:nvSpPr>
        <p:spPr>
          <a:xfrm>
            <a:off x="2047240" y="2836545"/>
            <a:ext cx="1833245" cy="476250"/>
          </a:xfrm>
          <a:prstGeom prst="ellipse">
            <a:avLst/>
          </a:prstGeom>
          <a:noFill/>
          <a:ln w="53975">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3880485" y="2922905"/>
            <a:ext cx="2511425" cy="398780"/>
          </a:xfrm>
          <a:prstGeom prst="rect">
            <a:avLst/>
          </a:prstGeom>
          <a:noFill/>
        </p:spPr>
        <p:txBody>
          <a:bodyPr wrap="square" rtlCol="0">
            <a:spAutoFit/>
          </a:bodyPr>
          <a:lstStyle/>
          <a:p>
            <a:r>
              <a:rPr lang="zh-CN" altLang="en-US" sz="2000" b="1">
                <a:solidFill>
                  <a:srgbClr val="FF0000"/>
                </a:solidFill>
              </a:rPr>
              <a:t>标题与数据区域无关</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1" grpId="0" animBg="1"/>
      <p:bldP spid="1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55625" y="296545"/>
            <a:ext cx="3171825" cy="521970"/>
          </a:xfrm>
          <a:prstGeom prst="rect">
            <a:avLst/>
          </a:prstGeom>
          <a:noFill/>
        </p:spPr>
        <p:txBody>
          <a:bodyPr wrap="square" rtlCol="0">
            <a:spAutoFit/>
          </a:bodyPr>
          <a:lstStyle/>
          <a:p>
            <a:r>
              <a:rPr lang="zh-CN" altLang="en-US" sz="2800"/>
              <a:t>（七）</a:t>
            </a:r>
            <a:r>
              <a:rPr lang="en-US" altLang="zh-CN" sz="2800"/>
              <a:t>EXCEL</a:t>
            </a:r>
            <a:r>
              <a:rPr lang="zh-CN" altLang="en-US" sz="2800"/>
              <a:t>排序</a:t>
            </a:r>
          </a:p>
        </p:txBody>
      </p:sp>
      <p:sp>
        <p:nvSpPr>
          <p:cNvPr id="6" name="文本框 5"/>
          <p:cNvSpPr txBox="1"/>
          <p:nvPr/>
        </p:nvSpPr>
        <p:spPr>
          <a:xfrm>
            <a:off x="313690" y="1107440"/>
            <a:ext cx="6563995" cy="645160"/>
          </a:xfrm>
          <a:prstGeom prst="rect">
            <a:avLst/>
          </a:prstGeom>
          <a:noFill/>
        </p:spPr>
        <p:txBody>
          <a:bodyPr wrap="square" rtlCol="0">
            <a:spAutoFit/>
          </a:bodyPr>
          <a:lstStyle/>
          <a:p>
            <a:pPr>
              <a:lnSpc>
                <a:spcPct val="150000"/>
              </a:lnSpc>
            </a:pPr>
            <a:r>
              <a:rPr lang="en-US" altLang="zh-CN" sz="2400"/>
              <a:t>1.</a:t>
            </a:r>
            <a:r>
              <a:rPr lang="zh-CN" altLang="en-US" sz="2400"/>
              <a:t>只能选择一个连续区域</a:t>
            </a:r>
          </a:p>
        </p:txBody>
      </p:sp>
      <p:sp>
        <p:nvSpPr>
          <p:cNvPr id="2" name="文本框 1"/>
          <p:cNvSpPr txBox="1"/>
          <p:nvPr/>
        </p:nvSpPr>
        <p:spPr>
          <a:xfrm>
            <a:off x="313690" y="1831975"/>
            <a:ext cx="6563995" cy="645160"/>
          </a:xfrm>
          <a:prstGeom prst="rect">
            <a:avLst/>
          </a:prstGeom>
          <a:noFill/>
        </p:spPr>
        <p:txBody>
          <a:bodyPr wrap="square" rtlCol="0">
            <a:spAutoFit/>
          </a:bodyPr>
          <a:lstStyle/>
          <a:p>
            <a:pPr>
              <a:lnSpc>
                <a:spcPct val="150000"/>
              </a:lnSpc>
            </a:pPr>
            <a:r>
              <a:rPr lang="en-US" altLang="zh-CN" sz="2400"/>
              <a:t>2.</a:t>
            </a:r>
            <a:r>
              <a:rPr lang="zh-CN" altLang="en-US" sz="2400"/>
              <a:t>避开合并单元格</a:t>
            </a:r>
          </a:p>
        </p:txBody>
      </p:sp>
      <p:sp>
        <p:nvSpPr>
          <p:cNvPr id="3" name="文本框 2"/>
          <p:cNvSpPr txBox="1"/>
          <p:nvPr/>
        </p:nvSpPr>
        <p:spPr>
          <a:xfrm>
            <a:off x="313690" y="2472690"/>
            <a:ext cx="6108065" cy="1198880"/>
          </a:xfrm>
          <a:prstGeom prst="rect">
            <a:avLst/>
          </a:prstGeom>
          <a:noFill/>
        </p:spPr>
        <p:txBody>
          <a:bodyPr wrap="square" rtlCol="0">
            <a:spAutoFit/>
          </a:bodyPr>
          <a:lstStyle/>
          <a:p>
            <a:pPr>
              <a:lnSpc>
                <a:spcPct val="150000"/>
              </a:lnSpc>
            </a:pPr>
            <a:r>
              <a:rPr lang="en-US" altLang="zh-CN" sz="2400"/>
              <a:t>3.</a:t>
            </a:r>
            <a:r>
              <a:rPr lang="zh-CN" altLang="en-US" sz="2400"/>
              <a:t>一般不选单列</a:t>
            </a:r>
            <a:r>
              <a:rPr lang="en-US" altLang="zh-CN" sz="2400"/>
              <a:t>(</a:t>
            </a:r>
            <a:r>
              <a:rPr lang="zh-CN" altLang="en-US" sz="2400"/>
              <a:t>比如下图按“合计”排序,不能只选</a:t>
            </a:r>
            <a:r>
              <a:rPr lang="en-US" altLang="zh-CN" sz="2400"/>
              <a:t>F</a:t>
            </a:r>
            <a:r>
              <a:rPr lang="zh-CN" altLang="en-US" sz="2400"/>
              <a:t>列</a:t>
            </a:r>
            <a:r>
              <a:rPr lang="en-US" altLang="zh-CN" sz="2400"/>
              <a:t>)</a:t>
            </a:r>
          </a:p>
        </p:txBody>
      </p:sp>
      <p:pic>
        <p:nvPicPr>
          <p:cNvPr id="5" name="图片 4"/>
          <p:cNvPicPr>
            <a:picLocks noChangeAspect="1"/>
          </p:cNvPicPr>
          <p:nvPr/>
        </p:nvPicPr>
        <p:blipFill>
          <a:blip r:embed="rId2"/>
          <a:stretch>
            <a:fillRect/>
          </a:stretch>
        </p:blipFill>
        <p:spPr>
          <a:xfrm>
            <a:off x="128905" y="3665220"/>
            <a:ext cx="7439025" cy="2456815"/>
          </a:xfrm>
          <a:prstGeom prst="rect">
            <a:avLst/>
          </a:prstGeom>
        </p:spPr>
      </p:pic>
      <p:sp>
        <p:nvSpPr>
          <p:cNvPr id="7" name="文本框 6"/>
          <p:cNvSpPr txBox="1"/>
          <p:nvPr/>
        </p:nvSpPr>
        <p:spPr>
          <a:xfrm>
            <a:off x="218440" y="6122035"/>
            <a:ext cx="10103485" cy="645160"/>
          </a:xfrm>
          <a:prstGeom prst="rect">
            <a:avLst/>
          </a:prstGeom>
          <a:noFill/>
        </p:spPr>
        <p:txBody>
          <a:bodyPr wrap="square" rtlCol="0">
            <a:spAutoFit/>
          </a:bodyPr>
          <a:lstStyle/>
          <a:p>
            <a:pPr>
              <a:lnSpc>
                <a:spcPct val="150000"/>
              </a:lnSpc>
            </a:pPr>
            <a:r>
              <a:rPr lang="zh-CN" altLang="en-US" sz="2400"/>
              <a:t>若对</a:t>
            </a:r>
            <a:r>
              <a:rPr lang="en-US" altLang="zh-CN" sz="2400"/>
              <a:t>“</a:t>
            </a:r>
            <a:r>
              <a:rPr lang="zh-CN" altLang="en-US" sz="2400"/>
              <a:t>合计</a:t>
            </a:r>
            <a:r>
              <a:rPr lang="en-US" altLang="zh-CN" sz="2400"/>
              <a:t>”</a:t>
            </a:r>
            <a:r>
              <a:rPr lang="zh-CN" altLang="en-US" sz="2400"/>
              <a:t>进行排序，应选择区域</a:t>
            </a:r>
            <a:r>
              <a:rPr lang="en-US" altLang="zh-CN" sz="2400"/>
              <a:t>A1</a:t>
            </a:r>
            <a:r>
              <a:rPr lang="zh-CN" altLang="en-US" sz="2400"/>
              <a:t>：</a:t>
            </a:r>
            <a:r>
              <a:rPr lang="en-US" altLang="zh-CN" sz="2400"/>
              <a:t>F7</a:t>
            </a:r>
            <a:r>
              <a:rPr lang="zh-CN" altLang="en-US" sz="2400"/>
              <a:t>或者</a:t>
            </a:r>
            <a:r>
              <a:rPr lang="en-US" altLang="zh-CN" sz="2400"/>
              <a:t>A2</a:t>
            </a:r>
            <a:r>
              <a:rPr lang="zh-CN" altLang="en-US" sz="2400"/>
              <a:t>：</a:t>
            </a:r>
            <a:r>
              <a:rPr lang="en-US" altLang="zh-CN" sz="2400"/>
              <a:t>F7</a:t>
            </a:r>
            <a:r>
              <a:rPr lang="zh-CN" altLang="en-US" sz="2400"/>
              <a:t>，但设置有些不同</a:t>
            </a:r>
          </a:p>
        </p:txBody>
      </p:sp>
      <p:pic>
        <p:nvPicPr>
          <p:cNvPr id="8" name="图片 7"/>
          <p:cNvPicPr>
            <a:picLocks noChangeAspect="1"/>
          </p:cNvPicPr>
          <p:nvPr/>
        </p:nvPicPr>
        <p:blipFill>
          <a:blip r:embed="rId3"/>
          <a:stretch>
            <a:fillRect/>
          </a:stretch>
        </p:blipFill>
        <p:spPr>
          <a:xfrm>
            <a:off x="5662930" y="55880"/>
            <a:ext cx="5657850" cy="2200275"/>
          </a:xfrm>
          <a:prstGeom prst="rect">
            <a:avLst/>
          </a:prstGeom>
        </p:spPr>
      </p:pic>
      <p:sp>
        <p:nvSpPr>
          <p:cNvPr id="9" name="文本框 8"/>
          <p:cNvSpPr txBox="1"/>
          <p:nvPr/>
        </p:nvSpPr>
        <p:spPr>
          <a:xfrm>
            <a:off x="8063865" y="999490"/>
            <a:ext cx="2540000" cy="645160"/>
          </a:xfrm>
          <a:prstGeom prst="rect">
            <a:avLst/>
          </a:prstGeom>
          <a:noFill/>
        </p:spPr>
        <p:txBody>
          <a:bodyPr wrap="square" rtlCol="0">
            <a:spAutoFit/>
          </a:bodyPr>
          <a:lstStyle/>
          <a:p>
            <a:r>
              <a:rPr lang="zh-CN" altLang="en-US" sz="3600" b="1">
                <a:solidFill>
                  <a:srgbClr val="FF0000"/>
                </a:solidFill>
              </a:rPr>
              <a:t>A2：F7</a:t>
            </a:r>
          </a:p>
        </p:txBody>
      </p:sp>
      <p:sp>
        <p:nvSpPr>
          <p:cNvPr id="11" name="椭圆 10"/>
          <p:cNvSpPr/>
          <p:nvPr/>
        </p:nvSpPr>
        <p:spPr>
          <a:xfrm>
            <a:off x="9883775" y="296545"/>
            <a:ext cx="1544320" cy="404495"/>
          </a:xfrm>
          <a:prstGeom prst="ellipse">
            <a:avLst/>
          </a:prstGeom>
          <a:noFill/>
          <a:ln w="53975">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5662930" y="817880"/>
            <a:ext cx="1905000" cy="405130"/>
          </a:xfrm>
          <a:prstGeom prst="ellipse">
            <a:avLst/>
          </a:prstGeom>
          <a:noFill/>
          <a:ln w="53975">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3" name="组合 22"/>
          <p:cNvGrpSpPr/>
          <p:nvPr/>
        </p:nvGrpSpPr>
        <p:grpSpPr>
          <a:xfrm>
            <a:off x="6528435" y="1780540"/>
            <a:ext cx="5745480" cy="2209800"/>
            <a:chOff x="10281" y="2804"/>
            <a:chExt cx="9048" cy="3480"/>
          </a:xfrm>
        </p:grpSpPr>
        <p:pic>
          <p:nvPicPr>
            <p:cNvPr id="12" name="图片 11"/>
            <p:cNvPicPr>
              <a:picLocks noChangeAspect="1"/>
            </p:cNvPicPr>
            <p:nvPr/>
          </p:nvPicPr>
          <p:blipFill>
            <a:blip r:embed="rId4"/>
            <a:stretch>
              <a:fillRect/>
            </a:stretch>
          </p:blipFill>
          <p:spPr>
            <a:xfrm>
              <a:off x="10281" y="2804"/>
              <a:ext cx="8835" cy="3480"/>
            </a:xfrm>
            <a:prstGeom prst="rect">
              <a:avLst/>
            </a:prstGeom>
          </p:spPr>
        </p:pic>
        <p:sp>
          <p:nvSpPr>
            <p:cNvPr id="13" name="椭圆 12"/>
            <p:cNvSpPr/>
            <p:nvPr/>
          </p:nvSpPr>
          <p:spPr>
            <a:xfrm>
              <a:off x="10281" y="4054"/>
              <a:ext cx="3000" cy="638"/>
            </a:xfrm>
            <a:prstGeom prst="ellipse">
              <a:avLst/>
            </a:prstGeom>
            <a:noFill/>
            <a:ln w="53975">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16897" y="3119"/>
              <a:ext cx="2432" cy="637"/>
            </a:xfrm>
            <a:prstGeom prst="ellipse">
              <a:avLst/>
            </a:prstGeom>
            <a:noFill/>
            <a:ln w="53975">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5" name="文本框 14"/>
          <p:cNvSpPr txBox="1"/>
          <p:nvPr/>
        </p:nvSpPr>
        <p:spPr>
          <a:xfrm>
            <a:off x="7887970" y="2979420"/>
            <a:ext cx="2540000" cy="645160"/>
          </a:xfrm>
          <a:prstGeom prst="rect">
            <a:avLst/>
          </a:prstGeom>
          <a:noFill/>
        </p:spPr>
        <p:txBody>
          <a:bodyPr wrap="square" rtlCol="0">
            <a:spAutoFit/>
          </a:bodyPr>
          <a:lstStyle/>
          <a:p>
            <a:r>
              <a:rPr lang="zh-CN" altLang="en-US" sz="3600" b="1">
                <a:solidFill>
                  <a:srgbClr val="FF0000"/>
                </a:solidFill>
              </a:rPr>
              <a:t>A</a:t>
            </a:r>
            <a:r>
              <a:rPr lang="en-US" altLang="zh-CN" sz="3600" b="1">
                <a:solidFill>
                  <a:srgbClr val="FF0000"/>
                </a:solidFill>
              </a:rPr>
              <a:t>1</a:t>
            </a:r>
            <a:r>
              <a:rPr lang="zh-CN" altLang="en-US" sz="3600" b="1">
                <a:solidFill>
                  <a:srgbClr val="FF0000"/>
                </a:solidFill>
              </a:rPr>
              <a:t>：F7</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 grpId="0"/>
      <p:bldP spid="3" grpId="0"/>
      <p:bldP spid="7" grpId="0"/>
      <p:bldP spid="9" grpId="0"/>
      <p:bldP spid="11" grpId="0" animBg="1"/>
      <p:bldP spid="10" grpId="0" animBg="1"/>
      <p:bldP spid="1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30810" y="2804160"/>
            <a:ext cx="1665605" cy="1445260"/>
          </a:xfrm>
          <a:prstGeom prst="rect">
            <a:avLst/>
          </a:prstGeom>
          <a:noFill/>
        </p:spPr>
        <p:txBody>
          <a:bodyPr wrap="square" rtlCol="0">
            <a:spAutoFit/>
          </a:bodyPr>
          <a:lstStyle/>
          <a:p>
            <a:r>
              <a:rPr lang="en-US" altLang="zh-CN" sz="4400">
                <a:latin typeface="宋体" panose="02010600030101010101" pitchFamily="2" charset="-122"/>
                <a:ea typeface="宋体" panose="02010600030101010101" pitchFamily="2" charset="-122"/>
              </a:rPr>
              <a:t>dataframe</a:t>
            </a:r>
          </a:p>
        </p:txBody>
      </p:sp>
      <p:sp>
        <p:nvSpPr>
          <p:cNvPr id="5" name="左大括号 4"/>
          <p:cNvSpPr/>
          <p:nvPr/>
        </p:nvSpPr>
        <p:spPr>
          <a:xfrm>
            <a:off x="1796415" y="456565"/>
            <a:ext cx="542290" cy="6400800"/>
          </a:xfrm>
          <a:prstGeom prst="leftBrace">
            <a:avLst>
              <a:gd name="adj1" fmla="val 37961"/>
              <a:gd name="adj2" fmla="val 49717"/>
            </a:avLst>
          </a:prstGeom>
          <a:ln w="476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宋体" panose="02010600030101010101" pitchFamily="2" charset="-122"/>
              <a:ea typeface="宋体" panose="02010600030101010101" pitchFamily="2" charset="-122"/>
            </a:endParaRPr>
          </a:p>
        </p:txBody>
      </p:sp>
      <p:sp>
        <p:nvSpPr>
          <p:cNvPr id="6" name="文本框 5"/>
          <p:cNvSpPr txBox="1"/>
          <p:nvPr/>
        </p:nvSpPr>
        <p:spPr>
          <a:xfrm>
            <a:off x="2338705" y="157480"/>
            <a:ext cx="1160780" cy="460375"/>
          </a:xfrm>
          <a:prstGeom prst="rect">
            <a:avLst/>
          </a:prstGeom>
          <a:noFill/>
        </p:spPr>
        <p:txBody>
          <a:bodyPr wrap="square" rtlCol="0">
            <a:spAutoFit/>
          </a:bodyPr>
          <a:lstStyle/>
          <a:p>
            <a:r>
              <a:rPr lang="zh-CN" altLang="en-US" sz="2400">
                <a:latin typeface="宋体" panose="02010600030101010101" pitchFamily="2" charset="-122"/>
                <a:ea typeface="宋体" panose="02010600030101010101" pitchFamily="2" charset="-122"/>
              </a:rPr>
              <a:t>创建</a:t>
            </a:r>
          </a:p>
        </p:txBody>
      </p:sp>
      <p:sp>
        <p:nvSpPr>
          <p:cNvPr id="7" name="文本框 6"/>
          <p:cNvSpPr txBox="1"/>
          <p:nvPr/>
        </p:nvSpPr>
        <p:spPr>
          <a:xfrm>
            <a:off x="2338705" y="1688465"/>
            <a:ext cx="1160780" cy="829945"/>
          </a:xfrm>
          <a:prstGeom prst="rect">
            <a:avLst/>
          </a:prstGeom>
          <a:noFill/>
        </p:spPr>
        <p:txBody>
          <a:bodyPr wrap="square" rtlCol="0">
            <a:spAutoFit/>
          </a:bodyPr>
          <a:lstStyle/>
          <a:p>
            <a:r>
              <a:rPr lang="zh-CN" altLang="en-US" sz="2400">
                <a:latin typeface="宋体" panose="02010600030101010101" pitchFamily="2" charset="-122"/>
                <a:ea typeface="宋体" panose="02010600030101010101" pitchFamily="2" charset="-122"/>
              </a:rPr>
              <a:t>查看、修改</a:t>
            </a:r>
          </a:p>
        </p:txBody>
      </p:sp>
      <p:sp>
        <p:nvSpPr>
          <p:cNvPr id="8" name="文本框 7"/>
          <p:cNvSpPr txBox="1"/>
          <p:nvPr/>
        </p:nvSpPr>
        <p:spPr>
          <a:xfrm>
            <a:off x="2293620" y="4431030"/>
            <a:ext cx="828040" cy="460375"/>
          </a:xfrm>
          <a:prstGeom prst="rect">
            <a:avLst/>
          </a:prstGeom>
          <a:noFill/>
        </p:spPr>
        <p:txBody>
          <a:bodyPr wrap="square" rtlCol="0">
            <a:spAutoFit/>
          </a:bodyPr>
          <a:lstStyle/>
          <a:p>
            <a:r>
              <a:rPr lang="zh-CN" altLang="en-US" sz="2400">
                <a:latin typeface="宋体" panose="02010600030101010101" pitchFamily="2" charset="-122"/>
                <a:ea typeface="宋体" panose="02010600030101010101" pitchFamily="2" charset="-122"/>
              </a:rPr>
              <a:t>添加</a:t>
            </a:r>
          </a:p>
        </p:txBody>
      </p:sp>
      <p:sp>
        <p:nvSpPr>
          <p:cNvPr id="9" name="文本框 8"/>
          <p:cNvSpPr txBox="1"/>
          <p:nvPr/>
        </p:nvSpPr>
        <p:spPr>
          <a:xfrm>
            <a:off x="2338705" y="5965825"/>
            <a:ext cx="843915" cy="460375"/>
          </a:xfrm>
          <a:prstGeom prst="rect">
            <a:avLst/>
          </a:prstGeom>
          <a:noFill/>
        </p:spPr>
        <p:txBody>
          <a:bodyPr wrap="square" rtlCol="0">
            <a:spAutoFit/>
          </a:bodyPr>
          <a:lstStyle/>
          <a:p>
            <a:r>
              <a:rPr lang="zh-CN" altLang="en-US" sz="2400">
                <a:latin typeface="宋体" panose="02010600030101010101" pitchFamily="2" charset="-122"/>
                <a:ea typeface="宋体" panose="02010600030101010101" pitchFamily="2" charset="-122"/>
              </a:rPr>
              <a:t>删除</a:t>
            </a:r>
          </a:p>
        </p:txBody>
      </p:sp>
      <p:sp>
        <p:nvSpPr>
          <p:cNvPr id="12" name="文本框 11"/>
          <p:cNvSpPr txBox="1"/>
          <p:nvPr/>
        </p:nvSpPr>
        <p:spPr>
          <a:xfrm>
            <a:off x="3750945" y="776605"/>
            <a:ext cx="1868805" cy="460375"/>
          </a:xfrm>
          <a:prstGeom prst="rect">
            <a:avLst/>
          </a:prstGeom>
          <a:noFill/>
        </p:spPr>
        <p:txBody>
          <a:bodyPr wrap="square" rtlCol="0">
            <a:spAutoFit/>
          </a:bodyPr>
          <a:lstStyle/>
          <a:p>
            <a:r>
              <a:rPr lang="zh-CN" altLang="en-US" sz="2400">
                <a:latin typeface="宋体" panose="02010600030101010101" pitchFamily="2" charset="-122"/>
                <a:ea typeface="宋体" panose="02010600030101010101" pitchFamily="2" charset="-122"/>
              </a:rPr>
              <a:t>查看行</a:t>
            </a:r>
          </a:p>
        </p:txBody>
      </p:sp>
      <p:sp>
        <p:nvSpPr>
          <p:cNvPr id="13" name="文本框 12"/>
          <p:cNvSpPr txBox="1"/>
          <p:nvPr/>
        </p:nvSpPr>
        <p:spPr>
          <a:xfrm>
            <a:off x="3750945" y="1812290"/>
            <a:ext cx="1868805" cy="460375"/>
          </a:xfrm>
          <a:prstGeom prst="rect">
            <a:avLst/>
          </a:prstGeom>
          <a:noFill/>
        </p:spPr>
        <p:txBody>
          <a:bodyPr wrap="square" rtlCol="0">
            <a:spAutoFit/>
          </a:bodyPr>
          <a:lstStyle/>
          <a:p>
            <a:r>
              <a:rPr lang="zh-CN" altLang="en-US" sz="2400">
                <a:latin typeface="宋体" panose="02010600030101010101" pitchFamily="2" charset="-122"/>
                <a:ea typeface="宋体" panose="02010600030101010101" pitchFamily="2" charset="-122"/>
              </a:rPr>
              <a:t>查看列</a:t>
            </a:r>
          </a:p>
        </p:txBody>
      </p:sp>
      <p:sp>
        <p:nvSpPr>
          <p:cNvPr id="14" name="文本框 13"/>
          <p:cNvSpPr txBox="1"/>
          <p:nvPr/>
        </p:nvSpPr>
        <p:spPr>
          <a:xfrm>
            <a:off x="3750945" y="3027680"/>
            <a:ext cx="2351405" cy="460375"/>
          </a:xfrm>
          <a:prstGeom prst="rect">
            <a:avLst/>
          </a:prstGeom>
          <a:noFill/>
        </p:spPr>
        <p:txBody>
          <a:bodyPr wrap="square" rtlCol="0">
            <a:spAutoFit/>
          </a:bodyPr>
          <a:lstStyle/>
          <a:p>
            <a:r>
              <a:rPr lang="zh-CN" altLang="en-US" sz="2400">
                <a:latin typeface="宋体" panose="02010600030101010101" pitchFamily="2" charset="-122"/>
                <a:ea typeface="宋体" panose="02010600030101010101" pitchFamily="2" charset="-122"/>
              </a:rPr>
              <a:t>查看某一值</a:t>
            </a:r>
          </a:p>
        </p:txBody>
      </p:sp>
      <p:sp>
        <p:nvSpPr>
          <p:cNvPr id="15" name="文本框 14"/>
          <p:cNvSpPr txBox="1"/>
          <p:nvPr/>
        </p:nvSpPr>
        <p:spPr>
          <a:xfrm>
            <a:off x="5402580" y="193040"/>
            <a:ext cx="7303135" cy="1198880"/>
          </a:xfrm>
          <a:prstGeom prst="rect">
            <a:avLst/>
          </a:prstGeom>
          <a:noFill/>
        </p:spPr>
        <p:txBody>
          <a:bodyPr wrap="square" rtlCol="0">
            <a:spAutoFit/>
          </a:bodyPr>
          <a:lstStyle/>
          <a:p>
            <a:r>
              <a:rPr lang="en-US" sz="2400">
                <a:latin typeface="宋体" panose="02010600030101010101" pitchFamily="2" charset="-122"/>
                <a:ea typeface="宋体" panose="02010600030101010101" pitchFamily="2" charset="-122"/>
                <a:cs typeface="宋体" panose="02010600030101010101" pitchFamily="2" charset="-122"/>
              </a:rPr>
              <a:t>1.head</a:t>
            </a:r>
            <a:r>
              <a:rPr lang="zh-CN" altLang="en-US" sz="2400">
                <a:latin typeface="宋体" panose="02010600030101010101" pitchFamily="2" charset="-122"/>
                <a:ea typeface="宋体" panose="02010600030101010101" pitchFamily="2" charset="-122"/>
                <a:cs typeface="宋体" panose="02010600030101010101" pitchFamily="2" charset="-122"/>
              </a:rPr>
              <a:t>（）、</a:t>
            </a:r>
            <a:r>
              <a:rPr lang="en-US" altLang="zh-CN" sz="2400">
                <a:latin typeface="宋体" panose="02010600030101010101" pitchFamily="2" charset="-122"/>
                <a:ea typeface="宋体" panose="02010600030101010101" pitchFamily="2" charset="-122"/>
                <a:cs typeface="宋体" panose="02010600030101010101" pitchFamily="2" charset="-122"/>
              </a:rPr>
              <a:t>tail</a:t>
            </a:r>
            <a:r>
              <a:rPr lang="zh-CN" altLang="en-US" sz="2400">
                <a:latin typeface="宋体" panose="02010600030101010101" pitchFamily="2" charset="-122"/>
                <a:ea typeface="宋体" panose="02010600030101010101" pitchFamily="2" charset="-122"/>
                <a:cs typeface="宋体" panose="02010600030101010101" pitchFamily="2" charset="-122"/>
              </a:rPr>
              <a:t>（）</a:t>
            </a:r>
          </a:p>
          <a:p>
            <a:r>
              <a:rPr lang="en-US" altLang="zh-CN" sz="2400">
                <a:latin typeface="宋体" panose="02010600030101010101" pitchFamily="2" charset="-122"/>
                <a:ea typeface="宋体" panose="02010600030101010101" pitchFamily="2" charset="-122"/>
                <a:cs typeface="宋体" panose="02010600030101010101" pitchFamily="2" charset="-122"/>
              </a:rPr>
              <a:t>2.</a:t>
            </a:r>
            <a:r>
              <a:rPr lang="zh-CN" altLang="en-US" sz="2400">
                <a:latin typeface="宋体" panose="02010600030101010101" pitchFamily="2" charset="-122"/>
                <a:ea typeface="宋体" panose="02010600030101010101" pitchFamily="2" charset="-122"/>
                <a:cs typeface="宋体" panose="02010600030101010101" pitchFamily="2" charset="-122"/>
              </a:rPr>
              <a:t>查看指定行：</a:t>
            </a:r>
            <a:r>
              <a:rPr lang="en-US" altLang="zh-CN" sz="2400">
                <a:latin typeface="宋体" panose="02010600030101010101" pitchFamily="2" charset="-122"/>
                <a:ea typeface="宋体" panose="02010600030101010101" pitchFamily="2" charset="-122"/>
                <a:cs typeface="宋体" panose="02010600030101010101" pitchFamily="2" charset="-122"/>
                <a:sym typeface="微软雅黑" panose="020B0503020204020204" charset="-122"/>
              </a:rPr>
              <a:t>df</a:t>
            </a:r>
            <a:r>
              <a:rPr lang="en-US" altLang="zh-CN" sz="2400" b="1">
                <a:solidFill>
                  <a:srgbClr val="FF0000"/>
                </a:solidFill>
                <a:latin typeface="宋体" panose="02010600030101010101" pitchFamily="2" charset="-122"/>
                <a:ea typeface="宋体" panose="02010600030101010101" pitchFamily="2" charset="-122"/>
                <a:cs typeface="宋体" panose="02010600030101010101" pitchFamily="2" charset="-122"/>
                <a:sym typeface="微软雅黑" panose="020B0503020204020204" charset="-122"/>
              </a:rPr>
              <a:t>[</a:t>
            </a:r>
            <a:r>
              <a:rPr lang="en-US" altLang="zh-CN" sz="2400">
                <a:latin typeface="宋体" panose="02010600030101010101" pitchFamily="2" charset="-122"/>
                <a:ea typeface="宋体" panose="02010600030101010101" pitchFamily="2" charset="-122"/>
                <a:cs typeface="宋体" panose="02010600030101010101" pitchFamily="2" charset="-122"/>
                <a:sym typeface="微软雅黑" panose="020B0503020204020204" charset="-122"/>
              </a:rPr>
              <a:t>start:</a:t>
            </a:r>
            <a:r>
              <a:rPr lang="en-US" altLang="zh-CN" sz="2400" b="1">
                <a:solidFill>
                  <a:srgbClr val="FF0000"/>
                </a:solidFill>
                <a:latin typeface="宋体" panose="02010600030101010101" pitchFamily="2" charset="-122"/>
                <a:ea typeface="宋体" panose="02010600030101010101" pitchFamily="2" charset="-122"/>
                <a:cs typeface="宋体" panose="02010600030101010101" pitchFamily="2" charset="-122"/>
                <a:sym typeface="微软雅黑" panose="020B0503020204020204" charset="-122"/>
              </a:rPr>
              <a:t>stop]</a:t>
            </a:r>
            <a:r>
              <a:rPr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sym typeface="微软雅黑" panose="020B0503020204020204" charset="-122"/>
              </a:rPr>
              <a:t>：</a:t>
            </a:r>
            <a:r>
              <a:rPr lang="en-US" altLang="zh-CN" sz="2400" b="1">
                <a:solidFill>
                  <a:srgbClr val="FF0000"/>
                </a:solidFill>
                <a:latin typeface="宋体" panose="02010600030101010101" pitchFamily="2" charset="-122"/>
                <a:ea typeface="宋体" panose="02010600030101010101" pitchFamily="2" charset="-122"/>
                <a:cs typeface="宋体" panose="02010600030101010101" pitchFamily="2" charset="-122"/>
                <a:sym typeface="微软雅黑" panose="020B0503020204020204" charset="-122"/>
              </a:rPr>
              <a:t>df[2:5]</a:t>
            </a:r>
            <a:endParaRPr lang="zh-CN" altLang="en-US" sz="2400">
              <a:latin typeface="宋体" panose="02010600030101010101" pitchFamily="2" charset="-122"/>
              <a:ea typeface="宋体" panose="02010600030101010101" pitchFamily="2" charset="-122"/>
              <a:cs typeface="宋体" panose="02010600030101010101" pitchFamily="2" charset="-122"/>
            </a:endParaRPr>
          </a:p>
          <a:p>
            <a:r>
              <a:rPr lang="en-US" altLang="zh-CN" sz="2400">
                <a:latin typeface="宋体" panose="02010600030101010101" pitchFamily="2" charset="-122"/>
                <a:ea typeface="宋体" panose="02010600030101010101" pitchFamily="2" charset="-122"/>
                <a:cs typeface="宋体" panose="02010600030101010101" pitchFamily="2" charset="-122"/>
              </a:rPr>
              <a:t>3.通过布尔型数据选取行</a:t>
            </a:r>
            <a:r>
              <a:rPr lang="zh-CN" altLang="en-US" sz="2400">
                <a:latin typeface="宋体" panose="02010600030101010101" pitchFamily="2" charset="-122"/>
                <a:ea typeface="宋体" panose="02010600030101010101" pitchFamily="2" charset="-122"/>
                <a:cs typeface="宋体" panose="02010600030101010101" pitchFamily="2" charset="-122"/>
              </a:rPr>
              <a:t>：</a:t>
            </a:r>
            <a:r>
              <a:rPr lang="en-US" altLang="zh-CN" sz="2400" dirty="0" err="1">
                <a:latin typeface="宋体" panose="02010600030101010101" pitchFamily="2" charset="-122"/>
                <a:ea typeface="宋体" panose="02010600030101010101" pitchFamily="2" charset="-122"/>
                <a:cs typeface="宋体" panose="02010600030101010101" pitchFamily="2" charset="-122"/>
                <a:sym typeface="+mn-ea"/>
              </a:rPr>
              <a:t>df</a:t>
            </a:r>
            <a:r>
              <a:rPr lang="en-US" altLang="zh-CN" sz="2400" b="1" dirty="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a:t>
            </a:r>
            <a:r>
              <a:rPr lang="en-US" altLang="zh-CN" sz="2400" b="1" dirty="0" err="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df</a:t>
            </a:r>
            <a:r>
              <a:rPr lang="en-US" altLang="zh-CN" sz="2400" b="1" dirty="0">
                <a:solidFill>
                  <a:srgbClr val="00B050"/>
                </a:solidFill>
                <a:latin typeface="宋体" panose="02010600030101010101" pitchFamily="2" charset="-122"/>
                <a:ea typeface="宋体" panose="02010600030101010101" pitchFamily="2" charset="-122"/>
                <a:cs typeface="宋体" panose="02010600030101010101" pitchFamily="2" charset="-122"/>
                <a:sym typeface="+mn-ea"/>
              </a:rPr>
              <a:t>[</a:t>
            </a:r>
            <a:r>
              <a:rPr lang="en-US" altLang="zh-CN" sz="2400" dirty="0">
                <a:latin typeface="宋体" panose="02010600030101010101" pitchFamily="2" charset="-122"/>
                <a:ea typeface="宋体" panose="02010600030101010101" pitchFamily="2" charset="-122"/>
                <a:cs typeface="宋体" panose="02010600030101010101" pitchFamily="2" charset="-122"/>
                <a:sym typeface="微软雅黑" panose="020B0503020204020204" charset="-122"/>
              </a:rPr>
              <a:t>"</a:t>
            </a:r>
            <a:r>
              <a:rPr lang="zh-CN" altLang="en-US" sz="2400" dirty="0">
                <a:latin typeface="宋体" panose="02010600030101010101" pitchFamily="2" charset="-122"/>
                <a:ea typeface="宋体" panose="02010600030101010101" pitchFamily="2" charset="-122"/>
                <a:cs typeface="宋体" panose="02010600030101010101" pitchFamily="2" charset="-122"/>
                <a:sym typeface="微软雅黑" panose="020B0503020204020204" charset="-122"/>
              </a:rPr>
              <a:t>技术</a:t>
            </a:r>
            <a:r>
              <a:rPr lang="en-US" altLang="zh-CN" sz="2400" dirty="0">
                <a:latin typeface="宋体" panose="02010600030101010101" pitchFamily="2" charset="-122"/>
                <a:ea typeface="宋体" panose="02010600030101010101" pitchFamily="2" charset="-122"/>
                <a:cs typeface="宋体" panose="02010600030101010101" pitchFamily="2" charset="-122"/>
                <a:sym typeface="微软雅黑" panose="020B0503020204020204" charset="-122"/>
              </a:rPr>
              <a:t>"</a:t>
            </a:r>
            <a:r>
              <a:rPr lang="en-US" altLang="zh-CN" sz="2400" b="1" dirty="0">
                <a:solidFill>
                  <a:srgbClr val="00B050"/>
                </a:solidFill>
                <a:latin typeface="宋体" panose="02010600030101010101" pitchFamily="2" charset="-122"/>
                <a:ea typeface="宋体" panose="02010600030101010101" pitchFamily="2" charset="-122"/>
                <a:cs typeface="宋体" panose="02010600030101010101" pitchFamily="2" charset="-122"/>
                <a:sym typeface="+mn-ea"/>
              </a:rPr>
              <a:t>]</a:t>
            </a:r>
            <a:r>
              <a:rPr lang="en-US" altLang="zh-CN" sz="2400" dirty="0">
                <a:latin typeface="宋体" panose="02010600030101010101" pitchFamily="2" charset="-122"/>
                <a:ea typeface="宋体" panose="02010600030101010101" pitchFamily="2" charset="-122"/>
                <a:cs typeface="宋体" panose="02010600030101010101" pitchFamily="2" charset="-122"/>
                <a:sym typeface="+mn-ea"/>
              </a:rPr>
              <a:t>&gt;90</a:t>
            </a:r>
            <a:r>
              <a:rPr lang="en-US" altLang="zh-CN" sz="2400" b="1" dirty="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a:t>
            </a:r>
            <a:endParaRPr lang="en-US" altLang="zh-CN" sz="2400">
              <a:latin typeface="宋体" panose="02010600030101010101" pitchFamily="2" charset="-122"/>
              <a:ea typeface="宋体" panose="02010600030101010101" pitchFamily="2" charset="-122"/>
              <a:cs typeface="宋体" panose="02010600030101010101" pitchFamily="2" charset="-122"/>
            </a:endParaRPr>
          </a:p>
        </p:txBody>
      </p:sp>
      <p:sp>
        <p:nvSpPr>
          <p:cNvPr id="16" name="文本框 15"/>
          <p:cNvSpPr txBox="1"/>
          <p:nvPr/>
        </p:nvSpPr>
        <p:spPr>
          <a:xfrm>
            <a:off x="5387975" y="1430020"/>
            <a:ext cx="6801485" cy="1198880"/>
          </a:xfrm>
          <a:prstGeom prst="rect">
            <a:avLst/>
          </a:prstGeom>
          <a:noFill/>
        </p:spPr>
        <p:txBody>
          <a:bodyPr wrap="square" rtlCol="0" anchor="t">
            <a:spAutoFit/>
          </a:bodyPr>
          <a:lstStyle/>
          <a:p>
            <a:pPr algn="l"/>
            <a:r>
              <a:rPr lang="en-US" altLang="zh-CN" sz="2400">
                <a:latin typeface="宋体" panose="02010600030101010101" pitchFamily="2" charset="-122"/>
                <a:ea typeface="宋体" panose="02010600030101010101" pitchFamily="2" charset="-122"/>
                <a:cs typeface="宋体" panose="02010600030101010101" pitchFamily="2" charset="-122"/>
                <a:sym typeface="+mn-ea"/>
              </a:rPr>
              <a:t>1.</a:t>
            </a:r>
            <a:r>
              <a:rPr lang="zh-CN" altLang="en-US" sz="2400">
                <a:latin typeface="宋体" panose="02010600030101010101" pitchFamily="2" charset="-122"/>
                <a:ea typeface="宋体" panose="02010600030101010101" pitchFamily="2" charset="-122"/>
                <a:cs typeface="宋体" panose="02010600030101010101" pitchFamily="2" charset="-122"/>
                <a:sym typeface="+mn-ea"/>
              </a:rPr>
              <a:t>通过</a:t>
            </a:r>
            <a:r>
              <a:rPr lang="en-US" altLang="zh-CN" sz="24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df</a:t>
            </a:r>
            <a:r>
              <a:rPr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属性：</a:t>
            </a:r>
            <a:r>
              <a:rPr lang="zh-CN" altLang="en-US" sz="2400" b="1">
                <a:solidFill>
                  <a:schemeClr val="tx1"/>
                </a:solidFill>
                <a:latin typeface="宋体" panose="02010600030101010101" pitchFamily="2" charset="-122"/>
                <a:ea typeface="宋体" panose="02010600030101010101" pitchFamily="2" charset="-122"/>
                <a:cs typeface="宋体" panose="02010600030101010101" pitchFamily="2" charset="-122"/>
                <a:sym typeface="+mn-ea"/>
              </a:rPr>
              <a:t>df.英语</a:t>
            </a:r>
            <a:endParaRPr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a:p>
            <a:pPr algn="l"/>
            <a:r>
              <a:rPr lang="en-US" altLang="zh-CN" sz="2400">
                <a:latin typeface="宋体" panose="02010600030101010101" pitchFamily="2" charset="-122"/>
                <a:ea typeface="宋体" panose="02010600030101010101" pitchFamily="2" charset="-122"/>
                <a:cs typeface="宋体" panose="02010600030101010101" pitchFamily="2" charset="-122"/>
                <a:sym typeface="+mn-ea"/>
              </a:rPr>
              <a:t>2.</a:t>
            </a:r>
            <a:r>
              <a:rPr lang="zh-CN" altLang="en-US" sz="2400">
                <a:latin typeface="宋体" panose="02010600030101010101" pitchFamily="2" charset="-122"/>
                <a:ea typeface="宋体" panose="02010600030101010101" pitchFamily="2" charset="-122"/>
                <a:cs typeface="宋体" panose="02010600030101010101" pitchFamily="2" charset="-122"/>
                <a:sym typeface="+mn-ea"/>
              </a:rPr>
              <a:t>通过</a:t>
            </a:r>
            <a:r>
              <a:rPr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字典的键：</a:t>
            </a:r>
            <a:r>
              <a:rPr lang="en-US" altLang="zh-CN" sz="2400" dirty="0" err="1">
                <a:latin typeface="宋体" panose="02010600030101010101" pitchFamily="2" charset="-122"/>
                <a:ea typeface="宋体" panose="02010600030101010101" pitchFamily="2" charset="-122"/>
                <a:cs typeface="宋体" panose="02010600030101010101" pitchFamily="2" charset="-122"/>
                <a:sym typeface="微软雅黑" panose="020B0503020204020204" charset="-122"/>
              </a:rPr>
              <a:t>df</a:t>
            </a:r>
            <a:r>
              <a:rPr lang="en-US" altLang="zh-CN" sz="2400" dirty="0">
                <a:latin typeface="宋体" panose="02010600030101010101" pitchFamily="2" charset="-122"/>
                <a:ea typeface="宋体" panose="02010600030101010101" pitchFamily="2" charset="-122"/>
                <a:cs typeface="宋体" panose="02010600030101010101" pitchFamily="2" charset="-122"/>
                <a:sym typeface="微软雅黑" panose="020B0503020204020204" charset="-122"/>
              </a:rPr>
              <a:t>["</a:t>
            </a:r>
            <a:r>
              <a:rPr lang="zh-CN" altLang="zh-CN" sz="2400" dirty="0">
                <a:effectLst/>
                <a:latin typeface="宋体" panose="02010600030101010101" pitchFamily="2" charset="-122"/>
                <a:ea typeface="宋体" panose="02010600030101010101" pitchFamily="2" charset="-122"/>
                <a:cs typeface="宋体" panose="02010600030101010101" pitchFamily="2" charset="-122"/>
                <a:sym typeface="+mn-ea"/>
              </a:rPr>
              <a:t>英语</a:t>
            </a:r>
            <a:r>
              <a:rPr lang="en-US" altLang="zh-CN" sz="2400" dirty="0">
                <a:latin typeface="宋体" panose="02010600030101010101" pitchFamily="2" charset="-122"/>
                <a:ea typeface="宋体" panose="02010600030101010101" pitchFamily="2" charset="-122"/>
                <a:cs typeface="宋体" panose="02010600030101010101" pitchFamily="2" charset="-122"/>
                <a:sym typeface="微软雅黑" panose="020B0503020204020204" charset="-122"/>
              </a:rPr>
              <a:t>"]</a:t>
            </a:r>
            <a:endParaRPr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endParaRPr>
          </a:p>
          <a:p>
            <a:pPr algn="l"/>
            <a:r>
              <a:rPr lang="en-US" altLang="zh-CN" sz="2400">
                <a:latin typeface="宋体" panose="02010600030101010101" pitchFamily="2" charset="-122"/>
                <a:ea typeface="宋体" panose="02010600030101010101" pitchFamily="2" charset="-122"/>
                <a:cs typeface="宋体" panose="02010600030101010101" pitchFamily="2" charset="-122"/>
                <a:sym typeface="+mn-ea"/>
              </a:rPr>
              <a:t>3.</a:t>
            </a:r>
            <a:r>
              <a:rPr lang="zh-CN" altLang="en-US" sz="2400">
                <a:latin typeface="宋体" panose="02010600030101010101" pitchFamily="2" charset="-122"/>
                <a:ea typeface="宋体" panose="02010600030101010101" pitchFamily="2" charset="-122"/>
                <a:cs typeface="宋体" panose="02010600030101010101" pitchFamily="2" charset="-122"/>
                <a:sym typeface="+mn-ea"/>
              </a:rPr>
              <a:t>查看多列：</a:t>
            </a:r>
            <a:r>
              <a:rPr lang="en-US" altLang="zh-CN" sz="2400" dirty="0" err="1">
                <a:latin typeface="宋体" panose="02010600030101010101" pitchFamily="2" charset="-122"/>
                <a:ea typeface="宋体" panose="02010600030101010101" pitchFamily="2" charset="-122"/>
                <a:cs typeface="宋体" panose="02010600030101010101" pitchFamily="2" charset="-122"/>
                <a:sym typeface="+mn-ea"/>
              </a:rPr>
              <a:t>df</a:t>
            </a:r>
            <a:r>
              <a:rPr lang="en-US" altLang="zh-CN" sz="2400" dirty="0">
                <a:latin typeface="宋体" panose="02010600030101010101" pitchFamily="2" charset="-122"/>
                <a:ea typeface="宋体" panose="02010600030101010101" pitchFamily="2" charset="-122"/>
                <a:cs typeface="宋体" panose="02010600030101010101" pitchFamily="2" charset="-122"/>
                <a:sym typeface="+mn-ea"/>
              </a:rPr>
              <a:t>[["</a:t>
            </a:r>
            <a:r>
              <a:rPr lang="zh-CN" altLang="zh-CN" sz="2400" dirty="0">
                <a:effectLst/>
                <a:latin typeface="宋体" panose="02010600030101010101" pitchFamily="2" charset="-122"/>
                <a:ea typeface="宋体" panose="02010600030101010101" pitchFamily="2" charset="-122"/>
                <a:cs typeface="宋体" panose="02010600030101010101" pitchFamily="2" charset="-122"/>
                <a:sym typeface="+mn-ea"/>
              </a:rPr>
              <a:t>英语</a:t>
            </a:r>
            <a:r>
              <a:rPr lang="en-US" altLang="zh-CN" sz="2400" dirty="0">
                <a:latin typeface="宋体" panose="02010600030101010101" pitchFamily="2" charset="-122"/>
                <a:ea typeface="宋体" panose="02010600030101010101" pitchFamily="2" charset="-122"/>
                <a:cs typeface="宋体" panose="02010600030101010101" pitchFamily="2" charset="-122"/>
                <a:sym typeface="+mn-ea"/>
              </a:rPr>
              <a:t>","</a:t>
            </a:r>
            <a:r>
              <a:rPr lang="zh-CN" altLang="en-US" sz="2400" dirty="0">
                <a:latin typeface="宋体" panose="02010600030101010101" pitchFamily="2" charset="-122"/>
                <a:ea typeface="宋体" panose="02010600030101010101" pitchFamily="2" charset="-122"/>
                <a:cs typeface="宋体" panose="02010600030101010101" pitchFamily="2" charset="-122"/>
                <a:sym typeface="+mn-ea"/>
              </a:rPr>
              <a:t>技术</a:t>
            </a:r>
            <a:r>
              <a:rPr lang="en-US" altLang="zh-CN" sz="2400" dirty="0">
                <a:latin typeface="宋体" panose="02010600030101010101" pitchFamily="2" charset="-122"/>
                <a:ea typeface="宋体" panose="02010600030101010101" pitchFamily="2" charset="-122"/>
                <a:cs typeface="宋体" panose="02010600030101010101" pitchFamily="2" charset="-122"/>
                <a:sym typeface="+mn-ea"/>
              </a:rPr>
              <a:t>"]]</a:t>
            </a:r>
            <a:endParaRPr lang="en-US" altLang="zh-CN" sz="2400" b="1" dirty="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17" name="文本框 16"/>
          <p:cNvSpPr txBox="1"/>
          <p:nvPr/>
        </p:nvSpPr>
        <p:spPr>
          <a:xfrm>
            <a:off x="5402580" y="2778125"/>
            <a:ext cx="6278880" cy="829945"/>
          </a:xfrm>
          <a:prstGeom prst="rect">
            <a:avLst/>
          </a:prstGeom>
          <a:noFill/>
        </p:spPr>
        <p:txBody>
          <a:bodyPr wrap="square" rtlCol="0" anchor="t">
            <a:spAutoFit/>
          </a:bodyPr>
          <a:lstStyle/>
          <a:p>
            <a:pPr algn="l"/>
            <a:r>
              <a:rPr lang="en-US" altLang="zh-CN" sz="2400" dirty="0">
                <a:latin typeface="宋体" panose="02010600030101010101" pitchFamily="2" charset="-122"/>
                <a:ea typeface="宋体" panose="02010600030101010101" pitchFamily="2" charset="-122"/>
                <a:cs typeface="宋体" panose="02010600030101010101" pitchFamily="2" charset="-122"/>
                <a:sym typeface="+mn-ea"/>
              </a:rPr>
              <a:t>1.</a:t>
            </a:r>
            <a:r>
              <a:rPr lang="zh-CN" altLang="en-US" sz="2400" dirty="0">
                <a:latin typeface="宋体" panose="02010600030101010101" pitchFamily="2" charset="-122"/>
                <a:ea typeface="宋体" panose="02010600030101010101" pitchFamily="2" charset="-122"/>
                <a:cs typeface="宋体" panose="02010600030101010101" pitchFamily="2" charset="-122"/>
                <a:sym typeface="+mn-ea"/>
              </a:rPr>
              <a:t>根据</a:t>
            </a:r>
            <a:r>
              <a:rPr lang="zh-CN" altLang="en-US" sz="2400" b="1" dirty="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列行</a:t>
            </a:r>
            <a:r>
              <a:rPr lang="zh-CN" altLang="en-US" sz="2400" dirty="0">
                <a:latin typeface="宋体" panose="02010600030101010101" pitchFamily="2" charset="-122"/>
                <a:ea typeface="宋体" panose="02010600030101010101" pitchFamily="2" charset="-122"/>
                <a:cs typeface="宋体" panose="02010600030101010101" pitchFamily="2" charset="-122"/>
                <a:sym typeface="+mn-ea"/>
              </a:rPr>
              <a:t>标签选取：df["技术"][2]</a:t>
            </a:r>
          </a:p>
          <a:p>
            <a:pPr algn="l"/>
            <a:r>
              <a:rPr lang="en-US" altLang="zh-CN" sz="2400" dirty="0">
                <a:latin typeface="宋体" panose="02010600030101010101" pitchFamily="2" charset="-122"/>
                <a:ea typeface="宋体" panose="02010600030101010101" pitchFamily="2" charset="-122"/>
                <a:cs typeface="宋体" panose="02010600030101010101" pitchFamily="2" charset="-122"/>
                <a:sym typeface="+mn-ea"/>
              </a:rPr>
              <a:t>2.df.at[</a:t>
            </a:r>
            <a:r>
              <a:rPr lang="zh-CN" altLang="en-US" sz="2400" dirty="0">
                <a:latin typeface="宋体" panose="02010600030101010101" pitchFamily="2" charset="-122"/>
                <a:ea typeface="宋体" panose="02010600030101010101" pitchFamily="2" charset="-122"/>
                <a:cs typeface="宋体" panose="02010600030101010101" pitchFamily="2" charset="-122"/>
                <a:sym typeface="+mn-ea"/>
              </a:rPr>
              <a:t>行索引</a:t>
            </a:r>
            <a:r>
              <a:rPr lang="en-US" altLang="zh-CN" sz="2400" dirty="0">
                <a:latin typeface="宋体" panose="02010600030101010101" pitchFamily="2" charset="-122"/>
                <a:ea typeface="宋体" panose="02010600030101010101" pitchFamily="2" charset="-122"/>
                <a:cs typeface="宋体" panose="02010600030101010101" pitchFamily="2" charset="-122"/>
                <a:sym typeface="+mn-ea"/>
              </a:rPr>
              <a:t>,</a:t>
            </a:r>
            <a:r>
              <a:rPr lang="zh-CN" altLang="en-US" sz="2400" dirty="0">
                <a:latin typeface="宋体" panose="02010600030101010101" pitchFamily="2" charset="-122"/>
                <a:ea typeface="宋体" panose="02010600030101010101" pitchFamily="2" charset="-122"/>
                <a:cs typeface="宋体" panose="02010600030101010101" pitchFamily="2" charset="-122"/>
                <a:sym typeface="+mn-ea"/>
              </a:rPr>
              <a:t>列标签</a:t>
            </a:r>
            <a:r>
              <a:rPr lang="en-US" altLang="zh-CN" sz="2400" dirty="0">
                <a:latin typeface="宋体" panose="02010600030101010101" pitchFamily="2" charset="-122"/>
                <a:ea typeface="宋体" panose="02010600030101010101" pitchFamily="2" charset="-122"/>
                <a:cs typeface="宋体" panose="02010600030101010101" pitchFamily="2" charset="-122"/>
                <a:sym typeface="+mn-ea"/>
              </a:rPr>
              <a:t>]</a:t>
            </a:r>
            <a:r>
              <a:rPr lang="zh-CN" altLang="en-US" sz="2400" dirty="0">
                <a:latin typeface="宋体" panose="02010600030101010101" pitchFamily="2" charset="-122"/>
                <a:ea typeface="宋体" panose="02010600030101010101" pitchFamily="2" charset="-122"/>
                <a:cs typeface="宋体" panose="02010600030101010101" pitchFamily="2" charset="-122"/>
                <a:sym typeface="+mn-ea"/>
              </a:rPr>
              <a:t>：</a:t>
            </a:r>
            <a:r>
              <a:rPr lang="en-US" altLang="zh-CN" sz="2400" dirty="0">
                <a:latin typeface="宋体" panose="02010600030101010101" pitchFamily="2" charset="-122"/>
                <a:ea typeface="宋体" panose="02010600030101010101" pitchFamily="2" charset="-122"/>
                <a:cs typeface="宋体" panose="02010600030101010101" pitchFamily="2" charset="-122"/>
                <a:sym typeface="+mn-ea"/>
              </a:rPr>
              <a:t>df</a:t>
            </a:r>
            <a:r>
              <a:rPr lang="zh-CN" altLang="en-US" sz="2400" dirty="0">
                <a:latin typeface="宋体" panose="02010600030101010101" pitchFamily="2" charset="-122"/>
                <a:ea typeface="宋体" panose="02010600030101010101" pitchFamily="2" charset="-122"/>
                <a:cs typeface="宋体" panose="02010600030101010101" pitchFamily="2" charset="-122"/>
                <a:sym typeface="+mn-ea"/>
              </a:rPr>
              <a:t>.at[2,"技术"]</a:t>
            </a:r>
          </a:p>
        </p:txBody>
      </p:sp>
      <p:sp>
        <p:nvSpPr>
          <p:cNvPr id="18" name="左大括号 17"/>
          <p:cNvSpPr/>
          <p:nvPr/>
        </p:nvSpPr>
        <p:spPr>
          <a:xfrm>
            <a:off x="3454400" y="1044575"/>
            <a:ext cx="296545" cy="2132330"/>
          </a:xfrm>
          <a:prstGeom prst="leftBrace">
            <a:avLst>
              <a:gd name="adj1" fmla="val 37961"/>
              <a:gd name="adj2" fmla="val 49717"/>
            </a:avLst>
          </a:prstGeom>
          <a:ln w="476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宋体" panose="02010600030101010101" pitchFamily="2" charset="-122"/>
              <a:ea typeface="宋体" panose="02010600030101010101" pitchFamily="2" charset="-122"/>
            </a:endParaRPr>
          </a:p>
        </p:txBody>
      </p:sp>
      <p:sp>
        <p:nvSpPr>
          <p:cNvPr id="19" name="文本框 18"/>
          <p:cNvSpPr txBox="1"/>
          <p:nvPr/>
        </p:nvSpPr>
        <p:spPr>
          <a:xfrm>
            <a:off x="4864100" y="3780790"/>
            <a:ext cx="7019290" cy="829945"/>
          </a:xfrm>
          <a:prstGeom prst="rect">
            <a:avLst/>
          </a:prstGeom>
          <a:noFill/>
        </p:spPr>
        <p:txBody>
          <a:bodyPr wrap="square" rtlCol="0" anchor="t">
            <a:spAutoFit/>
          </a:bodyPr>
          <a:lstStyle/>
          <a:p>
            <a:r>
              <a:rPr lang="en-US" altLang="zh-CN" sz="2400">
                <a:latin typeface="宋体" panose="02010600030101010101" pitchFamily="2" charset="-122"/>
                <a:ea typeface="宋体" panose="02010600030101010101" pitchFamily="2" charset="-122"/>
                <a:cs typeface="宋体" panose="02010600030101010101" pitchFamily="2" charset="-122"/>
                <a:sym typeface="微软雅黑" panose="020B0503020204020204" charset="-122"/>
              </a:rPr>
              <a:t>df.append(data</a:t>
            </a:r>
            <a:r>
              <a:rPr lang="zh-CN" altLang="en-US" sz="2400">
                <a:latin typeface="宋体" panose="02010600030101010101" pitchFamily="2" charset="-122"/>
                <a:ea typeface="宋体" panose="02010600030101010101" pitchFamily="2" charset="-122"/>
                <a:cs typeface="宋体" panose="02010600030101010101" pitchFamily="2" charset="-122"/>
                <a:sym typeface="微软雅黑" panose="020B0503020204020204" charset="-122"/>
              </a:rPr>
              <a:t>，ignore_index=</a:t>
            </a:r>
            <a:r>
              <a:rPr lang="en-US" altLang="zh-CN" sz="2400">
                <a:latin typeface="宋体" panose="02010600030101010101" pitchFamily="2" charset="-122"/>
                <a:ea typeface="宋体" panose="02010600030101010101" pitchFamily="2" charset="-122"/>
                <a:cs typeface="宋体" panose="02010600030101010101" pitchFamily="2" charset="-122"/>
                <a:sym typeface="微软雅黑" panose="020B0503020204020204" charset="-122"/>
              </a:rPr>
              <a:t>False)</a:t>
            </a:r>
          </a:p>
          <a:p>
            <a:r>
              <a:rPr lang="en-US" altLang="zh-CN" sz="2400">
                <a:latin typeface="宋体" panose="02010600030101010101" pitchFamily="2" charset="-122"/>
                <a:ea typeface="宋体" panose="02010600030101010101" pitchFamily="2" charset="-122"/>
                <a:cs typeface="宋体" panose="02010600030101010101" pitchFamily="2" charset="-122"/>
                <a:sym typeface="微软雅黑" panose="020B0503020204020204" charset="-122"/>
              </a:rPr>
              <a:t>是否</a:t>
            </a:r>
            <a:r>
              <a:rPr lang="zh-CN" altLang="en-US" sz="2400">
                <a:latin typeface="宋体" panose="02010600030101010101" pitchFamily="2" charset="-122"/>
                <a:ea typeface="宋体" panose="02010600030101010101" pitchFamily="2" charset="-122"/>
                <a:cs typeface="宋体" panose="02010600030101010101" pitchFamily="2" charset="-122"/>
                <a:sym typeface="微软雅黑" panose="020B0503020204020204" charset="-122"/>
              </a:rPr>
              <a:t>更新索引</a:t>
            </a:r>
            <a:r>
              <a:rPr lang="en-US" altLang="zh-CN" sz="2400">
                <a:latin typeface="宋体" panose="02010600030101010101" pitchFamily="2" charset="-122"/>
                <a:ea typeface="宋体" panose="02010600030101010101" pitchFamily="2" charset="-122"/>
                <a:cs typeface="宋体" panose="02010600030101010101" pitchFamily="2" charset="-122"/>
                <a:sym typeface="微软雅黑" panose="020B0503020204020204" charset="-122"/>
              </a:rPr>
              <a:t>，True为是，False为否，</a:t>
            </a:r>
            <a:r>
              <a:rPr lang="zh-CN" altLang="en-US" sz="2400">
                <a:latin typeface="宋体" panose="02010600030101010101" pitchFamily="2" charset="-122"/>
                <a:ea typeface="宋体" panose="02010600030101010101" pitchFamily="2" charset="-122"/>
                <a:cs typeface="宋体" panose="02010600030101010101" pitchFamily="2" charset="-122"/>
                <a:sym typeface="微软雅黑" panose="020B0503020204020204" charset="-122"/>
              </a:rPr>
              <a:t>默认</a:t>
            </a:r>
            <a:r>
              <a:rPr lang="en-US" altLang="zh-CN" sz="2400">
                <a:latin typeface="宋体" panose="02010600030101010101" pitchFamily="2" charset="-122"/>
                <a:ea typeface="宋体" panose="02010600030101010101" pitchFamily="2" charset="-122"/>
                <a:cs typeface="宋体" panose="02010600030101010101" pitchFamily="2" charset="-122"/>
                <a:sym typeface="微软雅黑" panose="020B0503020204020204" charset="-122"/>
              </a:rPr>
              <a:t>False</a:t>
            </a:r>
          </a:p>
        </p:txBody>
      </p:sp>
      <p:sp>
        <p:nvSpPr>
          <p:cNvPr id="20" name="文本框 19"/>
          <p:cNvSpPr txBox="1"/>
          <p:nvPr/>
        </p:nvSpPr>
        <p:spPr>
          <a:xfrm>
            <a:off x="3649345" y="3864610"/>
            <a:ext cx="1708785" cy="460375"/>
          </a:xfrm>
          <a:prstGeom prst="rect">
            <a:avLst/>
          </a:prstGeom>
          <a:noFill/>
        </p:spPr>
        <p:txBody>
          <a:bodyPr wrap="square" rtlCol="0">
            <a:spAutoFit/>
          </a:bodyPr>
          <a:lstStyle/>
          <a:p>
            <a:r>
              <a:rPr lang="zh-CN" altLang="en-US" sz="2400">
                <a:latin typeface="宋体" panose="02010600030101010101" pitchFamily="2" charset="-122"/>
                <a:ea typeface="宋体" panose="02010600030101010101" pitchFamily="2" charset="-122"/>
              </a:rPr>
              <a:t>添加行</a:t>
            </a:r>
          </a:p>
        </p:txBody>
      </p:sp>
      <p:sp>
        <p:nvSpPr>
          <p:cNvPr id="21" name="文本框 20"/>
          <p:cNvSpPr txBox="1"/>
          <p:nvPr/>
        </p:nvSpPr>
        <p:spPr>
          <a:xfrm>
            <a:off x="3649345" y="4841875"/>
            <a:ext cx="1099185" cy="460375"/>
          </a:xfrm>
          <a:prstGeom prst="rect">
            <a:avLst/>
          </a:prstGeom>
          <a:noFill/>
        </p:spPr>
        <p:txBody>
          <a:bodyPr wrap="square" rtlCol="0">
            <a:spAutoFit/>
          </a:bodyPr>
          <a:lstStyle/>
          <a:p>
            <a:r>
              <a:rPr lang="zh-CN" altLang="en-US" sz="2400">
                <a:latin typeface="宋体" panose="02010600030101010101" pitchFamily="2" charset="-122"/>
                <a:ea typeface="宋体" panose="02010600030101010101" pitchFamily="2" charset="-122"/>
              </a:rPr>
              <a:t>插入列</a:t>
            </a:r>
          </a:p>
        </p:txBody>
      </p:sp>
      <p:sp>
        <p:nvSpPr>
          <p:cNvPr id="22" name="矩形 21"/>
          <p:cNvSpPr/>
          <p:nvPr/>
        </p:nvSpPr>
        <p:spPr>
          <a:xfrm>
            <a:off x="4864100" y="4858297"/>
            <a:ext cx="5452134" cy="460375"/>
          </a:xfrm>
          <a:prstGeom prst="rect">
            <a:avLst/>
          </a:prstGeom>
        </p:spPr>
        <p:txBody>
          <a:bodyPr wrap="square">
            <a:spAutoFit/>
          </a:bodyPr>
          <a:lstStyle/>
          <a:p>
            <a:r>
              <a:rPr lang="en-US" altLang="zh-CN" sz="2400" dirty="0" err="1">
                <a:latin typeface="宋体" panose="02010600030101010101" pitchFamily="2" charset="-122"/>
                <a:ea typeface="宋体" panose="02010600030101010101" pitchFamily="2" charset="-122"/>
                <a:cs typeface="宋体" panose="02010600030101010101" pitchFamily="2" charset="-122"/>
              </a:rPr>
              <a:t>df.insert</a:t>
            </a:r>
            <a:r>
              <a:rPr lang="en-US" altLang="zh-CN" sz="2400" dirty="0">
                <a:latin typeface="宋体" panose="02010600030101010101" pitchFamily="2" charset="-122"/>
                <a:ea typeface="宋体" panose="02010600030101010101" pitchFamily="2" charset="-122"/>
                <a:cs typeface="宋体" panose="02010600030101010101" pitchFamily="2" charset="-122"/>
              </a:rPr>
              <a:t>(</a:t>
            </a:r>
            <a:r>
              <a:rPr lang="zh-CN" altLang="en-US" sz="2400" dirty="0" err="1">
                <a:latin typeface="宋体" panose="02010600030101010101" pitchFamily="2" charset="-122"/>
                <a:ea typeface="宋体" panose="02010600030101010101" pitchFamily="2" charset="-122"/>
                <a:cs typeface="宋体" panose="02010600030101010101" pitchFamily="2" charset="-122"/>
              </a:rPr>
              <a:t>列索引</a:t>
            </a:r>
            <a:r>
              <a:rPr lang="en-US" altLang="zh-CN" sz="2400" dirty="0" err="1">
                <a:latin typeface="宋体" panose="02010600030101010101" pitchFamily="2" charset="-122"/>
                <a:ea typeface="宋体" panose="02010600030101010101" pitchFamily="2" charset="-122"/>
                <a:cs typeface="宋体" panose="02010600030101010101" pitchFamily="2" charset="-122"/>
              </a:rPr>
              <a:t>,“</a:t>
            </a:r>
            <a:r>
              <a:rPr lang="zh-CN" altLang="en-US" sz="2400" dirty="0" err="1">
                <a:latin typeface="宋体" panose="02010600030101010101" pitchFamily="2" charset="-122"/>
                <a:ea typeface="宋体" panose="02010600030101010101" pitchFamily="2" charset="-122"/>
                <a:cs typeface="宋体" panose="02010600030101010101" pitchFamily="2" charset="-122"/>
              </a:rPr>
              <a:t>列标题</a:t>
            </a:r>
            <a:r>
              <a:rPr lang="en-US" altLang="zh-CN" sz="2400" dirty="0" err="1">
                <a:latin typeface="宋体" panose="02010600030101010101" pitchFamily="2" charset="-122"/>
                <a:ea typeface="宋体" panose="02010600030101010101" pitchFamily="2" charset="-122"/>
                <a:cs typeface="宋体" panose="02010600030101010101" pitchFamily="2" charset="-122"/>
              </a:rPr>
              <a:t>”,data</a:t>
            </a:r>
            <a:r>
              <a:rPr lang="en-US" altLang="zh-CN" sz="2400" dirty="0">
                <a:latin typeface="宋体" panose="02010600030101010101" pitchFamily="2" charset="-122"/>
                <a:ea typeface="宋体" panose="02010600030101010101" pitchFamily="2" charset="-122"/>
                <a:cs typeface="宋体" panose="02010600030101010101" pitchFamily="2" charset="-122"/>
              </a:rPr>
              <a:t>)</a:t>
            </a:r>
            <a:endParaRPr lang="zh-CN" altLang="en-US" sz="2400" dirty="0">
              <a:latin typeface="宋体" panose="02010600030101010101" pitchFamily="2" charset="-122"/>
              <a:ea typeface="宋体" panose="02010600030101010101" pitchFamily="2" charset="-122"/>
              <a:cs typeface="宋体" panose="02010600030101010101" pitchFamily="2" charset="-122"/>
            </a:endParaRPr>
          </a:p>
        </p:txBody>
      </p:sp>
      <p:sp>
        <p:nvSpPr>
          <p:cNvPr id="23" name="矩形 22"/>
          <p:cNvSpPr/>
          <p:nvPr/>
        </p:nvSpPr>
        <p:spPr>
          <a:xfrm>
            <a:off x="3649345" y="5504180"/>
            <a:ext cx="1332230" cy="460375"/>
          </a:xfrm>
          <a:prstGeom prst="rect">
            <a:avLst/>
          </a:prstGeom>
        </p:spPr>
        <p:txBody>
          <a:bodyPr wrap="square">
            <a:spAutoFit/>
          </a:bodyPr>
          <a:lstStyle/>
          <a:p>
            <a:r>
              <a:rPr lang="zh-CN" altLang="en-US" sz="2400">
                <a:latin typeface="宋体" panose="02010600030101010101" pitchFamily="2" charset="-122"/>
                <a:ea typeface="宋体" panose="02010600030101010101" pitchFamily="2" charset="-122"/>
                <a:cs typeface="宋体" panose="02010600030101010101" pitchFamily="2" charset="-122"/>
                <a:sym typeface="微软雅黑" panose="020B0503020204020204" charset="-122"/>
              </a:rPr>
              <a:t>删除行：</a:t>
            </a:r>
            <a:endParaRPr lang="zh-CN" altLang="en-US" sz="2400" dirty="0">
              <a:latin typeface="宋体" panose="02010600030101010101" pitchFamily="2" charset="-122"/>
              <a:ea typeface="宋体" panose="02010600030101010101" pitchFamily="2" charset="-122"/>
              <a:cs typeface="宋体" panose="02010600030101010101" pitchFamily="2" charset="-122"/>
            </a:endParaRPr>
          </a:p>
        </p:txBody>
      </p:sp>
      <p:sp>
        <p:nvSpPr>
          <p:cNvPr id="24" name="矩形 23"/>
          <p:cNvSpPr/>
          <p:nvPr/>
        </p:nvSpPr>
        <p:spPr>
          <a:xfrm>
            <a:off x="3649345" y="5992495"/>
            <a:ext cx="1331595" cy="460375"/>
          </a:xfrm>
          <a:prstGeom prst="rect">
            <a:avLst/>
          </a:prstGeom>
        </p:spPr>
        <p:txBody>
          <a:bodyPr wrap="square">
            <a:spAutoFit/>
          </a:bodyPr>
          <a:lstStyle/>
          <a:p>
            <a:r>
              <a:rPr lang="zh-CN" altLang="en-US" sz="2400">
                <a:latin typeface="宋体" panose="02010600030101010101" pitchFamily="2" charset="-122"/>
                <a:ea typeface="宋体" panose="02010600030101010101" pitchFamily="2" charset="-122"/>
                <a:cs typeface="宋体" panose="02010600030101010101" pitchFamily="2" charset="-122"/>
                <a:sym typeface="微软雅黑" panose="020B0503020204020204" charset="-122"/>
              </a:rPr>
              <a:t>删除列：</a:t>
            </a:r>
            <a:endParaRPr lang="zh-CN" altLang="en-US" sz="2400" dirty="0">
              <a:latin typeface="宋体" panose="02010600030101010101" pitchFamily="2" charset="-122"/>
              <a:ea typeface="宋体" panose="02010600030101010101" pitchFamily="2" charset="-122"/>
              <a:cs typeface="宋体" panose="02010600030101010101" pitchFamily="2" charset="-122"/>
            </a:endParaRPr>
          </a:p>
        </p:txBody>
      </p:sp>
      <p:sp>
        <p:nvSpPr>
          <p:cNvPr id="25" name="矩形 24"/>
          <p:cNvSpPr/>
          <p:nvPr/>
        </p:nvSpPr>
        <p:spPr>
          <a:xfrm>
            <a:off x="4864100" y="6466673"/>
            <a:ext cx="2499402" cy="461665"/>
          </a:xfrm>
          <a:prstGeom prst="rect">
            <a:avLst/>
          </a:prstGeom>
        </p:spPr>
        <p:txBody>
          <a:bodyPr wrap="square">
            <a:spAutoFit/>
          </a:bodyPr>
          <a:lstStyle/>
          <a:p>
            <a:r>
              <a:rPr lang="en-US" altLang="zh-CN" sz="2400" dirty="0">
                <a:latin typeface="宋体" panose="02010600030101010101" pitchFamily="2" charset="-122"/>
                <a:ea typeface="宋体" panose="02010600030101010101" pitchFamily="2" charset="-122"/>
                <a:cs typeface="宋体" panose="02010600030101010101" pitchFamily="2" charset="-122"/>
              </a:rPr>
              <a:t>del </a:t>
            </a:r>
            <a:r>
              <a:rPr lang="en-US" altLang="zh-CN" sz="2400" dirty="0" err="1">
                <a:latin typeface="宋体" panose="02010600030101010101" pitchFamily="2" charset="-122"/>
                <a:ea typeface="宋体" panose="02010600030101010101" pitchFamily="2" charset="-122"/>
                <a:cs typeface="宋体" panose="02010600030101010101" pitchFamily="2" charset="-122"/>
              </a:rPr>
              <a:t>df</a:t>
            </a:r>
            <a:r>
              <a:rPr lang="en-US" altLang="zh-CN" sz="2400" dirty="0">
                <a:latin typeface="宋体" panose="02010600030101010101" pitchFamily="2" charset="-122"/>
                <a:ea typeface="宋体" panose="02010600030101010101" pitchFamily="2" charset="-122"/>
                <a:cs typeface="宋体" panose="02010600030101010101" pitchFamily="2" charset="-122"/>
              </a:rPr>
              <a:t>["</a:t>
            </a:r>
            <a:r>
              <a:rPr lang="zh-CN" altLang="zh-CN" sz="2400" dirty="0">
                <a:latin typeface="宋体" panose="02010600030101010101" pitchFamily="2" charset="-122"/>
                <a:ea typeface="宋体" panose="02010600030101010101" pitchFamily="2" charset="-122"/>
                <a:cs typeface="宋体" panose="02010600030101010101" pitchFamily="2" charset="-122"/>
              </a:rPr>
              <a:t>姓名</a:t>
            </a:r>
            <a:r>
              <a:rPr lang="en-US" altLang="zh-CN" sz="2400" dirty="0">
                <a:latin typeface="宋体" panose="02010600030101010101" pitchFamily="2" charset="-122"/>
                <a:ea typeface="宋体" panose="02010600030101010101" pitchFamily="2" charset="-122"/>
                <a:cs typeface="宋体" panose="02010600030101010101" pitchFamily="2" charset="-122"/>
              </a:rPr>
              <a:t>"]</a:t>
            </a:r>
            <a:endParaRPr lang="zh-CN" altLang="en-US" sz="2400" dirty="0">
              <a:latin typeface="宋体" panose="02010600030101010101" pitchFamily="2" charset="-122"/>
              <a:ea typeface="宋体" panose="02010600030101010101" pitchFamily="2" charset="-122"/>
              <a:cs typeface="宋体" panose="02010600030101010101" pitchFamily="2" charset="-122"/>
            </a:endParaRPr>
          </a:p>
        </p:txBody>
      </p:sp>
      <p:sp>
        <p:nvSpPr>
          <p:cNvPr id="26" name="文本框 25"/>
          <p:cNvSpPr txBox="1"/>
          <p:nvPr/>
        </p:nvSpPr>
        <p:spPr>
          <a:xfrm>
            <a:off x="4864100" y="5465445"/>
            <a:ext cx="4427220" cy="460375"/>
          </a:xfrm>
          <a:prstGeom prst="rect">
            <a:avLst/>
          </a:prstGeom>
          <a:noFill/>
        </p:spPr>
        <p:txBody>
          <a:bodyPr wrap="square" rtlCol="0">
            <a:spAutoFit/>
          </a:bodyPr>
          <a:lstStyle/>
          <a:p>
            <a:r>
              <a:rPr lang="zh-CN" altLang="en-US" sz="2400">
                <a:latin typeface="宋体" panose="02010600030101010101" pitchFamily="2" charset="-122"/>
                <a:ea typeface="宋体" panose="02010600030101010101" pitchFamily="2" charset="-122"/>
                <a:cs typeface="宋体" panose="02010600030101010101" pitchFamily="2" charset="-122"/>
              </a:rPr>
              <a:t>df.drop(index,axis=0)</a:t>
            </a:r>
          </a:p>
        </p:txBody>
      </p:sp>
      <p:sp>
        <p:nvSpPr>
          <p:cNvPr id="27" name="文本框 26"/>
          <p:cNvSpPr txBox="1"/>
          <p:nvPr/>
        </p:nvSpPr>
        <p:spPr>
          <a:xfrm>
            <a:off x="4864100" y="5967730"/>
            <a:ext cx="4341495" cy="460375"/>
          </a:xfrm>
          <a:prstGeom prst="rect">
            <a:avLst/>
          </a:prstGeom>
          <a:noFill/>
        </p:spPr>
        <p:txBody>
          <a:bodyPr wrap="square" rtlCol="0">
            <a:spAutoFit/>
          </a:bodyPr>
          <a:lstStyle/>
          <a:p>
            <a:r>
              <a:rPr lang="zh-CN" altLang="en-US" sz="2400">
                <a:latin typeface="宋体" panose="02010600030101010101" pitchFamily="2" charset="-122"/>
                <a:ea typeface="宋体" panose="02010600030101010101" pitchFamily="2" charset="-122"/>
                <a:cs typeface="宋体" panose="02010600030101010101" pitchFamily="2" charset="-122"/>
              </a:rPr>
              <a:t>df.drop(colunmns,axis=1)</a:t>
            </a:r>
          </a:p>
        </p:txBody>
      </p:sp>
      <p:sp>
        <p:nvSpPr>
          <p:cNvPr id="28" name="左大括号 27"/>
          <p:cNvSpPr/>
          <p:nvPr/>
        </p:nvSpPr>
        <p:spPr>
          <a:xfrm>
            <a:off x="3237230" y="3810000"/>
            <a:ext cx="296545" cy="1627505"/>
          </a:xfrm>
          <a:prstGeom prst="leftBrace">
            <a:avLst>
              <a:gd name="adj1" fmla="val 37961"/>
              <a:gd name="adj2" fmla="val 49717"/>
            </a:avLst>
          </a:prstGeom>
          <a:ln w="476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宋体" panose="02010600030101010101" pitchFamily="2" charset="-122"/>
              <a:ea typeface="宋体" panose="02010600030101010101" pitchFamily="2" charset="-122"/>
            </a:endParaRPr>
          </a:p>
        </p:txBody>
      </p:sp>
      <p:sp>
        <p:nvSpPr>
          <p:cNvPr id="29" name="左大括号 28"/>
          <p:cNvSpPr/>
          <p:nvPr/>
        </p:nvSpPr>
        <p:spPr>
          <a:xfrm>
            <a:off x="3266440" y="5574030"/>
            <a:ext cx="296545" cy="1339850"/>
          </a:xfrm>
          <a:prstGeom prst="leftBrace">
            <a:avLst>
              <a:gd name="adj1" fmla="val 37961"/>
              <a:gd name="adj2" fmla="val 49717"/>
            </a:avLst>
          </a:prstGeom>
          <a:ln w="476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宋体" panose="02010600030101010101" pitchFamily="2" charset="-122"/>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2"/>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9"/>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3"/>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26"/>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24"/>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27"/>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P spid="15" grpId="0"/>
      <p:bldP spid="16" grpId="0"/>
      <p:bldP spid="17" grpId="0"/>
      <p:bldP spid="18" grpId="0" animBg="1"/>
      <p:bldP spid="19" grpId="0"/>
      <p:bldP spid="20" grpId="0"/>
      <p:bldP spid="21" grpId="0"/>
      <p:bldP spid="22" grpId="0"/>
      <p:bldP spid="23" grpId="0"/>
      <p:bldP spid="24" grpId="0"/>
      <p:bldP spid="25" grpId="0"/>
      <p:bldP spid="26" grpId="0"/>
      <p:bldP spid="27" grpId="0"/>
      <p:bldP spid="28" grpId="0" animBg="1"/>
      <p:bldP spid="29"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3002280"/>
            <a:ext cx="1524000" cy="1445260"/>
          </a:xfrm>
          <a:prstGeom prst="rect">
            <a:avLst/>
          </a:prstGeom>
          <a:noFill/>
        </p:spPr>
        <p:txBody>
          <a:bodyPr wrap="square" rtlCol="0">
            <a:spAutoFit/>
          </a:bodyPr>
          <a:lstStyle/>
          <a:p>
            <a:r>
              <a:rPr lang="en-US" altLang="zh-CN" sz="4400" dirty="0" err="1"/>
              <a:t>dataframe</a:t>
            </a:r>
            <a:endParaRPr lang="en-US" altLang="zh-CN" sz="4400" dirty="0"/>
          </a:p>
        </p:txBody>
      </p:sp>
      <p:sp>
        <p:nvSpPr>
          <p:cNvPr id="5" name="左大括号 4"/>
          <p:cNvSpPr/>
          <p:nvPr/>
        </p:nvSpPr>
        <p:spPr>
          <a:xfrm>
            <a:off x="1796415" y="456565"/>
            <a:ext cx="542290" cy="6400800"/>
          </a:xfrm>
          <a:prstGeom prst="leftBrace">
            <a:avLst>
              <a:gd name="adj1" fmla="val 37961"/>
              <a:gd name="adj2" fmla="val 49717"/>
            </a:avLst>
          </a:prstGeom>
          <a:ln w="476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 name="文本框 9"/>
          <p:cNvSpPr txBox="1"/>
          <p:nvPr/>
        </p:nvSpPr>
        <p:spPr>
          <a:xfrm>
            <a:off x="2338705" y="456565"/>
            <a:ext cx="1160780" cy="583565"/>
          </a:xfrm>
          <a:prstGeom prst="rect">
            <a:avLst/>
          </a:prstGeom>
          <a:noFill/>
        </p:spPr>
        <p:txBody>
          <a:bodyPr wrap="square" rtlCol="0">
            <a:spAutoFit/>
          </a:bodyPr>
          <a:lstStyle/>
          <a:p>
            <a:r>
              <a:rPr lang="zh-CN" altLang="en-US" sz="3200">
                <a:latin typeface="宋体" panose="02010600030101010101" pitchFamily="2" charset="-122"/>
                <a:ea typeface="宋体" panose="02010600030101010101" pitchFamily="2" charset="-122"/>
              </a:rPr>
              <a:t>分组</a:t>
            </a:r>
          </a:p>
        </p:txBody>
      </p:sp>
      <p:sp>
        <p:nvSpPr>
          <p:cNvPr id="11" name="文本框 10"/>
          <p:cNvSpPr txBox="1"/>
          <p:nvPr/>
        </p:nvSpPr>
        <p:spPr>
          <a:xfrm>
            <a:off x="2338705" y="4634865"/>
            <a:ext cx="1160780" cy="583565"/>
          </a:xfrm>
          <a:prstGeom prst="rect">
            <a:avLst/>
          </a:prstGeom>
          <a:noFill/>
        </p:spPr>
        <p:txBody>
          <a:bodyPr wrap="square" rtlCol="0">
            <a:spAutoFit/>
          </a:bodyPr>
          <a:lstStyle/>
          <a:p>
            <a:r>
              <a:rPr lang="zh-CN" altLang="en-US" sz="3200">
                <a:latin typeface="宋体" panose="02010600030101010101" pitchFamily="2" charset="-122"/>
                <a:ea typeface="宋体" panose="02010600030101010101" pitchFamily="2" charset="-122"/>
              </a:rPr>
              <a:t>排序</a:t>
            </a:r>
          </a:p>
        </p:txBody>
      </p:sp>
      <p:sp>
        <p:nvSpPr>
          <p:cNvPr id="2" name="矩形 1"/>
          <p:cNvSpPr/>
          <p:nvPr/>
        </p:nvSpPr>
        <p:spPr>
          <a:xfrm>
            <a:off x="3307080" y="4222750"/>
            <a:ext cx="8077835" cy="829945"/>
          </a:xfrm>
          <a:prstGeom prst="rect">
            <a:avLst/>
          </a:prstGeom>
        </p:spPr>
        <p:txBody>
          <a:bodyPr wrap="square">
            <a:spAutoFit/>
          </a:bodyPr>
          <a:lstStyle/>
          <a:p>
            <a:r>
              <a:rPr lang="zh-CN" altLang="en-US" sz="2400" dirty="0">
                <a:latin typeface="宋体" panose="02010600030101010101" pitchFamily="2" charset="-122"/>
                <a:ea typeface="宋体" panose="02010600030101010101" pitchFamily="2" charset="-122"/>
              </a:rPr>
              <a:t>df.sort_values(</a:t>
            </a:r>
            <a:r>
              <a:rPr lang="en-US" altLang="zh-CN" sz="2400" dirty="0">
                <a:latin typeface="宋体" panose="02010600030101010101" pitchFamily="2" charset="-122"/>
                <a:ea typeface="宋体" panose="02010600030101010101" pitchFamily="2" charset="-122"/>
              </a:rPr>
              <a:t>index/columns</a:t>
            </a:r>
            <a:r>
              <a:rPr lang="zh-CN" altLang="en-US" sz="2400" dirty="0">
                <a:latin typeface="宋体" panose="02010600030101010101" pitchFamily="2" charset="-122"/>
                <a:ea typeface="宋体" panose="02010600030101010101" pitchFamily="2" charset="-122"/>
              </a:rPr>
              <a:t>,</a:t>
            </a:r>
            <a:r>
              <a:rPr lang="zh-CN" altLang="en-US" sz="2400" b="1" dirty="0">
                <a:solidFill>
                  <a:srgbClr val="FF0000"/>
                </a:solidFill>
                <a:latin typeface="宋体" panose="02010600030101010101" pitchFamily="2" charset="-122"/>
                <a:ea typeface="宋体" panose="02010600030101010101" pitchFamily="2" charset="-122"/>
              </a:rPr>
              <a:t>axis=</a:t>
            </a:r>
            <a:r>
              <a:rPr lang="en-US" altLang="zh-CN" sz="2400" b="1" dirty="0">
                <a:solidFill>
                  <a:srgbClr val="FF0000"/>
                </a:solidFill>
                <a:latin typeface="宋体" panose="02010600030101010101" pitchFamily="2" charset="-122"/>
                <a:ea typeface="宋体" panose="02010600030101010101" pitchFamily="2" charset="-122"/>
              </a:rPr>
              <a:t>0</a:t>
            </a:r>
            <a:r>
              <a:rPr lang="zh-CN" altLang="en-US" sz="2400" dirty="0">
                <a:latin typeface="宋体" panose="02010600030101010101" pitchFamily="2" charset="-122"/>
                <a:ea typeface="宋体" panose="02010600030101010101" pitchFamily="2" charset="-122"/>
              </a:rPr>
              <a:t>,ascending=</a:t>
            </a:r>
            <a:r>
              <a:rPr lang="en-US" altLang="zh-CN" sz="2400" dirty="0" err="1">
                <a:latin typeface="宋体" panose="02010600030101010101" pitchFamily="2" charset="-122"/>
                <a:ea typeface="宋体" panose="02010600030101010101" pitchFamily="2" charset="-122"/>
              </a:rPr>
              <a:t>True,inplace</a:t>
            </a:r>
            <a:r>
              <a:rPr lang="en-US" altLang="zh-CN" sz="2400" dirty="0">
                <a:latin typeface="宋体" panose="02010600030101010101" pitchFamily="2" charset="-122"/>
                <a:ea typeface="宋体" panose="02010600030101010101" pitchFamily="2" charset="-122"/>
              </a:rPr>
              <a:t>=False</a:t>
            </a:r>
            <a:r>
              <a:rPr lang="zh-CN" altLang="en-US" sz="2400" dirty="0">
                <a:latin typeface="宋体" panose="02010600030101010101" pitchFamily="2" charset="-122"/>
                <a:ea typeface="宋体" panose="02010600030101010101" pitchFamily="2" charset="-122"/>
              </a:rPr>
              <a:t>)</a:t>
            </a:r>
          </a:p>
        </p:txBody>
      </p:sp>
      <p:sp>
        <p:nvSpPr>
          <p:cNvPr id="3" name="矩形 2"/>
          <p:cNvSpPr/>
          <p:nvPr/>
        </p:nvSpPr>
        <p:spPr>
          <a:xfrm>
            <a:off x="3499485" y="456565"/>
            <a:ext cx="7865745" cy="583565"/>
          </a:xfrm>
          <a:prstGeom prst="rect">
            <a:avLst/>
          </a:prstGeom>
        </p:spPr>
        <p:txBody>
          <a:bodyPr wrap="square">
            <a:spAutoFit/>
          </a:bodyPr>
          <a:lstStyle/>
          <a:p>
            <a:r>
              <a:rPr lang="en-US" altLang="zh-CN" sz="3200">
                <a:latin typeface="宋体" panose="02010600030101010101" pitchFamily="2" charset="-122"/>
                <a:ea typeface="宋体" panose="02010600030101010101" pitchFamily="2" charset="-122"/>
              </a:rPr>
              <a:t>df.groupby(columns,as_index=False)</a:t>
            </a:r>
          </a:p>
        </p:txBody>
      </p:sp>
      <p:sp>
        <p:nvSpPr>
          <p:cNvPr id="27" name="矩形 26"/>
          <p:cNvSpPr/>
          <p:nvPr/>
        </p:nvSpPr>
        <p:spPr>
          <a:xfrm>
            <a:off x="5314950" y="1917700"/>
            <a:ext cx="1561465" cy="706755"/>
          </a:xfrm>
          <a:prstGeom prst="rect">
            <a:avLst/>
          </a:prstGeom>
        </p:spPr>
        <p:txBody>
          <a:bodyPr wrap="square">
            <a:spAutoFit/>
          </a:bodyPr>
          <a:lstStyle/>
          <a:p>
            <a:r>
              <a:rPr lang="zh-CN" altLang="en-US" sz="2000">
                <a:latin typeface="Consolas" panose="020B0609020204030204" pitchFamily="49" charset="0"/>
                <a:ea typeface="宋体" panose="02010600030101010101" pitchFamily="2" charset="-122"/>
                <a:cs typeface="Times New Roman" panose="02020603050405020304" pitchFamily="18" charset="0"/>
              </a:rPr>
              <a:t>以哪一列为分组依据</a:t>
            </a:r>
            <a:endParaRPr lang="zh-CN" altLang="en-US" sz="2000" dirty="0"/>
          </a:p>
        </p:txBody>
      </p:sp>
      <p:cxnSp>
        <p:nvCxnSpPr>
          <p:cNvPr id="28" name="直接箭头连接符 27"/>
          <p:cNvCxnSpPr/>
          <p:nvPr>
            <p:custDataLst>
              <p:tags r:id="rId1"/>
            </p:custDataLst>
          </p:nvPr>
        </p:nvCxnSpPr>
        <p:spPr>
          <a:xfrm flipV="1">
            <a:off x="6092682" y="1097551"/>
            <a:ext cx="4916" cy="711994"/>
          </a:xfrm>
          <a:prstGeom prst="straightConnector1">
            <a:avLst/>
          </a:prstGeom>
          <a:ln w="28575" cmpd="sng">
            <a:solidFill>
              <a:schemeClr val="accent1">
                <a:shade val="50000"/>
              </a:schemeClr>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29" name="矩形 28"/>
          <p:cNvSpPr/>
          <p:nvPr/>
        </p:nvSpPr>
        <p:spPr>
          <a:xfrm>
            <a:off x="7771131" y="1947742"/>
            <a:ext cx="3613149" cy="400110"/>
          </a:xfrm>
          <a:prstGeom prst="rect">
            <a:avLst/>
          </a:prstGeom>
        </p:spPr>
        <p:txBody>
          <a:bodyPr wrap="square">
            <a:spAutoFit/>
          </a:bodyPr>
          <a:lstStyle/>
          <a:p>
            <a:r>
              <a:rPr lang="zh-CN" altLang="en-US" sz="2000" dirty="0">
                <a:latin typeface="Consolas" panose="020B0609020204030204" pitchFamily="49" charset="0"/>
                <a:ea typeface="宋体" panose="02010600030101010101" pitchFamily="2" charset="-122"/>
                <a:cs typeface="Times New Roman" panose="02020603050405020304" pitchFamily="18" charset="0"/>
              </a:rPr>
              <a:t>是否将分组列作为索引列</a:t>
            </a:r>
          </a:p>
        </p:txBody>
      </p:sp>
      <p:cxnSp>
        <p:nvCxnSpPr>
          <p:cNvPr id="30" name="直接箭头连接符 29"/>
          <p:cNvCxnSpPr/>
          <p:nvPr>
            <p:custDataLst>
              <p:tags r:id="rId2"/>
            </p:custDataLst>
          </p:nvPr>
        </p:nvCxnSpPr>
        <p:spPr>
          <a:xfrm flipV="1">
            <a:off x="8352872" y="1097551"/>
            <a:ext cx="4916" cy="711994"/>
          </a:xfrm>
          <a:prstGeom prst="straightConnector1">
            <a:avLst/>
          </a:prstGeom>
          <a:ln w="28575" cmpd="sng">
            <a:solidFill>
              <a:schemeClr val="accent1">
                <a:shade val="50000"/>
              </a:schemeClr>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31" name="矩形 30"/>
          <p:cNvSpPr/>
          <p:nvPr/>
        </p:nvSpPr>
        <p:spPr>
          <a:xfrm>
            <a:off x="7000240" y="5370896"/>
            <a:ext cx="1780208" cy="1015663"/>
          </a:xfrm>
          <a:prstGeom prst="rect">
            <a:avLst/>
          </a:prstGeom>
        </p:spPr>
        <p:txBody>
          <a:bodyPr wrap="square">
            <a:spAutoFit/>
          </a:bodyPr>
          <a:lstStyle/>
          <a:p>
            <a:r>
              <a:rPr lang="en-US" altLang="zh-CN" sz="2000">
                <a:latin typeface="Consolas" panose="020B0609020204030204" pitchFamily="49" charset="0"/>
                <a:ea typeface="宋体" panose="02010600030101010101" pitchFamily="2" charset="-122"/>
                <a:cs typeface="Times New Roman" panose="02020603050405020304" pitchFamily="18" charset="0"/>
              </a:rPr>
              <a:t>True</a:t>
            </a:r>
            <a:r>
              <a:rPr lang="zh-CN" altLang="en-US" sz="2000">
                <a:latin typeface="Consolas" panose="020B0609020204030204" pitchFamily="49" charset="0"/>
                <a:ea typeface="宋体" panose="02010600030101010101" pitchFamily="2" charset="-122"/>
                <a:cs typeface="Times New Roman" panose="02020603050405020304" pitchFamily="18" charset="0"/>
              </a:rPr>
              <a:t>为升序</a:t>
            </a:r>
            <a:endParaRPr lang="en-US" altLang="zh-CN" sz="2000">
              <a:latin typeface="Consolas" panose="020B0609020204030204" pitchFamily="49" charset="0"/>
              <a:ea typeface="宋体" panose="02010600030101010101" pitchFamily="2" charset="-122"/>
              <a:cs typeface="Times New Roman" panose="02020603050405020304" pitchFamily="18" charset="0"/>
            </a:endParaRPr>
          </a:p>
          <a:p>
            <a:r>
              <a:rPr lang="en-US" altLang="zh-CN" sz="2000">
                <a:latin typeface="Consolas" panose="020B0609020204030204" pitchFamily="49" charset="0"/>
                <a:ea typeface="宋体" panose="02010600030101010101" pitchFamily="2" charset="-122"/>
                <a:cs typeface="Times New Roman" panose="02020603050405020304" pitchFamily="18" charset="0"/>
              </a:rPr>
              <a:t>False</a:t>
            </a:r>
            <a:r>
              <a:rPr lang="zh-CN" altLang="en-US" sz="2000">
                <a:latin typeface="Consolas" panose="020B0609020204030204" pitchFamily="49" charset="0"/>
                <a:ea typeface="宋体" panose="02010600030101010101" pitchFamily="2" charset="-122"/>
                <a:cs typeface="Times New Roman" panose="02020603050405020304" pitchFamily="18" charset="0"/>
              </a:rPr>
              <a:t>为降序</a:t>
            </a:r>
            <a:endParaRPr lang="en-US" altLang="zh-CN" sz="2000">
              <a:latin typeface="Consolas" panose="020B0609020204030204" pitchFamily="49" charset="0"/>
              <a:ea typeface="宋体" panose="02010600030101010101" pitchFamily="2" charset="-122"/>
              <a:cs typeface="Times New Roman" panose="02020603050405020304" pitchFamily="18" charset="0"/>
            </a:endParaRPr>
          </a:p>
          <a:p>
            <a:r>
              <a:rPr lang="zh-CN" altLang="en-US" sz="2000">
                <a:latin typeface="Consolas" panose="020B0609020204030204" pitchFamily="49" charset="0"/>
                <a:ea typeface="宋体" panose="02010600030101010101" pitchFamily="2" charset="-122"/>
                <a:cs typeface="Times New Roman" panose="02020603050405020304" pitchFamily="18" charset="0"/>
              </a:rPr>
              <a:t>省略时为</a:t>
            </a:r>
            <a:r>
              <a:rPr lang="en-US" altLang="zh-CN" sz="2000">
                <a:latin typeface="Consolas" panose="020B0609020204030204" pitchFamily="49" charset="0"/>
                <a:ea typeface="宋体" panose="02010600030101010101" pitchFamily="2" charset="-122"/>
                <a:cs typeface="Times New Roman" panose="02020603050405020304" pitchFamily="18" charset="0"/>
              </a:rPr>
              <a:t>True</a:t>
            </a:r>
            <a:endParaRPr lang="zh-CN" altLang="en-US" sz="2000" dirty="0"/>
          </a:p>
        </p:txBody>
      </p:sp>
      <p:sp>
        <p:nvSpPr>
          <p:cNvPr id="32" name="矩形 31"/>
          <p:cNvSpPr/>
          <p:nvPr/>
        </p:nvSpPr>
        <p:spPr>
          <a:xfrm>
            <a:off x="3537726" y="5458014"/>
            <a:ext cx="1250728" cy="398780"/>
          </a:xfrm>
          <a:prstGeom prst="rect">
            <a:avLst/>
          </a:prstGeom>
        </p:spPr>
        <p:txBody>
          <a:bodyPr wrap="square">
            <a:spAutoFit/>
          </a:bodyPr>
          <a:lstStyle/>
          <a:p>
            <a:r>
              <a:rPr lang="zh-CN" altLang="en-US" sz="2000">
                <a:latin typeface="Consolas" panose="020B0609020204030204" pitchFamily="49" charset="0"/>
                <a:ea typeface="宋体" panose="02010600030101010101" pitchFamily="2" charset="-122"/>
                <a:cs typeface="Times New Roman" panose="02020603050405020304" pitchFamily="18" charset="0"/>
              </a:rPr>
              <a:t>行</a:t>
            </a:r>
            <a:r>
              <a:rPr lang="en-US" altLang="zh-CN" sz="2000">
                <a:latin typeface="Consolas" panose="020B0609020204030204" pitchFamily="49" charset="0"/>
                <a:ea typeface="宋体" panose="02010600030101010101" pitchFamily="2" charset="-122"/>
                <a:cs typeface="Times New Roman" panose="02020603050405020304" pitchFamily="18" charset="0"/>
              </a:rPr>
              <a:t>/</a:t>
            </a:r>
            <a:r>
              <a:rPr lang="zh-CN" altLang="en-US" sz="2000">
                <a:latin typeface="Consolas" panose="020B0609020204030204" pitchFamily="49" charset="0"/>
                <a:ea typeface="宋体" panose="02010600030101010101" pitchFamily="2" charset="-122"/>
                <a:cs typeface="Times New Roman" panose="02020603050405020304" pitchFamily="18" charset="0"/>
              </a:rPr>
              <a:t>列名</a:t>
            </a:r>
            <a:endParaRPr lang="zh-CN" altLang="en-US" sz="2000" dirty="0"/>
          </a:p>
        </p:txBody>
      </p:sp>
      <p:sp>
        <p:nvSpPr>
          <p:cNvPr id="34" name="矩形 33"/>
          <p:cNvSpPr/>
          <p:nvPr/>
        </p:nvSpPr>
        <p:spPr>
          <a:xfrm>
            <a:off x="5290708" y="5370384"/>
            <a:ext cx="1518507" cy="1015663"/>
          </a:xfrm>
          <a:prstGeom prst="rect">
            <a:avLst/>
          </a:prstGeom>
        </p:spPr>
        <p:txBody>
          <a:bodyPr wrap="square">
            <a:spAutoFit/>
          </a:bodyPr>
          <a:lstStyle/>
          <a:p>
            <a:r>
              <a:rPr lang="zh-CN" altLang="en-US" sz="2000">
                <a:latin typeface="宋体" panose="02010600030101010101" pitchFamily="2" charset="-122"/>
                <a:ea typeface="宋体" panose="02010600030101010101" pitchFamily="2" charset="-122"/>
              </a:rPr>
              <a:t>轴的方向</a:t>
            </a:r>
            <a:endParaRPr lang="en-US" altLang="zh-CN" sz="2000">
              <a:latin typeface="宋体" panose="02010600030101010101" pitchFamily="2" charset="-122"/>
              <a:ea typeface="宋体" panose="02010600030101010101" pitchFamily="2" charset="-122"/>
            </a:endParaRPr>
          </a:p>
          <a:p>
            <a:r>
              <a:rPr lang="zh-CN" altLang="en-US" sz="2000">
                <a:latin typeface="宋体" panose="02010600030101010101" pitchFamily="2" charset="-122"/>
                <a:ea typeface="宋体" panose="02010600030101010101" pitchFamily="2" charset="-122"/>
              </a:rPr>
              <a:t>省略时为</a:t>
            </a:r>
            <a:r>
              <a:rPr lang="en-US" altLang="zh-CN" sz="2000">
                <a:latin typeface="宋体" panose="02010600030101010101" pitchFamily="2" charset="-122"/>
                <a:ea typeface="宋体" panose="02010600030101010101" pitchFamily="2" charset="-122"/>
              </a:rPr>
              <a:t>0</a:t>
            </a:r>
            <a:r>
              <a:rPr lang="zh-CN" altLang="en-US" sz="2000">
                <a:latin typeface="宋体" panose="02010600030101010101" pitchFamily="2" charset="-122"/>
                <a:ea typeface="宋体" panose="02010600030101010101" pitchFamily="2" charset="-122"/>
              </a:rPr>
              <a:t>纵向排序</a:t>
            </a:r>
            <a:endParaRPr lang="zh-CN" altLang="en-US" sz="2000" dirty="0">
              <a:latin typeface="宋体" panose="02010600030101010101" pitchFamily="2" charset="-122"/>
              <a:ea typeface="宋体" panose="02010600030101010101" pitchFamily="2" charset="-122"/>
            </a:endParaRPr>
          </a:p>
        </p:txBody>
      </p:sp>
      <p:sp>
        <p:nvSpPr>
          <p:cNvPr id="38" name="矩形 37"/>
          <p:cNvSpPr/>
          <p:nvPr/>
        </p:nvSpPr>
        <p:spPr>
          <a:xfrm>
            <a:off x="8971471" y="5370950"/>
            <a:ext cx="2963242" cy="1015663"/>
          </a:xfrm>
          <a:prstGeom prst="rect">
            <a:avLst/>
          </a:prstGeom>
        </p:spPr>
        <p:txBody>
          <a:bodyPr wrap="square">
            <a:spAutoFit/>
          </a:bodyPr>
          <a:lstStyle/>
          <a:p>
            <a:r>
              <a:rPr lang="zh-CN" altLang="en-US" sz="2000">
                <a:latin typeface="Consolas" panose="020B0609020204030204" pitchFamily="49" charset="0"/>
                <a:ea typeface="宋体" panose="02010600030101010101" pitchFamily="2" charset="-122"/>
                <a:cs typeface="Times New Roman" panose="02020603050405020304" pitchFamily="18" charset="0"/>
              </a:rPr>
              <a:t>是否修改原始数据，</a:t>
            </a:r>
            <a:endParaRPr lang="en-US" altLang="zh-CN" sz="2000">
              <a:latin typeface="Consolas" panose="020B0609020204030204" pitchFamily="49" charset="0"/>
              <a:ea typeface="宋体" panose="02010600030101010101" pitchFamily="2" charset="-122"/>
              <a:cs typeface="Times New Roman" panose="02020603050405020304" pitchFamily="18" charset="0"/>
            </a:endParaRPr>
          </a:p>
          <a:p>
            <a:r>
              <a:rPr lang="en-US" altLang="zh-CN" sz="2000">
                <a:latin typeface="Consolas" panose="020B0609020204030204" pitchFamily="49" charset="0"/>
                <a:ea typeface="宋体" panose="02010600030101010101" pitchFamily="2" charset="-122"/>
                <a:cs typeface="Times New Roman" panose="02020603050405020304" pitchFamily="18" charset="0"/>
              </a:rPr>
              <a:t>True</a:t>
            </a:r>
            <a:r>
              <a:rPr lang="zh-CN" altLang="en-US" sz="2000" dirty="0">
                <a:latin typeface="Consolas" panose="020B0609020204030204" pitchFamily="49" charset="0"/>
                <a:ea typeface="宋体" panose="02010600030101010101" pitchFamily="2" charset="-122"/>
                <a:cs typeface="Times New Roman" panose="02020603050405020304" pitchFamily="18" charset="0"/>
              </a:rPr>
              <a:t>为是，</a:t>
            </a:r>
            <a:r>
              <a:rPr lang="en-US" altLang="zh-CN" sz="2000" dirty="0">
                <a:latin typeface="Consolas" panose="020B0609020204030204" pitchFamily="49" charset="0"/>
                <a:ea typeface="宋体" panose="02010600030101010101" pitchFamily="2" charset="-122"/>
                <a:cs typeface="Times New Roman" panose="02020603050405020304" pitchFamily="18" charset="0"/>
              </a:rPr>
              <a:t>False</a:t>
            </a:r>
            <a:r>
              <a:rPr lang="zh-CN" altLang="en-US" sz="2000" dirty="0">
                <a:latin typeface="Consolas" panose="020B0609020204030204" pitchFamily="49" charset="0"/>
                <a:ea typeface="宋体" panose="02010600030101010101" pitchFamily="2" charset="-122"/>
                <a:cs typeface="Times New Roman" panose="02020603050405020304" pitchFamily="18" charset="0"/>
              </a:rPr>
              <a:t>为否，</a:t>
            </a:r>
            <a:endParaRPr lang="en-US" altLang="zh-CN" sz="2000" dirty="0">
              <a:latin typeface="Consolas" panose="020B0609020204030204" pitchFamily="49" charset="0"/>
              <a:ea typeface="宋体" panose="02010600030101010101" pitchFamily="2" charset="-122"/>
              <a:cs typeface="Times New Roman" panose="02020603050405020304" pitchFamily="18" charset="0"/>
            </a:endParaRPr>
          </a:p>
          <a:p>
            <a:r>
              <a:rPr lang="zh-CN" altLang="en-US" sz="2000" dirty="0">
                <a:latin typeface="Consolas" panose="020B0609020204030204" pitchFamily="49" charset="0"/>
                <a:ea typeface="宋体" panose="02010600030101010101" pitchFamily="2" charset="-122"/>
                <a:cs typeface="Times New Roman" panose="02020603050405020304" pitchFamily="18" charset="0"/>
              </a:rPr>
              <a:t>省略时为</a:t>
            </a:r>
            <a:r>
              <a:rPr lang="en-US" altLang="zh-CN" sz="2000" dirty="0">
                <a:latin typeface="Consolas" panose="020B0609020204030204" pitchFamily="49" charset="0"/>
                <a:ea typeface="宋体" panose="02010600030101010101" pitchFamily="2" charset="-122"/>
                <a:cs typeface="Times New Roman" panose="02020603050405020304" pitchFamily="18" charset="0"/>
              </a:rPr>
              <a:t>False</a:t>
            </a:r>
            <a:endParaRPr lang="zh-CN" altLang="en-US" sz="2000"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27" grpId="0"/>
      <p:bldP spid="29" grpId="0"/>
      <p:bldP spid="31" grpId="0"/>
      <p:bldP spid="32" grpId="0"/>
      <p:bldP spid="34" grpId="0"/>
      <p:bldP spid="38"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672465" y="172720"/>
            <a:ext cx="2238375" cy="829945"/>
          </a:xfrm>
          <a:prstGeom prst="rect">
            <a:avLst/>
          </a:prstGeom>
          <a:noFill/>
        </p:spPr>
        <p:txBody>
          <a:bodyPr wrap="square" rtlCol="0">
            <a:spAutoFit/>
          </a:bodyPr>
          <a:lstStyle/>
          <a:p>
            <a:r>
              <a:rPr lang="en-US" altLang="zh-CN" sz="4800"/>
              <a:t>axis</a:t>
            </a:r>
          </a:p>
        </p:txBody>
      </p:sp>
      <p:sp>
        <p:nvSpPr>
          <p:cNvPr id="22" name="矩形 21"/>
          <p:cNvSpPr/>
          <p:nvPr/>
        </p:nvSpPr>
        <p:spPr>
          <a:xfrm>
            <a:off x="8592352" y="1532035"/>
            <a:ext cx="2943753" cy="523220"/>
          </a:xfrm>
          <a:prstGeom prst="rect">
            <a:avLst/>
          </a:prstGeom>
        </p:spPr>
        <p:txBody>
          <a:bodyPr wrap="square">
            <a:spAutoFit/>
          </a:bodyPr>
          <a:lstStyle/>
          <a:p>
            <a:r>
              <a:rPr lang="en-US" altLang="zh-CN" sz="2800" dirty="0" err="1">
                <a:latin typeface="宋体" panose="02010600030101010101" pitchFamily="2" charset="-122"/>
                <a:ea typeface="宋体" panose="02010600030101010101" pitchFamily="2" charset="-122"/>
                <a:cs typeface="宋体" panose="02010600030101010101" pitchFamily="2" charset="-122"/>
              </a:rPr>
              <a:t>df.sum(</a:t>
            </a:r>
            <a:r>
              <a:rPr lang="en-US" altLang="zh-CN" sz="2800" b="1" dirty="0" err="1">
                <a:solidFill>
                  <a:srgbClr val="FF0000"/>
                </a:solidFill>
                <a:latin typeface="宋体" panose="02010600030101010101" pitchFamily="2" charset="-122"/>
                <a:ea typeface="宋体" panose="02010600030101010101" pitchFamily="2" charset="-122"/>
                <a:cs typeface="宋体" panose="02010600030101010101" pitchFamily="2" charset="-122"/>
              </a:rPr>
              <a:t>axis=0</a:t>
            </a:r>
            <a:r>
              <a:rPr lang="en-US" altLang="zh-CN" sz="2800" dirty="0" err="1">
                <a:latin typeface="宋体" panose="02010600030101010101" pitchFamily="2" charset="-122"/>
                <a:ea typeface="宋体" panose="02010600030101010101" pitchFamily="2" charset="-122"/>
                <a:cs typeface="宋体" panose="02010600030101010101" pitchFamily="2" charset="-122"/>
              </a:rPr>
              <a:t>)</a:t>
            </a:r>
          </a:p>
        </p:txBody>
      </p:sp>
      <p:sp>
        <p:nvSpPr>
          <p:cNvPr id="5" name="矩形 4"/>
          <p:cNvSpPr/>
          <p:nvPr/>
        </p:nvSpPr>
        <p:spPr>
          <a:xfrm>
            <a:off x="2777859" y="4279526"/>
            <a:ext cx="5452134" cy="523220"/>
          </a:xfrm>
          <a:prstGeom prst="rect">
            <a:avLst/>
          </a:prstGeom>
        </p:spPr>
        <p:txBody>
          <a:bodyPr wrap="square">
            <a:spAutoFit/>
          </a:bodyPr>
          <a:lstStyle/>
          <a:p>
            <a:r>
              <a:rPr lang="en-US" altLang="zh-CN" sz="2800" dirty="0" err="1">
                <a:latin typeface="宋体" panose="02010600030101010101" pitchFamily="2" charset="-122"/>
                <a:ea typeface="宋体" panose="02010600030101010101" pitchFamily="2" charset="-122"/>
                <a:cs typeface="宋体" panose="02010600030101010101" pitchFamily="2" charset="-122"/>
              </a:rPr>
              <a:t>df.drop(</a:t>
            </a:r>
            <a:r>
              <a:rPr lang="zh-CN" altLang="en-US" sz="2800" dirty="0" err="1">
                <a:latin typeface="宋体" panose="02010600030101010101" pitchFamily="2" charset="-122"/>
                <a:ea typeface="宋体" panose="02010600030101010101" pitchFamily="2" charset="-122"/>
                <a:cs typeface="宋体" panose="02010600030101010101" pitchFamily="2" charset="-122"/>
              </a:rPr>
              <a:t>行</a:t>
            </a:r>
            <a:r>
              <a:rPr lang="en-US" altLang="zh-CN" sz="2800" dirty="0" err="1">
                <a:latin typeface="宋体" panose="02010600030101010101" pitchFamily="2" charset="-122"/>
                <a:ea typeface="宋体" panose="02010600030101010101" pitchFamily="2" charset="-122"/>
                <a:cs typeface="宋体" panose="02010600030101010101" pitchFamily="2" charset="-122"/>
              </a:rPr>
              <a:t>,</a:t>
            </a:r>
            <a:r>
              <a:rPr lang="en-US" altLang="zh-CN" sz="2800" b="1" dirty="0" err="1">
                <a:solidFill>
                  <a:srgbClr val="FF0000"/>
                </a:solidFill>
                <a:latin typeface="宋体" panose="02010600030101010101" pitchFamily="2" charset="-122"/>
                <a:ea typeface="宋体" panose="02010600030101010101" pitchFamily="2" charset="-122"/>
                <a:cs typeface="宋体" panose="02010600030101010101" pitchFamily="2" charset="-122"/>
              </a:rPr>
              <a:t>axis=0</a:t>
            </a:r>
            <a:r>
              <a:rPr lang="en-US" altLang="zh-CN" sz="2800" dirty="0" err="1">
                <a:latin typeface="宋体" panose="02010600030101010101" pitchFamily="2" charset="-122"/>
                <a:ea typeface="宋体" panose="02010600030101010101" pitchFamily="2" charset="-122"/>
                <a:cs typeface="宋体" panose="02010600030101010101" pitchFamily="2" charset="-122"/>
              </a:rPr>
              <a:t>)</a:t>
            </a:r>
          </a:p>
        </p:txBody>
      </p:sp>
      <p:sp>
        <p:nvSpPr>
          <p:cNvPr id="6" name="矩形 5"/>
          <p:cNvSpPr/>
          <p:nvPr/>
        </p:nvSpPr>
        <p:spPr>
          <a:xfrm>
            <a:off x="6207289" y="4279526"/>
            <a:ext cx="5452134" cy="523220"/>
          </a:xfrm>
          <a:prstGeom prst="rect">
            <a:avLst/>
          </a:prstGeom>
        </p:spPr>
        <p:txBody>
          <a:bodyPr wrap="square">
            <a:spAutoFit/>
          </a:bodyPr>
          <a:lstStyle/>
          <a:p>
            <a:r>
              <a:rPr lang="en-US" altLang="zh-CN" sz="2800" dirty="0" err="1">
                <a:latin typeface="宋体" panose="02010600030101010101" pitchFamily="2" charset="-122"/>
                <a:ea typeface="宋体" panose="02010600030101010101" pitchFamily="2" charset="-122"/>
                <a:cs typeface="宋体" panose="02010600030101010101" pitchFamily="2" charset="-122"/>
              </a:rPr>
              <a:t>df.drop(</a:t>
            </a:r>
            <a:r>
              <a:rPr lang="zh-CN" altLang="en-US" sz="2800" dirty="0" err="1">
                <a:latin typeface="宋体" panose="02010600030101010101" pitchFamily="2" charset="-122"/>
                <a:ea typeface="宋体" panose="02010600030101010101" pitchFamily="2" charset="-122"/>
                <a:cs typeface="宋体" panose="02010600030101010101" pitchFamily="2" charset="-122"/>
              </a:rPr>
              <a:t>列</a:t>
            </a:r>
            <a:r>
              <a:rPr lang="en-US" altLang="zh-CN" sz="2800" dirty="0" err="1">
                <a:latin typeface="宋体" panose="02010600030101010101" pitchFamily="2" charset="-122"/>
                <a:ea typeface="宋体" panose="02010600030101010101" pitchFamily="2" charset="-122"/>
                <a:cs typeface="宋体" panose="02010600030101010101" pitchFamily="2" charset="-122"/>
              </a:rPr>
              <a:t>,axis=1)</a:t>
            </a:r>
          </a:p>
        </p:txBody>
      </p:sp>
      <p:sp>
        <p:nvSpPr>
          <p:cNvPr id="7" name="矩形 6"/>
          <p:cNvSpPr/>
          <p:nvPr/>
        </p:nvSpPr>
        <p:spPr>
          <a:xfrm>
            <a:off x="2492038" y="2912228"/>
            <a:ext cx="7768673" cy="954107"/>
          </a:xfrm>
          <a:prstGeom prst="rect">
            <a:avLst/>
          </a:prstGeom>
        </p:spPr>
        <p:txBody>
          <a:bodyPr wrap="square">
            <a:spAutoFit/>
          </a:bodyPr>
          <a:lstStyle/>
          <a:p>
            <a:r>
              <a:rPr lang="en-US" altLang="zh-CN" sz="2800" dirty="0" err="1">
                <a:latin typeface="宋体" panose="02010600030101010101" pitchFamily="2" charset="-122"/>
                <a:ea typeface="宋体" panose="02010600030101010101" pitchFamily="2" charset="-122"/>
                <a:cs typeface="宋体" panose="02010600030101010101" pitchFamily="2" charset="-122"/>
              </a:rPr>
              <a:t>df.sort_values(index/columns,</a:t>
            </a:r>
            <a:r>
              <a:rPr lang="en-US" altLang="zh-CN" sz="2800" b="1" dirty="0" err="1">
                <a:solidFill>
                  <a:srgbClr val="FF0000"/>
                </a:solidFill>
                <a:latin typeface="宋体" panose="02010600030101010101" pitchFamily="2" charset="-122"/>
                <a:ea typeface="宋体" panose="02010600030101010101" pitchFamily="2" charset="-122"/>
                <a:cs typeface="宋体" panose="02010600030101010101" pitchFamily="2" charset="-122"/>
              </a:rPr>
              <a:t>axis=0</a:t>
            </a:r>
            <a:r>
              <a:rPr lang="en-US" altLang="zh-CN" sz="2800" dirty="0" err="1">
                <a:latin typeface="宋体" panose="02010600030101010101" pitchFamily="2" charset="-122"/>
                <a:ea typeface="宋体" panose="02010600030101010101" pitchFamily="2" charset="-122"/>
                <a:cs typeface="宋体" panose="02010600030101010101" pitchFamily="2" charset="-122"/>
              </a:rPr>
              <a:t>,ascending=True,inplace=False)</a:t>
            </a:r>
          </a:p>
        </p:txBody>
      </p:sp>
      <p:sp>
        <p:nvSpPr>
          <p:cNvPr id="8" name="矩形 7"/>
          <p:cNvSpPr/>
          <p:nvPr/>
        </p:nvSpPr>
        <p:spPr>
          <a:xfrm>
            <a:off x="7074012" y="432954"/>
            <a:ext cx="4084955" cy="583565"/>
          </a:xfrm>
          <a:prstGeom prst="rect">
            <a:avLst/>
          </a:prstGeom>
        </p:spPr>
        <p:txBody>
          <a:bodyPr wrap="square">
            <a:spAutoFit/>
          </a:bodyPr>
          <a:lstStyle/>
          <a:p>
            <a:r>
              <a:rPr lang="zh-CN" altLang="en-US" sz="3200" b="1" dirty="0">
                <a:solidFill>
                  <a:srgbClr val="FF0000"/>
                </a:solidFill>
                <a:latin typeface="宋体" panose="02010600030101010101" pitchFamily="2" charset="-122"/>
                <a:ea typeface="宋体" panose="02010600030101010101" pitchFamily="2" charset="-122"/>
              </a:rPr>
              <a:t>省略时默认都为</a:t>
            </a:r>
            <a:r>
              <a:rPr lang="en-US" altLang="zh-CN" sz="3200" b="1" dirty="0">
                <a:solidFill>
                  <a:srgbClr val="FF0000"/>
                </a:solidFill>
                <a:latin typeface="宋体" panose="02010600030101010101" pitchFamily="2" charset="-122"/>
                <a:ea typeface="宋体" panose="02010600030101010101" pitchFamily="2" charset="-122"/>
              </a:rPr>
              <a:t>0</a:t>
            </a:r>
          </a:p>
        </p:txBody>
      </p:sp>
      <p:sp>
        <p:nvSpPr>
          <p:cNvPr id="2" name="文本框 1">
            <a:extLst>
              <a:ext uri="{FF2B5EF4-FFF2-40B4-BE49-F238E27FC236}">
                <a16:creationId xmlns:a16="http://schemas.microsoft.com/office/drawing/2014/main" id="{E52D48AC-D52F-0CF7-535B-105DE9B16F70}"/>
              </a:ext>
            </a:extLst>
          </p:cNvPr>
          <p:cNvSpPr txBox="1"/>
          <p:nvPr/>
        </p:nvSpPr>
        <p:spPr>
          <a:xfrm>
            <a:off x="570271" y="1561807"/>
            <a:ext cx="1484671" cy="523220"/>
          </a:xfrm>
          <a:prstGeom prst="rect">
            <a:avLst/>
          </a:prstGeom>
          <a:noFill/>
        </p:spPr>
        <p:txBody>
          <a:bodyPr wrap="square" rtlCol="0">
            <a:spAutoFit/>
          </a:bodyPr>
          <a:lstStyle/>
          <a:p>
            <a:r>
              <a:rPr lang="zh-CN" altLang="en-US" sz="2800" b="1" dirty="0">
                <a:solidFill>
                  <a:srgbClr val="FF0000"/>
                </a:solidFill>
              </a:rPr>
              <a:t>统计类</a:t>
            </a:r>
          </a:p>
        </p:txBody>
      </p:sp>
      <p:sp>
        <p:nvSpPr>
          <p:cNvPr id="3" name="文本框 2">
            <a:extLst>
              <a:ext uri="{FF2B5EF4-FFF2-40B4-BE49-F238E27FC236}">
                <a16:creationId xmlns:a16="http://schemas.microsoft.com/office/drawing/2014/main" id="{18B2EEBC-0824-6A20-2F49-924C882E9D3E}"/>
              </a:ext>
            </a:extLst>
          </p:cNvPr>
          <p:cNvSpPr txBox="1"/>
          <p:nvPr/>
        </p:nvSpPr>
        <p:spPr>
          <a:xfrm>
            <a:off x="3072826" y="1571625"/>
            <a:ext cx="5235432" cy="523220"/>
          </a:xfrm>
          <a:prstGeom prst="rect">
            <a:avLst/>
          </a:prstGeom>
          <a:noFill/>
        </p:spPr>
        <p:txBody>
          <a:bodyPr wrap="square" rtlCol="0">
            <a:spAutoFit/>
          </a:bodyPr>
          <a:lstStyle/>
          <a:p>
            <a:r>
              <a:rPr lang="zh-CN" altLang="en-US" sz="2800" dirty="0">
                <a:latin typeface="宋体" panose="02010600030101010101" pitchFamily="2" charset="-122"/>
                <a:ea typeface="宋体" panose="02010600030101010101" pitchFamily="2" charset="-122"/>
              </a:rPr>
              <a:t>如</a:t>
            </a:r>
            <a:r>
              <a:rPr lang="en-US" altLang="zh-CN" sz="2800" dirty="0">
                <a:latin typeface="宋体" panose="02010600030101010101" pitchFamily="2" charset="-122"/>
                <a:ea typeface="宋体" panose="02010600030101010101" pitchFamily="2" charset="-122"/>
              </a:rPr>
              <a:t>sum</a:t>
            </a:r>
            <a:r>
              <a:rPr lang="zh-CN" altLang="en-US" sz="2800" dirty="0">
                <a:latin typeface="宋体" panose="02010600030101010101" pitchFamily="2" charset="-122"/>
                <a:ea typeface="宋体" panose="02010600030101010101" pitchFamily="2" charset="-122"/>
              </a:rPr>
              <a:t>（）、</a:t>
            </a:r>
            <a:r>
              <a:rPr lang="en-US" altLang="zh-CN" sz="2800" dirty="0">
                <a:latin typeface="宋体" panose="02010600030101010101" pitchFamily="2" charset="-122"/>
                <a:ea typeface="宋体" panose="02010600030101010101" pitchFamily="2" charset="-122"/>
              </a:rPr>
              <a:t>mean</a:t>
            </a:r>
            <a:r>
              <a:rPr lang="zh-CN" altLang="en-US" sz="2800" dirty="0">
                <a:latin typeface="宋体" panose="02010600030101010101" pitchFamily="2" charset="-122"/>
                <a:ea typeface="宋体" panose="02010600030101010101" pitchFamily="2" charset="-122"/>
              </a:rPr>
              <a:t>（）、</a:t>
            </a:r>
            <a:r>
              <a:rPr lang="en-US" altLang="zh-CN" sz="2800" dirty="0">
                <a:latin typeface="宋体" panose="02010600030101010101" pitchFamily="2" charset="-122"/>
                <a:ea typeface="宋体" panose="02010600030101010101" pitchFamily="2" charset="-122"/>
              </a:rPr>
              <a:t>max</a:t>
            </a:r>
            <a:r>
              <a:rPr lang="zh-CN" altLang="en-US" sz="2800" dirty="0">
                <a:latin typeface="宋体" panose="02010600030101010101" pitchFamily="2" charset="-122"/>
                <a:ea typeface="宋体" panose="02010600030101010101" pitchFamily="2" charset="-122"/>
              </a:rPr>
              <a:t>（）</a:t>
            </a:r>
          </a:p>
        </p:txBody>
      </p:sp>
      <p:sp>
        <p:nvSpPr>
          <p:cNvPr id="9" name="文本框 8">
            <a:extLst>
              <a:ext uri="{FF2B5EF4-FFF2-40B4-BE49-F238E27FC236}">
                <a16:creationId xmlns:a16="http://schemas.microsoft.com/office/drawing/2014/main" id="{3D22DDC8-7846-11FE-4BA1-296B8621E379}"/>
              </a:ext>
            </a:extLst>
          </p:cNvPr>
          <p:cNvSpPr txBox="1"/>
          <p:nvPr/>
        </p:nvSpPr>
        <p:spPr>
          <a:xfrm>
            <a:off x="442452" y="3167390"/>
            <a:ext cx="2468388" cy="523220"/>
          </a:xfrm>
          <a:prstGeom prst="rect">
            <a:avLst/>
          </a:prstGeom>
          <a:noFill/>
        </p:spPr>
        <p:txBody>
          <a:bodyPr wrap="square" rtlCol="0">
            <a:spAutoFit/>
          </a:bodyPr>
          <a:lstStyle/>
          <a:p>
            <a:r>
              <a:rPr lang="zh-CN" altLang="en-US" sz="2800" b="1" dirty="0">
                <a:solidFill>
                  <a:srgbClr val="FF0000"/>
                </a:solidFill>
              </a:rPr>
              <a:t>整体操作</a:t>
            </a:r>
          </a:p>
        </p:txBody>
      </p:sp>
      <p:sp>
        <p:nvSpPr>
          <p:cNvPr id="10" name="文本框 9">
            <a:extLst>
              <a:ext uri="{FF2B5EF4-FFF2-40B4-BE49-F238E27FC236}">
                <a16:creationId xmlns:a16="http://schemas.microsoft.com/office/drawing/2014/main" id="{84346B2C-5C4C-D4C6-E904-138F70DCD6C9}"/>
              </a:ext>
            </a:extLst>
          </p:cNvPr>
          <p:cNvSpPr txBox="1"/>
          <p:nvPr/>
        </p:nvSpPr>
        <p:spPr>
          <a:xfrm>
            <a:off x="442452" y="4371794"/>
            <a:ext cx="2468388" cy="523220"/>
          </a:xfrm>
          <a:prstGeom prst="rect">
            <a:avLst/>
          </a:prstGeom>
          <a:noFill/>
        </p:spPr>
        <p:txBody>
          <a:bodyPr wrap="square" rtlCol="0">
            <a:spAutoFit/>
          </a:bodyPr>
          <a:lstStyle/>
          <a:p>
            <a:r>
              <a:rPr lang="zh-CN" altLang="en-US" sz="2800" dirty="0"/>
              <a:t>批量处理</a:t>
            </a:r>
          </a:p>
        </p:txBody>
      </p:sp>
      <p:sp>
        <p:nvSpPr>
          <p:cNvPr id="11" name="矩形 10">
            <a:extLst>
              <a:ext uri="{FF2B5EF4-FFF2-40B4-BE49-F238E27FC236}">
                <a16:creationId xmlns:a16="http://schemas.microsoft.com/office/drawing/2014/main" id="{B982BCE1-3BA3-FB81-6AFC-5C999CD4B782}"/>
              </a:ext>
            </a:extLst>
          </p:cNvPr>
          <p:cNvSpPr/>
          <p:nvPr/>
        </p:nvSpPr>
        <p:spPr>
          <a:xfrm>
            <a:off x="9813970" y="4209271"/>
            <a:ext cx="2032266" cy="523220"/>
          </a:xfrm>
          <a:prstGeom prst="rect">
            <a:avLst/>
          </a:prstGeom>
        </p:spPr>
        <p:txBody>
          <a:bodyPr wrap="square">
            <a:spAutoFit/>
          </a:bodyPr>
          <a:lstStyle/>
          <a:p>
            <a:r>
              <a:rPr lang="en-US" altLang="zh-CN" sz="2800" dirty="0">
                <a:latin typeface="宋体" panose="02010600030101010101" pitchFamily="2" charset="-122"/>
                <a:ea typeface="宋体" panose="02010600030101010101" pitchFamily="2" charset="-122"/>
                <a:cs typeface="宋体" panose="02010600030101010101" pitchFamily="2" charset="-122"/>
              </a:rPr>
              <a:t> apply</a:t>
            </a:r>
            <a:r>
              <a:rPr lang="zh-CN" altLang="en-US" sz="2800" dirty="0">
                <a:latin typeface="宋体" panose="02010600030101010101" pitchFamily="2" charset="-122"/>
                <a:ea typeface="宋体" panose="02010600030101010101" pitchFamily="2" charset="-122"/>
                <a:cs typeface="宋体" panose="02010600030101010101" pitchFamily="2" charset="-122"/>
              </a:rPr>
              <a:t>（）</a:t>
            </a:r>
            <a:endParaRPr lang="en-US" altLang="zh-CN" sz="2800" dirty="0" err="1">
              <a:latin typeface="宋体" panose="02010600030101010101" pitchFamily="2" charset="-122"/>
              <a:ea typeface="宋体" panose="02010600030101010101" pitchFamily="2" charset="-122"/>
              <a:cs typeface="宋体" panose="02010600030101010101" pitchFamily="2" charset="-122"/>
            </a:endParaRPr>
          </a:p>
        </p:txBody>
      </p:sp>
      <p:graphicFrame>
        <p:nvGraphicFramePr>
          <p:cNvPr id="14" name="表格 14">
            <a:extLst>
              <a:ext uri="{FF2B5EF4-FFF2-40B4-BE49-F238E27FC236}">
                <a16:creationId xmlns:a16="http://schemas.microsoft.com/office/drawing/2014/main" id="{BBDB8CEB-21E4-98AD-411A-BFE6860E69BE}"/>
              </a:ext>
            </a:extLst>
          </p:cNvPr>
          <p:cNvGraphicFramePr>
            <a:graphicFrameLocks noGrp="1"/>
          </p:cNvGraphicFramePr>
          <p:nvPr>
            <p:extLst>
              <p:ext uri="{D42A27DB-BD31-4B8C-83A1-F6EECF244321}">
                <p14:modId xmlns:p14="http://schemas.microsoft.com/office/powerpoint/2010/main" val="861408484"/>
              </p:ext>
            </p:extLst>
          </p:nvPr>
        </p:nvGraphicFramePr>
        <p:xfrm>
          <a:off x="6629400" y="5044321"/>
          <a:ext cx="4084956" cy="1463040"/>
        </p:xfrm>
        <a:graphic>
          <a:graphicData uri="http://schemas.openxmlformats.org/drawingml/2006/table">
            <a:tbl>
              <a:tblPr firstRow="1" bandRow="1">
                <a:tableStyleId>{5C22544A-7EE6-4342-B048-85BDC9FD1C3A}</a:tableStyleId>
              </a:tblPr>
              <a:tblGrid>
                <a:gridCol w="1361652">
                  <a:extLst>
                    <a:ext uri="{9D8B030D-6E8A-4147-A177-3AD203B41FA5}">
                      <a16:colId xmlns:a16="http://schemas.microsoft.com/office/drawing/2014/main" val="2551981116"/>
                    </a:ext>
                  </a:extLst>
                </a:gridCol>
                <a:gridCol w="1361652">
                  <a:extLst>
                    <a:ext uri="{9D8B030D-6E8A-4147-A177-3AD203B41FA5}">
                      <a16:colId xmlns:a16="http://schemas.microsoft.com/office/drawing/2014/main" val="881468812"/>
                    </a:ext>
                  </a:extLst>
                </a:gridCol>
                <a:gridCol w="1361652">
                  <a:extLst>
                    <a:ext uri="{9D8B030D-6E8A-4147-A177-3AD203B41FA5}">
                      <a16:colId xmlns:a16="http://schemas.microsoft.com/office/drawing/2014/main" val="25498219"/>
                    </a:ext>
                  </a:extLst>
                </a:gridCol>
              </a:tblGrid>
              <a:tr h="323514">
                <a:tc>
                  <a:txBody>
                    <a:bodyPr/>
                    <a:lstStyle/>
                    <a:p>
                      <a:endParaRPr lang="zh-CN" altLang="en-US" dirty="0"/>
                    </a:p>
                  </a:txBody>
                  <a:tcPr/>
                </a:tc>
                <a:tc>
                  <a:txBody>
                    <a:bodyPr/>
                    <a:lstStyle/>
                    <a:p>
                      <a:r>
                        <a:rPr lang="en-US" altLang="zh-CN" dirty="0"/>
                        <a:t>col1</a:t>
                      </a:r>
                      <a:endParaRPr lang="zh-CN" altLang="en-US" dirty="0"/>
                    </a:p>
                  </a:txBody>
                  <a:tcPr/>
                </a:tc>
                <a:tc>
                  <a:txBody>
                    <a:bodyPr/>
                    <a:lstStyle/>
                    <a:p>
                      <a:r>
                        <a:rPr lang="en-US" altLang="zh-CN" dirty="0"/>
                        <a:t>col2</a:t>
                      </a:r>
                      <a:endParaRPr lang="zh-CN" altLang="en-US" dirty="0"/>
                    </a:p>
                  </a:txBody>
                  <a:tcPr/>
                </a:tc>
                <a:extLst>
                  <a:ext uri="{0D108BD9-81ED-4DB2-BD59-A6C34878D82A}">
                    <a16:rowId xmlns:a16="http://schemas.microsoft.com/office/drawing/2014/main" val="1021868649"/>
                  </a:ext>
                </a:extLst>
              </a:tr>
              <a:tr h="323514">
                <a:tc>
                  <a:txBody>
                    <a:bodyPr/>
                    <a:lstStyle/>
                    <a:p>
                      <a:r>
                        <a:rPr lang="en-US" altLang="zh-CN" dirty="0"/>
                        <a:t>Index0</a:t>
                      </a:r>
                      <a:endParaRPr lang="zh-CN" altLang="en-US" dirty="0"/>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1649861740"/>
                  </a:ext>
                </a:extLst>
              </a:tr>
              <a:tr h="323514">
                <a:tc>
                  <a:txBody>
                    <a:bodyPr/>
                    <a:lstStyle/>
                    <a:p>
                      <a:r>
                        <a:rPr lang="en-US" altLang="zh-CN" dirty="0"/>
                        <a:t>Index1</a:t>
                      </a:r>
                      <a:endParaRPr lang="zh-CN" altLang="en-US" dirty="0"/>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3208479133"/>
                  </a:ext>
                </a:extLst>
              </a:tr>
              <a:tr h="323514">
                <a:tc>
                  <a:txBody>
                    <a:bodyPr/>
                    <a:lstStyle/>
                    <a:p>
                      <a:r>
                        <a:rPr lang="en-US" altLang="zh-CN" dirty="0"/>
                        <a:t>Index2</a:t>
                      </a:r>
                      <a:endParaRPr lang="zh-CN" altLang="en-US" dirty="0"/>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2667331400"/>
                  </a:ext>
                </a:extLst>
              </a:tr>
            </a:tbl>
          </a:graphicData>
        </a:graphic>
      </p:graphicFrame>
      <p:cxnSp>
        <p:nvCxnSpPr>
          <p:cNvPr id="16" name="直接箭头连接符 15">
            <a:extLst>
              <a:ext uri="{FF2B5EF4-FFF2-40B4-BE49-F238E27FC236}">
                <a16:creationId xmlns:a16="http://schemas.microsoft.com/office/drawing/2014/main" id="{A777DFDE-C61B-A7F2-EC6D-E8BA6CB24C3D}"/>
              </a:ext>
            </a:extLst>
          </p:cNvPr>
          <p:cNvCxnSpPr/>
          <p:nvPr/>
        </p:nvCxnSpPr>
        <p:spPr>
          <a:xfrm>
            <a:off x="8229993" y="5496232"/>
            <a:ext cx="0" cy="835742"/>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2" name="文本框 11">
            <a:extLst>
              <a:ext uri="{FF2B5EF4-FFF2-40B4-BE49-F238E27FC236}">
                <a16:creationId xmlns:a16="http://schemas.microsoft.com/office/drawing/2014/main" id="{DFA2460E-0C5A-9C5E-4975-01852D73AB12}"/>
              </a:ext>
            </a:extLst>
          </p:cNvPr>
          <p:cNvSpPr txBox="1"/>
          <p:nvPr/>
        </p:nvSpPr>
        <p:spPr>
          <a:xfrm>
            <a:off x="8168753" y="6220975"/>
            <a:ext cx="1895475" cy="369332"/>
          </a:xfrm>
          <a:prstGeom prst="rect">
            <a:avLst/>
          </a:prstGeom>
          <a:noFill/>
        </p:spPr>
        <p:txBody>
          <a:bodyPr wrap="square" rtlCol="0">
            <a:spAutoFit/>
          </a:bodyPr>
          <a:lstStyle/>
          <a:p>
            <a:r>
              <a:rPr lang="en-US" altLang="zh-CN" dirty="0"/>
              <a:t> axis=0</a:t>
            </a:r>
            <a:r>
              <a:rPr lang="zh-CN" altLang="en-US" dirty="0"/>
              <a:t>或“</a:t>
            </a:r>
            <a:r>
              <a:rPr lang="en-US" altLang="zh-CN" dirty="0"/>
              <a:t>in</a:t>
            </a:r>
            <a:r>
              <a:rPr lang="en-US" altLang="zh-CN" b="1" dirty="0">
                <a:solidFill>
                  <a:srgbClr val="FF0000"/>
                </a:solidFill>
              </a:rPr>
              <a:t>d</a:t>
            </a:r>
            <a:r>
              <a:rPr lang="en-US" altLang="zh-CN" dirty="0"/>
              <a:t>ex</a:t>
            </a:r>
            <a:r>
              <a:rPr lang="zh-CN" altLang="en-US" dirty="0"/>
              <a:t>”</a:t>
            </a:r>
          </a:p>
        </p:txBody>
      </p:sp>
      <p:cxnSp>
        <p:nvCxnSpPr>
          <p:cNvPr id="17" name="直接箭头连接符 16">
            <a:extLst>
              <a:ext uri="{FF2B5EF4-FFF2-40B4-BE49-F238E27FC236}">
                <a16:creationId xmlns:a16="http://schemas.microsoft.com/office/drawing/2014/main" id="{BD4BC25D-99FA-E7D5-2FB8-DA68B4A7C512}"/>
              </a:ext>
            </a:extLst>
          </p:cNvPr>
          <p:cNvCxnSpPr>
            <a:cxnSpLocks/>
          </p:cNvCxnSpPr>
          <p:nvPr/>
        </p:nvCxnSpPr>
        <p:spPr>
          <a:xfrm>
            <a:off x="8426245" y="5496232"/>
            <a:ext cx="2403858" cy="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9" name="文本框 18">
            <a:extLst>
              <a:ext uri="{FF2B5EF4-FFF2-40B4-BE49-F238E27FC236}">
                <a16:creationId xmlns:a16="http://schemas.microsoft.com/office/drawing/2014/main" id="{AF1A0F19-9D31-8643-BB69-8FBEA8072CDB}"/>
              </a:ext>
            </a:extLst>
          </p:cNvPr>
          <p:cNvSpPr txBox="1"/>
          <p:nvPr/>
        </p:nvSpPr>
        <p:spPr>
          <a:xfrm>
            <a:off x="9963464" y="5527487"/>
            <a:ext cx="2347247" cy="369332"/>
          </a:xfrm>
          <a:prstGeom prst="rect">
            <a:avLst/>
          </a:prstGeom>
          <a:noFill/>
        </p:spPr>
        <p:txBody>
          <a:bodyPr wrap="square" rtlCol="0">
            <a:spAutoFit/>
          </a:bodyPr>
          <a:lstStyle/>
          <a:p>
            <a:r>
              <a:rPr lang="en-US" altLang="zh-CN" dirty="0"/>
              <a:t> axis=1</a:t>
            </a:r>
            <a:r>
              <a:rPr lang="zh-CN" altLang="en-US" dirty="0"/>
              <a:t>或“</a:t>
            </a:r>
            <a:r>
              <a:rPr lang="en-US" altLang="zh-CN" dirty="0"/>
              <a:t>co</a:t>
            </a:r>
            <a:r>
              <a:rPr lang="en-US" altLang="zh-CN" b="1" dirty="0">
                <a:solidFill>
                  <a:srgbClr val="FF0000"/>
                </a:solidFill>
              </a:rPr>
              <a:t>l</a:t>
            </a:r>
            <a:r>
              <a:rPr lang="en-US" altLang="zh-CN" dirty="0"/>
              <a:t>umns</a:t>
            </a:r>
            <a:r>
              <a:rPr lang="zh-CN" altLang="en-US" dirty="0"/>
              <a:t>”</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5" grpId="0"/>
      <p:bldP spid="6" grpId="0"/>
      <p:bldP spid="7" grpId="0"/>
      <p:bldP spid="8" grpId="0"/>
      <p:bldP spid="1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85480" y="3063071"/>
            <a:ext cx="1101725" cy="645160"/>
          </a:xfrm>
          <a:prstGeom prst="rect">
            <a:avLst/>
          </a:prstGeom>
          <a:noFill/>
        </p:spPr>
        <p:txBody>
          <a:bodyPr wrap="square" rtlCol="0">
            <a:spAutoFit/>
          </a:bodyPr>
          <a:lstStyle/>
          <a:p>
            <a:r>
              <a:rPr lang="zh-CN" altLang="en-US" sz="3600">
                <a:latin typeface="宋体" panose="02010600030101010101" pitchFamily="2" charset="-122"/>
                <a:ea typeface="宋体" panose="02010600030101010101" pitchFamily="2" charset="-122"/>
              </a:rPr>
              <a:t>数据</a:t>
            </a:r>
          </a:p>
        </p:txBody>
      </p:sp>
      <p:sp>
        <p:nvSpPr>
          <p:cNvPr id="5" name="左大括号 4"/>
          <p:cNvSpPr/>
          <p:nvPr/>
        </p:nvSpPr>
        <p:spPr>
          <a:xfrm>
            <a:off x="1679305" y="270341"/>
            <a:ext cx="542290" cy="6229985"/>
          </a:xfrm>
          <a:prstGeom prst="leftBrace">
            <a:avLst>
              <a:gd name="adj1" fmla="val 37961"/>
              <a:gd name="adj2" fmla="val 49717"/>
            </a:avLst>
          </a:prstGeom>
          <a:ln w="476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宋体" panose="02010600030101010101" pitchFamily="2" charset="-122"/>
              <a:ea typeface="宋体" panose="02010600030101010101" pitchFamily="2" charset="-122"/>
            </a:endParaRPr>
          </a:p>
        </p:txBody>
      </p:sp>
      <p:sp>
        <p:nvSpPr>
          <p:cNvPr id="6" name="文本框 5"/>
          <p:cNvSpPr txBox="1"/>
          <p:nvPr/>
        </p:nvSpPr>
        <p:spPr>
          <a:xfrm>
            <a:off x="2142220" y="979636"/>
            <a:ext cx="1471930" cy="460375"/>
          </a:xfrm>
          <a:prstGeom prst="rect">
            <a:avLst/>
          </a:prstGeom>
          <a:noFill/>
        </p:spPr>
        <p:txBody>
          <a:bodyPr wrap="square" rtlCol="0">
            <a:spAutoFit/>
          </a:bodyPr>
          <a:lstStyle/>
          <a:p>
            <a:r>
              <a:rPr lang="zh-CN" altLang="en-US" sz="2400" dirty="0">
                <a:latin typeface="宋体" panose="02010600030101010101" pitchFamily="2" charset="-122"/>
                <a:ea typeface="宋体" panose="02010600030101010101" pitchFamily="2" charset="-122"/>
              </a:rPr>
              <a:t>表现形式</a:t>
            </a:r>
          </a:p>
        </p:txBody>
      </p:sp>
      <p:sp>
        <p:nvSpPr>
          <p:cNvPr id="7" name="文本框 6"/>
          <p:cNvSpPr txBox="1"/>
          <p:nvPr/>
        </p:nvSpPr>
        <p:spPr>
          <a:xfrm>
            <a:off x="3767185" y="1046807"/>
            <a:ext cx="5661660" cy="398780"/>
          </a:xfrm>
          <a:prstGeom prst="rect">
            <a:avLst/>
          </a:prstGeom>
          <a:noFill/>
        </p:spPr>
        <p:txBody>
          <a:bodyPr wrap="square" rtlCol="0">
            <a:spAutoFit/>
          </a:bodyPr>
          <a:lstStyle/>
          <a:p>
            <a:r>
              <a:rPr lang="zh-CN" altLang="en-US" sz="2000" dirty="0">
                <a:latin typeface="宋体" panose="02010600030101010101" pitchFamily="2" charset="-122"/>
                <a:ea typeface="宋体" panose="02010600030101010101" pitchFamily="2" charset="-122"/>
                <a:cs typeface="宋体" panose="02010600030101010101" pitchFamily="2" charset="-122"/>
              </a:rPr>
              <a:t>文字(数字)、图形、图像、音频、视频等</a:t>
            </a:r>
          </a:p>
        </p:txBody>
      </p:sp>
      <p:sp>
        <p:nvSpPr>
          <p:cNvPr id="18" name="文本框 17"/>
          <p:cNvSpPr txBox="1"/>
          <p:nvPr/>
        </p:nvSpPr>
        <p:spPr>
          <a:xfrm>
            <a:off x="2146030" y="2560151"/>
            <a:ext cx="897255" cy="460375"/>
          </a:xfrm>
          <a:prstGeom prst="rect">
            <a:avLst/>
          </a:prstGeom>
          <a:noFill/>
        </p:spPr>
        <p:txBody>
          <a:bodyPr wrap="square" rtlCol="0">
            <a:spAutoFit/>
          </a:bodyPr>
          <a:lstStyle/>
          <a:p>
            <a:r>
              <a:rPr lang="zh-CN" altLang="en-US" sz="2400">
                <a:latin typeface="宋体" panose="02010600030101010101" pitchFamily="2" charset="-122"/>
                <a:ea typeface="宋体" panose="02010600030101010101" pitchFamily="2" charset="-122"/>
              </a:rPr>
              <a:t>分类</a:t>
            </a:r>
          </a:p>
        </p:txBody>
      </p:sp>
      <p:sp>
        <p:nvSpPr>
          <p:cNvPr id="19" name="左大括号 18"/>
          <p:cNvSpPr/>
          <p:nvPr/>
        </p:nvSpPr>
        <p:spPr>
          <a:xfrm>
            <a:off x="3391900" y="1982936"/>
            <a:ext cx="181610" cy="1431925"/>
          </a:xfrm>
          <a:prstGeom prst="leftBrace">
            <a:avLst>
              <a:gd name="adj1" fmla="val 37961"/>
              <a:gd name="adj2" fmla="val 49717"/>
            </a:avLst>
          </a:prstGeom>
          <a:ln w="476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宋体" panose="02010600030101010101" pitchFamily="2" charset="-122"/>
              <a:ea typeface="宋体" panose="02010600030101010101" pitchFamily="2" charset="-122"/>
            </a:endParaRPr>
          </a:p>
        </p:txBody>
      </p:sp>
      <p:sp>
        <p:nvSpPr>
          <p:cNvPr id="20" name="文本框 19"/>
          <p:cNvSpPr txBox="1"/>
          <p:nvPr/>
        </p:nvSpPr>
        <p:spPr>
          <a:xfrm>
            <a:off x="3767185" y="1664801"/>
            <a:ext cx="2192655" cy="398780"/>
          </a:xfrm>
          <a:prstGeom prst="rect">
            <a:avLst/>
          </a:prstGeom>
          <a:noFill/>
        </p:spPr>
        <p:txBody>
          <a:bodyPr wrap="square" rtlCol="0">
            <a:spAutoFit/>
          </a:bodyPr>
          <a:lstStyle/>
          <a:p>
            <a:r>
              <a:rPr lang="zh-CN" altLang="en-US" sz="2000" dirty="0">
                <a:latin typeface="宋体" panose="02010600030101010101" pitchFamily="2" charset="-122"/>
                <a:ea typeface="宋体" panose="02010600030101010101" pitchFamily="2" charset="-122"/>
              </a:rPr>
              <a:t>结构化数据</a:t>
            </a:r>
          </a:p>
        </p:txBody>
      </p:sp>
      <p:sp>
        <p:nvSpPr>
          <p:cNvPr id="21" name="文本框 20"/>
          <p:cNvSpPr txBox="1"/>
          <p:nvPr/>
        </p:nvSpPr>
        <p:spPr>
          <a:xfrm>
            <a:off x="3767185" y="2315676"/>
            <a:ext cx="2192655" cy="398780"/>
          </a:xfrm>
          <a:prstGeom prst="rect">
            <a:avLst/>
          </a:prstGeom>
          <a:noFill/>
        </p:spPr>
        <p:txBody>
          <a:bodyPr wrap="square" rtlCol="0">
            <a:spAutoFit/>
          </a:bodyPr>
          <a:lstStyle/>
          <a:p>
            <a:r>
              <a:rPr lang="zh-CN" altLang="en-US" sz="2000">
                <a:latin typeface="宋体" panose="02010600030101010101" pitchFamily="2" charset="-122"/>
                <a:ea typeface="宋体" panose="02010600030101010101" pitchFamily="2" charset="-122"/>
              </a:rPr>
              <a:t>半结构化数据</a:t>
            </a:r>
          </a:p>
        </p:txBody>
      </p:sp>
      <p:sp>
        <p:nvSpPr>
          <p:cNvPr id="22" name="文本框 21"/>
          <p:cNvSpPr txBox="1"/>
          <p:nvPr/>
        </p:nvSpPr>
        <p:spPr>
          <a:xfrm>
            <a:off x="3767185" y="2980521"/>
            <a:ext cx="1711325" cy="398780"/>
          </a:xfrm>
          <a:prstGeom prst="rect">
            <a:avLst/>
          </a:prstGeom>
          <a:noFill/>
        </p:spPr>
        <p:txBody>
          <a:bodyPr wrap="square" rtlCol="0">
            <a:spAutoFit/>
          </a:bodyPr>
          <a:lstStyle/>
          <a:p>
            <a:r>
              <a:rPr lang="zh-CN" altLang="en-US" sz="2000">
                <a:latin typeface="宋体" panose="02010600030101010101" pitchFamily="2" charset="-122"/>
                <a:ea typeface="宋体" panose="02010600030101010101" pitchFamily="2" charset="-122"/>
              </a:rPr>
              <a:t>非结构化数据</a:t>
            </a:r>
          </a:p>
        </p:txBody>
      </p:sp>
      <p:sp>
        <p:nvSpPr>
          <p:cNvPr id="23" name="文本框 22"/>
          <p:cNvSpPr txBox="1"/>
          <p:nvPr/>
        </p:nvSpPr>
        <p:spPr>
          <a:xfrm>
            <a:off x="5477875" y="2323931"/>
            <a:ext cx="3492500" cy="398780"/>
          </a:xfrm>
          <a:prstGeom prst="rect">
            <a:avLst/>
          </a:prstGeom>
          <a:noFill/>
        </p:spPr>
        <p:txBody>
          <a:bodyPr wrap="square" rtlCol="0">
            <a:spAutoFit/>
          </a:bodyPr>
          <a:lstStyle/>
          <a:p>
            <a:r>
              <a:rPr lang="zh-CN" altLang="en-US" sz="2000">
                <a:latin typeface="宋体" panose="02010600030101010101" pitchFamily="2" charset="-122"/>
                <a:ea typeface="宋体" panose="02010600030101010101" pitchFamily="2" charset="-122"/>
              </a:rPr>
              <a:t>数据结构</a:t>
            </a:r>
            <a:r>
              <a:rPr lang="zh-CN" altLang="en-US" sz="2000" b="1">
                <a:solidFill>
                  <a:srgbClr val="FF0000"/>
                </a:solidFill>
                <a:latin typeface="宋体" panose="02010600030101010101" pitchFamily="2" charset="-122"/>
                <a:ea typeface="宋体" panose="02010600030101010101" pitchFamily="2" charset="-122"/>
              </a:rPr>
              <a:t>不规范，不完整</a:t>
            </a:r>
          </a:p>
        </p:txBody>
      </p:sp>
      <p:sp>
        <p:nvSpPr>
          <p:cNvPr id="24" name="文本框 23"/>
          <p:cNvSpPr txBox="1"/>
          <p:nvPr/>
        </p:nvSpPr>
        <p:spPr>
          <a:xfrm>
            <a:off x="5477875" y="2983061"/>
            <a:ext cx="5564505" cy="398780"/>
          </a:xfrm>
          <a:prstGeom prst="rect">
            <a:avLst/>
          </a:prstGeom>
          <a:noFill/>
        </p:spPr>
        <p:txBody>
          <a:bodyPr wrap="square" rtlCol="0">
            <a:spAutoFit/>
          </a:bodyPr>
          <a:lstStyle/>
          <a:p>
            <a:r>
              <a:rPr lang="zh-CN" altLang="en-US" sz="2000" b="1">
                <a:solidFill>
                  <a:srgbClr val="FF0000"/>
                </a:solidFill>
                <a:latin typeface="宋体" panose="02010600030101010101" pitchFamily="2" charset="-122"/>
                <a:ea typeface="宋体" panose="02010600030101010101" pitchFamily="2" charset="-122"/>
                <a:cs typeface="宋体" panose="02010600030101010101" pitchFamily="2" charset="-122"/>
              </a:rPr>
              <a:t>各类文档、文本、图片、HTML、图像、音视频等</a:t>
            </a:r>
          </a:p>
        </p:txBody>
      </p:sp>
      <p:sp>
        <p:nvSpPr>
          <p:cNvPr id="25" name="文本框 24"/>
          <p:cNvSpPr txBox="1"/>
          <p:nvPr/>
        </p:nvSpPr>
        <p:spPr>
          <a:xfrm>
            <a:off x="5477875" y="1664801"/>
            <a:ext cx="4848860" cy="398780"/>
          </a:xfrm>
          <a:prstGeom prst="rect">
            <a:avLst/>
          </a:prstGeom>
          <a:noFill/>
        </p:spPr>
        <p:txBody>
          <a:bodyPr wrap="square" rtlCol="0">
            <a:spAutoFit/>
          </a:bodyPr>
          <a:lstStyle/>
          <a:p>
            <a:r>
              <a:rPr lang="zh-CN" altLang="en-US" sz="2000" dirty="0">
                <a:latin typeface="宋体" panose="02010600030101010101" pitchFamily="2" charset="-122"/>
                <a:ea typeface="宋体" panose="02010600030101010101" pitchFamily="2" charset="-122"/>
              </a:rPr>
              <a:t>由二维表来进行逻辑表达和实现的数据</a:t>
            </a:r>
          </a:p>
        </p:txBody>
      </p:sp>
      <p:sp>
        <p:nvSpPr>
          <p:cNvPr id="29" name="文本框 28"/>
          <p:cNvSpPr txBox="1"/>
          <p:nvPr/>
        </p:nvSpPr>
        <p:spPr>
          <a:xfrm>
            <a:off x="2146030" y="5181431"/>
            <a:ext cx="1471930" cy="460375"/>
          </a:xfrm>
          <a:prstGeom prst="rect">
            <a:avLst/>
          </a:prstGeom>
          <a:noFill/>
        </p:spPr>
        <p:txBody>
          <a:bodyPr wrap="square" rtlCol="0">
            <a:spAutoFit/>
          </a:bodyPr>
          <a:lstStyle/>
          <a:p>
            <a:r>
              <a:rPr lang="zh-CN" altLang="en-US" sz="2400">
                <a:latin typeface="宋体" panose="02010600030101010101" pitchFamily="2" charset="-122"/>
                <a:ea typeface="宋体" panose="02010600030101010101" pitchFamily="2" charset="-122"/>
              </a:rPr>
              <a:t>大数据</a:t>
            </a:r>
          </a:p>
        </p:txBody>
      </p:sp>
      <p:sp>
        <p:nvSpPr>
          <p:cNvPr id="30" name="左大括号 29"/>
          <p:cNvSpPr/>
          <p:nvPr/>
        </p:nvSpPr>
        <p:spPr>
          <a:xfrm>
            <a:off x="3391900" y="4604216"/>
            <a:ext cx="181610" cy="1431925"/>
          </a:xfrm>
          <a:prstGeom prst="leftBrace">
            <a:avLst>
              <a:gd name="adj1" fmla="val 37961"/>
              <a:gd name="adj2" fmla="val 49717"/>
            </a:avLst>
          </a:prstGeom>
          <a:ln w="476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宋体" panose="02010600030101010101" pitchFamily="2" charset="-122"/>
              <a:ea typeface="宋体" panose="02010600030101010101" pitchFamily="2" charset="-122"/>
            </a:endParaRPr>
          </a:p>
        </p:txBody>
      </p:sp>
      <p:sp>
        <p:nvSpPr>
          <p:cNvPr id="32" name="文本框 31"/>
          <p:cNvSpPr txBox="1"/>
          <p:nvPr/>
        </p:nvSpPr>
        <p:spPr>
          <a:xfrm>
            <a:off x="4664122" y="3822824"/>
            <a:ext cx="3609975" cy="1578317"/>
          </a:xfrm>
          <a:prstGeom prst="rect">
            <a:avLst/>
          </a:prstGeom>
          <a:noFill/>
        </p:spPr>
        <p:txBody>
          <a:bodyPr wrap="square" rtlCol="0">
            <a:spAutoFit/>
          </a:bodyPr>
          <a:lstStyle/>
          <a:p>
            <a:pPr>
              <a:lnSpc>
                <a:spcPct val="125000"/>
              </a:lnSpc>
            </a:pPr>
            <a:r>
              <a:rPr lang="zh-CN" altLang="en-US" sz="2000" dirty="0">
                <a:latin typeface="宋体" panose="02010600030101010101" pitchFamily="2" charset="-122"/>
                <a:ea typeface="宋体" panose="02010600030101010101" pitchFamily="2" charset="-122"/>
                <a:cs typeface="宋体" panose="02010600030101010101" pitchFamily="2" charset="-122"/>
              </a:rPr>
              <a:t>(1)数据体量大 </a:t>
            </a:r>
          </a:p>
          <a:p>
            <a:pPr>
              <a:lnSpc>
                <a:spcPct val="125000"/>
              </a:lnSpc>
            </a:pPr>
            <a:r>
              <a:rPr lang="zh-CN" altLang="en-US" sz="2000" dirty="0">
                <a:latin typeface="宋体" panose="02010600030101010101" pitchFamily="2" charset="-122"/>
                <a:ea typeface="宋体" panose="02010600030101010101" pitchFamily="2" charset="-122"/>
                <a:cs typeface="宋体" panose="02010600030101010101" pitchFamily="2" charset="-122"/>
              </a:rPr>
              <a:t>(2)速度快 </a:t>
            </a:r>
          </a:p>
          <a:p>
            <a:pPr>
              <a:lnSpc>
                <a:spcPct val="125000"/>
              </a:lnSpc>
            </a:pPr>
            <a:r>
              <a:rPr lang="zh-CN" altLang="en-US" sz="2000" dirty="0">
                <a:latin typeface="宋体" panose="02010600030101010101" pitchFamily="2" charset="-122"/>
                <a:ea typeface="宋体" panose="02010600030101010101" pitchFamily="2" charset="-122"/>
                <a:cs typeface="宋体" panose="02010600030101010101" pitchFamily="2" charset="-122"/>
              </a:rPr>
              <a:t>(3)数据类型多 </a:t>
            </a:r>
          </a:p>
          <a:p>
            <a:pPr>
              <a:lnSpc>
                <a:spcPct val="125000"/>
              </a:lnSpc>
            </a:pPr>
            <a:r>
              <a:rPr lang="zh-CN" altLang="en-US" sz="2000" b="1" dirty="0">
                <a:solidFill>
                  <a:srgbClr val="FF0000"/>
                </a:solidFill>
                <a:latin typeface="宋体" panose="02010600030101010101" pitchFamily="2" charset="-122"/>
                <a:ea typeface="宋体" panose="02010600030101010101" pitchFamily="2" charset="-122"/>
                <a:cs typeface="宋体" panose="02010600030101010101" pitchFamily="2" charset="-122"/>
              </a:rPr>
              <a:t>(4)价值密度低</a:t>
            </a:r>
          </a:p>
        </p:txBody>
      </p:sp>
      <p:sp>
        <p:nvSpPr>
          <p:cNvPr id="34" name="文本框 33"/>
          <p:cNvSpPr txBox="1"/>
          <p:nvPr/>
        </p:nvSpPr>
        <p:spPr>
          <a:xfrm>
            <a:off x="5477875" y="5460534"/>
            <a:ext cx="5275580" cy="1291590"/>
          </a:xfrm>
          <a:prstGeom prst="rect">
            <a:avLst/>
          </a:prstGeom>
          <a:noFill/>
        </p:spPr>
        <p:txBody>
          <a:bodyPr wrap="square" rtlCol="0">
            <a:spAutoFit/>
          </a:bodyPr>
          <a:lstStyle/>
          <a:p>
            <a:pPr>
              <a:lnSpc>
                <a:spcPct val="130000"/>
              </a:lnSpc>
            </a:pPr>
            <a:r>
              <a:rPr lang="zh-CN" altLang="en-US" sz="2000" dirty="0">
                <a:latin typeface="宋体" panose="02010600030101010101" pitchFamily="2" charset="-122"/>
                <a:ea typeface="宋体" panose="02010600030101010101" pitchFamily="2" charset="-122"/>
                <a:cs typeface="宋体" panose="02010600030101010101" pitchFamily="2" charset="-122"/>
              </a:rPr>
              <a:t>(1)大数据分析全体数据而不是抽样数据 </a:t>
            </a:r>
          </a:p>
          <a:p>
            <a:pPr>
              <a:lnSpc>
                <a:spcPct val="130000"/>
              </a:lnSpc>
            </a:pPr>
            <a:r>
              <a:rPr lang="zh-CN" altLang="en-US" sz="2000" dirty="0">
                <a:latin typeface="宋体" panose="02010600030101010101" pitchFamily="2" charset="-122"/>
                <a:ea typeface="宋体" panose="02010600030101010101" pitchFamily="2" charset="-122"/>
                <a:cs typeface="宋体" panose="02010600030101010101" pitchFamily="2" charset="-122"/>
              </a:rPr>
              <a:t>(2)对数据不再追求精确性</a:t>
            </a:r>
          </a:p>
          <a:p>
            <a:pPr>
              <a:lnSpc>
                <a:spcPct val="130000"/>
              </a:lnSpc>
            </a:pPr>
            <a:r>
              <a:rPr lang="zh-CN" altLang="en-US" sz="2000" b="1" dirty="0">
                <a:solidFill>
                  <a:srgbClr val="FF0000"/>
                </a:solidFill>
                <a:latin typeface="宋体" panose="02010600030101010101" pitchFamily="2" charset="-122"/>
                <a:ea typeface="宋体" panose="02010600030101010101" pitchFamily="2" charset="-122"/>
                <a:cs typeface="宋体" panose="02010600030101010101" pitchFamily="2" charset="-122"/>
              </a:rPr>
              <a:t>(3)不强调因果性而强调相关性。</a:t>
            </a:r>
          </a:p>
        </p:txBody>
      </p:sp>
      <p:sp>
        <p:nvSpPr>
          <p:cNvPr id="35" name="文本框 34"/>
          <p:cNvSpPr txBox="1"/>
          <p:nvPr/>
        </p:nvSpPr>
        <p:spPr>
          <a:xfrm>
            <a:off x="3767185" y="14932"/>
            <a:ext cx="6450330" cy="707886"/>
          </a:xfrm>
          <a:prstGeom prst="rect">
            <a:avLst/>
          </a:prstGeom>
          <a:noFill/>
        </p:spPr>
        <p:txBody>
          <a:bodyPr wrap="square" rtlCol="0">
            <a:spAutoFit/>
          </a:bodyPr>
          <a:lstStyle/>
          <a:p>
            <a:r>
              <a:rPr lang="en-US" altLang="zh-CN" sz="2000" dirty="0">
                <a:latin typeface="宋体" panose="02010600030101010101" pitchFamily="2" charset="-122"/>
                <a:ea typeface="宋体" panose="02010600030101010101" pitchFamily="2" charset="-122"/>
              </a:rPr>
              <a:t>1.</a:t>
            </a:r>
            <a:r>
              <a:rPr lang="zh-CN" altLang="en-US" sz="2000" dirty="0">
                <a:latin typeface="宋体" panose="02010600030101010101" pitchFamily="2" charset="-122"/>
                <a:ea typeface="宋体" panose="02010600030101010101" pitchFamily="2" charset="-122"/>
              </a:rPr>
              <a:t>数据是对客观事物的符号表示</a:t>
            </a:r>
            <a:endParaRPr lang="en-US" altLang="zh-CN" sz="2000" dirty="0">
              <a:latin typeface="宋体" panose="02010600030101010101" pitchFamily="2" charset="-122"/>
              <a:ea typeface="宋体" panose="02010600030101010101" pitchFamily="2" charset="-122"/>
            </a:endParaRPr>
          </a:p>
          <a:p>
            <a:r>
              <a:rPr lang="en-US" altLang="zh-CN" sz="2000" dirty="0">
                <a:latin typeface="宋体" panose="02010600030101010101" pitchFamily="2" charset="-122"/>
                <a:ea typeface="宋体" panose="02010600030101010101" pitchFamily="2" charset="-122"/>
              </a:rPr>
              <a:t>2.</a:t>
            </a:r>
            <a:r>
              <a:rPr lang="zh-CN" altLang="en-US" sz="2000" dirty="0">
                <a:latin typeface="宋体" panose="02010600030101010101" pitchFamily="2" charset="-122"/>
                <a:ea typeface="宋体" panose="02010600030101010101" pitchFamily="2" charset="-122"/>
              </a:rPr>
              <a:t>所有</a:t>
            </a:r>
            <a:r>
              <a:rPr lang="zh-CN" altLang="en-US" sz="2000" b="1" dirty="0">
                <a:solidFill>
                  <a:srgbClr val="FF0000"/>
                </a:solidFill>
                <a:latin typeface="宋体" panose="02010600030101010101" pitchFamily="2" charset="-122"/>
                <a:ea typeface="宋体" panose="02010600030101010101" pitchFamily="2" charset="-122"/>
              </a:rPr>
              <a:t>能输入到计算机</a:t>
            </a:r>
            <a:r>
              <a:rPr lang="zh-CN" altLang="en-US" sz="2000" dirty="0">
                <a:latin typeface="宋体" panose="02010600030101010101" pitchFamily="2" charset="-122"/>
                <a:ea typeface="宋体" panose="02010600030101010101" pitchFamily="2" charset="-122"/>
              </a:rPr>
              <a:t>并被计算机程序处理的符号总称</a:t>
            </a:r>
            <a:endParaRPr lang="en-US" altLang="zh-CN" sz="2000" dirty="0">
              <a:latin typeface="宋体" panose="02010600030101010101" pitchFamily="2" charset="-122"/>
              <a:ea typeface="宋体" panose="02010600030101010101" pitchFamily="2" charset="-122"/>
            </a:endParaRPr>
          </a:p>
        </p:txBody>
      </p:sp>
      <p:sp>
        <p:nvSpPr>
          <p:cNvPr id="36" name="文本框 35"/>
          <p:cNvSpPr txBox="1"/>
          <p:nvPr/>
        </p:nvSpPr>
        <p:spPr>
          <a:xfrm>
            <a:off x="2227945" y="40153"/>
            <a:ext cx="808990" cy="460375"/>
          </a:xfrm>
          <a:prstGeom prst="rect">
            <a:avLst/>
          </a:prstGeom>
          <a:noFill/>
        </p:spPr>
        <p:txBody>
          <a:bodyPr wrap="square" rtlCol="0">
            <a:spAutoFit/>
          </a:bodyPr>
          <a:lstStyle/>
          <a:p>
            <a:r>
              <a:rPr lang="zh-CN" altLang="en-US" sz="2400" dirty="0">
                <a:latin typeface="宋体" panose="02010600030101010101" pitchFamily="2" charset="-122"/>
                <a:ea typeface="宋体" panose="02010600030101010101" pitchFamily="2" charset="-122"/>
              </a:rPr>
              <a:t>概念</a:t>
            </a:r>
          </a:p>
        </p:txBody>
      </p:sp>
      <p:grpSp>
        <p:nvGrpSpPr>
          <p:cNvPr id="9" name="组合 8">
            <a:extLst>
              <a:ext uri="{FF2B5EF4-FFF2-40B4-BE49-F238E27FC236}">
                <a16:creationId xmlns:a16="http://schemas.microsoft.com/office/drawing/2014/main" id="{BEADC51C-C4E1-9EBA-3716-645563A07AD5}"/>
              </a:ext>
            </a:extLst>
          </p:cNvPr>
          <p:cNvGrpSpPr/>
          <p:nvPr/>
        </p:nvGrpSpPr>
        <p:grpSpPr>
          <a:xfrm>
            <a:off x="3767185" y="3878411"/>
            <a:ext cx="976630" cy="1522730"/>
            <a:chOff x="3767185" y="3878411"/>
            <a:chExt cx="976630" cy="1522730"/>
          </a:xfrm>
        </p:grpSpPr>
        <p:sp>
          <p:nvSpPr>
            <p:cNvPr id="31" name="文本框 30"/>
            <p:cNvSpPr txBox="1"/>
            <p:nvPr/>
          </p:nvSpPr>
          <p:spPr>
            <a:xfrm>
              <a:off x="3767185" y="4411176"/>
              <a:ext cx="838200" cy="398780"/>
            </a:xfrm>
            <a:prstGeom prst="rect">
              <a:avLst/>
            </a:prstGeom>
            <a:noFill/>
          </p:spPr>
          <p:txBody>
            <a:bodyPr wrap="square" rtlCol="0">
              <a:spAutoFit/>
            </a:bodyPr>
            <a:lstStyle/>
            <a:p>
              <a:r>
                <a:rPr lang="zh-CN" altLang="en-US" sz="2000" dirty="0">
                  <a:latin typeface="宋体" panose="02010600030101010101" pitchFamily="2" charset="-122"/>
                  <a:ea typeface="宋体" panose="02010600030101010101" pitchFamily="2" charset="-122"/>
                </a:rPr>
                <a:t>特征</a:t>
              </a:r>
            </a:p>
          </p:txBody>
        </p:sp>
        <p:sp>
          <p:nvSpPr>
            <p:cNvPr id="2" name="左大括号 1">
              <a:extLst>
                <a:ext uri="{FF2B5EF4-FFF2-40B4-BE49-F238E27FC236}">
                  <a16:creationId xmlns:a16="http://schemas.microsoft.com/office/drawing/2014/main" id="{475D6664-293B-22C6-E04D-56204BD5443C}"/>
                </a:ext>
              </a:extLst>
            </p:cNvPr>
            <p:cNvSpPr/>
            <p:nvPr/>
          </p:nvSpPr>
          <p:spPr>
            <a:xfrm>
              <a:off x="4486322" y="3878411"/>
              <a:ext cx="257493" cy="1522730"/>
            </a:xfrm>
            <a:prstGeom prst="leftBrace">
              <a:avLst>
                <a:gd name="adj1" fmla="val 37961"/>
                <a:gd name="adj2" fmla="val 49701"/>
              </a:avLst>
            </a:prstGeom>
            <a:ln w="476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宋体" panose="02010600030101010101" pitchFamily="2" charset="-122"/>
                <a:ea typeface="宋体" panose="02010600030101010101" pitchFamily="2" charset="-122"/>
              </a:endParaRPr>
            </a:p>
          </p:txBody>
        </p:sp>
      </p:grpSp>
      <p:grpSp>
        <p:nvGrpSpPr>
          <p:cNvPr id="10" name="组合 9">
            <a:extLst>
              <a:ext uri="{FF2B5EF4-FFF2-40B4-BE49-F238E27FC236}">
                <a16:creationId xmlns:a16="http://schemas.microsoft.com/office/drawing/2014/main" id="{F9DA9D22-D08B-D23B-34D4-DF15160B8716}"/>
              </a:ext>
            </a:extLst>
          </p:cNvPr>
          <p:cNvGrpSpPr/>
          <p:nvPr/>
        </p:nvGrpSpPr>
        <p:grpSpPr>
          <a:xfrm>
            <a:off x="3767185" y="5613523"/>
            <a:ext cx="1710690" cy="1019983"/>
            <a:chOff x="3767185" y="5613523"/>
            <a:chExt cx="1710690" cy="1019983"/>
          </a:xfrm>
        </p:grpSpPr>
        <p:sp>
          <p:nvSpPr>
            <p:cNvPr id="33" name="文本框 32"/>
            <p:cNvSpPr txBox="1"/>
            <p:nvPr/>
          </p:nvSpPr>
          <p:spPr>
            <a:xfrm>
              <a:off x="3767185" y="5836751"/>
              <a:ext cx="1519555" cy="398780"/>
            </a:xfrm>
            <a:prstGeom prst="rect">
              <a:avLst/>
            </a:prstGeom>
            <a:noFill/>
          </p:spPr>
          <p:txBody>
            <a:bodyPr wrap="square" rtlCol="0">
              <a:spAutoFit/>
            </a:bodyPr>
            <a:lstStyle/>
            <a:p>
              <a:r>
                <a:rPr lang="zh-CN" altLang="en-US" sz="2000" dirty="0">
                  <a:latin typeface="宋体" panose="02010600030101010101" pitchFamily="2" charset="-122"/>
                  <a:ea typeface="宋体" panose="02010600030101010101" pitchFamily="2" charset="-122"/>
                </a:rPr>
                <a:t>大数据思维</a:t>
              </a:r>
            </a:p>
          </p:txBody>
        </p:sp>
        <p:sp>
          <p:nvSpPr>
            <p:cNvPr id="3" name="左大括号 2">
              <a:extLst>
                <a:ext uri="{FF2B5EF4-FFF2-40B4-BE49-F238E27FC236}">
                  <a16:creationId xmlns:a16="http://schemas.microsoft.com/office/drawing/2014/main" id="{165D4249-7CF9-B01D-B828-6B25226A2A02}"/>
                </a:ext>
              </a:extLst>
            </p:cNvPr>
            <p:cNvSpPr/>
            <p:nvPr/>
          </p:nvSpPr>
          <p:spPr>
            <a:xfrm>
              <a:off x="5209904" y="5613523"/>
              <a:ext cx="267971" cy="1019983"/>
            </a:xfrm>
            <a:prstGeom prst="leftBrace">
              <a:avLst>
                <a:gd name="adj1" fmla="val 37961"/>
                <a:gd name="adj2" fmla="val 49701"/>
              </a:avLst>
            </a:prstGeom>
            <a:ln w="476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宋体" panose="02010600030101010101" pitchFamily="2" charset="-122"/>
                <a:ea typeface="宋体" panose="02010600030101010101" pitchFamily="2" charset="-122"/>
              </a:endParaRPr>
            </a:p>
          </p:txBody>
        </p:sp>
      </p:grpSp>
      <p:sp>
        <p:nvSpPr>
          <p:cNvPr id="8" name="文本框 7">
            <a:extLst>
              <a:ext uri="{FF2B5EF4-FFF2-40B4-BE49-F238E27FC236}">
                <a16:creationId xmlns:a16="http://schemas.microsoft.com/office/drawing/2014/main" id="{16BC6A5E-3D5F-5B63-1373-9A646E63F48A}"/>
              </a:ext>
            </a:extLst>
          </p:cNvPr>
          <p:cNvSpPr txBox="1"/>
          <p:nvPr/>
        </p:nvSpPr>
        <p:spPr>
          <a:xfrm>
            <a:off x="7186342" y="3488691"/>
            <a:ext cx="4848860" cy="398780"/>
          </a:xfrm>
          <a:prstGeom prst="rect">
            <a:avLst/>
          </a:prstGeom>
          <a:noFill/>
        </p:spPr>
        <p:txBody>
          <a:bodyPr wrap="square" rtlCol="0">
            <a:spAutoFit/>
          </a:bodyPr>
          <a:lstStyle/>
          <a:p>
            <a:r>
              <a:rPr lang="zh-CN" altLang="en-US" sz="2000" b="1" dirty="0">
                <a:solidFill>
                  <a:srgbClr val="FF0000"/>
                </a:solidFill>
                <a:latin typeface="宋体" panose="02010600030101010101" pitchFamily="2" charset="-122"/>
                <a:ea typeface="宋体" panose="02010600030101010101" pitchFamily="2" charset="-122"/>
              </a:rPr>
              <a:t>文本数据处理从非结构化到结构化</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3"/>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4"/>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8"/>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30"/>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9"/>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32"/>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10"/>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18" grpId="0"/>
      <p:bldP spid="19" grpId="0" animBg="1"/>
      <p:bldP spid="20" grpId="0"/>
      <p:bldP spid="21" grpId="0"/>
      <p:bldP spid="22" grpId="0"/>
      <p:bldP spid="23" grpId="0"/>
      <p:bldP spid="24" grpId="0"/>
      <p:bldP spid="25" grpId="0"/>
      <p:bldP spid="29" grpId="0"/>
      <p:bldP spid="30" grpId="0" animBg="1"/>
      <p:bldP spid="32" grpId="0"/>
      <p:bldP spid="34" grpId="0"/>
      <p:bldP spid="35" grpId="0"/>
      <p:bldP spid="36" grpId="0"/>
      <p:bldP spid="8" grpId="0"/>
    </p:bld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A7EFF383-5BDD-4C8C-5ACF-72B69372853E}"/>
              </a:ext>
            </a:extLst>
          </p:cNvPr>
          <p:cNvSpPr txBox="1"/>
          <p:nvPr/>
        </p:nvSpPr>
        <p:spPr>
          <a:xfrm>
            <a:off x="3759200" y="2783840"/>
            <a:ext cx="5191760" cy="1107996"/>
          </a:xfrm>
          <a:prstGeom prst="rect">
            <a:avLst/>
          </a:prstGeom>
          <a:noFill/>
        </p:spPr>
        <p:txBody>
          <a:bodyPr wrap="square" rtlCol="0">
            <a:spAutoFit/>
          </a:bodyPr>
          <a:lstStyle/>
          <a:p>
            <a:r>
              <a:rPr lang="zh-CN" altLang="en-US" sz="6600" dirty="0">
                <a:latin typeface="华文行楷" panose="02010800040101010101" pitchFamily="2" charset="-122"/>
                <a:ea typeface="华文行楷" panose="02010800040101010101" pitchFamily="2" charset="-122"/>
              </a:rPr>
              <a:t>可能性问题</a:t>
            </a:r>
          </a:p>
        </p:txBody>
      </p:sp>
    </p:spTree>
    <p:extLst>
      <p:ext uri="{BB962C8B-B14F-4D97-AF65-F5344CB8AC3E}">
        <p14:creationId xmlns:p14="http://schemas.microsoft.com/office/powerpoint/2010/main" val="120503456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62D7766A-6202-E763-7297-7FA8AB2D27ED}"/>
              </a:ext>
            </a:extLst>
          </p:cNvPr>
          <p:cNvSpPr txBox="1"/>
          <p:nvPr/>
        </p:nvSpPr>
        <p:spPr>
          <a:xfrm>
            <a:off x="1137920" y="487680"/>
            <a:ext cx="5608320" cy="2428240"/>
          </a:xfrm>
          <a:prstGeom prst="rect">
            <a:avLst/>
          </a:prstGeom>
          <a:noFill/>
        </p:spPr>
        <p:txBody>
          <a:bodyPr wrap="square" rtlCol="0">
            <a:spAutoFit/>
          </a:bodyPr>
          <a:lstStyle/>
          <a:p>
            <a:endParaRPr lang="zh-CN" altLang="en-US" dirty="0"/>
          </a:p>
        </p:txBody>
      </p:sp>
      <p:pic>
        <p:nvPicPr>
          <p:cNvPr id="8" name="图片 7">
            <a:extLst>
              <a:ext uri="{FF2B5EF4-FFF2-40B4-BE49-F238E27FC236}">
                <a16:creationId xmlns:a16="http://schemas.microsoft.com/office/drawing/2014/main" id="{1F822704-E2DF-7791-2014-8992E4F30DF3}"/>
              </a:ext>
            </a:extLst>
          </p:cNvPr>
          <p:cNvPicPr>
            <a:picLocks noChangeAspect="1"/>
          </p:cNvPicPr>
          <p:nvPr/>
        </p:nvPicPr>
        <p:blipFill>
          <a:blip r:embed="rId2"/>
          <a:stretch>
            <a:fillRect/>
          </a:stretch>
        </p:blipFill>
        <p:spPr>
          <a:xfrm>
            <a:off x="325120" y="487680"/>
            <a:ext cx="11328400" cy="5224410"/>
          </a:xfrm>
          <a:prstGeom prst="rect">
            <a:avLst/>
          </a:prstGeom>
        </p:spPr>
      </p:pic>
    </p:spTree>
    <p:extLst>
      <p:ext uri="{BB962C8B-B14F-4D97-AF65-F5344CB8AC3E}">
        <p14:creationId xmlns:p14="http://schemas.microsoft.com/office/powerpoint/2010/main" val="109705602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FE8F752A-A250-00DA-BDAB-CA517AE11EDE}"/>
              </a:ext>
            </a:extLst>
          </p:cNvPr>
          <p:cNvPicPr>
            <a:picLocks noChangeAspect="1"/>
          </p:cNvPicPr>
          <p:nvPr/>
        </p:nvPicPr>
        <p:blipFill>
          <a:blip r:embed="rId2"/>
          <a:stretch>
            <a:fillRect/>
          </a:stretch>
        </p:blipFill>
        <p:spPr>
          <a:xfrm>
            <a:off x="0" y="184877"/>
            <a:ext cx="12192000" cy="4557845"/>
          </a:xfrm>
          <a:prstGeom prst="rect">
            <a:avLst/>
          </a:prstGeom>
        </p:spPr>
      </p:pic>
    </p:spTree>
    <p:extLst>
      <p:ext uri="{BB962C8B-B14F-4D97-AF65-F5344CB8AC3E}">
        <p14:creationId xmlns:p14="http://schemas.microsoft.com/office/powerpoint/2010/main" val="35125783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48CF98FF-DA40-CE02-99A3-30E9AEA9B38D}"/>
              </a:ext>
            </a:extLst>
          </p:cNvPr>
          <p:cNvPicPr>
            <a:picLocks noChangeAspect="1"/>
          </p:cNvPicPr>
          <p:nvPr/>
        </p:nvPicPr>
        <p:blipFill>
          <a:blip r:embed="rId2"/>
          <a:stretch>
            <a:fillRect/>
          </a:stretch>
        </p:blipFill>
        <p:spPr>
          <a:xfrm>
            <a:off x="0" y="668549"/>
            <a:ext cx="12192000" cy="4789382"/>
          </a:xfrm>
          <a:prstGeom prst="rect">
            <a:avLst/>
          </a:prstGeom>
        </p:spPr>
      </p:pic>
    </p:spTree>
    <p:extLst>
      <p:ext uri="{BB962C8B-B14F-4D97-AF65-F5344CB8AC3E}">
        <p14:creationId xmlns:p14="http://schemas.microsoft.com/office/powerpoint/2010/main" val="227313462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3880262F-82C8-9803-1D34-99C3DE92ABAC}"/>
              </a:ext>
            </a:extLst>
          </p:cNvPr>
          <p:cNvSpPr txBox="1"/>
          <p:nvPr/>
        </p:nvSpPr>
        <p:spPr>
          <a:xfrm>
            <a:off x="111760" y="-46471"/>
            <a:ext cx="12202160" cy="6950942"/>
          </a:xfrm>
          <a:prstGeom prst="rect">
            <a:avLst/>
          </a:prstGeom>
          <a:noFill/>
        </p:spPr>
        <p:txBody>
          <a:bodyPr wrap="square">
            <a:spAutoFit/>
          </a:bodyPr>
          <a:lstStyle/>
          <a:p>
            <a:pPr>
              <a:lnSpc>
                <a:spcPct val="150000"/>
              </a:lnSpc>
            </a:pPr>
            <a:r>
              <a:rPr lang="zh-CN" altLang="zh-CN" kern="100" dirty="0">
                <a:effectLst/>
                <a:latin typeface="Times New Roman" panose="02020603050405020304" pitchFamily="18" charset="0"/>
                <a:ea typeface="宋体" panose="02010600030101010101" pitchFamily="2" charset="-122"/>
              </a:rPr>
              <a:t>小明想要统计一篇英语作文中某些单词出现的次数，他设计了如下算法</a:t>
            </a:r>
            <a:r>
              <a:rPr lang="zh-CN" altLang="en-US" sz="2400" kern="0" dirty="0">
                <a:latin typeface="Times New Roman" panose="02020603050405020304" pitchFamily="18" charset="0"/>
                <a:ea typeface="宋体" panose="02010600030101010101" pitchFamily="2" charset="-122"/>
              </a:rPr>
              <a:t>。</a:t>
            </a:r>
            <a:r>
              <a:rPr lang="zh-CN" altLang="zh-CN" kern="100" dirty="0">
                <a:effectLst/>
                <a:latin typeface="Times New Roman" panose="02020603050405020304" pitchFamily="18" charset="0"/>
                <a:ea typeface="宋体" panose="02010600030101010101" pitchFamily="2" charset="-122"/>
              </a:rPr>
              <a:t>横线处应填入的代码是（</a:t>
            </a:r>
            <a:r>
              <a:rPr lang="en-US" altLang="zh-CN" sz="2400" kern="0" dirty="0">
                <a:effectLst/>
                <a:latin typeface="Times New Roman" panose="02020603050405020304" pitchFamily="18" charset="0"/>
                <a:ea typeface="Times New Roman" panose="02020603050405020304" pitchFamily="18" charset="0"/>
              </a:rPr>
              <a:t>    </a:t>
            </a:r>
            <a:r>
              <a:rPr lang="zh-CN" altLang="zh-CN" kern="100" dirty="0">
                <a:effectLst/>
                <a:latin typeface="Times New Roman" panose="02020603050405020304" pitchFamily="18" charset="0"/>
                <a:ea typeface="宋体" panose="02010600030101010101" pitchFamily="2" charset="-122"/>
              </a:rPr>
              <a:t>）</a:t>
            </a:r>
          </a:p>
          <a:p>
            <a:pPr algn="l">
              <a:lnSpc>
                <a:spcPct val="150000"/>
              </a:lnSpc>
            </a:pPr>
            <a:r>
              <a:rPr lang="en-US" altLang="zh-CN" kern="100" dirty="0">
                <a:effectLst/>
                <a:latin typeface="Times New Roman" panose="02020603050405020304" pitchFamily="18" charset="0"/>
                <a:ea typeface="宋体" panose="02010600030101010101" pitchFamily="2" charset="-122"/>
              </a:rPr>
              <a:t>#</a:t>
            </a:r>
            <a:r>
              <a:rPr lang="zh-CN" altLang="zh-CN" kern="100" dirty="0">
                <a:effectLst/>
                <a:latin typeface="Times New Roman" panose="02020603050405020304" pitchFamily="18" charset="0"/>
                <a:ea typeface="宋体" panose="02010600030101010101" pitchFamily="2" charset="-122"/>
              </a:rPr>
              <a:t>将要统计的单词储存在列表</a:t>
            </a:r>
            <a:r>
              <a:rPr lang="en-US" altLang="zh-CN" kern="100" dirty="0" err="1">
                <a:effectLst/>
                <a:latin typeface="Times New Roman" panose="02020603050405020304" pitchFamily="18" charset="0"/>
                <a:ea typeface="宋体" panose="02010600030101010101" pitchFamily="2" charset="-122"/>
              </a:rPr>
              <a:t>lis</a:t>
            </a:r>
            <a:r>
              <a:rPr lang="zh-CN" altLang="zh-CN" kern="100" dirty="0">
                <a:effectLst/>
                <a:latin typeface="Times New Roman" panose="02020603050405020304" pitchFamily="18" charset="0"/>
                <a:ea typeface="宋体" panose="02010600030101010101" pitchFamily="2" charset="-122"/>
              </a:rPr>
              <a:t>中，代码略</a:t>
            </a:r>
          </a:p>
          <a:p>
            <a:pPr algn="l">
              <a:lnSpc>
                <a:spcPct val="150000"/>
              </a:lnSpc>
            </a:pPr>
            <a:r>
              <a:rPr lang="en-US" altLang="zh-CN" kern="100" dirty="0">
                <a:effectLst/>
                <a:latin typeface="Times New Roman" panose="02020603050405020304" pitchFamily="18" charset="0"/>
                <a:ea typeface="宋体" panose="02010600030101010101" pitchFamily="2" charset="-122"/>
              </a:rPr>
              <a:t>wordcount={}</a:t>
            </a:r>
            <a:endParaRPr lang="zh-CN" altLang="zh-CN" kern="100" dirty="0">
              <a:effectLst/>
              <a:latin typeface="Times New Roman" panose="02020603050405020304" pitchFamily="18" charset="0"/>
              <a:ea typeface="宋体" panose="02010600030101010101" pitchFamily="2" charset="-122"/>
            </a:endParaRPr>
          </a:p>
          <a:p>
            <a:pPr algn="l">
              <a:lnSpc>
                <a:spcPct val="150000"/>
              </a:lnSpc>
            </a:pPr>
            <a:r>
              <a:rPr lang="en-US" altLang="zh-CN" kern="100" dirty="0">
                <a:effectLst/>
                <a:latin typeface="Times New Roman" panose="02020603050405020304" pitchFamily="18" charset="0"/>
                <a:ea typeface="宋体" panose="02010600030101010101" pitchFamily="2" charset="-122"/>
              </a:rPr>
              <a:t>#</a:t>
            </a:r>
            <a:r>
              <a:rPr lang="zh-CN" altLang="zh-CN" kern="100" dirty="0">
                <a:effectLst/>
                <a:latin typeface="Times New Roman" panose="02020603050405020304" pitchFamily="18" charset="0"/>
                <a:ea typeface="宋体" panose="02010600030101010101" pitchFamily="2" charset="-122"/>
              </a:rPr>
              <a:t>导入作文，分词后储存在列表</a:t>
            </a:r>
            <a:r>
              <a:rPr lang="en-US" altLang="zh-CN" kern="100" dirty="0" err="1">
                <a:effectLst/>
                <a:latin typeface="Times New Roman" panose="02020603050405020304" pitchFamily="18" charset="0"/>
                <a:ea typeface="宋体" panose="02010600030101010101" pitchFamily="2" charset="-122"/>
              </a:rPr>
              <a:t>zw</a:t>
            </a:r>
            <a:r>
              <a:rPr lang="zh-CN" altLang="zh-CN" kern="100" dirty="0">
                <a:effectLst/>
                <a:latin typeface="Times New Roman" panose="02020603050405020304" pitchFamily="18" charset="0"/>
                <a:ea typeface="宋体" panose="02010600030101010101" pitchFamily="2" charset="-122"/>
              </a:rPr>
              <a:t>中，代码略</a:t>
            </a:r>
          </a:p>
          <a:p>
            <a:pPr algn="l">
              <a:lnSpc>
                <a:spcPct val="150000"/>
              </a:lnSpc>
            </a:pPr>
            <a:r>
              <a:rPr lang="en-US" altLang="zh-CN" kern="100" dirty="0">
                <a:effectLst/>
                <a:latin typeface="Times New Roman" panose="02020603050405020304" pitchFamily="18" charset="0"/>
                <a:ea typeface="宋体" panose="02010600030101010101" pitchFamily="2" charset="-122"/>
              </a:rPr>
              <a:t>for word in </a:t>
            </a:r>
            <a:r>
              <a:rPr lang="en-US" altLang="zh-CN" kern="100" dirty="0" err="1">
                <a:effectLst/>
                <a:latin typeface="Times New Roman" panose="02020603050405020304" pitchFamily="18" charset="0"/>
                <a:ea typeface="宋体" panose="02010600030101010101" pitchFamily="2" charset="-122"/>
              </a:rPr>
              <a:t>zw</a:t>
            </a:r>
            <a:r>
              <a:rPr lang="en-US" altLang="zh-CN" kern="100" dirty="0">
                <a:effectLst/>
                <a:latin typeface="Times New Roman" panose="02020603050405020304" pitchFamily="18" charset="0"/>
                <a:ea typeface="宋体" panose="02010600030101010101" pitchFamily="2" charset="-122"/>
              </a:rPr>
              <a:t>:</a:t>
            </a:r>
            <a:endParaRPr lang="zh-CN" altLang="zh-CN" kern="100" dirty="0">
              <a:effectLst/>
              <a:latin typeface="Times New Roman" panose="02020603050405020304" pitchFamily="18" charset="0"/>
              <a:ea typeface="宋体" panose="02010600030101010101" pitchFamily="2" charset="-122"/>
            </a:endParaRPr>
          </a:p>
          <a:p>
            <a:pPr indent="266700" algn="l">
              <a:lnSpc>
                <a:spcPct val="150000"/>
              </a:lnSpc>
            </a:pPr>
            <a:r>
              <a:rPr lang="en-US" altLang="zh-CN" kern="100" dirty="0">
                <a:effectLst/>
                <a:latin typeface="Times New Roman" panose="02020603050405020304" pitchFamily="18" charset="0"/>
                <a:ea typeface="宋体" panose="02010600030101010101" pitchFamily="2" charset="-122"/>
              </a:rPr>
              <a:t>if word in </a:t>
            </a:r>
            <a:r>
              <a:rPr lang="en-US" altLang="zh-CN" kern="100" dirty="0" err="1">
                <a:effectLst/>
                <a:latin typeface="Times New Roman" panose="02020603050405020304" pitchFamily="18" charset="0"/>
                <a:ea typeface="宋体" panose="02010600030101010101" pitchFamily="2" charset="-122"/>
              </a:rPr>
              <a:t>lis</a:t>
            </a:r>
            <a:r>
              <a:rPr lang="en-US" altLang="zh-CN" kern="100" dirty="0">
                <a:effectLst/>
                <a:latin typeface="Times New Roman" panose="02020603050405020304" pitchFamily="18" charset="0"/>
                <a:ea typeface="宋体" panose="02010600030101010101" pitchFamily="2" charset="-122"/>
              </a:rPr>
              <a:t>:</a:t>
            </a:r>
            <a:endParaRPr lang="zh-CN" altLang="zh-CN" kern="100" dirty="0">
              <a:effectLst/>
              <a:latin typeface="Times New Roman" panose="02020603050405020304" pitchFamily="18" charset="0"/>
              <a:ea typeface="宋体" panose="02010600030101010101" pitchFamily="2" charset="-122"/>
            </a:endParaRPr>
          </a:p>
          <a:p>
            <a:pPr marL="266700" indent="266700" algn="l">
              <a:lnSpc>
                <a:spcPct val="150000"/>
              </a:lnSpc>
            </a:pPr>
            <a:r>
              <a:rPr lang="en-US" altLang="zh-CN" u="sng" kern="100" dirty="0">
                <a:effectLst/>
                <a:latin typeface="Times New Roman" panose="02020603050405020304" pitchFamily="18" charset="0"/>
                <a:ea typeface="宋体" panose="02010600030101010101" pitchFamily="2" charset="-122"/>
              </a:rPr>
              <a:t>_____①______</a:t>
            </a:r>
            <a:r>
              <a:rPr lang="en-US" altLang="zh-CN" kern="100" dirty="0">
                <a:effectLst/>
                <a:latin typeface="Times New Roman" panose="02020603050405020304" pitchFamily="18" charset="0"/>
                <a:ea typeface="宋体" panose="02010600030101010101" pitchFamily="2" charset="-122"/>
              </a:rPr>
              <a:t>:</a:t>
            </a:r>
            <a:endParaRPr lang="zh-CN" altLang="zh-CN" kern="100" dirty="0">
              <a:effectLst/>
              <a:latin typeface="Times New Roman" panose="02020603050405020304" pitchFamily="18" charset="0"/>
              <a:ea typeface="宋体" panose="02010600030101010101" pitchFamily="2" charset="-122"/>
            </a:endParaRPr>
          </a:p>
          <a:p>
            <a:pPr marL="266700" indent="266700" algn="l">
              <a:lnSpc>
                <a:spcPct val="150000"/>
              </a:lnSpc>
            </a:pPr>
            <a:r>
              <a:rPr lang="en-US" altLang="zh-CN" kern="100" dirty="0">
                <a:effectLst/>
                <a:latin typeface="Times New Roman" panose="02020603050405020304" pitchFamily="18" charset="0"/>
                <a:ea typeface="宋体" panose="02010600030101010101" pitchFamily="2" charset="-122"/>
              </a:rPr>
              <a:t>wordcount[word]+=1</a:t>
            </a:r>
            <a:endParaRPr lang="zh-CN" altLang="zh-CN" kern="100" dirty="0">
              <a:effectLst/>
              <a:latin typeface="Times New Roman" panose="02020603050405020304" pitchFamily="18" charset="0"/>
              <a:ea typeface="宋体" panose="02010600030101010101" pitchFamily="2" charset="-122"/>
            </a:endParaRPr>
          </a:p>
          <a:p>
            <a:pPr indent="266700" algn="l">
              <a:lnSpc>
                <a:spcPct val="150000"/>
              </a:lnSpc>
            </a:pPr>
            <a:r>
              <a:rPr lang="en-US" altLang="zh-CN" u="sng" kern="100" dirty="0">
                <a:effectLst/>
                <a:latin typeface="Times New Roman" panose="02020603050405020304" pitchFamily="18" charset="0"/>
                <a:ea typeface="宋体" panose="02010600030101010101" pitchFamily="2" charset="-122"/>
              </a:rPr>
              <a:t>_____②______</a:t>
            </a:r>
            <a:r>
              <a:rPr lang="en-US" altLang="zh-CN" kern="100" dirty="0">
                <a:effectLst/>
                <a:latin typeface="Times New Roman" panose="02020603050405020304" pitchFamily="18" charset="0"/>
                <a:ea typeface="宋体" panose="02010600030101010101" pitchFamily="2" charset="-122"/>
              </a:rPr>
              <a:t>:</a:t>
            </a:r>
            <a:endParaRPr lang="zh-CN" altLang="zh-CN" kern="100" dirty="0">
              <a:effectLst/>
              <a:latin typeface="Times New Roman" panose="02020603050405020304" pitchFamily="18" charset="0"/>
              <a:ea typeface="宋体" panose="02010600030101010101" pitchFamily="2" charset="-122"/>
            </a:endParaRPr>
          </a:p>
          <a:p>
            <a:pPr marL="266700" indent="266700" algn="l">
              <a:lnSpc>
                <a:spcPct val="150000"/>
              </a:lnSpc>
            </a:pPr>
            <a:r>
              <a:rPr lang="en-US" altLang="zh-CN" kern="100" dirty="0">
                <a:effectLst/>
                <a:latin typeface="Times New Roman" panose="02020603050405020304" pitchFamily="18" charset="0"/>
                <a:ea typeface="宋体" panose="02010600030101010101" pitchFamily="2" charset="-122"/>
              </a:rPr>
              <a:t>wordcount[word]=1</a:t>
            </a:r>
            <a:endParaRPr lang="zh-CN" altLang="zh-CN" kern="100" dirty="0">
              <a:effectLst/>
              <a:latin typeface="Times New Roman" panose="02020603050405020304" pitchFamily="18" charset="0"/>
              <a:ea typeface="宋体" panose="02010600030101010101" pitchFamily="2" charset="-122"/>
            </a:endParaRPr>
          </a:p>
          <a:p>
            <a:pPr algn="l">
              <a:lnSpc>
                <a:spcPct val="150000"/>
              </a:lnSpc>
            </a:pPr>
            <a:r>
              <a:rPr lang="en-US" altLang="zh-CN" kern="100" dirty="0">
                <a:effectLst/>
                <a:latin typeface="Times New Roman" panose="02020603050405020304" pitchFamily="18" charset="0"/>
                <a:ea typeface="宋体" panose="02010600030101010101" pitchFamily="2" charset="-122"/>
              </a:rPr>
              <a:t>print(wordcount)</a:t>
            </a:r>
            <a:endParaRPr lang="zh-CN" altLang="zh-CN" kern="100" dirty="0">
              <a:effectLst/>
              <a:latin typeface="Times New Roman" panose="02020603050405020304" pitchFamily="18" charset="0"/>
              <a:ea typeface="宋体" panose="02010600030101010101" pitchFamily="2" charset="-122"/>
            </a:endParaRPr>
          </a:p>
          <a:p>
            <a:pPr algn="l">
              <a:lnSpc>
                <a:spcPct val="150000"/>
              </a:lnSpc>
            </a:pPr>
            <a:r>
              <a:rPr lang="en-US" altLang="zh-CN" kern="100" dirty="0">
                <a:effectLst/>
                <a:latin typeface="Times New Roman" panose="02020603050405020304" pitchFamily="18" charset="0"/>
                <a:ea typeface="宋体" panose="02010600030101010101" pitchFamily="2" charset="-122"/>
              </a:rPr>
              <a:t>A</a:t>
            </a:r>
            <a:r>
              <a:rPr lang="zh-CN" altLang="zh-CN" kern="100" dirty="0">
                <a:effectLst/>
                <a:latin typeface="Times New Roman" panose="02020603050405020304" pitchFamily="18" charset="0"/>
                <a:ea typeface="宋体" panose="02010600030101010101" pitchFamily="2" charset="-122"/>
              </a:rPr>
              <a:t>．</a:t>
            </a:r>
            <a:r>
              <a:rPr lang="en-US" altLang="zh-CN" kern="100" dirty="0">
                <a:effectLst/>
                <a:latin typeface="Times New Roman" panose="02020603050405020304" pitchFamily="18" charset="0"/>
                <a:ea typeface="宋体" panose="02010600030101010101" pitchFamily="2" charset="-122"/>
              </a:rPr>
              <a:t>①if word in wordcount</a:t>
            </a:r>
            <a:r>
              <a:rPr lang="en-US" altLang="zh-CN" sz="2400" kern="0" dirty="0">
                <a:effectLst/>
                <a:latin typeface="Times New Roman" panose="02020603050405020304" pitchFamily="18" charset="0"/>
                <a:ea typeface="Times New Roman" panose="02020603050405020304" pitchFamily="18" charset="0"/>
              </a:rPr>
              <a:t>      </a:t>
            </a:r>
            <a:r>
              <a:rPr lang="en-US" altLang="zh-CN" kern="100" dirty="0">
                <a:effectLst/>
                <a:latin typeface="Times New Roman" panose="02020603050405020304" pitchFamily="18" charset="0"/>
                <a:ea typeface="宋体" panose="02010600030101010101" pitchFamily="2" charset="-122"/>
              </a:rPr>
              <a:t>②else</a:t>
            </a:r>
            <a:endParaRPr lang="zh-CN" altLang="zh-CN" kern="100" dirty="0">
              <a:effectLst/>
              <a:latin typeface="Times New Roman" panose="02020603050405020304" pitchFamily="18" charset="0"/>
              <a:ea typeface="宋体" panose="02010600030101010101" pitchFamily="2" charset="-122"/>
            </a:endParaRPr>
          </a:p>
          <a:p>
            <a:pPr algn="l">
              <a:lnSpc>
                <a:spcPct val="150000"/>
              </a:lnSpc>
            </a:pPr>
            <a:r>
              <a:rPr lang="en-US" altLang="zh-CN" kern="100" dirty="0">
                <a:effectLst/>
                <a:latin typeface="Times New Roman" panose="02020603050405020304" pitchFamily="18" charset="0"/>
                <a:ea typeface="宋体" panose="02010600030101010101" pitchFamily="2" charset="-122"/>
              </a:rPr>
              <a:t>B</a:t>
            </a:r>
            <a:r>
              <a:rPr lang="zh-CN" altLang="zh-CN" kern="100" dirty="0">
                <a:effectLst/>
                <a:latin typeface="Times New Roman" panose="02020603050405020304" pitchFamily="18" charset="0"/>
                <a:ea typeface="宋体" panose="02010600030101010101" pitchFamily="2" charset="-122"/>
              </a:rPr>
              <a:t>．</a:t>
            </a:r>
            <a:r>
              <a:rPr lang="en-US" altLang="zh-CN" kern="100" dirty="0">
                <a:effectLst/>
                <a:latin typeface="Times New Roman" panose="02020603050405020304" pitchFamily="18" charset="0"/>
                <a:ea typeface="宋体" panose="02010600030101010101" pitchFamily="2" charset="-122"/>
              </a:rPr>
              <a:t>①if word in </a:t>
            </a:r>
            <a:r>
              <a:rPr lang="en-US" altLang="zh-CN" kern="100" dirty="0" err="1">
                <a:effectLst/>
                <a:latin typeface="Times New Roman" panose="02020603050405020304" pitchFamily="18" charset="0"/>
                <a:ea typeface="宋体" panose="02010600030101010101" pitchFamily="2" charset="-122"/>
              </a:rPr>
              <a:t>lis</a:t>
            </a:r>
            <a:r>
              <a:rPr lang="en-US" altLang="zh-CN" sz="2400" kern="0" dirty="0">
                <a:effectLst/>
                <a:latin typeface="Times New Roman" panose="02020603050405020304" pitchFamily="18" charset="0"/>
                <a:ea typeface="Times New Roman" panose="02020603050405020304" pitchFamily="18" charset="0"/>
              </a:rPr>
              <a:t>            </a:t>
            </a:r>
            <a:r>
              <a:rPr lang="en-US" altLang="zh-CN" kern="100" dirty="0">
                <a:effectLst/>
                <a:latin typeface="Times New Roman" panose="02020603050405020304" pitchFamily="18" charset="0"/>
                <a:ea typeface="宋体" panose="02010600030101010101" pitchFamily="2" charset="-122"/>
              </a:rPr>
              <a:t>②else</a:t>
            </a:r>
            <a:endParaRPr lang="zh-CN" altLang="zh-CN" kern="100" dirty="0">
              <a:effectLst/>
              <a:latin typeface="Times New Roman" panose="02020603050405020304" pitchFamily="18" charset="0"/>
              <a:ea typeface="宋体" panose="02010600030101010101" pitchFamily="2" charset="-122"/>
            </a:endParaRPr>
          </a:p>
          <a:p>
            <a:pPr algn="l">
              <a:lnSpc>
                <a:spcPct val="150000"/>
              </a:lnSpc>
            </a:pPr>
            <a:r>
              <a:rPr lang="en-US" altLang="zh-CN" kern="100" dirty="0">
                <a:effectLst/>
                <a:latin typeface="Times New Roman" panose="02020603050405020304" pitchFamily="18" charset="0"/>
                <a:ea typeface="宋体" panose="02010600030101010101" pitchFamily="2" charset="-122"/>
              </a:rPr>
              <a:t>C</a:t>
            </a:r>
            <a:r>
              <a:rPr lang="zh-CN" altLang="zh-CN" kern="100" dirty="0">
                <a:effectLst/>
                <a:latin typeface="Times New Roman" panose="02020603050405020304" pitchFamily="18" charset="0"/>
                <a:ea typeface="宋体" panose="02010600030101010101" pitchFamily="2" charset="-122"/>
              </a:rPr>
              <a:t>．</a:t>
            </a:r>
            <a:r>
              <a:rPr lang="en-US" altLang="zh-CN" kern="100" dirty="0">
                <a:effectLst/>
                <a:latin typeface="Times New Roman" panose="02020603050405020304" pitchFamily="18" charset="0"/>
                <a:ea typeface="宋体" panose="02010600030101010101" pitchFamily="2" charset="-122"/>
              </a:rPr>
              <a:t>①if wordcount[word]!=1</a:t>
            </a:r>
            <a:r>
              <a:rPr lang="en-US" altLang="zh-CN" sz="2400" kern="0" dirty="0">
                <a:effectLst/>
                <a:latin typeface="Times New Roman" panose="02020603050405020304" pitchFamily="18" charset="0"/>
                <a:ea typeface="Times New Roman" panose="02020603050405020304" pitchFamily="18" charset="0"/>
              </a:rPr>
              <a:t>     </a:t>
            </a:r>
            <a:r>
              <a:rPr lang="en-US" altLang="zh-CN" kern="100" dirty="0">
                <a:effectLst/>
                <a:latin typeface="Times New Roman" panose="02020603050405020304" pitchFamily="18" charset="0"/>
                <a:ea typeface="宋体" panose="02010600030101010101" pitchFamily="2" charset="-122"/>
              </a:rPr>
              <a:t>②else</a:t>
            </a:r>
            <a:endParaRPr lang="zh-CN" altLang="zh-CN" kern="100" dirty="0">
              <a:effectLst/>
              <a:latin typeface="Times New Roman" panose="02020603050405020304" pitchFamily="18" charset="0"/>
              <a:ea typeface="宋体" panose="02010600030101010101" pitchFamily="2" charset="-122"/>
            </a:endParaRPr>
          </a:p>
          <a:p>
            <a:pPr algn="l">
              <a:lnSpc>
                <a:spcPct val="150000"/>
              </a:lnSpc>
            </a:pPr>
            <a:r>
              <a:rPr lang="en-US" altLang="zh-CN" kern="100" dirty="0">
                <a:effectLst/>
                <a:latin typeface="Times New Roman" panose="02020603050405020304" pitchFamily="18" charset="0"/>
                <a:ea typeface="宋体" panose="02010600030101010101" pitchFamily="2" charset="-122"/>
              </a:rPr>
              <a:t>D</a:t>
            </a:r>
            <a:r>
              <a:rPr lang="zh-CN" altLang="zh-CN" kern="100" dirty="0">
                <a:effectLst/>
                <a:latin typeface="Times New Roman" panose="02020603050405020304" pitchFamily="18" charset="0"/>
                <a:ea typeface="宋体" panose="02010600030101010101" pitchFamily="2" charset="-122"/>
              </a:rPr>
              <a:t>．</a:t>
            </a:r>
            <a:r>
              <a:rPr lang="en-US" altLang="zh-CN" kern="100" dirty="0">
                <a:effectLst/>
                <a:latin typeface="Times New Roman" panose="02020603050405020304" pitchFamily="18" charset="0"/>
                <a:ea typeface="宋体" panose="02010600030101010101" pitchFamily="2" charset="-122"/>
              </a:rPr>
              <a:t>①if wordcount[word]==True</a:t>
            </a:r>
            <a:r>
              <a:rPr lang="en-US" altLang="zh-CN" sz="2400" kern="0" dirty="0">
                <a:effectLst/>
                <a:latin typeface="Times New Roman" panose="02020603050405020304" pitchFamily="18" charset="0"/>
                <a:ea typeface="Times New Roman" panose="02020603050405020304" pitchFamily="18" charset="0"/>
              </a:rPr>
              <a:t>  </a:t>
            </a:r>
            <a:r>
              <a:rPr lang="en-US" altLang="zh-CN" kern="100" dirty="0">
                <a:effectLst/>
                <a:latin typeface="Times New Roman" panose="02020603050405020304" pitchFamily="18" charset="0"/>
                <a:ea typeface="宋体" panose="02010600030101010101" pitchFamily="2" charset="-122"/>
              </a:rPr>
              <a:t>②</a:t>
            </a:r>
            <a:r>
              <a:rPr lang="en-US" altLang="zh-CN" kern="100" dirty="0" err="1">
                <a:effectLst/>
                <a:latin typeface="Times New Roman" panose="02020603050405020304" pitchFamily="18" charset="0"/>
                <a:ea typeface="宋体" panose="02010600030101010101" pitchFamily="2" charset="-122"/>
              </a:rPr>
              <a:t>elif</a:t>
            </a:r>
            <a:r>
              <a:rPr lang="en-US" altLang="zh-CN" kern="100" dirty="0">
                <a:effectLst/>
                <a:latin typeface="Times New Roman" panose="02020603050405020304" pitchFamily="18" charset="0"/>
                <a:ea typeface="宋体" panose="02010600030101010101" pitchFamily="2" charset="-122"/>
              </a:rPr>
              <a:t> wordcount[word]==False</a:t>
            </a:r>
            <a:endParaRPr lang="zh-CN" altLang="zh-CN" kern="100" dirty="0">
              <a:effectLst/>
              <a:latin typeface="Times New Roman" panose="02020603050405020304" pitchFamily="18" charset="0"/>
              <a:ea typeface="宋体" panose="02010600030101010101" pitchFamily="2" charset="-122"/>
            </a:endParaRPr>
          </a:p>
        </p:txBody>
      </p:sp>
      <p:sp>
        <p:nvSpPr>
          <p:cNvPr id="7" name="文本框 6">
            <a:extLst>
              <a:ext uri="{FF2B5EF4-FFF2-40B4-BE49-F238E27FC236}">
                <a16:creationId xmlns:a16="http://schemas.microsoft.com/office/drawing/2014/main" id="{0BFCEA83-ED4C-FC04-AEFB-AED3E3298DFB}"/>
              </a:ext>
            </a:extLst>
          </p:cNvPr>
          <p:cNvSpPr txBox="1"/>
          <p:nvPr/>
        </p:nvSpPr>
        <p:spPr>
          <a:xfrm>
            <a:off x="4409440" y="2438010"/>
            <a:ext cx="7508240" cy="2532745"/>
          </a:xfrm>
          <a:prstGeom prst="rect">
            <a:avLst/>
          </a:prstGeom>
          <a:noFill/>
        </p:spPr>
        <p:txBody>
          <a:bodyPr wrap="square">
            <a:spAutoFit/>
          </a:bodyPr>
          <a:lstStyle/>
          <a:p>
            <a:pPr algn="l">
              <a:lnSpc>
                <a:spcPct val="150000"/>
              </a:lnSpc>
            </a:pPr>
            <a:r>
              <a:rPr lang="zh-CN" altLang="zh-CN" sz="1800" b="1" kern="100" dirty="0">
                <a:solidFill>
                  <a:srgbClr val="FF0000"/>
                </a:solidFill>
                <a:effectLst/>
                <a:latin typeface="Times New Roman" panose="02020603050405020304" pitchFamily="18" charset="0"/>
                <a:ea typeface="宋体" panose="02010600030101010101" pitchFamily="2" charset="-122"/>
              </a:rPr>
              <a:t>【答案】</a:t>
            </a:r>
            <a:r>
              <a:rPr lang="en-US" altLang="zh-CN" sz="1800" b="1" kern="100" dirty="0">
                <a:solidFill>
                  <a:srgbClr val="FF0000"/>
                </a:solidFill>
                <a:effectLst/>
                <a:latin typeface="Times New Roman" panose="02020603050405020304" pitchFamily="18" charset="0"/>
                <a:ea typeface="宋体" panose="02010600030101010101" pitchFamily="2" charset="-122"/>
              </a:rPr>
              <a:t>A</a:t>
            </a:r>
            <a:endParaRPr lang="zh-CN" altLang="zh-CN" sz="1800" b="1" kern="100" dirty="0">
              <a:solidFill>
                <a:srgbClr val="FF0000"/>
              </a:solidFill>
              <a:effectLst/>
              <a:latin typeface="Times New Roman" panose="02020603050405020304" pitchFamily="18" charset="0"/>
              <a:ea typeface="宋体" panose="02010600030101010101" pitchFamily="2" charset="-122"/>
            </a:endParaRPr>
          </a:p>
          <a:p>
            <a:pPr algn="l">
              <a:lnSpc>
                <a:spcPct val="150000"/>
              </a:lnSpc>
            </a:pPr>
            <a:r>
              <a:rPr lang="zh-CN" altLang="zh-CN" sz="1800" b="1" kern="100" dirty="0">
                <a:solidFill>
                  <a:srgbClr val="FF0000"/>
                </a:solidFill>
                <a:effectLst/>
                <a:latin typeface="Times New Roman" panose="02020603050405020304" pitchFamily="18" charset="0"/>
                <a:ea typeface="宋体" panose="02010600030101010101" pitchFamily="2" charset="-122"/>
              </a:rPr>
              <a:t>【详解】本题主要考查</a:t>
            </a:r>
            <a:r>
              <a:rPr lang="en-US" altLang="zh-CN" sz="1800" b="1" kern="100" dirty="0">
                <a:solidFill>
                  <a:srgbClr val="FF0000"/>
                </a:solidFill>
                <a:effectLst/>
                <a:latin typeface="Times New Roman" panose="02020603050405020304" pitchFamily="18" charset="0"/>
                <a:ea typeface="宋体" panose="02010600030101010101" pitchFamily="2" charset="-122"/>
              </a:rPr>
              <a:t>Python</a:t>
            </a:r>
            <a:r>
              <a:rPr lang="zh-CN" altLang="zh-CN" sz="1800" b="1" kern="100" dirty="0">
                <a:solidFill>
                  <a:srgbClr val="FF0000"/>
                </a:solidFill>
                <a:effectLst/>
                <a:latin typeface="Times New Roman" panose="02020603050405020304" pitchFamily="18" charset="0"/>
                <a:ea typeface="宋体" panose="02010600030101010101" pitchFamily="2" charset="-122"/>
              </a:rPr>
              <a:t>程序的执行与调试。</a:t>
            </a:r>
            <a:r>
              <a:rPr lang="en-US" altLang="zh-CN" sz="1800" b="1" kern="100" dirty="0">
                <a:solidFill>
                  <a:srgbClr val="FF0000"/>
                </a:solidFill>
                <a:effectLst/>
                <a:latin typeface="Times New Roman" panose="02020603050405020304" pitchFamily="18" charset="0"/>
                <a:ea typeface="宋体" panose="02010600030101010101" pitchFamily="2" charset="-122"/>
              </a:rPr>
              <a:t>①</a:t>
            </a:r>
            <a:r>
              <a:rPr lang="zh-CN" altLang="zh-CN" sz="1800" b="1" kern="100" dirty="0">
                <a:solidFill>
                  <a:srgbClr val="FF0000"/>
                </a:solidFill>
                <a:effectLst/>
                <a:latin typeface="Times New Roman" panose="02020603050405020304" pitchFamily="18" charset="0"/>
                <a:ea typeface="宋体" panose="02010600030101010101" pitchFamily="2" charset="-122"/>
              </a:rPr>
              <a:t>如果</a:t>
            </a:r>
            <a:r>
              <a:rPr lang="en-US" altLang="zh-CN" sz="1800" b="1" kern="100" dirty="0">
                <a:solidFill>
                  <a:srgbClr val="FF0000"/>
                </a:solidFill>
                <a:effectLst/>
                <a:latin typeface="Times New Roman" panose="02020603050405020304" pitchFamily="18" charset="0"/>
                <a:ea typeface="宋体" panose="02010600030101010101" pitchFamily="2" charset="-122"/>
              </a:rPr>
              <a:t>word </a:t>
            </a:r>
            <a:r>
              <a:rPr lang="zh-CN" altLang="zh-CN" sz="1800" b="1" kern="100" dirty="0">
                <a:solidFill>
                  <a:srgbClr val="FF0000"/>
                </a:solidFill>
                <a:effectLst/>
                <a:latin typeface="Times New Roman" panose="02020603050405020304" pitchFamily="18" charset="0"/>
                <a:ea typeface="宋体" panose="02010600030101010101" pitchFamily="2" charset="-122"/>
              </a:rPr>
              <a:t>在 统计的单词列表</a:t>
            </a:r>
            <a:r>
              <a:rPr lang="en-US" altLang="zh-CN" sz="1800" b="1" kern="100" dirty="0" err="1">
                <a:solidFill>
                  <a:srgbClr val="FF0000"/>
                </a:solidFill>
                <a:effectLst/>
                <a:latin typeface="Times New Roman" panose="02020603050405020304" pitchFamily="18" charset="0"/>
                <a:ea typeface="宋体" panose="02010600030101010101" pitchFamily="2" charset="-122"/>
              </a:rPr>
              <a:t>lis</a:t>
            </a:r>
            <a:r>
              <a:rPr lang="zh-CN" altLang="zh-CN" sz="1800" b="1" kern="100" dirty="0">
                <a:solidFill>
                  <a:srgbClr val="FF0000"/>
                </a:solidFill>
                <a:effectLst/>
                <a:latin typeface="Times New Roman" panose="02020603050405020304" pitchFamily="18" charset="0"/>
                <a:ea typeface="宋体" panose="02010600030101010101" pitchFamily="2" charset="-122"/>
              </a:rPr>
              <a:t>中，同时若该单词</a:t>
            </a:r>
            <a:r>
              <a:rPr lang="en-US" altLang="zh-CN" sz="1800" b="1" kern="100" dirty="0">
                <a:solidFill>
                  <a:srgbClr val="FF0000"/>
                </a:solidFill>
                <a:effectLst/>
                <a:latin typeface="Times New Roman" panose="02020603050405020304" pitchFamily="18" charset="0"/>
                <a:ea typeface="宋体" panose="02010600030101010101" pitchFamily="2" charset="-122"/>
              </a:rPr>
              <a:t>word</a:t>
            </a:r>
            <a:r>
              <a:rPr lang="zh-CN" altLang="zh-CN" sz="1800" b="1" kern="100" dirty="0">
                <a:solidFill>
                  <a:srgbClr val="FF0000"/>
                </a:solidFill>
                <a:effectLst/>
                <a:latin typeface="Times New Roman" panose="02020603050405020304" pitchFamily="18" charset="0"/>
                <a:ea typeface="宋体" panose="02010600030101010101" pitchFamily="2" charset="-122"/>
              </a:rPr>
              <a:t>在要统计的列表</a:t>
            </a:r>
            <a:r>
              <a:rPr lang="en-US" altLang="zh-CN" sz="1800" b="1" kern="100" dirty="0">
                <a:solidFill>
                  <a:srgbClr val="FF0000"/>
                </a:solidFill>
                <a:effectLst/>
                <a:latin typeface="Times New Roman" panose="02020603050405020304" pitchFamily="18" charset="0"/>
                <a:ea typeface="宋体" panose="02010600030101010101" pitchFamily="2" charset="-122"/>
              </a:rPr>
              <a:t>wordcount</a:t>
            </a:r>
            <a:r>
              <a:rPr lang="zh-CN" altLang="zh-CN" sz="1800" b="1" kern="100" dirty="0">
                <a:solidFill>
                  <a:srgbClr val="FF0000"/>
                </a:solidFill>
                <a:effectLst/>
                <a:latin typeface="Times New Roman" panose="02020603050405020304" pitchFamily="18" charset="0"/>
                <a:ea typeface="宋体" panose="02010600030101010101" pitchFamily="2" charset="-122"/>
              </a:rPr>
              <a:t>中，即已经统计过了，则</a:t>
            </a:r>
            <a:r>
              <a:rPr lang="en-US" altLang="zh-CN" sz="1800" b="1" kern="100" dirty="0">
                <a:solidFill>
                  <a:srgbClr val="FF0000"/>
                </a:solidFill>
                <a:effectLst/>
                <a:latin typeface="Times New Roman" panose="02020603050405020304" pitchFamily="18" charset="0"/>
                <a:ea typeface="宋体" panose="02010600030101010101" pitchFamily="2" charset="-122"/>
              </a:rPr>
              <a:t>wordcount[word]</a:t>
            </a:r>
            <a:r>
              <a:rPr lang="zh-CN" altLang="zh-CN" sz="1800" b="1" kern="100" dirty="0">
                <a:solidFill>
                  <a:srgbClr val="FF0000"/>
                </a:solidFill>
                <a:effectLst/>
                <a:latin typeface="Times New Roman" panose="02020603050405020304" pitchFamily="18" charset="0"/>
                <a:ea typeface="宋体" panose="02010600030101010101" pitchFamily="2" charset="-122"/>
              </a:rPr>
              <a:t>递增</a:t>
            </a:r>
            <a:r>
              <a:rPr lang="en-US" altLang="zh-CN" sz="1800" b="1" kern="100" dirty="0">
                <a:solidFill>
                  <a:srgbClr val="FF0000"/>
                </a:solidFill>
                <a:effectLst/>
                <a:latin typeface="Times New Roman" panose="02020603050405020304" pitchFamily="18" charset="0"/>
                <a:ea typeface="宋体" panose="02010600030101010101" pitchFamily="2" charset="-122"/>
              </a:rPr>
              <a:t>1</a:t>
            </a:r>
            <a:r>
              <a:rPr lang="zh-CN" altLang="zh-CN" sz="1800" b="1" kern="100" dirty="0">
                <a:solidFill>
                  <a:srgbClr val="FF0000"/>
                </a:solidFill>
                <a:effectLst/>
                <a:latin typeface="Times New Roman" panose="02020603050405020304" pitchFamily="18" charset="0"/>
                <a:ea typeface="宋体" panose="02010600030101010101" pitchFamily="2" charset="-122"/>
              </a:rPr>
              <a:t>，故填</a:t>
            </a:r>
            <a:r>
              <a:rPr lang="en-US" altLang="zh-CN" sz="1800" b="1" kern="100" dirty="0">
                <a:solidFill>
                  <a:srgbClr val="FF0000"/>
                </a:solidFill>
                <a:effectLst/>
                <a:latin typeface="Times New Roman" panose="02020603050405020304" pitchFamily="18" charset="0"/>
                <a:ea typeface="宋体" panose="02010600030101010101" pitchFamily="2" charset="-122"/>
              </a:rPr>
              <a:t>if word in wordcount</a:t>
            </a:r>
            <a:r>
              <a:rPr lang="zh-CN" altLang="zh-CN" sz="1800" b="1" kern="100" dirty="0">
                <a:solidFill>
                  <a:srgbClr val="FF0000"/>
                </a:solidFill>
                <a:effectLst/>
                <a:latin typeface="Times New Roman" panose="02020603050405020304" pitchFamily="18" charset="0"/>
                <a:ea typeface="宋体" panose="02010600030101010101" pitchFamily="2" charset="-122"/>
              </a:rPr>
              <a:t>。</a:t>
            </a:r>
            <a:r>
              <a:rPr lang="en-US" altLang="zh-CN" sz="1800" b="1" kern="100" dirty="0">
                <a:solidFill>
                  <a:srgbClr val="FF0000"/>
                </a:solidFill>
                <a:effectLst/>
                <a:latin typeface="Times New Roman" panose="02020603050405020304" pitchFamily="18" charset="0"/>
                <a:ea typeface="宋体" panose="02010600030101010101" pitchFamily="2" charset="-122"/>
              </a:rPr>
              <a:t>②</a:t>
            </a:r>
            <a:r>
              <a:rPr lang="zh-CN" altLang="zh-CN" sz="1800" b="1" kern="100" dirty="0">
                <a:solidFill>
                  <a:srgbClr val="FF0000"/>
                </a:solidFill>
                <a:effectLst/>
                <a:latin typeface="Times New Roman" panose="02020603050405020304" pitchFamily="18" charset="0"/>
                <a:ea typeface="宋体" panose="02010600030101010101" pitchFamily="2" charset="-122"/>
              </a:rPr>
              <a:t>如果</a:t>
            </a:r>
            <a:r>
              <a:rPr lang="en-US" altLang="zh-CN" sz="1800" b="1" kern="100" dirty="0">
                <a:solidFill>
                  <a:srgbClr val="FF0000"/>
                </a:solidFill>
                <a:effectLst/>
                <a:latin typeface="Times New Roman" panose="02020603050405020304" pitchFamily="18" charset="0"/>
                <a:ea typeface="宋体" panose="02010600030101010101" pitchFamily="2" charset="-122"/>
              </a:rPr>
              <a:t>word</a:t>
            </a:r>
            <a:r>
              <a:rPr lang="zh-CN" altLang="zh-CN" sz="1800" b="1" kern="100" dirty="0">
                <a:solidFill>
                  <a:srgbClr val="FF0000"/>
                </a:solidFill>
                <a:effectLst/>
                <a:latin typeface="Times New Roman" panose="02020603050405020304" pitchFamily="18" charset="0"/>
                <a:ea typeface="宋体" panose="02010600030101010101" pitchFamily="2" charset="-122"/>
              </a:rPr>
              <a:t>不在</a:t>
            </a:r>
            <a:r>
              <a:rPr lang="en-US" altLang="zh-CN" sz="1800" b="1" kern="100" dirty="0" err="1">
                <a:solidFill>
                  <a:srgbClr val="FF0000"/>
                </a:solidFill>
                <a:effectLst/>
                <a:latin typeface="Times New Roman" panose="02020603050405020304" pitchFamily="18" charset="0"/>
                <a:ea typeface="宋体" panose="02010600030101010101" pitchFamily="2" charset="-122"/>
              </a:rPr>
              <a:t>lis</a:t>
            </a:r>
            <a:r>
              <a:rPr lang="zh-CN" altLang="zh-CN" sz="1800" b="1" kern="100" dirty="0">
                <a:solidFill>
                  <a:srgbClr val="FF0000"/>
                </a:solidFill>
                <a:effectLst/>
                <a:latin typeface="Times New Roman" panose="02020603050405020304" pitchFamily="18" charset="0"/>
                <a:ea typeface="宋体" panose="02010600030101010101" pitchFamily="2" charset="-122"/>
              </a:rPr>
              <a:t>中，即对应</a:t>
            </a:r>
            <a:r>
              <a:rPr lang="en-US" altLang="zh-CN" sz="1800" b="1" kern="100" dirty="0">
                <a:solidFill>
                  <a:srgbClr val="FF0000"/>
                </a:solidFill>
                <a:effectLst/>
                <a:latin typeface="Times New Roman" panose="02020603050405020304" pitchFamily="18" charset="0"/>
                <a:ea typeface="宋体" panose="02010600030101010101" pitchFamily="2" charset="-122"/>
              </a:rPr>
              <a:t>else</a:t>
            </a:r>
            <a:r>
              <a:rPr lang="zh-CN" altLang="zh-CN" sz="1800" b="1" kern="100" dirty="0">
                <a:solidFill>
                  <a:srgbClr val="FF0000"/>
                </a:solidFill>
                <a:effectLst/>
                <a:latin typeface="Times New Roman" panose="02020603050405020304" pitchFamily="18" charset="0"/>
                <a:ea typeface="宋体" panose="02010600030101010101" pitchFamily="2" charset="-122"/>
              </a:rPr>
              <a:t>部分，则置</a:t>
            </a:r>
            <a:r>
              <a:rPr lang="en-US" altLang="zh-CN" sz="1800" b="1" kern="100" dirty="0">
                <a:solidFill>
                  <a:srgbClr val="FF0000"/>
                </a:solidFill>
                <a:effectLst/>
                <a:latin typeface="Times New Roman" panose="02020603050405020304" pitchFamily="18" charset="0"/>
                <a:ea typeface="宋体" panose="02010600030101010101" pitchFamily="2" charset="-122"/>
              </a:rPr>
              <a:t>wordcount[word]</a:t>
            </a:r>
            <a:r>
              <a:rPr lang="zh-CN" altLang="zh-CN" sz="1800" b="1" kern="100" dirty="0">
                <a:solidFill>
                  <a:srgbClr val="FF0000"/>
                </a:solidFill>
                <a:effectLst/>
                <a:latin typeface="Times New Roman" panose="02020603050405020304" pitchFamily="18" charset="0"/>
                <a:ea typeface="宋体" panose="02010600030101010101" pitchFamily="2" charset="-122"/>
              </a:rPr>
              <a:t>为</a:t>
            </a:r>
            <a:r>
              <a:rPr lang="en-US" altLang="zh-CN" sz="1800" b="1" kern="100" dirty="0">
                <a:solidFill>
                  <a:srgbClr val="FF0000"/>
                </a:solidFill>
                <a:effectLst/>
                <a:latin typeface="Times New Roman" panose="02020603050405020304" pitchFamily="18" charset="0"/>
                <a:ea typeface="宋体" panose="02010600030101010101" pitchFamily="2" charset="-122"/>
              </a:rPr>
              <a:t>1</a:t>
            </a:r>
            <a:r>
              <a:rPr lang="zh-CN" altLang="zh-CN" sz="1800" b="1" kern="100" dirty="0">
                <a:solidFill>
                  <a:srgbClr val="FF0000"/>
                </a:solidFill>
                <a:effectLst/>
                <a:latin typeface="Times New Roman" panose="02020603050405020304" pitchFamily="18" charset="0"/>
                <a:ea typeface="宋体" panose="02010600030101010101" pitchFamily="2" charset="-122"/>
              </a:rPr>
              <a:t>，故本题选</a:t>
            </a:r>
            <a:r>
              <a:rPr lang="en-US" altLang="zh-CN" sz="1800" b="1" kern="100" dirty="0">
                <a:solidFill>
                  <a:srgbClr val="FF0000"/>
                </a:solidFill>
                <a:effectLst/>
                <a:latin typeface="Times New Roman" panose="02020603050405020304" pitchFamily="18" charset="0"/>
                <a:ea typeface="宋体" panose="02010600030101010101" pitchFamily="2" charset="-122"/>
              </a:rPr>
              <a:t>A</a:t>
            </a:r>
            <a:r>
              <a:rPr lang="zh-CN" altLang="zh-CN" sz="1800" b="1" kern="100" dirty="0">
                <a:solidFill>
                  <a:srgbClr val="FF0000"/>
                </a:solidFill>
                <a:effectLst/>
                <a:latin typeface="Times New Roman" panose="02020603050405020304" pitchFamily="18" charset="0"/>
                <a:ea typeface="宋体" panose="02010600030101010101" pitchFamily="2" charset="-122"/>
              </a:rPr>
              <a:t>选项。</a:t>
            </a:r>
          </a:p>
        </p:txBody>
      </p:sp>
    </p:spTree>
    <p:extLst>
      <p:ext uri="{BB962C8B-B14F-4D97-AF65-F5344CB8AC3E}">
        <p14:creationId xmlns:p14="http://schemas.microsoft.com/office/powerpoint/2010/main" val="69078566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30810" y="3272790"/>
            <a:ext cx="1781175" cy="830997"/>
          </a:xfrm>
          <a:prstGeom prst="rect">
            <a:avLst/>
          </a:prstGeom>
          <a:noFill/>
        </p:spPr>
        <p:txBody>
          <a:bodyPr wrap="square" rtlCol="0">
            <a:spAutoFit/>
          </a:bodyPr>
          <a:lstStyle/>
          <a:p>
            <a:r>
              <a:rPr lang="zh-CN" altLang="en-US" sz="2400" dirty="0">
                <a:latin typeface="宋体" panose="02010600030101010101" pitchFamily="2" charset="-122"/>
                <a:ea typeface="宋体" panose="02010600030101010101" pitchFamily="2" charset="-122"/>
              </a:rPr>
              <a:t>数据、信息、知识与智慧</a:t>
            </a:r>
          </a:p>
        </p:txBody>
      </p:sp>
      <p:sp>
        <p:nvSpPr>
          <p:cNvPr id="5" name="左大括号 4"/>
          <p:cNvSpPr/>
          <p:nvPr/>
        </p:nvSpPr>
        <p:spPr>
          <a:xfrm>
            <a:off x="1796415" y="456565"/>
            <a:ext cx="542290" cy="6147435"/>
          </a:xfrm>
          <a:prstGeom prst="leftBrace">
            <a:avLst>
              <a:gd name="adj1" fmla="val 37961"/>
              <a:gd name="adj2" fmla="val 49717"/>
            </a:avLst>
          </a:prstGeom>
          <a:ln w="476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宋体" panose="02010600030101010101" pitchFamily="2" charset="-122"/>
              <a:ea typeface="宋体" panose="02010600030101010101" pitchFamily="2" charset="-122"/>
            </a:endParaRPr>
          </a:p>
        </p:txBody>
      </p:sp>
      <p:sp>
        <p:nvSpPr>
          <p:cNvPr id="8" name="文本框 7"/>
          <p:cNvSpPr txBox="1"/>
          <p:nvPr/>
        </p:nvSpPr>
        <p:spPr>
          <a:xfrm>
            <a:off x="2350135" y="159302"/>
            <a:ext cx="1130935" cy="523220"/>
          </a:xfrm>
          <a:prstGeom prst="rect">
            <a:avLst/>
          </a:prstGeom>
          <a:noFill/>
        </p:spPr>
        <p:txBody>
          <a:bodyPr wrap="square" rtlCol="0">
            <a:spAutoFit/>
          </a:bodyPr>
          <a:lstStyle/>
          <a:p>
            <a:r>
              <a:rPr lang="zh-CN" altLang="en-US" sz="2800" dirty="0">
                <a:latin typeface="宋体" panose="02010600030101010101" pitchFamily="2" charset="-122"/>
                <a:ea typeface="宋体" panose="02010600030101010101" pitchFamily="2" charset="-122"/>
              </a:rPr>
              <a:t>数据</a:t>
            </a:r>
          </a:p>
        </p:txBody>
      </p:sp>
      <p:sp>
        <p:nvSpPr>
          <p:cNvPr id="9" name="文本框 8"/>
          <p:cNvSpPr txBox="1"/>
          <p:nvPr/>
        </p:nvSpPr>
        <p:spPr>
          <a:xfrm>
            <a:off x="2357120" y="2251352"/>
            <a:ext cx="1130935" cy="521970"/>
          </a:xfrm>
          <a:prstGeom prst="rect">
            <a:avLst/>
          </a:prstGeom>
          <a:noFill/>
        </p:spPr>
        <p:txBody>
          <a:bodyPr wrap="square" rtlCol="0">
            <a:spAutoFit/>
          </a:bodyPr>
          <a:lstStyle/>
          <a:p>
            <a:r>
              <a:rPr lang="zh-CN" altLang="en-US" sz="2800" dirty="0">
                <a:latin typeface="宋体" panose="02010600030101010101" pitchFamily="2" charset="-122"/>
                <a:ea typeface="宋体" panose="02010600030101010101" pitchFamily="2" charset="-122"/>
              </a:rPr>
              <a:t>信息</a:t>
            </a:r>
          </a:p>
        </p:txBody>
      </p:sp>
      <p:sp>
        <p:nvSpPr>
          <p:cNvPr id="10" name="文本框 9"/>
          <p:cNvSpPr txBox="1"/>
          <p:nvPr/>
        </p:nvSpPr>
        <p:spPr>
          <a:xfrm>
            <a:off x="4723765" y="807997"/>
            <a:ext cx="4167505" cy="460375"/>
          </a:xfrm>
          <a:prstGeom prst="rect">
            <a:avLst/>
          </a:prstGeom>
          <a:noFill/>
        </p:spPr>
        <p:txBody>
          <a:bodyPr wrap="square" rtlCol="0">
            <a:spAutoFit/>
          </a:bodyPr>
          <a:lstStyle/>
          <a:p>
            <a:r>
              <a:rPr lang="zh-CN" altLang="en-US" sz="2400" b="1" dirty="0">
                <a:solidFill>
                  <a:srgbClr val="FF0000"/>
                </a:solidFill>
                <a:latin typeface="宋体" panose="02010600030101010101" pitchFamily="2" charset="-122"/>
                <a:ea typeface="宋体" panose="02010600030101010101" pitchFamily="2" charset="-122"/>
              </a:rPr>
              <a:t>数据所包含的意义</a:t>
            </a:r>
          </a:p>
        </p:txBody>
      </p:sp>
      <p:sp>
        <p:nvSpPr>
          <p:cNvPr id="11" name="文本框 10"/>
          <p:cNvSpPr txBox="1"/>
          <p:nvPr/>
        </p:nvSpPr>
        <p:spPr>
          <a:xfrm>
            <a:off x="3549015" y="807997"/>
            <a:ext cx="1620520" cy="460375"/>
          </a:xfrm>
          <a:prstGeom prst="rect">
            <a:avLst/>
          </a:prstGeom>
          <a:noFill/>
        </p:spPr>
        <p:txBody>
          <a:bodyPr wrap="square" rtlCol="0">
            <a:spAutoFit/>
          </a:bodyPr>
          <a:lstStyle/>
          <a:p>
            <a:r>
              <a:rPr lang="zh-CN" altLang="en-US" sz="2400" dirty="0">
                <a:latin typeface="宋体" panose="02010600030101010101" pitchFamily="2" charset="-122"/>
                <a:ea typeface="宋体" panose="02010600030101010101" pitchFamily="2" charset="-122"/>
              </a:rPr>
              <a:t>概念</a:t>
            </a:r>
          </a:p>
        </p:txBody>
      </p:sp>
      <p:sp>
        <p:nvSpPr>
          <p:cNvPr id="13" name="文本框 12"/>
          <p:cNvSpPr txBox="1"/>
          <p:nvPr/>
        </p:nvSpPr>
        <p:spPr>
          <a:xfrm>
            <a:off x="6236224" y="3541994"/>
            <a:ext cx="3908425" cy="460375"/>
          </a:xfrm>
          <a:prstGeom prst="rect">
            <a:avLst/>
          </a:prstGeom>
          <a:noFill/>
        </p:spPr>
        <p:txBody>
          <a:bodyPr wrap="square" rtlCol="0">
            <a:spAutoFit/>
          </a:bodyPr>
          <a:lstStyle/>
          <a:p>
            <a:r>
              <a:rPr lang="zh-CN" altLang="en-US" sz="2400" dirty="0">
                <a:latin typeface="宋体" panose="02010600030101010101" pitchFamily="2" charset="-122"/>
                <a:ea typeface="宋体" panose="02010600030101010101" pitchFamily="2" charset="-122"/>
              </a:rPr>
              <a:t>信息是看不见、摸不着的</a:t>
            </a:r>
          </a:p>
        </p:txBody>
      </p:sp>
      <p:sp>
        <p:nvSpPr>
          <p:cNvPr id="14" name="文本框 13"/>
          <p:cNvSpPr txBox="1"/>
          <p:nvPr/>
        </p:nvSpPr>
        <p:spPr>
          <a:xfrm>
            <a:off x="4796790" y="1328008"/>
            <a:ext cx="3827465" cy="2306320"/>
          </a:xfrm>
          <a:prstGeom prst="rect">
            <a:avLst/>
          </a:prstGeom>
          <a:noFill/>
        </p:spPr>
        <p:txBody>
          <a:bodyPr wrap="square" rtlCol="0">
            <a:spAutoFit/>
          </a:bodyPr>
          <a:lstStyle/>
          <a:p>
            <a:pPr>
              <a:lnSpc>
                <a:spcPct val="120000"/>
              </a:lnSpc>
            </a:pPr>
            <a:r>
              <a:rPr lang="en-US" altLang="zh-CN" sz="2400" dirty="0">
                <a:latin typeface="宋体" panose="02010600030101010101" pitchFamily="2" charset="-122"/>
                <a:ea typeface="宋体" panose="02010600030101010101" pitchFamily="2" charset="-122"/>
              </a:rPr>
              <a:t>(1)</a:t>
            </a:r>
            <a:r>
              <a:rPr lang="zh-CN" altLang="en-US" sz="2400" dirty="0">
                <a:latin typeface="宋体" panose="02010600030101010101" pitchFamily="2" charset="-122"/>
                <a:ea typeface="宋体" panose="02010600030101010101" pitchFamily="2" charset="-122"/>
              </a:rPr>
              <a:t>载体依附性</a:t>
            </a:r>
          </a:p>
          <a:p>
            <a:pPr>
              <a:lnSpc>
                <a:spcPct val="120000"/>
              </a:lnSpc>
            </a:pPr>
            <a:r>
              <a:rPr lang="en-US" altLang="zh-CN" sz="2400" dirty="0">
                <a:latin typeface="宋体" panose="02010600030101010101" pitchFamily="2" charset="-122"/>
                <a:ea typeface="宋体" panose="02010600030101010101" pitchFamily="2" charset="-122"/>
              </a:rPr>
              <a:t>(2)</a:t>
            </a:r>
            <a:r>
              <a:rPr lang="zh-CN" altLang="en-US" sz="2400" dirty="0">
                <a:latin typeface="宋体" panose="02010600030101010101" pitchFamily="2" charset="-122"/>
                <a:ea typeface="宋体" panose="02010600030101010101" pitchFamily="2" charset="-122"/>
              </a:rPr>
              <a:t>时效性</a:t>
            </a:r>
          </a:p>
          <a:p>
            <a:pPr>
              <a:lnSpc>
                <a:spcPct val="120000"/>
              </a:lnSpc>
            </a:pPr>
            <a:r>
              <a:rPr lang="en-US" altLang="zh-CN" sz="2400" dirty="0">
                <a:latin typeface="宋体" panose="02010600030101010101" pitchFamily="2" charset="-122"/>
                <a:ea typeface="宋体" panose="02010600030101010101" pitchFamily="2" charset="-122"/>
              </a:rPr>
              <a:t>(3)</a:t>
            </a:r>
            <a:r>
              <a:rPr lang="zh-CN" altLang="en-US" sz="2400" dirty="0">
                <a:latin typeface="宋体" panose="02010600030101010101" pitchFamily="2" charset="-122"/>
                <a:ea typeface="宋体" panose="02010600030101010101" pitchFamily="2" charset="-122"/>
              </a:rPr>
              <a:t>共享性</a:t>
            </a:r>
          </a:p>
          <a:p>
            <a:pPr>
              <a:lnSpc>
                <a:spcPct val="120000"/>
              </a:lnSpc>
            </a:pPr>
            <a:r>
              <a:rPr lang="en-US" altLang="zh-CN" sz="2400" dirty="0">
                <a:latin typeface="宋体" panose="02010600030101010101" pitchFamily="2" charset="-122"/>
                <a:ea typeface="宋体" panose="02010600030101010101" pitchFamily="2" charset="-122"/>
              </a:rPr>
              <a:t>(4)</a:t>
            </a:r>
            <a:r>
              <a:rPr lang="zh-CN" altLang="en-US" sz="2400" dirty="0">
                <a:latin typeface="宋体" panose="02010600030101010101" pitchFamily="2" charset="-122"/>
                <a:ea typeface="宋体" panose="02010600030101010101" pitchFamily="2" charset="-122"/>
              </a:rPr>
              <a:t>可加工处理性、真伪性</a:t>
            </a:r>
          </a:p>
          <a:p>
            <a:pPr>
              <a:lnSpc>
                <a:spcPct val="120000"/>
              </a:lnSpc>
            </a:pPr>
            <a:r>
              <a:rPr lang="en-US" altLang="zh-CN" sz="2400" dirty="0">
                <a:latin typeface="宋体" panose="02010600030101010101" pitchFamily="2" charset="-122"/>
                <a:ea typeface="宋体" panose="02010600030101010101" pitchFamily="2" charset="-122"/>
              </a:rPr>
              <a:t>(5)</a:t>
            </a:r>
            <a:r>
              <a:rPr lang="zh-CN" altLang="en-US" sz="2400" dirty="0">
                <a:latin typeface="宋体" panose="02010600030101010101" pitchFamily="2" charset="-122"/>
                <a:ea typeface="宋体" panose="02010600030101010101" pitchFamily="2" charset="-122"/>
              </a:rPr>
              <a:t>价值性</a:t>
            </a:r>
          </a:p>
        </p:txBody>
      </p:sp>
      <p:sp>
        <p:nvSpPr>
          <p:cNvPr id="16" name="文本框 15"/>
          <p:cNvSpPr txBox="1"/>
          <p:nvPr/>
        </p:nvSpPr>
        <p:spPr>
          <a:xfrm>
            <a:off x="2350135" y="6221484"/>
            <a:ext cx="1419225" cy="521970"/>
          </a:xfrm>
          <a:prstGeom prst="rect">
            <a:avLst/>
          </a:prstGeom>
          <a:noFill/>
        </p:spPr>
        <p:txBody>
          <a:bodyPr wrap="square" rtlCol="0">
            <a:spAutoFit/>
          </a:bodyPr>
          <a:lstStyle/>
          <a:p>
            <a:r>
              <a:rPr lang="zh-CN" altLang="en-US" sz="2800" dirty="0">
                <a:latin typeface="宋体" panose="02010600030101010101" pitchFamily="2" charset="-122"/>
                <a:ea typeface="宋体" panose="02010600030101010101" pitchFamily="2" charset="-122"/>
              </a:rPr>
              <a:t>智慧</a:t>
            </a:r>
          </a:p>
        </p:txBody>
      </p:sp>
      <p:sp>
        <p:nvSpPr>
          <p:cNvPr id="17" name="文本框 16"/>
          <p:cNvSpPr txBox="1"/>
          <p:nvPr/>
        </p:nvSpPr>
        <p:spPr>
          <a:xfrm>
            <a:off x="3472815" y="6252795"/>
            <a:ext cx="4528820" cy="460375"/>
          </a:xfrm>
          <a:prstGeom prst="rect">
            <a:avLst/>
          </a:prstGeom>
          <a:noFill/>
        </p:spPr>
        <p:txBody>
          <a:bodyPr wrap="square" rtlCol="0">
            <a:spAutoFit/>
          </a:bodyPr>
          <a:lstStyle/>
          <a:p>
            <a:r>
              <a:rPr lang="zh-CN" altLang="en-US" sz="2400" dirty="0">
                <a:latin typeface="宋体" panose="02010600030101010101" pitchFamily="2" charset="-122"/>
                <a:ea typeface="宋体" panose="02010600030101010101" pitchFamily="2" charset="-122"/>
              </a:rPr>
              <a:t>前瞻性、创新性、卓越的判断力</a:t>
            </a:r>
          </a:p>
        </p:txBody>
      </p:sp>
      <p:grpSp>
        <p:nvGrpSpPr>
          <p:cNvPr id="3" name="组合 2"/>
          <p:cNvGrpSpPr/>
          <p:nvPr/>
        </p:nvGrpSpPr>
        <p:grpSpPr>
          <a:xfrm>
            <a:off x="3549015" y="1446807"/>
            <a:ext cx="1278890" cy="2021205"/>
            <a:chOff x="5589" y="4007"/>
            <a:chExt cx="2014" cy="3183"/>
          </a:xfrm>
        </p:grpSpPr>
        <p:sp>
          <p:nvSpPr>
            <p:cNvPr id="12" name="文本框 11"/>
            <p:cNvSpPr txBox="1"/>
            <p:nvPr/>
          </p:nvSpPr>
          <p:spPr>
            <a:xfrm>
              <a:off x="5589" y="5154"/>
              <a:ext cx="1541" cy="725"/>
            </a:xfrm>
            <a:prstGeom prst="rect">
              <a:avLst/>
            </a:prstGeom>
            <a:noFill/>
          </p:spPr>
          <p:txBody>
            <a:bodyPr wrap="square" rtlCol="0">
              <a:spAutoFit/>
            </a:bodyPr>
            <a:lstStyle/>
            <a:p>
              <a:r>
                <a:rPr lang="zh-CN" altLang="en-US" sz="2400" dirty="0">
                  <a:latin typeface="宋体" panose="02010600030101010101" pitchFamily="2" charset="-122"/>
                  <a:ea typeface="宋体" panose="02010600030101010101" pitchFamily="2" charset="-122"/>
                </a:rPr>
                <a:t>特征</a:t>
              </a:r>
            </a:p>
          </p:txBody>
        </p:sp>
        <p:sp>
          <p:nvSpPr>
            <p:cNvPr id="2" name="左大括号 1"/>
            <p:cNvSpPr/>
            <p:nvPr/>
          </p:nvSpPr>
          <p:spPr>
            <a:xfrm>
              <a:off x="7130" y="4007"/>
              <a:ext cx="473" cy="3183"/>
            </a:xfrm>
            <a:prstGeom prst="leftBrace">
              <a:avLst>
                <a:gd name="adj1" fmla="val 37961"/>
                <a:gd name="adj2" fmla="val 49701"/>
              </a:avLst>
            </a:prstGeom>
            <a:ln w="476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宋体" panose="02010600030101010101" pitchFamily="2" charset="-122"/>
                <a:ea typeface="宋体" panose="02010600030101010101" pitchFamily="2" charset="-122"/>
              </a:endParaRPr>
            </a:p>
          </p:txBody>
        </p:sp>
      </p:grpSp>
      <p:sp>
        <p:nvSpPr>
          <p:cNvPr id="6" name="文本框 5"/>
          <p:cNvSpPr txBox="1"/>
          <p:nvPr/>
        </p:nvSpPr>
        <p:spPr>
          <a:xfrm>
            <a:off x="2317477" y="5461720"/>
            <a:ext cx="1170578" cy="523220"/>
          </a:xfrm>
          <a:prstGeom prst="rect">
            <a:avLst/>
          </a:prstGeom>
          <a:noFill/>
        </p:spPr>
        <p:txBody>
          <a:bodyPr wrap="square" rtlCol="0">
            <a:spAutoFit/>
          </a:bodyPr>
          <a:lstStyle/>
          <a:p>
            <a:r>
              <a:rPr lang="zh-CN" altLang="en-US" sz="2800" dirty="0">
                <a:latin typeface="宋体" panose="02010600030101010101" pitchFamily="2" charset="-122"/>
                <a:ea typeface="宋体" panose="02010600030101010101" pitchFamily="2" charset="-122"/>
              </a:rPr>
              <a:t>知识</a:t>
            </a:r>
          </a:p>
        </p:txBody>
      </p:sp>
      <p:sp>
        <p:nvSpPr>
          <p:cNvPr id="19" name="文本框 18">
            <a:extLst>
              <a:ext uri="{FF2B5EF4-FFF2-40B4-BE49-F238E27FC236}">
                <a16:creationId xmlns:a16="http://schemas.microsoft.com/office/drawing/2014/main" id="{7DC3BAD2-1640-FC13-0578-7B08BA61F8C1}"/>
              </a:ext>
            </a:extLst>
          </p:cNvPr>
          <p:cNvSpPr txBox="1"/>
          <p:nvPr/>
        </p:nvSpPr>
        <p:spPr>
          <a:xfrm>
            <a:off x="6192360" y="4630723"/>
            <a:ext cx="6232940" cy="830997"/>
          </a:xfrm>
          <a:prstGeom prst="rect">
            <a:avLst/>
          </a:prstGeom>
          <a:noFill/>
        </p:spPr>
        <p:txBody>
          <a:bodyPr wrap="square" rtlCol="0">
            <a:spAutoFit/>
          </a:bodyPr>
          <a:lstStyle/>
          <a:p>
            <a:r>
              <a:rPr lang="zh-CN" altLang="en-US" sz="2400" dirty="0">
                <a:latin typeface="宋体" panose="02010600030101010101" pitchFamily="2" charset="-122"/>
                <a:ea typeface="宋体" panose="02010600030101010101" pitchFamily="2" charset="-122"/>
                <a:cs typeface="宋体" panose="02010600030101010101" pitchFamily="2" charset="-122"/>
              </a:rPr>
              <a:t>文字、图像、音视频等都是信息的载体，里面表达的意思才是信息。</a:t>
            </a:r>
          </a:p>
        </p:txBody>
      </p:sp>
      <p:sp>
        <p:nvSpPr>
          <p:cNvPr id="21" name="左大括号 20">
            <a:extLst>
              <a:ext uri="{FF2B5EF4-FFF2-40B4-BE49-F238E27FC236}">
                <a16:creationId xmlns:a16="http://schemas.microsoft.com/office/drawing/2014/main" id="{A968AD74-68C8-B305-069E-E55A8080063C}"/>
              </a:ext>
            </a:extLst>
          </p:cNvPr>
          <p:cNvSpPr/>
          <p:nvPr/>
        </p:nvSpPr>
        <p:spPr>
          <a:xfrm>
            <a:off x="3189605" y="1079736"/>
            <a:ext cx="378142" cy="2940229"/>
          </a:xfrm>
          <a:prstGeom prst="leftBrace">
            <a:avLst>
              <a:gd name="adj1" fmla="val 37961"/>
              <a:gd name="adj2" fmla="val 49701"/>
            </a:avLst>
          </a:prstGeom>
          <a:ln w="476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宋体" panose="02010600030101010101" pitchFamily="2" charset="-122"/>
              <a:ea typeface="宋体" panose="02010600030101010101" pitchFamily="2" charset="-122"/>
            </a:endParaRPr>
          </a:p>
        </p:txBody>
      </p:sp>
      <p:sp>
        <p:nvSpPr>
          <p:cNvPr id="23" name="文本框 22">
            <a:extLst>
              <a:ext uri="{FF2B5EF4-FFF2-40B4-BE49-F238E27FC236}">
                <a16:creationId xmlns:a16="http://schemas.microsoft.com/office/drawing/2014/main" id="{51F6FE7B-D3E9-006B-0D68-EE55FEE38B58}"/>
              </a:ext>
            </a:extLst>
          </p:cNvPr>
          <p:cNvSpPr txBox="1"/>
          <p:nvPr/>
        </p:nvSpPr>
        <p:spPr>
          <a:xfrm>
            <a:off x="3481070" y="5538246"/>
            <a:ext cx="8391208" cy="461665"/>
          </a:xfrm>
          <a:prstGeom prst="rect">
            <a:avLst/>
          </a:prstGeom>
          <a:noFill/>
        </p:spPr>
        <p:txBody>
          <a:bodyPr wrap="square">
            <a:spAutoFit/>
          </a:bodyPr>
          <a:lstStyle/>
          <a:p>
            <a:r>
              <a:rPr lang="zh-CN" altLang="en-US" sz="2400" dirty="0">
                <a:latin typeface="宋体" panose="02010600030101010101" pitchFamily="2" charset="-122"/>
                <a:ea typeface="宋体" panose="02010600030101010101" pitchFamily="2" charset="-122"/>
              </a:rPr>
              <a:t>通过</a:t>
            </a:r>
            <a:r>
              <a:rPr lang="zh-CN" altLang="en-US" sz="2400" b="1" dirty="0">
                <a:solidFill>
                  <a:srgbClr val="FF0000"/>
                </a:solidFill>
                <a:latin typeface="宋体" panose="02010600030101010101" pitchFamily="2" charset="-122"/>
                <a:ea typeface="宋体" panose="02010600030101010101" pitchFamily="2" charset="-122"/>
              </a:rPr>
              <a:t>归纳、演绎、比较</a:t>
            </a:r>
            <a:r>
              <a:rPr lang="zh-CN" altLang="en-US" sz="2400" dirty="0">
                <a:latin typeface="宋体" panose="02010600030101010101" pitchFamily="2" charset="-122"/>
                <a:ea typeface="宋体" panose="02010600030101010101" pitchFamily="2" charset="-122"/>
              </a:rPr>
              <a:t>等手段对</a:t>
            </a:r>
            <a:r>
              <a:rPr lang="zh-CN" altLang="en-US" sz="2400" b="1" dirty="0">
                <a:solidFill>
                  <a:srgbClr val="FF0000"/>
                </a:solidFill>
                <a:latin typeface="宋体" panose="02010600030101010101" pitchFamily="2" charset="-122"/>
                <a:ea typeface="宋体" panose="02010600030101010101" pitchFamily="2" charset="-122"/>
              </a:rPr>
              <a:t>信息</a:t>
            </a:r>
            <a:r>
              <a:rPr lang="zh-CN" altLang="en-US" sz="2400" dirty="0">
                <a:latin typeface="宋体" panose="02010600030101010101" pitchFamily="2" charset="-122"/>
                <a:ea typeface="宋体" panose="02010600030101010101" pitchFamily="2" charset="-122"/>
              </a:rPr>
              <a:t>进行处理形成知识</a:t>
            </a:r>
            <a:endParaRPr lang="zh-CN" altLang="en-US" sz="2400" dirty="0"/>
          </a:p>
        </p:txBody>
      </p:sp>
      <p:grpSp>
        <p:nvGrpSpPr>
          <p:cNvPr id="22" name="组合 21">
            <a:extLst>
              <a:ext uri="{FF2B5EF4-FFF2-40B4-BE49-F238E27FC236}">
                <a16:creationId xmlns:a16="http://schemas.microsoft.com/office/drawing/2014/main" id="{72E92797-4A06-DFA4-8E11-51E711F51167}"/>
              </a:ext>
            </a:extLst>
          </p:cNvPr>
          <p:cNvGrpSpPr/>
          <p:nvPr/>
        </p:nvGrpSpPr>
        <p:grpSpPr>
          <a:xfrm>
            <a:off x="3509327" y="3709975"/>
            <a:ext cx="2963545" cy="1513430"/>
            <a:chOff x="3509973" y="3709975"/>
            <a:chExt cx="2915285" cy="1513430"/>
          </a:xfrm>
        </p:grpSpPr>
        <p:sp>
          <p:nvSpPr>
            <p:cNvPr id="7" name="文本框 6">
              <a:extLst>
                <a:ext uri="{FF2B5EF4-FFF2-40B4-BE49-F238E27FC236}">
                  <a16:creationId xmlns:a16="http://schemas.microsoft.com/office/drawing/2014/main" id="{834E061A-BA39-BE75-D04D-B15A2CAE0770}"/>
                </a:ext>
              </a:extLst>
            </p:cNvPr>
            <p:cNvSpPr txBox="1"/>
            <p:nvPr/>
          </p:nvSpPr>
          <p:spPr>
            <a:xfrm>
              <a:off x="3509973" y="4017415"/>
              <a:ext cx="2915285" cy="461665"/>
            </a:xfrm>
            <a:prstGeom prst="rect">
              <a:avLst/>
            </a:prstGeom>
            <a:noFill/>
          </p:spPr>
          <p:txBody>
            <a:bodyPr wrap="square" rtlCol="0">
              <a:spAutoFit/>
            </a:bodyPr>
            <a:lstStyle/>
            <a:p>
              <a:r>
                <a:rPr lang="zh-CN" altLang="en-US" sz="2400" dirty="0">
                  <a:latin typeface="宋体" panose="02010600030101010101" pitchFamily="2" charset="-122"/>
                  <a:ea typeface="宋体" panose="02010600030101010101" pitchFamily="2" charset="-122"/>
                </a:rPr>
                <a:t>信息与载体的区分</a:t>
              </a:r>
            </a:p>
          </p:txBody>
        </p:sp>
        <p:sp>
          <p:nvSpPr>
            <p:cNvPr id="18" name="左大括号 17">
              <a:extLst>
                <a:ext uri="{FF2B5EF4-FFF2-40B4-BE49-F238E27FC236}">
                  <a16:creationId xmlns:a16="http://schemas.microsoft.com/office/drawing/2014/main" id="{35772610-4C4C-0843-ACC8-6ED88D7C47AF}"/>
                </a:ext>
              </a:extLst>
            </p:cNvPr>
            <p:cNvSpPr/>
            <p:nvPr/>
          </p:nvSpPr>
          <p:spPr>
            <a:xfrm>
              <a:off x="6009756" y="3709975"/>
              <a:ext cx="184258" cy="1513430"/>
            </a:xfrm>
            <a:prstGeom prst="leftBrace">
              <a:avLst>
                <a:gd name="adj1" fmla="val 37961"/>
                <a:gd name="adj2" fmla="val 49701"/>
              </a:avLst>
            </a:prstGeom>
            <a:ln w="476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宋体" panose="02010600030101010101" pitchFamily="2" charset="-122"/>
                <a:ea typeface="宋体" panose="02010600030101010101" pitchFamily="2"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9"/>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3"/>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1" grpId="0"/>
      <p:bldP spid="13" grpId="0"/>
      <p:bldP spid="14" grpId="0"/>
      <p:bldP spid="16" grpId="0"/>
      <p:bldP spid="17" grpId="0"/>
      <p:bldP spid="6" grpId="0"/>
      <p:bldP spid="19" grpId="0"/>
      <p:bldP spid="21" grpId="0" animBg="1"/>
      <p:bldP spid="2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31B8EC52-B67C-D4CD-7B29-3052509110DF}"/>
              </a:ext>
            </a:extLst>
          </p:cNvPr>
          <p:cNvPicPr>
            <a:picLocks noChangeAspect="1"/>
          </p:cNvPicPr>
          <p:nvPr/>
        </p:nvPicPr>
        <p:blipFill>
          <a:blip r:embed="rId2"/>
          <a:stretch>
            <a:fillRect/>
          </a:stretch>
        </p:blipFill>
        <p:spPr>
          <a:xfrm>
            <a:off x="-50165" y="0"/>
            <a:ext cx="12242165" cy="6573520"/>
          </a:xfrm>
          <a:prstGeom prst="rect">
            <a:avLst/>
          </a:prstGeom>
        </p:spPr>
      </p:pic>
    </p:spTree>
    <p:extLst>
      <p:ext uri="{BB962C8B-B14F-4D97-AF65-F5344CB8AC3E}">
        <p14:creationId xmlns:p14="http://schemas.microsoft.com/office/powerpoint/2010/main" val="33363518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6E24882A-E828-B5FC-8384-AF3449BF28F0}"/>
              </a:ext>
            </a:extLst>
          </p:cNvPr>
          <p:cNvSpPr txBox="1"/>
          <p:nvPr/>
        </p:nvSpPr>
        <p:spPr>
          <a:xfrm>
            <a:off x="924560" y="321208"/>
            <a:ext cx="10637520" cy="2803332"/>
          </a:xfrm>
          <a:prstGeom prst="rect">
            <a:avLst/>
          </a:prstGeom>
          <a:noFill/>
        </p:spPr>
        <p:txBody>
          <a:bodyPr wrap="square">
            <a:spAutoFit/>
          </a:bodyPr>
          <a:lstStyle/>
          <a:p>
            <a:pPr algn="l">
              <a:lnSpc>
                <a:spcPct val="150000"/>
              </a:lnSpc>
            </a:pPr>
            <a:r>
              <a:rPr lang="zh-CN" altLang="zh-CN" sz="2400" dirty="0"/>
              <a:t>下列关于数据采集与数字化的说法正确的是（</a:t>
            </a:r>
            <a:r>
              <a:rPr lang="en-US" altLang="zh-CN" sz="2400" dirty="0"/>
              <a:t>    </a:t>
            </a:r>
            <a:r>
              <a:rPr lang="zh-CN" altLang="zh-CN" sz="2400" dirty="0"/>
              <a:t>）</a:t>
            </a:r>
            <a:endParaRPr lang="en-US" altLang="zh-CN" sz="2400" dirty="0"/>
          </a:p>
          <a:p>
            <a:pPr algn="l">
              <a:lnSpc>
                <a:spcPct val="150000"/>
              </a:lnSpc>
            </a:pPr>
            <a:r>
              <a:rPr lang="en-US" altLang="zh-CN" sz="2400" dirty="0"/>
              <a:t>A</a:t>
            </a:r>
            <a:r>
              <a:rPr lang="zh-CN" altLang="zh-CN" sz="2400" dirty="0"/>
              <a:t>．网络爬虫是一种程序或脚本</a:t>
            </a:r>
          </a:p>
          <a:p>
            <a:pPr algn="l">
              <a:lnSpc>
                <a:spcPct val="150000"/>
              </a:lnSpc>
            </a:pPr>
            <a:r>
              <a:rPr lang="en-US" altLang="zh-CN" sz="2400" dirty="0"/>
              <a:t>B</a:t>
            </a:r>
            <a:r>
              <a:rPr lang="zh-CN" altLang="zh-CN" sz="2400" dirty="0"/>
              <a:t>．电流表指针指向的电流值是数字信号</a:t>
            </a:r>
          </a:p>
          <a:p>
            <a:pPr algn="l">
              <a:lnSpc>
                <a:spcPct val="150000"/>
              </a:lnSpc>
            </a:pPr>
            <a:r>
              <a:rPr lang="en-US" altLang="zh-CN" sz="2400" dirty="0"/>
              <a:t>C</a:t>
            </a:r>
            <a:r>
              <a:rPr lang="zh-CN" altLang="zh-CN" sz="2400" dirty="0"/>
              <a:t>．模拟信号是在取值上是离散的不连续的信号</a:t>
            </a:r>
          </a:p>
          <a:p>
            <a:pPr algn="l">
              <a:lnSpc>
                <a:spcPct val="150000"/>
              </a:lnSpc>
            </a:pPr>
            <a:r>
              <a:rPr lang="en-US" altLang="zh-CN" sz="2400" dirty="0"/>
              <a:t>D</a:t>
            </a:r>
            <a:r>
              <a:rPr lang="zh-CN" altLang="zh-CN" sz="2400" dirty="0"/>
              <a:t>．个人不能使用国家气象局的</a:t>
            </a:r>
            <a:r>
              <a:rPr lang="en-US" altLang="zh-CN" sz="2400" dirty="0"/>
              <a:t> API </a:t>
            </a:r>
            <a:r>
              <a:rPr lang="zh-CN" altLang="zh-CN" sz="2400" dirty="0"/>
              <a:t>服务</a:t>
            </a:r>
          </a:p>
        </p:txBody>
      </p:sp>
      <p:sp>
        <p:nvSpPr>
          <p:cNvPr id="3" name="文本框 2">
            <a:extLst>
              <a:ext uri="{FF2B5EF4-FFF2-40B4-BE49-F238E27FC236}">
                <a16:creationId xmlns:a16="http://schemas.microsoft.com/office/drawing/2014/main" id="{644058B7-8012-9C7E-0CDE-C044B1606872}"/>
              </a:ext>
            </a:extLst>
          </p:cNvPr>
          <p:cNvSpPr txBox="1"/>
          <p:nvPr/>
        </p:nvSpPr>
        <p:spPr>
          <a:xfrm>
            <a:off x="924560" y="3733461"/>
            <a:ext cx="10480040" cy="2117246"/>
          </a:xfrm>
          <a:prstGeom prst="rect">
            <a:avLst/>
          </a:prstGeom>
          <a:noFill/>
        </p:spPr>
        <p:txBody>
          <a:bodyPr wrap="square">
            <a:spAutoFit/>
          </a:bodyPr>
          <a:lstStyle/>
          <a:p>
            <a:pPr algn="l">
              <a:lnSpc>
                <a:spcPct val="150000"/>
              </a:lnSpc>
            </a:pPr>
            <a:r>
              <a:rPr lang="zh-CN" altLang="zh-CN" sz="1800" b="1" kern="100" dirty="0">
                <a:solidFill>
                  <a:srgbClr val="FF0000"/>
                </a:solidFill>
                <a:effectLst/>
                <a:latin typeface="Times New Roman" panose="02020603050405020304" pitchFamily="18" charset="0"/>
                <a:ea typeface="宋体" panose="02010600030101010101" pitchFamily="2" charset="-122"/>
              </a:rPr>
              <a:t>【答案】</a:t>
            </a:r>
            <a:r>
              <a:rPr lang="en-US" altLang="zh-CN" sz="1800" b="1" kern="100" dirty="0">
                <a:solidFill>
                  <a:srgbClr val="FF0000"/>
                </a:solidFill>
                <a:effectLst/>
                <a:latin typeface="Times New Roman" panose="02020603050405020304" pitchFamily="18" charset="0"/>
                <a:ea typeface="宋体" panose="02010600030101010101" pitchFamily="2" charset="-122"/>
              </a:rPr>
              <a:t>A</a:t>
            </a:r>
            <a:endParaRPr lang="zh-CN" altLang="zh-CN" sz="1800" b="1" kern="100" dirty="0">
              <a:solidFill>
                <a:srgbClr val="FF0000"/>
              </a:solidFill>
              <a:effectLst/>
              <a:latin typeface="Times New Roman" panose="02020603050405020304" pitchFamily="18" charset="0"/>
              <a:ea typeface="宋体" panose="02010600030101010101" pitchFamily="2" charset="-122"/>
            </a:endParaRPr>
          </a:p>
          <a:p>
            <a:pPr algn="l">
              <a:lnSpc>
                <a:spcPct val="150000"/>
              </a:lnSpc>
            </a:pPr>
            <a:r>
              <a:rPr lang="zh-CN" altLang="zh-CN" sz="1800" b="1" kern="100" dirty="0">
                <a:solidFill>
                  <a:srgbClr val="FF0000"/>
                </a:solidFill>
                <a:effectLst/>
                <a:latin typeface="Times New Roman" panose="02020603050405020304" pitchFamily="18" charset="0"/>
                <a:ea typeface="宋体" panose="02010600030101010101" pitchFamily="2" charset="-122"/>
              </a:rPr>
              <a:t>【详解】本题考查数据采集及数字化。网络爬虫（又称为网页蜘蛛，网络机器人，在</a:t>
            </a:r>
            <a:r>
              <a:rPr lang="en-US" altLang="zh-CN" sz="1800" b="1" kern="100" dirty="0">
                <a:solidFill>
                  <a:srgbClr val="FF0000"/>
                </a:solidFill>
                <a:effectLst/>
                <a:latin typeface="Times New Roman" panose="02020603050405020304" pitchFamily="18" charset="0"/>
                <a:ea typeface="宋体" panose="02010600030101010101" pitchFamily="2" charset="-122"/>
              </a:rPr>
              <a:t>FOAF</a:t>
            </a:r>
            <a:r>
              <a:rPr lang="zh-CN" altLang="zh-CN" sz="1800" b="1" kern="100" dirty="0">
                <a:solidFill>
                  <a:srgbClr val="FF0000"/>
                </a:solidFill>
                <a:effectLst/>
                <a:latin typeface="Times New Roman" panose="02020603050405020304" pitchFamily="18" charset="0"/>
                <a:ea typeface="宋体" panose="02010600030101010101" pitchFamily="2" charset="-122"/>
              </a:rPr>
              <a:t>社区中间，更经常的称为网页追逐者），是一种按照一定的规则，自动地抓取万维网信息的程序或者脚本。故选项</a:t>
            </a:r>
            <a:r>
              <a:rPr lang="en-US" altLang="zh-CN" sz="1800" b="1" kern="100" dirty="0">
                <a:solidFill>
                  <a:srgbClr val="FF0000"/>
                </a:solidFill>
                <a:effectLst/>
                <a:latin typeface="Times New Roman" panose="02020603050405020304" pitchFamily="18" charset="0"/>
                <a:ea typeface="宋体" panose="02010600030101010101" pitchFamily="2" charset="-122"/>
              </a:rPr>
              <a:t>A</a:t>
            </a:r>
            <a:r>
              <a:rPr lang="zh-CN" altLang="zh-CN" sz="1800" b="1" kern="100" dirty="0">
                <a:solidFill>
                  <a:srgbClr val="FF0000"/>
                </a:solidFill>
                <a:effectLst/>
                <a:latin typeface="Times New Roman" panose="02020603050405020304" pitchFamily="18" charset="0"/>
                <a:ea typeface="宋体" panose="02010600030101010101" pitchFamily="2" charset="-122"/>
              </a:rPr>
              <a:t>正确。电流表指针指向的电流值是模拟信号，选项</a:t>
            </a:r>
            <a:r>
              <a:rPr lang="en-US" altLang="zh-CN" sz="1800" b="1" kern="100" dirty="0">
                <a:solidFill>
                  <a:srgbClr val="FF0000"/>
                </a:solidFill>
                <a:effectLst/>
                <a:latin typeface="Times New Roman" panose="02020603050405020304" pitchFamily="18" charset="0"/>
                <a:ea typeface="宋体" panose="02010600030101010101" pitchFamily="2" charset="-122"/>
              </a:rPr>
              <a:t>B</a:t>
            </a:r>
            <a:r>
              <a:rPr lang="zh-CN" altLang="zh-CN" sz="1800" b="1" kern="100" dirty="0">
                <a:solidFill>
                  <a:srgbClr val="FF0000"/>
                </a:solidFill>
                <a:effectLst/>
                <a:latin typeface="Times New Roman" panose="02020603050405020304" pitchFamily="18" charset="0"/>
                <a:ea typeface="宋体" panose="02010600030101010101" pitchFamily="2" charset="-122"/>
              </a:rPr>
              <a:t>错误；模拟信号是指在时域上数学形式为连续函数的信号，选项</a:t>
            </a:r>
            <a:r>
              <a:rPr lang="en-US" altLang="zh-CN" sz="1800" b="1" kern="100" dirty="0">
                <a:solidFill>
                  <a:srgbClr val="FF0000"/>
                </a:solidFill>
                <a:effectLst/>
                <a:latin typeface="Times New Roman" panose="02020603050405020304" pitchFamily="18" charset="0"/>
                <a:ea typeface="宋体" panose="02010600030101010101" pitchFamily="2" charset="-122"/>
              </a:rPr>
              <a:t>C</a:t>
            </a:r>
            <a:r>
              <a:rPr lang="zh-CN" altLang="zh-CN" sz="1800" b="1" kern="100" dirty="0">
                <a:solidFill>
                  <a:srgbClr val="FF0000"/>
                </a:solidFill>
                <a:effectLst/>
                <a:latin typeface="Times New Roman" panose="02020603050405020304" pitchFamily="18" charset="0"/>
                <a:ea typeface="宋体" panose="02010600030101010101" pitchFamily="2" charset="-122"/>
              </a:rPr>
              <a:t>错误；个人能使用国家气象局的</a:t>
            </a:r>
            <a:r>
              <a:rPr lang="en-US" altLang="zh-CN" sz="1800" b="1" kern="100" dirty="0">
                <a:solidFill>
                  <a:srgbClr val="FF0000"/>
                </a:solidFill>
                <a:effectLst/>
                <a:latin typeface="Times New Roman" panose="02020603050405020304" pitchFamily="18" charset="0"/>
                <a:ea typeface="宋体" panose="02010600030101010101" pitchFamily="2" charset="-122"/>
              </a:rPr>
              <a:t> API </a:t>
            </a:r>
            <a:r>
              <a:rPr lang="zh-CN" altLang="zh-CN" sz="1800" b="1" kern="100" dirty="0">
                <a:solidFill>
                  <a:srgbClr val="FF0000"/>
                </a:solidFill>
                <a:effectLst/>
                <a:latin typeface="Times New Roman" panose="02020603050405020304" pitchFamily="18" charset="0"/>
                <a:ea typeface="宋体" panose="02010600030101010101" pitchFamily="2" charset="-122"/>
              </a:rPr>
              <a:t>服务，选项</a:t>
            </a:r>
            <a:r>
              <a:rPr lang="en-US" altLang="zh-CN" sz="1800" b="1" kern="100" dirty="0">
                <a:solidFill>
                  <a:srgbClr val="FF0000"/>
                </a:solidFill>
                <a:effectLst/>
                <a:latin typeface="Times New Roman" panose="02020603050405020304" pitchFamily="18" charset="0"/>
                <a:ea typeface="宋体" panose="02010600030101010101" pitchFamily="2" charset="-122"/>
              </a:rPr>
              <a:t>D</a:t>
            </a:r>
            <a:r>
              <a:rPr lang="zh-CN" altLang="zh-CN" sz="1800" b="1" kern="100" dirty="0">
                <a:solidFill>
                  <a:srgbClr val="FF0000"/>
                </a:solidFill>
                <a:effectLst/>
                <a:latin typeface="Times New Roman" panose="02020603050405020304" pitchFamily="18" charset="0"/>
                <a:ea typeface="宋体" panose="02010600030101010101" pitchFamily="2" charset="-122"/>
              </a:rPr>
              <a:t>错误。</a:t>
            </a:r>
          </a:p>
        </p:txBody>
      </p:sp>
    </p:spTree>
    <p:extLst>
      <p:ext uri="{BB962C8B-B14F-4D97-AF65-F5344CB8AC3E}">
        <p14:creationId xmlns:p14="http://schemas.microsoft.com/office/powerpoint/2010/main" val="409645206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9038ADE8-BBA7-733C-5F89-7D38BCD5E2D0}"/>
              </a:ext>
            </a:extLst>
          </p:cNvPr>
          <p:cNvSpPr txBox="1"/>
          <p:nvPr/>
        </p:nvSpPr>
        <p:spPr>
          <a:xfrm>
            <a:off x="457200" y="118851"/>
            <a:ext cx="11033760" cy="4084901"/>
          </a:xfrm>
          <a:prstGeom prst="rect">
            <a:avLst/>
          </a:prstGeom>
          <a:noFill/>
        </p:spPr>
        <p:txBody>
          <a:bodyPr wrap="square">
            <a:spAutoFit/>
          </a:bodyPr>
          <a:lstStyle/>
          <a:p>
            <a:pPr algn="l">
              <a:lnSpc>
                <a:spcPct val="150000"/>
              </a:lnSpc>
            </a:pPr>
            <a:r>
              <a:rPr lang="zh-CN" altLang="zh-CN" sz="2400" kern="100" dirty="0">
                <a:effectLst/>
                <a:latin typeface="Times New Roman" panose="02020603050405020304" pitchFamily="18" charset="0"/>
                <a:ea typeface="宋体" panose="02010600030101010101" pitchFamily="2" charset="-122"/>
              </a:rPr>
              <a:t>小张想利用深度学习技术开发一款</a:t>
            </a:r>
            <a:r>
              <a:rPr lang="en-US" altLang="zh-CN" sz="2400" kern="100" dirty="0">
                <a:effectLst/>
                <a:latin typeface="Times New Roman" panose="02020603050405020304" pitchFamily="18" charset="0"/>
                <a:ea typeface="宋体" panose="02010600030101010101" pitchFamily="2" charset="-122"/>
              </a:rPr>
              <a:t>“</a:t>
            </a:r>
            <a:r>
              <a:rPr lang="zh-CN" altLang="zh-CN" sz="2400" kern="100" dirty="0">
                <a:effectLst/>
                <a:latin typeface="Times New Roman" panose="02020603050405020304" pitchFamily="18" charset="0"/>
                <a:ea typeface="宋体" panose="02010600030101010101" pitchFamily="2" charset="-122"/>
              </a:rPr>
              <a:t>花卉识别</a:t>
            </a:r>
            <a:r>
              <a:rPr lang="en-US" altLang="zh-CN" sz="2400" kern="100" dirty="0">
                <a:effectLst/>
                <a:latin typeface="Times New Roman" panose="02020603050405020304" pitchFamily="18" charset="0"/>
                <a:ea typeface="宋体" panose="02010600030101010101" pitchFamily="2" charset="-122"/>
              </a:rPr>
              <a:t>”</a:t>
            </a:r>
            <a:r>
              <a:rPr lang="zh-CN" altLang="zh-CN" sz="2400" kern="100" dirty="0">
                <a:effectLst/>
                <a:latin typeface="Times New Roman" panose="02020603050405020304" pitchFamily="18" charset="0"/>
                <a:ea typeface="宋体" panose="02010600030101010101" pitchFamily="2" charset="-122"/>
              </a:rPr>
              <a:t>的软件。准备数据集期间，他从互联网上搜集了</a:t>
            </a:r>
            <a:r>
              <a:rPr lang="en-US" altLang="zh-CN" sz="2400" kern="100" dirty="0">
                <a:effectLst/>
                <a:latin typeface="Times New Roman" panose="02020603050405020304" pitchFamily="18" charset="0"/>
                <a:ea typeface="宋体" panose="02010600030101010101" pitchFamily="2" charset="-122"/>
              </a:rPr>
              <a:t>5000 </a:t>
            </a:r>
            <a:r>
              <a:rPr lang="zh-CN" altLang="zh-CN" sz="2400" kern="100" dirty="0">
                <a:effectLst/>
                <a:latin typeface="Times New Roman" panose="02020603050405020304" pitchFamily="18" charset="0"/>
                <a:ea typeface="宋体" panose="02010600030101010101" pitchFamily="2" charset="-122"/>
              </a:rPr>
              <a:t>张花卉图片，将这些图片预处理为</a:t>
            </a:r>
            <a:r>
              <a:rPr lang="en-US" altLang="zh-CN" sz="2400" kern="100" dirty="0">
                <a:effectLst/>
                <a:latin typeface="Times New Roman" panose="02020603050405020304" pitchFamily="18" charset="0"/>
                <a:ea typeface="宋体" panose="02010600030101010101" pitchFamily="2" charset="-122"/>
              </a:rPr>
              <a:t> 100*100 </a:t>
            </a:r>
            <a:r>
              <a:rPr lang="zh-CN" altLang="zh-CN" sz="2400" kern="100" dirty="0">
                <a:effectLst/>
                <a:latin typeface="Times New Roman" panose="02020603050405020304" pitchFamily="18" charset="0"/>
                <a:ea typeface="宋体" panose="02010600030101010101" pitchFamily="2" charset="-122"/>
              </a:rPr>
              <a:t>像素，</a:t>
            </a:r>
            <a:r>
              <a:rPr lang="en-US" altLang="zh-CN" sz="2400" kern="100" dirty="0">
                <a:effectLst/>
                <a:latin typeface="Times New Roman" panose="02020603050405020304" pitchFamily="18" charset="0"/>
                <a:ea typeface="宋体" panose="02010600030101010101" pitchFamily="2" charset="-122"/>
              </a:rPr>
              <a:t>24 </a:t>
            </a:r>
            <a:r>
              <a:rPr lang="zh-CN" altLang="zh-CN" sz="2400" kern="100" dirty="0">
                <a:effectLst/>
                <a:latin typeface="Times New Roman" panose="02020603050405020304" pitchFamily="18" charset="0"/>
                <a:ea typeface="宋体" panose="02010600030101010101" pitchFamily="2" charset="-122"/>
              </a:rPr>
              <a:t>位色的</a:t>
            </a:r>
            <a:r>
              <a:rPr lang="en-US" altLang="zh-CN" sz="2400" kern="100" dirty="0">
                <a:effectLst/>
                <a:latin typeface="Times New Roman" panose="02020603050405020304" pitchFamily="18" charset="0"/>
                <a:ea typeface="宋体" panose="02010600030101010101" pitchFamily="2" charset="-122"/>
              </a:rPr>
              <a:t> BMP </a:t>
            </a:r>
            <a:r>
              <a:rPr lang="zh-CN" altLang="zh-CN" sz="2400" kern="100" dirty="0">
                <a:effectLst/>
                <a:latin typeface="Times New Roman" panose="02020603050405020304" pitchFamily="18" charset="0"/>
                <a:ea typeface="宋体" panose="02010600030101010101" pitchFamily="2" charset="-122"/>
              </a:rPr>
              <a:t>图像，并按花卉种类整理 存放。下列说法正确的是（</a:t>
            </a:r>
            <a:r>
              <a:rPr lang="en-US" altLang="zh-CN" sz="3200" kern="0" dirty="0">
                <a:effectLst/>
                <a:latin typeface="Times New Roman" panose="02020603050405020304" pitchFamily="18" charset="0"/>
                <a:ea typeface="Times New Roman" panose="02020603050405020304" pitchFamily="18" charset="0"/>
              </a:rPr>
              <a:t>   </a:t>
            </a:r>
            <a:r>
              <a:rPr lang="zh-CN" altLang="zh-CN" sz="2400" kern="100" dirty="0">
                <a:effectLst/>
                <a:latin typeface="Times New Roman" panose="02020603050405020304" pitchFamily="18" charset="0"/>
                <a:ea typeface="宋体" panose="02010600030101010101" pitchFamily="2" charset="-122"/>
              </a:rPr>
              <a:t>）</a:t>
            </a:r>
            <a:endParaRPr lang="en-US" altLang="zh-CN" sz="2400" kern="100" dirty="0">
              <a:effectLst/>
              <a:latin typeface="Times New Roman" panose="02020603050405020304" pitchFamily="18" charset="0"/>
              <a:ea typeface="宋体" panose="02010600030101010101" pitchFamily="2" charset="-122"/>
            </a:endParaRPr>
          </a:p>
          <a:p>
            <a:pPr algn="l">
              <a:lnSpc>
                <a:spcPct val="150000"/>
              </a:lnSpc>
            </a:pPr>
            <a:r>
              <a:rPr lang="en-US" altLang="zh-CN" sz="2400" kern="100" dirty="0">
                <a:effectLst/>
                <a:latin typeface="Times New Roman" panose="02020603050405020304" pitchFamily="18" charset="0"/>
                <a:ea typeface="宋体" panose="02010600030101010101" pitchFamily="2" charset="-122"/>
              </a:rPr>
              <a:t>A</a:t>
            </a:r>
            <a:r>
              <a:rPr lang="zh-CN" altLang="zh-CN" sz="2400" kern="100" dirty="0">
                <a:effectLst/>
                <a:latin typeface="Times New Roman" panose="02020603050405020304" pitchFamily="18" charset="0"/>
                <a:ea typeface="宋体" panose="02010600030101010101" pitchFamily="2" charset="-122"/>
              </a:rPr>
              <a:t>．小张搜集的图像在计算机中以二进制的形式存储</a:t>
            </a:r>
          </a:p>
          <a:p>
            <a:pPr algn="l">
              <a:lnSpc>
                <a:spcPct val="150000"/>
              </a:lnSpc>
            </a:pPr>
            <a:r>
              <a:rPr lang="en-US" altLang="zh-CN" sz="2400" kern="100" dirty="0">
                <a:effectLst/>
                <a:latin typeface="Times New Roman" panose="02020603050405020304" pitchFamily="18" charset="0"/>
                <a:ea typeface="宋体" panose="02010600030101010101" pitchFamily="2" charset="-122"/>
              </a:rPr>
              <a:t>B</a:t>
            </a:r>
            <a:r>
              <a:rPr lang="zh-CN" altLang="zh-CN" sz="2400" kern="100" dirty="0">
                <a:effectLst/>
                <a:latin typeface="Times New Roman" panose="02020603050405020304" pitchFamily="18" charset="0"/>
                <a:ea typeface="宋体" panose="02010600030101010101" pitchFamily="2" charset="-122"/>
              </a:rPr>
              <a:t>．小张处理的图像数据量大，符合大数据的特征</a:t>
            </a:r>
          </a:p>
          <a:p>
            <a:pPr algn="l">
              <a:lnSpc>
                <a:spcPct val="150000"/>
              </a:lnSpc>
            </a:pPr>
            <a:r>
              <a:rPr lang="en-US" altLang="zh-CN" sz="2400" kern="100" dirty="0">
                <a:effectLst/>
                <a:latin typeface="Times New Roman" panose="02020603050405020304" pitchFamily="18" charset="0"/>
                <a:ea typeface="宋体" panose="02010600030101010101" pitchFamily="2" charset="-122"/>
              </a:rPr>
              <a:t>C</a:t>
            </a:r>
            <a:r>
              <a:rPr lang="zh-CN" altLang="zh-CN" sz="2400" kern="100" dirty="0">
                <a:effectLst/>
                <a:latin typeface="Times New Roman" panose="02020603050405020304" pitchFamily="18" charset="0"/>
                <a:ea typeface="宋体" panose="02010600030101010101" pitchFamily="2" charset="-122"/>
              </a:rPr>
              <a:t>．预处理后的不同</a:t>
            </a:r>
            <a:r>
              <a:rPr lang="en-US" altLang="zh-CN" sz="2400" kern="100" dirty="0">
                <a:effectLst/>
                <a:latin typeface="Times New Roman" panose="02020603050405020304" pitchFamily="18" charset="0"/>
                <a:ea typeface="宋体" panose="02010600030101010101" pitchFamily="2" charset="-122"/>
              </a:rPr>
              <a:t> BMP </a:t>
            </a:r>
            <a:r>
              <a:rPr lang="zh-CN" altLang="zh-CN" sz="2400" kern="100" dirty="0">
                <a:effectLst/>
                <a:latin typeface="Times New Roman" panose="02020603050405020304" pitchFamily="18" charset="0"/>
                <a:ea typeface="宋体" panose="02010600030101010101" pitchFamily="2" charset="-122"/>
              </a:rPr>
              <a:t>图像之间存储容量也不同</a:t>
            </a:r>
          </a:p>
          <a:p>
            <a:pPr algn="l">
              <a:lnSpc>
                <a:spcPct val="150000"/>
              </a:lnSpc>
            </a:pPr>
            <a:r>
              <a:rPr lang="en-US" altLang="zh-CN" sz="2400" kern="100" dirty="0">
                <a:effectLst/>
                <a:latin typeface="Times New Roman" panose="02020603050405020304" pitchFamily="18" charset="0"/>
                <a:ea typeface="宋体" panose="02010600030101010101" pitchFamily="2" charset="-122"/>
              </a:rPr>
              <a:t>D</a:t>
            </a:r>
            <a:r>
              <a:rPr lang="zh-CN" altLang="zh-CN" sz="2400" kern="100" dirty="0">
                <a:effectLst/>
                <a:latin typeface="Times New Roman" panose="02020603050405020304" pitchFamily="18" charset="0"/>
                <a:ea typeface="宋体" panose="02010600030101010101" pitchFamily="2" charset="-122"/>
              </a:rPr>
              <a:t>．若将图片预处理为</a:t>
            </a:r>
            <a:r>
              <a:rPr lang="en-US" altLang="zh-CN" sz="2400" kern="100" dirty="0">
                <a:effectLst/>
                <a:latin typeface="Times New Roman" panose="02020603050405020304" pitchFamily="18" charset="0"/>
                <a:ea typeface="宋体" panose="02010600030101010101" pitchFamily="2" charset="-122"/>
              </a:rPr>
              <a:t> 100*100 </a:t>
            </a:r>
            <a:r>
              <a:rPr lang="zh-CN" altLang="zh-CN" sz="2400" kern="100" dirty="0">
                <a:effectLst/>
                <a:latin typeface="Times New Roman" panose="02020603050405020304" pitchFamily="18" charset="0"/>
                <a:ea typeface="宋体" panose="02010600030101010101" pitchFamily="2" charset="-122"/>
              </a:rPr>
              <a:t>像素，</a:t>
            </a:r>
            <a:r>
              <a:rPr lang="en-US" altLang="zh-CN" sz="2400" kern="100" dirty="0">
                <a:effectLst/>
                <a:latin typeface="Times New Roman" panose="02020603050405020304" pitchFamily="18" charset="0"/>
                <a:ea typeface="宋体" panose="02010600030101010101" pitchFamily="2" charset="-122"/>
              </a:rPr>
              <a:t>256 </a:t>
            </a:r>
            <a:r>
              <a:rPr lang="zh-CN" altLang="zh-CN" sz="2400" kern="100" dirty="0">
                <a:effectLst/>
                <a:latin typeface="Times New Roman" panose="02020603050405020304" pitchFamily="18" charset="0"/>
                <a:ea typeface="宋体" panose="02010600030101010101" pitchFamily="2" charset="-122"/>
              </a:rPr>
              <a:t>色的图像，则单张图像存储容量将变大</a:t>
            </a:r>
          </a:p>
        </p:txBody>
      </p:sp>
      <p:sp>
        <p:nvSpPr>
          <p:cNvPr id="7" name="文本框 6">
            <a:extLst>
              <a:ext uri="{FF2B5EF4-FFF2-40B4-BE49-F238E27FC236}">
                <a16:creationId xmlns:a16="http://schemas.microsoft.com/office/drawing/2014/main" id="{72E645A7-3908-50DA-6526-D081854FC951}"/>
              </a:ext>
            </a:extLst>
          </p:cNvPr>
          <p:cNvSpPr txBox="1"/>
          <p:nvPr/>
        </p:nvSpPr>
        <p:spPr>
          <a:xfrm>
            <a:off x="457200" y="4363720"/>
            <a:ext cx="10728960" cy="2122376"/>
          </a:xfrm>
          <a:prstGeom prst="rect">
            <a:avLst/>
          </a:prstGeom>
          <a:noFill/>
        </p:spPr>
        <p:txBody>
          <a:bodyPr wrap="square">
            <a:spAutoFit/>
          </a:bodyPr>
          <a:lstStyle/>
          <a:p>
            <a:pPr algn="l">
              <a:lnSpc>
                <a:spcPct val="150000"/>
              </a:lnSpc>
            </a:pPr>
            <a:r>
              <a:rPr lang="en-US" altLang="zh-CN" sz="1800" b="1" kern="100" dirty="0">
                <a:solidFill>
                  <a:srgbClr val="FF0000"/>
                </a:solidFill>
                <a:effectLst/>
                <a:latin typeface="Times New Roman" panose="02020603050405020304" pitchFamily="18" charset="0"/>
                <a:ea typeface="宋体" panose="02010600030101010101" pitchFamily="2" charset="-122"/>
              </a:rPr>
              <a:t>A</a:t>
            </a:r>
            <a:endParaRPr lang="zh-CN" altLang="zh-CN" sz="1800" b="1" kern="100" dirty="0">
              <a:solidFill>
                <a:srgbClr val="FF0000"/>
              </a:solidFill>
              <a:effectLst/>
              <a:latin typeface="Times New Roman" panose="02020603050405020304" pitchFamily="18" charset="0"/>
              <a:ea typeface="宋体" panose="02010600030101010101" pitchFamily="2" charset="-122"/>
            </a:endParaRPr>
          </a:p>
          <a:p>
            <a:pPr>
              <a:lnSpc>
                <a:spcPct val="150000"/>
              </a:lnSpc>
            </a:pPr>
            <a:r>
              <a:rPr lang="zh-CN" altLang="zh-CN" sz="1800" b="1"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详解】本题主要考查图像处理相关知识点。小张搜集的图像在计算机中以二进制的形式存储；大数据采集的是规模巨大的数据，小张处理的图像数量不符合大数据的特征；图像存储容量与像素和颜色深度成正比，故预处理后的不同</a:t>
            </a:r>
            <a:r>
              <a:rPr lang="en-US" altLang="zh-CN" sz="1800" b="1" dirty="0">
                <a:solidFill>
                  <a:srgbClr val="FF0000"/>
                </a:solidFill>
                <a:effectLst/>
                <a:latin typeface="Times New Roman" panose="02020603050405020304" pitchFamily="18" charset="0"/>
                <a:ea typeface="宋体" panose="02010600030101010101" pitchFamily="2" charset="-122"/>
              </a:rPr>
              <a:t> BMP </a:t>
            </a:r>
            <a:r>
              <a:rPr lang="zh-CN" altLang="zh-CN" sz="1800" b="1"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图像之间存储容量相同；若将图片预处理为</a:t>
            </a:r>
            <a:r>
              <a:rPr lang="en-US" altLang="zh-CN" sz="1800" b="1" dirty="0">
                <a:solidFill>
                  <a:srgbClr val="FF0000"/>
                </a:solidFill>
                <a:effectLst/>
                <a:latin typeface="Times New Roman" panose="02020603050405020304" pitchFamily="18" charset="0"/>
                <a:ea typeface="宋体" panose="02010600030101010101" pitchFamily="2" charset="-122"/>
              </a:rPr>
              <a:t> 100*100 </a:t>
            </a:r>
            <a:r>
              <a:rPr lang="zh-CN" altLang="zh-CN" sz="1800" b="1"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像素，</a:t>
            </a:r>
            <a:r>
              <a:rPr lang="en-US" altLang="zh-CN" sz="1800" b="1" dirty="0">
                <a:solidFill>
                  <a:srgbClr val="FF0000"/>
                </a:solidFill>
                <a:effectLst/>
                <a:latin typeface="Times New Roman" panose="02020603050405020304" pitchFamily="18" charset="0"/>
                <a:ea typeface="宋体" panose="02010600030101010101" pitchFamily="2" charset="-122"/>
              </a:rPr>
              <a:t>256 </a:t>
            </a:r>
            <a:r>
              <a:rPr lang="zh-CN" altLang="zh-CN" sz="1800" b="1"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色的图像（其颜色深度是</a:t>
            </a:r>
            <a:r>
              <a:rPr lang="en-US" altLang="zh-CN" sz="1800" b="1" dirty="0">
                <a:solidFill>
                  <a:srgbClr val="FF0000"/>
                </a:solidFill>
                <a:effectLst/>
                <a:latin typeface="Times New Roman" panose="02020603050405020304" pitchFamily="18" charset="0"/>
                <a:ea typeface="宋体" panose="02010600030101010101" pitchFamily="2" charset="-122"/>
              </a:rPr>
              <a:t>8</a:t>
            </a:r>
            <a:r>
              <a:rPr lang="zh-CN" altLang="zh-CN" sz="1800" b="1"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位，</a:t>
            </a:r>
            <a:r>
              <a:rPr lang="en-US" altLang="zh-CN" sz="1800" b="1" dirty="0">
                <a:solidFill>
                  <a:srgbClr val="FF0000"/>
                </a:solidFill>
                <a:effectLst/>
                <a:latin typeface="Times New Roman" panose="02020603050405020304" pitchFamily="18" charset="0"/>
                <a:ea typeface="宋体" panose="02010600030101010101" pitchFamily="2" charset="-122"/>
              </a:rPr>
              <a:t>2^8=256</a:t>
            </a:r>
            <a:r>
              <a:rPr lang="zh-CN" altLang="zh-CN" sz="1800" b="1"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），则单张图像存储容量将变小，故本题选</a:t>
            </a:r>
            <a:r>
              <a:rPr lang="en-US" altLang="zh-CN" sz="1800" b="1" dirty="0">
                <a:solidFill>
                  <a:srgbClr val="FF0000"/>
                </a:solidFill>
                <a:effectLst/>
                <a:latin typeface="Times New Roman" panose="02020603050405020304" pitchFamily="18" charset="0"/>
                <a:ea typeface="宋体" panose="02010600030101010101" pitchFamily="2" charset="-122"/>
              </a:rPr>
              <a:t>A</a:t>
            </a:r>
            <a:r>
              <a:rPr lang="zh-CN" altLang="zh-CN" sz="1800" b="1"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选项。</a:t>
            </a:r>
            <a:endParaRPr lang="zh-CN" altLang="en-US" b="1" dirty="0">
              <a:solidFill>
                <a:srgbClr val="FF0000"/>
              </a:solidFill>
            </a:endParaRPr>
          </a:p>
        </p:txBody>
      </p:sp>
    </p:spTree>
    <p:extLst>
      <p:ext uri="{BB962C8B-B14F-4D97-AF65-F5344CB8AC3E}">
        <p14:creationId xmlns:p14="http://schemas.microsoft.com/office/powerpoint/2010/main" val="234635273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76226FFD-A0E0-031E-EE93-08E9B6496E01}"/>
              </a:ext>
            </a:extLst>
          </p:cNvPr>
          <p:cNvSpPr txBox="1"/>
          <p:nvPr/>
        </p:nvSpPr>
        <p:spPr>
          <a:xfrm>
            <a:off x="619760" y="1009746"/>
            <a:ext cx="9977120" cy="1868910"/>
          </a:xfrm>
          <a:prstGeom prst="rect">
            <a:avLst/>
          </a:prstGeom>
          <a:noFill/>
        </p:spPr>
        <p:txBody>
          <a:bodyPr wrap="square">
            <a:spAutoFit/>
          </a:bodyPr>
          <a:lstStyle/>
          <a:p>
            <a:pPr algn="l">
              <a:lnSpc>
                <a:spcPct val="150000"/>
              </a:lnSpc>
            </a:pPr>
            <a:r>
              <a:rPr lang="zh-CN" altLang="zh-CN" sz="2400" kern="100" dirty="0">
                <a:effectLst/>
                <a:latin typeface="Times New Roman" panose="02020603050405020304" pitchFamily="18" charset="0"/>
                <a:ea typeface="宋体" panose="02010600030101010101" pitchFamily="2" charset="-122"/>
              </a:rPr>
              <a:t>一个时长为</a:t>
            </a:r>
            <a:r>
              <a:rPr lang="en-US" altLang="zh-CN" sz="2400" kern="100" dirty="0">
                <a:effectLst/>
                <a:latin typeface="Times New Roman" panose="02020603050405020304" pitchFamily="18" charset="0"/>
                <a:ea typeface="宋体" panose="02010600030101010101" pitchFamily="2" charset="-122"/>
              </a:rPr>
              <a:t>80</a:t>
            </a:r>
            <a:r>
              <a:rPr lang="zh-CN" altLang="zh-CN" sz="2400" kern="100" dirty="0">
                <a:effectLst/>
                <a:latin typeface="Times New Roman" panose="02020603050405020304" pitchFamily="18" charset="0"/>
                <a:ea typeface="宋体" panose="02010600030101010101" pitchFamily="2" charset="-122"/>
              </a:rPr>
              <a:t>秒，</a:t>
            </a:r>
            <a:r>
              <a:rPr lang="en-US" altLang="zh-CN" sz="2400" kern="100" dirty="0">
                <a:effectLst/>
                <a:latin typeface="Times New Roman" panose="02020603050405020304" pitchFamily="18" charset="0"/>
                <a:ea typeface="宋体" panose="02010600030101010101" pitchFamily="2" charset="-122"/>
              </a:rPr>
              <a:t>2048×1080</a:t>
            </a:r>
            <a:r>
              <a:rPr lang="zh-CN" altLang="zh-CN" sz="2400" kern="100" dirty="0">
                <a:effectLst/>
                <a:latin typeface="Times New Roman" panose="02020603050405020304" pitchFamily="18" charset="0"/>
                <a:ea typeface="宋体" panose="02010600030101010101" pitchFamily="2" charset="-122"/>
              </a:rPr>
              <a:t>像素，</a:t>
            </a:r>
            <a:r>
              <a:rPr lang="en-US" altLang="zh-CN" sz="2400" kern="100" dirty="0">
                <a:effectLst/>
                <a:latin typeface="Times New Roman" panose="02020603050405020304" pitchFamily="18" charset="0"/>
                <a:ea typeface="宋体" panose="02010600030101010101" pitchFamily="2" charset="-122"/>
              </a:rPr>
              <a:t>24</a:t>
            </a:r>
            <a:r>
              <a:rPr lang="zh-CN" altLang="zh-CN" sz="2400" kern="100" dirty="0">
                <a:effectLst/>
                <a:latin typeface="Times New Roman" panose="02020603050405020304" pitchFamily="18" charset="0"/>
                <a:ea typeface="宋体" panose="02010600030101010101" pitchFamily="2" charset="-122"/>
              </a:rPr>
              <a:t>位色、</a:t>
            </a:r>
            <a:r>
              <a:rPr lang="en-US" altLang="zh-CN" sz="2400" kern="100" dirty="0">
                <a:effectLst/>
                <a:latin typeface="Times New Roman" panose="02020603050405020304" pitchFamily="18" charset="0"/>
                <a:ea typeface="宋体" panose="02010600030101010101" pitchFamily="2" charset="-122"/>
              </a:rPr>
              <a:t>25</a:t>
            </a:r>
            <a:r>
              <a:rPr lang="zh-CN" altLang="zh-CN" sz="2400" kern="100" dirty="0">
                <a:effectLst/>
                <a:latin typeface="Times New Roman" panose="02020603050405020304" pitchFamily="18" charset="0"/>
                <a:ea typeface="宋体" panose="02010600030101010101" pitchFamily="2" charset="-122"/>
              </a:rPr>
              <a:t>帧</a:t>
            </a:r>
            <a:r>
              <a:rPr lang="en-US" altLang="zh-CN" sz="2400" kern="100" dirty="0">
                <a:effectLst/>
                <a:latin typeface="Times New Roman" panose="02020603050405020304" pitchFamily="18" charset="0"/>
                <a:ea typeface="宋体" panose="02010600030101010101" pitchFamily="2" charset="-122"/>
              </a:rPr>
              <a:t>/</a:t>
            </a:r>
            <a:r>
              <a:rPr lang="zh-CN" altLang="zh-CN" sz="2400" kern="100" dirty="0">
                <a:effectLst/>
                <a:latin typeface="Times New Roman" panose="02020603050405020304" pitchFamily="18" charset="0"/>
                <a:ea typeface="宋体" panose="02010600030101010101" pitchFamily="2" charset="-122"/>
              </a:rPr>
              <a:t>秒的未经压缩的</a:t>
            </a:r>
            <a:r>
              <a:rPr lang="en-US" altLang="zh-CN" sz="2400" kern="100" dirty="0">
                <a:effectLst/>
                <a:latin typeface="Times New Roman" panose="02020603050405020304" pitchFamily="18" charset="0"/>
                <a:ea typeface="宋体" panose="02010600030101010101" pitchFamily="2" charset="-122"/>
              </a:rPr>
              <a:t>AVI</a:t>
            </a:r>
            <a:r>
              <a:rPr lang="zh-CN" altLang="zh-CN" sz="2400" kern="100" dirty="0">
                <a:effectLst/>
                <a:latin typeface="Times New Roman" panose="02020603050405020304" pitchFamily="18" charset="0"/>
                <a:ea typeface="宋体" panose="02010600030101010101" pitchFamily="2" charset="-122"/>
              </a:rPr>
              <a:t>格式无声视频文件，其存储容量约为（</a:t>
            </a:r>
            <a:r>
              <a:rPr lang="en-US" altLang="zh-CN" sz="3200" kern="0" dirty="0">
                <a:effectLst/>
                <a:latin typeface="Times New Roman" panose="02020603050405020304" pitchFamily="18" charset="0"/>
                <a:ea typeface="Times New Roman" panose="02020603050405020304" pitchFamily="18" charset="0"/>
              </a:rPr>
              <a:t>    </a:t>
            </a:r>
            <a:r>
              <a:rPr lang="zh-CN" altLang="zh-CN" sz="2400" kern="100" dirty="0">
                <a:effectLst/>
                <a:latin typeface="Times New Roman" panose="02020603050405020304" pitchFamily="18" charset="0"/>
                <a:ea typeface="宋体" panose="02010600030101010101" pitchFamily="2" charset="-122"/>
              </a:rPr>
              <a:t>）</a:t>
            </a:r>
          </a:p>
          <a:p>
            <a:pPr algn="l">
              <a:lnSpc>
                <a:spcPct val="150000"/>
              </a:lnSpc>
              <a:tabLst>
                <a:tab pos="1319530" algn="l"/>
                <a:tab pos="2639060" algn="l"/>
                <a:tab pos="3958590" algn="l"/>
              </a:tabLst>
            </a:pPr>
            <a:r>
              <a:rPr lang="en-US" altLang="zh-CN" sz="2400" kern="100" dirty="0">
                <a:effectLst/>
                <a:latin typeface="Times New Roman" panose="02020603050405020304" pitchFamily="18" charset="0"/>
                <a:ea typeface="宋体" panose="02010600030101010101" pitchFamily="2" charset="-122"/>
              </a:rPr>
              <a:t>A</a:t>
            </a:r>
            <a:r>
              <a:rPr lang="zh-CN" altLang="zh-CN" sz="2400" kern="100" dirty="0">
                <a:effectLst/>
                <a:latin typeface="Times New Roman" panose="02020603050405020304" pitchFamily="18" charset="0"/>
                <a:ea typeface="宋体" panose="02010600030101010101" pitchFamily="2" charset="-122"/>
              </a:rPr>
              <a:t>．</a:t>
            </a:r>
            <a:r>
              <a:rPr lang="en-US" altLang="zh-CN" sz="2400" kern="100" dirty="0">
                <a:effectLst/>
                <a:latin typeface="Times New Roman" panose="02020603050405020304" pitchFamily="18" charset="0"/>
                <a:ea typeface="宋体" panose="02010600030101010101" pitchFamily="2" charset="-122"/>
              </a:rPr>
              <a:t>506.3MB	B</a:t>
            </a:r>
            <a:r>
              <a:rPr lang="zh-CN" altLang="zh-CN" sz="2400" kern="100" dirty="0">
                <a:effectLst/>
                <a:latin typeface="Times New Roman" panose="02020603050405020304" pitchFamily="18" charset="0"/>
                <a:ea typeface="宋体" panose="02010600030101010101" pitchFamily="2" charset="-122"/>
              </a:rPr>
              <a:t>．</a:t>
            </a:r>
            <a:r>
              <a:rPr lang="en-US" altLang="zh-CN" sz="2400" kern="100" dirty="0">
                <a:effectLst/>
                <a:latin typeface="Times New Roman" panose="02020603050405020304" pitchFamily="18" charset="0"/>
                <a:ea typeface="宋体" panose="02010600030101010101" pitchFamily="2" charset="-122"/>
              </a:rPr>
              <a:t>1.5GB	C</a:t>
            </a:r>
            <a:r>
              <a:rPr lang="zh-CN" altLang="zh-CN" sz="2400" kern="100" dirty="0">
                <a:effectLst/>
                <a:latin typeface="Times New Roman" panose="02020603050405020304" pitchFamily="18" charset="0"/>
                <a:ea typeface="宋体" panose="02010600030101010101" pitchFamily="2" charset="-122"/>
              </a:rPr>
              <a:t>．</a:t>
            </a:r>
            <a:r>
              <a:rPr lang="en-US" altLang="zh-CN" sz="2400" kern="100" dirty="0">
                <a:effectLst/>
                <a:latin typeface="Times New Roman" panose="02020603050405020304" pitchFamily="18" charset="0"/>
                <a:ea typeface="宋体" panose="02010600030101010101" pitchFamily="2" charset="-122"/>
              </a:rPr>
              <a:t>12.4GB	D</a:t>
            </a:r>
            <a:r>
              <a:rPr lang="zh-CN" altLang="zh-CN" sz="2400" kern="100" dirty="0">
                <a:effectLst/>
                <a:latin typeface="Times New Roman" panose="02020603050405020304" pitchFamily="18" charset="0"/>
                <a:ea typeface="宋体" panose="02010600030101010101" pitchFamily="2" charset="-122"/>
              </a:rPr>
              <a:t>．</a:t>
            </a:r>
            <a:r>
              <a:rPr lang="en-US" altLang="zh-CN" sz="2400" kern="100" dirty="0">
                <a:effectLst/>
                <a:latin typeface="Times New Roman" panose="02020603050405020304" pitchFamily="18" charset="0"/>
                <a:ea typeface="宋体" panose="02010600030101010101" pitchFamily="2" charset="-122"/>
              </a:rPr>
              <a:t>98.9GB</a:t>
            </a:r>
            <a:endParaRPr lang="zh-CN" altLang="zh-CN" sz="2400" kern="100" dirty="0">
              <a:effectLst/>
              <a:latin typeface="Times New Roman" panose="02020603050405020304" pitchFamily="18" charset="0"/>
              <a:ea typeface="宋体" panose="02010600030101010101" pitchFamily="2" charset="-122"/>
            </a:endParaRPr>
          </a:p>
        </p:txBody>
      </p:sp>
      <p:sp>
        <p:nvSpPr>
          <p:cNvPr id="7" name="文本框 6">
            <a:extLst>
              <a:ext uri="{FF2B5EF4-FFF2-40B4-BE49-F238E27FC236}">
                <a16:creationId xmlns:a16="http://schemas.microsoft.com/office/drawing/2014/main" id="{91457D62-02A6-90BA-DF44-6B4DE4286577}"/>
              </a:ext>
            </a:extLst>
          </p:cNvPr>
          <p:cNvSpPr txBox="1"/>
          <p:nvPr/>
        </p:nvSpPr>
        <p:spPr>
          <a:xfrm>
            <a:off x="457200" y="3648666"/>
            <a:ext cx="10769600" cy="2342244"/>
          </a:xfrm>
          <a:prstGeom prst="rect">
            <a:avLst/>
          </a:prstGeom>
          <a:noFill/>
        </p:spPr>
        <p:txBody>
          <a:bodyPr wrap="square">
            <a:spAutoFit/>
          </a:bodyPr>
          <a:lstStyle/>
          <a:p>
            <a:pPr algn="l">
              <a:lnSpc>
                <a:spcPct val="150000"/>
              </a:lnSpc>
            </a:pPr>
            <a:r>
              <a:rPr lang="zh-CN" altLang="zh-CN" sz="2000" b="1" kern="100" dirty="0">
                <a:solidFill>
                  <a:srgbClr val="FF0000"/>
                </a:solidFill>
                <a:effectLst/>
                <a:latin typeface="Times New Roman" panose="02020603050405020304" pitchFamily="18" charset="0"/>
                <a:ea typeface="宋体" panose="02010600030101010101" pitchFamily="2" charset="-122"/>
              </a:rPr>
              <a:t>【来源】</a:t>
            </a:r>
            <a:r>
              <a:rPr lang="en-US" altLang="zh-CN" sz="2000" b="1" kern="100" dirty="0">
                <a:solidFill>
                  <a:srgbClr val="FF0000"/>
                </a:solidFill>
                <a:effectLst/>
                <a:latin typeface="Times New Roman" panose="02020603050405020304" pitchFamily="18" charset="0"/>
                <a:ea typeface="宋体" panose="02010600030101010101" pitchFamily="2" charset="-122"/>
              </a:rPr>
              <a:t>2022</a:t>
            </a:r>
            <a:r>
              <a:rPr lang="zh-CN" altLang="zh-CN" sz="2000" b="1" kern="100" dirty="0">
                <a:solidFill>
                  <a:srgbClr val="FF0000"/>
                </a:solidFill>
                <a:effectLst/>
                <a:latin typeface="Times New Roman" panose="02020603050405020304" pitchFamily="18" charset="0"/>
                <a:ea typeface="宋体" panose="02010600030101010101" pitchFamily="2" charset="-122"/>
              </a:rPr>
              <a:t>年</a:t>
            </a:r>
            <a:r>
              <a:rPr lang="en-US" altLang="zh-CN" sz="2000" b="1" kern="100" dirty="0">
                <a:solidFill>
                  <a:srgbClr val="FF0000"/>
                </a:solidFill>
                <a:effectLst/>
                <a:latin typeface="Times New Roman" panose="02020603050405020304" pitchFamily="18" charset="0"/>
                <a:ea typeface="宋体" panose="02010600030101010101" pitchFamily="2" charset="-122"/>
              </a:rPr>
              <a:t>6</a:t>
            </a:r>
            <a:r>
              <a:rPr lang="zh-CN" altLang="zh-CN" sz="2000" b="1" kern="100" dirty="0">
                <a:solidFill>
                  <a:srgbClr val="FF0000"/>
                </a:solidFill>
                <a:effectLst/>
                <a:latin typeface="Times New Roman" panose="02020603050405020304" pitchFamily="18" charset="0"/>
                <a:ea typeface="宋体" panose="02010600030101010101" pitchFamily="2" charset="-122"/>
              </a:rPr>
              <a:t>月浙江省普通高校招生选考信息技术真题</a:t>
            </a:r>
          </a:p>
          <a:p>
            <a:pPr algn="l">
              <a:lnSpc>
                <a:spcPct val="150000"/>
              </a:lnSpc>
            </a:pPr>
            <a:r>
              <a:rPr lang="zh-CN" altLang="zh-CN" sz="2000" b="1" kern="100" dirty="0">
                <a:solidFill>
                  <a:srgbClr val="FF0000"/>
                </a:solidFill>
                <a:effectLst/>
                <a:latin typeface="Times New Roman" panose="02020603050405020304" pitchFamily="18" charset="0"/>
                <a:ea typeface="宋体" panose="02010600030101010101" pitchFamily="2" charset="-122"/>
              </a:rPr>
              <a:t>【答案】</a:t>
            </a:r>
            <a:r>
              <a:rPr lang="en-US" altLang="zh-CN" sz="2000" b="1" kern="100" dirty="0">
                <a:solidFill>
                  <a:srgbClr val="FF0000"/>
                </a:solidFill>
                <a:effectLst/>
                <a:latin typeface="Times New Roman" panose="02020603050405020304" pitchFamily="18" charset="0"/>
                <a:ea typeface="宋体" panose="02010600030101010101" pitchFamily="2" charset="-122"/>
              </a:rPr>
              <a:t>C</a:t>
            </a:r>
            <a:endParaRPr lang="zh-CN" altLang="zh-CN" sz="2000" b="1" kern="100" dirty="0">
              <a:solidFill>
                <a:srgbClr val="FF0000"/>
              </a:solidFill>
              <a:effectLst/>
              <a:latin typeface="Times New Roman" panose="02020603050405020304" pitchFamily="18" charset="0"/>
              <a:ea typeface="宋体" panose="02010600030101010101" pitchFamily="2" charset="-122"/>
            </a:endParaRPr>
          </a:p>
          <a:p>
            <a:pPr algn="l">
              <a:lnSpc>
                <a:spcPct val="150000"/>
              </a:lnSpc>
            </a:pPr>
            <a:r>
              <a:rPr lang="zh-CN" altLang="zh-CN" sz="2000" b="1" kern="100" dirty="0">
                <a:solidFill>
                  <a:srgbClr val="FF0000"/>
                </a:solidFill>
                <a:effectLst/>
                <a:latin typeface="Times New Roman" panose="02020603050405020304" pitchFamily="18" charset="0"/>
                <a:ea typeface="宋体" panose="02010600030101010101" pitchFamily="2" charset="-122"/>
              </a:rPr>
              <a:t>【详解】本题考查的是视频文件大小计算。未经压缩的视频文件存储容量的计算方法：存储容量</a:t>
            </a:r>
            <a:r>
              <a:rPr lang="en-US" altLang="zh-CN" sz="2000" b="1" kern="100" dirty="0">
                <a:solidFill>
                  <a:srgbClr val="FF0000"/>
                </a:solidFill>
                <a:effectLst/>
                <a:latin typeface="Times New Roman" panose="02020603050405020304" pitchFamily="18" charset="0"/>
                <a:ea typeface="宋体" panose="02010600030101010101" pitchFamily="2" charset="-122"/>
              </a:rPr>
              <a:t>=</a:t>
            </a:r>
            <a:r>
              <a:rPr lang="zh-CN" altLang="zh-CN" sz="2000" b="1" kern="100" dirty="0">
                <a:solidFill>
                  <a:srgbClr val="FF0000"/>
                </a:solidFill>
                <a:effectLst/>
                <a:latin typeface="Times New Roman" panose="02020603050405020304" pitchFamily="18" charset="0"/>
                <a:ea typeface="宋体" panose="02010600030101010101" pitchFamily="2" charset="-122"/>
              </a:rPr>
              <a:t>帧图像存储容量</a:t>
            </a:r>
            <a:r>
              <a:rPr lang="en-US" altLang="zh-CN" sz="2000" b="1" kern="100" dirty="0">
                <a:solidFill>
                  <a:srgbClr val="FF0000"/>
                </a:solidFill>
                <a:effectLst/>
                <a:latin typeface="Times New Roman" panose="02020603050405020304" pitchFamily="18" charset="0"/>
                <a:ea typeface="宋体" panose="02010600030101010101" pitchFamily="2" charset="-122"/>
              </a:rPr>
              <a:t>×</a:t>
            </a:r>
            <a:r>
              <a:rPr lang="zh-CN" altLang="zh-CN" sz="2000" b="1" kern="100" dirty="0">
                <a:solidFill>
                  <a:srgbClr val="FF0000"/>
                </a:solidFill>
                <a:effectLst/>
                <a:latin typeface="Times New Roman" panose="02020603050405020304" pitchFamily="18" charset="0"/>
                <a:ea typeface="宋体" panose="02010600030101010101" pitchFamily="2" charset="-122"/>
              </a:rPr>
              <a:t>帧频</a:t>
            </a:r>
            <a:r>
              <a:rPr lang="en-US" altLang="zh-CN" sz="2000" b="1" kern="100" dirty="0">
                <a:solidFill>
                  <a:srgbClr val="FF0000"/>
                </a:solidFill>
                <a:effectLst/>
                <a:latin typeface="Times New Roman" panose="02020603050405020304" pitchFamily="18" charset="0"/>
                <a:ea typeface="宋体" panose="02010600030101010101" pitchFamily="2" charset="-122"/>
              </a:rPr>
              <a:t>×</a:t>
            </a:r>
            <a:r>
              <a:rPr lang="zh-CN" altLang="zh-CN" sz="2000" b="1" kern="100" dirty="0">
                <a:solidFill>
                  <a:srgbClr val="FF0000"/>
                </a:solidFill>
                <a:effectLst/>
                <a:latin typeface="Times New Roman" panose="02020603050405020304" pitchFamily="18" charset="0"/>
                <a:ea typeface="宋体" panose="02010600030101010101" pitchFamily="2" charset="-122"/>
              </a:rPr>
              <a:t>播放时间（</a:t>
            </a:r>
            <a:r>
              <a:rPr lang="en-US" altLang="zh-CN" sz="2000" b="1" kern="100" dirty="0">
                <a:solidFill>
                  <a:srgbClr val="FF0000"/>
                </a:solidFill>
                <a:effectLst/>
                <a:latin typeface="Times New Roman" panose="02020603050405020304" pitchFamily="18" charset="0"/>
                <a:ea typeface="宋体" panose="02010600030101010101" pitchFamily="2" charset="-122"/>
              </a:rPr>
              <a:t>s</a:t>
            </a:r>
            <a:r>
              <a:rPr lang="zh-CN" altLang="zh-CN" sz="2000" b="1" kern="100" dirty="0">
                <a:solidFill>
                  <a:srgbClr val="FF0000"/>
                </a:solidFill>
                <a:effectLst/>
                <a:latin typeface="Times New Roman" panose="02020603050405020304" pitchFamily="18" charset="0"/>
                <a:ea typeface="宋体" panose="02010600030101010101" pitchFamily="2" charset="-122"/>
              </a:rPr>
              <a:t>）</a:t>
            </a:r>
            <a:r>
              <a:rPr lang="en-US" altLang="zh-CN" sz="2000" b="1" kern="100" dirty="0">
                <a:solidFill>
                  <a:srgbClr val="FF0000"/>
                </a:solidFill>
                <a:effectLst/>
                <a:latin typeface="Times New Roman" panose="02020603050405020304" pitchFamily="18" charset="0"/>
                <a:ea typeface="宋体" panose="02010600030101010101" pitchFamily="2" charset="-122"/>
              </a:rPr>
              <a:t>=2048*1080*24/(8*1024*1024*1024)*25*80≈12.4GB</a:t>
            </a:r>
            <a:r>
              <a:rPr lang="zh-CN" altLang="zh-CN" sz="2000" b="1" kern="100" dirty="0">
                <a:solidFill>
                  <a:srgbClr val="FF0000"/>
                </a:solidFill>
                <a:effectLst/>
                <a:latin typeface="Times New Roman" panose="02020603050405020304" pitchFamily="18" charset="0"/>
                <a:ea typeface="宋体" panose="02010600030101010101" pitchFamily="2" charset="-122"/>
              </a:rPr>
              <a:t>。故本题应选</a:t>
            </a:r>
            <a:r>
              <a:rPr lang="en-US" altLang="zh-CN" sz="2000" b="1" kern="100" dirty="0">
                <a:solidFill>
                  <a:srgbClr val="FF0000"/>
                </a:solidFill>
                <a:effectLst/>
                <a:latin typeface="Times New Roman" panose="02020603050405020304" pitchFamily="18" charset="0"/>
                <a:ea typeface="宋体" panose="02010600030101010101" pitchFamily="2" charset="-122"/>
              </a:rPr>
              <a:t>C</a:t>
            </a:r>
            <a:r>
              <a:rPr lang="zh-CN" altLang="zh-CN" sz="2000" b="1" kern="100" dirty="0">
                <a:solidFill>
                  <a:srgbClr val="FF0000"/>
                </a:solidFill>
                <a:effectLst/>
                <a:latin typeface="Times New Roman" panose="02020603050405020304" pitchFamily="18" charset="0"/>
                <a:ea typeface="宋体" panose="02010600030101010101" pitchFamily="2" charset="-122"/>
              </a:rPr>
              <a:t>。</a:t>
            </a:r>
          </a:p>
        </p:txBody>
      </p:sp>
    </p:spTree>
    <p:extLst>
      <p:ext uri="{BB962C8B-B14F-4D97-AF65-F5344CB8AC3E}">
        <p14:creationId xmlns:p14="http://schemas.microsoft.com/office/powerpoint/2010/main" val="304580206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49B03308-8BB9-B2A5-D299-E711636C58B5}"/>
              </a:ext>
            </a:extLst>
          </p:cNvPr>
          <p:cNvSpPr txBox="1"/>
          <p:nvPr/>
        </p:nvSpPr>
        <p:spPr>
          <a:xfrm>
            <a:off x="375920" y="321789"/>
            <a:ext cx="10454640" cy="1200329"/>
          </a:xfrm>
          <a:prstGeom prst="rect">
            <a:avLst/>
          </a:prstGeom>
          <a:noFill/>
        </p:spPr>
        <p:txBody>
          <a:bodyPr wrap="square">
            <a:spAutoFit/>
          </a:bodyPr>
          <a:lstStyle/>
          <a:p>
            <a:r>
              <a:rPr lang="zh-CN" altLang="zh-CN" sz="2400" dirty="0">
                <a:effectLst/>
                <a:latin typeface="Times New Roman" panose="02020603050405020304" pitchFamily="18" charset="0"/>
                <a:ea typeface="宋体" panose="02010600030101010101" pitchFamily="2" charset="-122"/>
                <a:cs typeface="Times New Roman" panose="02020603050405020304" pitchFamily="18" charset="0"/>
              </a:rPr>
              <a:t>用坐标轴模拟一段时长为</a:t>
            </a:r>
            <a:r>
              <a:rPr lang="en-US" altLang="zh-CN" sz="2400" dirty="0">
                <a:effectLst/>
                <a:latin typeface="Times New Roman" panose="02020603050405020304" pitchFamily="18" charset="0"/>
                <a:ea typeface="宋体" panose="02010600030101010101" pitchFamily="2" charset="-122"/>
              </a:rPr>
              <a:t>10ms</a:t>
            </a:r>
            <a:r>
              <a:rPr lang="zh-CN" altLang="zh-CN" sz="2400" dirty="0">
                <a:effectLst/>
                <a:latin typeface="Times New Roman" panose="02020603050405020304" pitchFamily="18" charset="0"/>
                <a:ea typeface="宋体" panose="02010600030101010101" pitchFamily="2" charset="-122"/>
                <a:cs typeface="Times New Roman" panose="02020603050405020304" pitchFamily="18" charset="0"/>
              </a:rPr>
              <a:t>的声波数字化的过程，其中</a:t>
            </a:r>
            <a:r>
              <a:rPr lang="en-US" altLang="zh-CN" sz="2400" dirty="0">
                <a:effectLst/>
                <a:latin typeface="Times New Roman" panose="02020603050405020304" pitchFamily="18" charset="0"/>
                <a:ea typeface="宋体" panose="02010600030101010101" pitchFamily="2" charset="-122"/>
              </a:rPr>
              <a:t>A</a:t>
            </a:r>
            <a:r>
              <a:rPr lang="zh-CN" altLang="zh-CN" sz="24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2400" dirty="0">
                <a:effectLst/>
                <a:latin typeface="Times New Roman" panose="02020603050405020304" pitchFamily="18" charset="0"/>
                <a:ea typeface="宋体" panose="02010600030101010101" pitchFamily="2" charset="-122"/>
              </a:rPr>
              <a:t>B</a:t>
            </a:r>
            <a:r>
              <a:rPr lang="zh-CN" altLang="zh-CN" sz="2400" dirty="0">
                <a:effectLst/>
                <a:latin typeface="Times New Roman" panose="02020603050405020304" pitchFamily="18" charset="0"/>
                <a:ea typeface="宋体" panose="02010600030101010101" pitchFamily="2" charset="-122"/>
                <a:cs typeface="Times New Roman" panose="02020603050405020304" pitchFamily="18" charset="0"/>
              </a:rPr>
              <a:t>两点坐标分别为（</a:t>
            </a:r>
            <a:r>
              <a:rPr lang="en-US" altLang="zh-CN" sz="2400" dirty="0">
                <a:effectLst/>
                <a:latin typeface="Times New Roman" panose="02020603050405020304" pitchFamily="18" charset="0"/>
                <a:ea typeface="宋体" panose="02010600030101010101" pitchFamily="2" charset="-122"/>
              </a:rPr>
              <a:t>60</a:t>
            </a:r>
            <a:r>
              <a:rPr lang="zh-CN" altLang="zh-CN" sz="24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2400" dirty="0">
                <a:effectLst/>
                <a:latin typeface="Times New Roman" panose="02020603050405020304" pitchFamily="18" charset="0"/>
                <a:ea typeface="宋体" panose="02010600030101010101" pitchFamily="2" charset="-122"/>
              </a:rPr>
              <a:t>127</a:t>
            </a:r>
            <a:r>
              <a:rPr lang="zh-CN" altLang="zh-CN" sz="24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2400" dirty="0">
                <a:effectLst/>
                <a:latin typeface="Times New Roman" panose="02020603050405020304" pitchFamily="18" charset="0"/>
                <a:ea typeface="宋体" panose="02010600030101010101" pitchFamily="2" charset="-122"/>
              </a:rPr>
              <a:t>100</a:t>
            </a:r>
            <a:r>
              <a:rPr lang="zh-CN" altLang="zh-CN" sz="24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2400" dirty="0">
                <a:effectLst/>
                <a:latin typeface="Times New Roman" panose="02020603050405020304" pitchFamily="18" charset="0"/>
                <a:ea typeface="宋体" panose="02010600030101010101" pitchFamily="2" charset="-122"/>
              </a:rPr>
              <a:t>86</a:t>
            </a:r>
            <a:r>
              <a:rPr lang="zh-CN" altLang="zh-CN" sz="24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2400" dirty="0">
                <a:effectLst/>
                <a:latin typeface="Times New Roman" panose="02020603050405020304" pitchFamily="18" charset="0"/>
                <a:ea typeface="宋体" panose="02010600030101010101" pitchFamily="2" charset="-122"/>
              </a:rPr>
              <a:t>A</a:t>
            </a:r>
            <a:r>
              <a:rPr lang="zh-CN" altLang="zh-CN" sz="2400" dirty="0">
                <a:effectLst/>
                <a:latin typeface="Times New Roman" panose="02020603050405020304" pitchFamily="18" charset="0"/>
                <a:ea typeface="宋体" panose="02010600030101010101" pitchFamily="2" charset="-122"/>
                <a:cs typeface="Times New Roman" panose="02020603050405020304" pitchFamily="18" charset="0"/>
              </a:rPr>
              <a:t>点为最高点，</a:t>
            </a:r>
            <a:r>
              <a:rPr lang="en-US" altLang="zh-CN" sz="2400" dirty="0">
                <a:effectLst/>
                <a:latin typeface="Times New Roman" panose="02020603050405020304" pitchFamily="18" charset="0"/>
                <a:ea typeface="宋体" panose="02010600030101010101" pitchFamily="2" charset="-122"/>
              </a:rPr>
              <a:t>B</a:t>
            </a:r>
            <a:r>
              <a:rPr lang="zh-CN" altLang="zh-CN" sz="2400" dirty="0">
                <a:effectLst/>
                <a:latin typeface="Times New Roman" panose="02020603050405020304" pitchFamily="18" charset="0"/>
                <a:ea typeface="宋体" panose="02010600030101010101" pitchFamily="2" charset="-122"/>
                <a:cs typeface="Times New Roman" panose="02020603050405020304" pitchFamily="18" charset="0"/>
              </a:rPr>
              <a:t>点为该时间段最后点，如图所示：</a:t>
            </a:r>
            <a:endParaRPr lang="zh-CN" altLang="en-US" sz="2400" dirty="0"/>
          </a:p>
        </p:txBody>
      </p:sp>
      <p:pic>
        <p:nvPicPr>
          <p:cNvPr id="6" name="图片 5">
            <a:extLst>
              <a:ext uri="{FF2B5EF4-FFF2-40B4-BE49-F238E27FC236}">
                <a16:creationId xmlns:a16="http://schemas.microsoft.com/office/drawing/2014/main" id="{4BE86FE8-D29B-2526-7523-2ECFEB43172A}"/>
              </a:ext>
            </a:extLst>
          </p:cNvPr>
          <p:cNvPicPr>
            <a:picLocks noChangeAspect="1"/>
          </p:cNvPicPr>
          <p:nvPr/>
        </p:nvPicPr>
        <p:blipFill>
          <a:blip r:embed="rId2"/>
          <a:stretch>
            <a:fillRect/>
          </a:stretch>
        </p:blipFill>
        <p:spPr>
          <a:xfrm>
            <a:off x="7599680" y="1441081"/>
            <a:ext cx="4490720" cy="3034545"/>
          </a:xfrm>
          <a:prstGeom prst="rect">
            <a:avLst/>
          </a:prstGeom>
        </p:spPr>
      </p:pic>
      <p:sp>
        <p:nvSpPr>
          <p:cNvPr id="8" name="文本框 7">
            <a:extLst>
              <a:ext uri="{FF2B5EF4-FFF2-40B4-BE49-F238E27FC236}">
                <a16:creationId xmlns:a16="http://schemas.microsoft.com/office/drawing/2014/main" id="{344B525D-5682-D9B5-DCA9-168D58E52BE3}"/>
              </a:ext>
            </a:extLst>
          </p:cNvPr>
          <p:cNvSpPr txBox="1"/>
          <p:nvPr/>
        </p:nvSpPr>
        <p:spPr>
          <a:xfrm>
            <a:off x="284480" y="1522118"/>
            <a:ext cx="8392160" cy="2976905"/>
          </a:xfrm>
          <a:prstGeom prst="rect">
            <a:avLst/>
          </a:prstGeom>
          <a:noFill/>
        </p:spPr>
        <p:txBody>
          <a:bodyPr wrap="square">
            <a:spAutoFit/>
          </a:bodyPr>
          <a:lstStyle/>
          <a:p>
            <a:pPr algn="l">
              <a:lnSpc>
                <a:spcPct val="150000"/>
              </a:lnSpc>
            </a:pPr>
            <a:r>
              <a:rPr lang="zh-CN" altLang="zh-CN" sz="2400" kern="100" dirty="0">
                <a:effectLst/>
                <a:latin typeface="Times New Roman" panose="02020603050405020304" pitchFamily="18" charset="0"/>
                <a:ea typeface="宋体" panose="02010600030101010101" pitchFamily="2" charset="-122"/>
              </a:rPr>
              <a:t>下列说法正确的是（</a:t>
            </a:r>
            <a:r>
              <a:rPr lang="en-US" altLang="zh-CN" sz="3200" kern="0" dirty="0">
                <a:effectLst/>
                <a:latin typeface="Times New Roman" panose="02020603050405020304" pitchFamily="18" charset="0"/>
                <a:ea typeface="Times New Roman" panose="02020603050405020304" pitchFamily="18" charset="0"/>
              </a:rPr>
              <a:t>    </a:t>
            </a:r>
            <a:r>
              <a:rPr lang="zh-CN" altLang="zh-CN" sz="2400" kern="100" dirty="0">
                <a:effectLst/>
                <a:latin typeface="Times New Roman" panose="02020603050405020304" pitchFamily="18" charset="0"/>
                <a:ea typeface="宋体" panose="02010600030101010101" pitchFamily="2" charset="-122"/>
              </a:rPr>
              <a:t>）</a:t>
            </a:r>
          </a:p>
          <a:p>
            <a:pPr algn="l">
              <a:lnSpc>
                <a:spcPct val="150000"/>
              </a:lnSpc>
            </a:pPr>
            <a:r>
              <a:rPr lang="en-US" altLang="zh-CN" sz="2400" kern="100" dirty="0">
                <a:effectLst/>
                <a:latin typeface="Times New Roman" panose="02020603050405020304" pitchFamily="18" charset="0"/>
                <a:ea typeface="宋体" panose="02010600030101010101" pitchFamily="2" charset="-122"/>
              </a:rPr>
              <a:t>A</a:t>
            </a:r>
            <a:r>
              <a:rPr lang="zh-CN" altLang="zh-CN" sz="2400" kern="100" dirty="0">
                <a:effectLst/>
                <a:latin typeface="Times New Roman" panose="02020603050405020304" pitchFamily="18" charset="0"/>
                <a:ea typeface="宋体" panose="02010600030101010101" pitchFamily="2" charset="-122"/>
              </a:rPr>
              <a:t>．该音频的采样频率是</a:t>
            </a:r>
            <a:r>
              <a:rPr lang="en-US" altLang="zh-CN" sz="2400" kern="100" dirty="0">
                <a:effectLst/>
                <a:latin typeface="Times New Roman" panose="02020603050405020304" pitchFamily="18" charset="0"/>
                <a:ea typeface="宋体" panose="02010600030101010101" pitchFamily="2" charset="-122"/>
              </a:rPr>
              <a:t>44.1KHz</a:t>
            </a:r>
            <a:r>
              <a:rPr lang="zh-CN" altLang="zh-CN" sz="2400" kern="100" dirty="0">
                <a:effectLst/>
                <a:latin typeface="Times New Roman" panose="02020603050405020304" pitchFamily="18" charset="0"/>
                <a:ea typeface="宋体" panose="02010600030101010101" pitchFamily="2" charset="-122"/>
              </a:rPr>
              <a:t>，量化位数至少是</a:t>
            </a:r>
            <a:r>
              <a:rPr lang="en-US" altLang="zh-CN" sz="2400" kern="100" dirty="0">
                <a:effectLst/>
                <a:latin typeface="Times New Roman" panose="02020603050405020304" pitchFamily="18" charset="0"/>
                <a:ea typeface="宋体" panose="02010600030101010101" pitchFamily="2" charset="-122"/>
              </a:rPr>
              <a:t>8</a:t>
            </a:r>
            <a:r>
              <a:rPr lang="zh-CN" altLang="zh-CN" sz="2400" kern="100" dirty="0">
                <a:effectLst/>
                <a:latin typeface="Times New Roman" panose="02020603050405020304" pitchFamily="18" charset="0"/>
                <a:ea typeface="宋体" panose="02010600030101010101" pitchFamily="2" charset="-122"/>
              </a:rPr>
              <a:t>位</a:t>
            </a:r>
          </a:p>
          <a:p>
            <a:pPr algn="l">
              <a:lnSpc>
                <a:spcPct val="150000"/>
              </a:lnSpc>
            </a:pPr>
            <a:r>
              <a:rPr lang="en-US" altLang="zh-CN" sz="2400" kern="100" dirty="0">
                <a:effectLst/>
                <a:latin typeface="Times New Roman" panose="02020603050405020304" pitchFamily="18" charset="0"/>
                <a:ea typeface="宋体" panose="02010600030101010101" pitchFamily="2" charset="-122"/>
              </a:rPr>
              <a:t>B</a:t>
            </a:r>
            <a:r>
              <a:rPr lang="zh-CN" altLang="zh-CN" sz="2400" kern="100" dirty="0">
                <a:effectLst/>
                <a:latin typeface="Times New Roman" panose="02020603050405020304" pitchFamily="18" charset="0"/>
                <a:ea typeface="宋体" panose="02010600030101010101" pitchFamily="2" charset="-122"/>
              </a:rPr>
              <a:t>．该音频的采样频率是</a:t>
            </a:r>
            <a:r>
              <a:rPr lang="en-US" altLang="zh-CN" sz="2400" kern="100" dirty="0">
                <a:effectLst/>
                <a:latin typeface="Times New Roman" panose="02020603050405020304" pitchFamily="18" charset="0"/>
                <a:ea typeface="宋体" panose="02010600030101010101" pitchFamily="2" charset="-122"/>
              </a:rPr>
              <a:t>44.1KHz</a:t>
            </a:r>
            <a:r>
              <a:rPr lang="zh-CN" altLang="zh-CN" sz="2400" kern="100" dirty="0">
                <a:effectLst/>
                <a:latin typeface="Times New Roman" panose="02020603050405020304" pitchFamily="18" charset="0"/>
                <a:ea typeface="宋体" panose="02010600030101010101" pitchFamily="2" charset="-122"/>
              </a:rPr>
              <a:t>，量化位数至少是</a:t>
            </a:r>
            <a:r>
              <a:rPr lang="en-US" altLang="zh-CN" sz="2400" kern="100" dirty="0">
                <a:effectLst/>
                <a:latin typeface="Times New Roman" panose="02020603050405020304" pitchFamily="18" charset="0"/>
                <a:ea typeface="宋体" panose="02010600030101010101" pitchFamily="2" charset="-122"/>
              </a:rPr>
              <a:t>7</a:t>
            </a:r>
            <a:r>
              <a:rPr lang="zh-CN" altLang="zh-CN" sz="2400" kern="100" dirty="0">
                <a:effectLst/>
                <a:latin typeface="Times New Roman" panose="02020603050405020304" pitchFamily="18" charset="0"/>
                <a:ea typeface="宋体" panose="02010600030101010101" pitchFamily="2" charset="-122"/>
              </a:rPr>
              <a:t>位</a:t>
            </a:r>
          </a:p>
          <a:p>
            <a:pPr algn="l">
              <a:lnSpc>
                <a:spcPct val="150000"/>
              </a:lnSpc>
            </a:pPr>
            <a:r>
              <a:rPr lang="en-US" altLang="zh-CN" sz="2400" kern="100" dirty="0">
                <a:effectLst/>
                <a:latin typeface="Times New Roman" panose="02020603050405020304" pitchFamily="18" charset="0"/>
                <a:ea typeface="宋体" panose="02010600030101010101" pitchFamily="2" charset="-122"/>
              </a:rPr>
              <a:t>C</a:t>
            </a:r>
            <a:r>
              <a:rPr lang="zh-CN" altLang="zh-CN" sz="2400" kern="100" dirty="0">
                <a:effectLst/>
                <a:latin typeface="Times New Roman" panose="02020603050405020304" pitchFamily="18" charset="0"/>
                <a:ea typeface="宋体" panose="02010600030101010101" pitchFamily="2" charset="-122"/>
              </a:rPr>
              <a:t>．该音频的采样频率是</a:t>
            </a:r>
            <a:r>
              <a:rPr lang="en-US" altLang="zh-CN" sz="2400" kern="100" dirty="0">
                <a:effectLst/>
                <a:latin typeface="Times New Roman" panose="02020603050405020304" pitchFamily="18" charset="0"/>
                <a:ea typeface="宋体" panose="02010600030101010101" pitchFamily="2" charset="-122"/>
              </a:rPr>
              <a:t>10KHz</a:t>
            </a:r>
            <a:r>
              <a:rPr lang="zh-CN" altLang="zh-CN" sz="2400" kern="100" dirty="0">
                <a:effectLst/>
                <a:latin typeface="Times New Roman" panose="02020603050405020304" pitchFamily="18" charset="0"/>
                <a:ea typeface="宋体" panose="02010600030101010101" pitchFamily="2" charset="-122"/>
              </a:rPr>
              <a:t>，量化位数至少是</a:t>
            </a:r>
            <a:r>
              <a:rPr lang="en-US" altLang="zh-CN" sz="2400" kern="100" dirty="0">
                <a:effectLst/>
                <a:latin typeface="Times New Roman" panose="02020603050405020304" pitchFamily="18" charset="0"/>
                <a:ea typeface="宋体" panose="02010600030101010101" pitchFamily="2" charset="-122"/>
              </a:rPr>
              <a:t>8</a:t>
            </a:r>
            <a:r>
              <a:rPr lang="zh-CN" altLang="zh-CN" sz="2400" kern="100" dirty="0">
                <a:effectLst/>
                <a:latin typeface="Times New Roman" panose="02020603050405020304" pitchFamily="18" charset="0"/>
                <a:ea typeface="宋体" panose="02010600030101010101" pitchFamily="2" charset="-122"/>
              </a:rPr>
              <a:t>位</a:t>
            </a:r>
          </a:p>
          <a:p>
            <a:pPr algn="l">
              <a:lnSpc>
                <a:spcPct val="150000"/>
              </a:lnSpc>
            </a:pPr>
            <a:r>
              <a:rPr lang="en-US" altLang="zh-CN" sz="2400" kern="100" dirty="0">
                <a:effectLst/>
                <a:latin typeface="Times New Roman" panose="02020603050405020304" pitchFamily="18" charset="0"/>
                <a:ea typeface="宋体" panose="02010600030101010101" pitchFamily="2" charset="-122"/>
              </a:rPr>
              <a:t>D</a:t>
            </a:r>
            <a:r>
              <a:rPr lang="zh-CN" altLang="zh-CN" sz="2400" kern="100" dirty="0">
                <a:effectLst/>
                <a:latin typeface="Times New Roman" panose="02020603050405020304" pitchFamily="18" charset="0"/>
                <a:ea typeface="宋体" panose="02010600030101010101" pitchFamily="2" charset="-122"/>
              </a:rPr>
              <a:t>．该音频的采样频率是</a:t>
            </a:r>
            <a:r>
              <a:rPr lang="en-US" altLang="zh-CN" sz="2400" kern="100" dirty="0">
                <a:effectLst/>
                <a:latin typeface="Times New Roman" panose="02020603050405020304" pitchFamily="18" charset="0"/>
                <a:ea typeface="宋体" panose="02010600030101010101" pitchFamily="2" charset="-122"/>
              </a:rPr>
              <a:t>10KHz</a:t>
            </a:r>
            <a:r>
              <a:rPr lang="zh-CN" altLang="zh-CN" sz="2400" kern="100" dirty="0">
                <a:effectLst/>
                <a:latin typeface="Times New Roman" panose="02020603050405020304" pitchFamily="18" charset="0"/>
                <a:ea typeface="宋体" panose="02010600030101010101" pitchFamily="2" charset="-122"/>
              </a:rPr>
              <a:t>，量化位数至少是</a:t>
            </a:r>
            <a:r>
              <a:rPr lang="en-US" altLang="zh-CN" sz="2400" kern="100" dirty="0">
                <a:effectLst/>
                <a:latin typeface="Times New Roman" panose="02020603050405020304" pitchFamily="18" charset="0"/>
                <a:ea typeface="宋体" panose="02010600030101010101" pitchFamily="2" charset="-122"/>
              </a:rPr>
              <a:t>7</a:t>
            </a:r>
            <a:r>
              <a:rPr lang="zh-CN" altLang="zh-CN" sz="2400" kern="100" dirty="0">
                <a:effectLst/>
                <a:latin typeface="Times New Roman" panose="02020603050405020304" pitchFamily="18" charset="0"/>
                <a:ea typeface="宋体" panose="02010600030101010101" pitchFamily="2" charset="-122"/>
              </a:rPr>
              <a:t>位</a:t>
            </a:r>
          </a:p>
        </p:txBody>
      </p:sp>
      <p:sp>
        <p:nvSpPr>
          <p:cNvPr id="9" name="文本框 8">
            <a:extLst>
              <a:ext uri="{FF2B5EF4-FFF2-40B4-BE49-F238E27FC236}">
                <a16:creationId xmlns:a16="http://schemas.microsoft.com/office/drawing/2014/main" id="{20830517-4449-1B20-6B42-F0FC8A9B0D78}"/>
              </a:ext>
            </a:extLst>
          </p:cNvPr>
          <p:cNvSpPr txBox="1"/>
          <p:nvPr/>
        </p:nvSpPr>
        <p:spPr>
          <a:xfrm>
            <a:off x="609600" y="4415944"/>
            <a:ext cx="10495280" cy="2238241"/>
          </a:xfrm>
          <a:prstGeom prst="rect">
            <a:avLst/>
          </a:prstGeom>
          <a:noFill/>
        </p:spPr>
        <p:txBody>
          <a:bodyPr wrap="square" rtlCol="0">
            <a:spAutoFit/>
          </a:bodyPr>
          <a:lstStyle/>
          <a:p>
            <a:pPr algn="l">
              <a:lnSpc>
                <a:spcPct val="150000"/>
              </a:lnSpc>
            </a:pPr>
            <a:r>
              <a:rPr lang="en-US" altLang="zh-CN" sz="2400" b="1" kern="100" dirty="0">
                <a:solidFill>
                  <a:srgbClr val="FF0000"/>
                </a:solidFill>
                <a:effectLst/>
                <a:latin typeface="Times New Roman" panose="02020603050405020304" pitchFamily="18" charset="0"/>
                <a:ea typeface="宋体" panose="02010600030101010101" pitchFamily="2" charset="-122"/>
              </a:rPr>
              <a:t>D</a:t>
            </a:r>
            <a:endParaRPr lang="zh-CN" altLang="zh-CN" sz="2400" b="1" kern="100" dirty="0">
              <a:solidFill>
                <a:srgbClr val="FF0000"/>
              </a:solidFill>
              <a:effectLst/>
              <a:latin typeface="Times New Roman" panose="02020603050405020304" pitchFamily="18" charset="0"/>
              <a:ea typeface="宋体" panose="02010600030101010101" pitchFamily="2" charset="-122"/>
            </a:endParaRPr>
          </a:p>
          <a:p>
            <a:pPr algn="l">
              <a:lnSpc>
                <a:spcPct val="150000"/>
              </a:lnSpc>
            </a:pPr>
            <a:r>
              <a:rPr lang="zh-CN" altLang="zh-CN" sz="2400" b="1" kern="100" dirty="0">
                <a:solidFill>
                  <a:srgbClr val="FF0000"/>
                </a:solidFill>
                <a:effectLst/>
                <a:latin typeface="Times New Roman" panose="02020603050405020304" pitchFamily="18" charset="0"/>
                <a:ea typeface="宋体" panose="02010600030101010101" pitchFamily="2" charset="-122"/>
              </a:rPr>
              <a:t>【详解】本题考查的是音频数字化。</a:t>
            </a:r>
            <a:r>
              <a:rPr lang="en-US" altLang="zh-CN" sz="2400" b="1" kern="100" dirty="0">
                <a:solidFill>
                  <a:srgbClr val="FF0000"/>
                </a:solidFill>
                <a:effectLst/>
                <a:latin typeface="Times New Roman" panose="02020603050405020304" pitchFamily="18" charset="0"/>
                <a:ea typeface="宋体" panose="02010600030101010101" pitchFamily="2" charset="-122"/>
              </a:rPr>
              <a:t>B</a:t>
            </a:r>
            <a:r>
              <a:rPr lang="zh-CN" altLang="zh-CN" sz="2400" b="1" kern="100" dirty="0">
                <a:solidFill>
                  <a:srgbClr val="FF0000"/>
                </a:solidFill>
                <a:effectLst/>
                <a:latin typeface="Times New Roman" panose="02020603050405020304" pitchFamily="18" charset="0"/>
                <a:ea typeface="宋体" panose="02010600030101010101" pitchFamily="2" charset="-122"/>
              </a:rPr>
              <a:t>为最后一个点</a:t>
            </a:r>
            <a:r>
              <a:rPr lang="en-US" altLang="zh-CN" sz="2400" b="1" kern="100" dirty="0">
                <a:solidFill>
                  <a:srgbClr val="FF0000"/>
                </a:solidFill>
                <a:effectLst/>
                <a:latin typeface="Times New Roman" panose="02020603050405020304" pitchFamily="18" charset="0"/>
                <a:ea typeface="宋体" panose="02010600030101010101" pitchFamily="2" charset="-122"/>
              </a:rPr>
              <a:t>x</a:t>
            </a:r>
            <a:r>
              <a:rPr lang="zh-CN" altLang="zh-CN" sz="2400" b="1" kern="100" dirty="0">
                <a:solidFill>
                  <a:srgbClr val="FF0000"/>
                </a:solidFill>
                <a:effectLst/>
                <a:latin typeface="Times New Roman" panose="02020603050405020304" pitchFamily="18" charset="0"/>
                <a:ea typeface="宋体" panose="02010600030101010101" pitchFamily="2" charset="-122"/>
              </a:rPr>
              <a:t>轴</a:t>
            </a:r>
            <a:r>
              <a:rPr lang="en-US" altLang="zh-CN" sz="2400" b="1" kern="100" dirty="0">
                <a:solidFill>
                  <a:srgbClr val="FF0000"/>
                </a:solidFill>
                <a:effectLst/>
                <a:latin typeface="Times New Roman" panose="02020603050405020304" pitchFamily="18" charset="0"/>
                <a:ea typeface="宋体" panose="02010600030101010101" pitchFamily="2" charset="-122"/>
              </a:rPr>
              <a:t>100</a:t>
            </a:r>
            <a:r>
              <a:rPr lang="zh-CN" altLang="zh-CN" sz="2400" b="1" kern="100" dirty="0">
                <a:solidFill>
                  <a:srgbClr val="FF0000"/>
                </a:solidFill>
                <a:effectLst/>
                <a:latin typeface="Times New Roman" panose="02020603050405020304" pitchFamily="18" charset="0"/>
                <a:ea typeface="宋体" panose="02010600030101010101" pitchFamily="2" charset="-122"/>
              </a:rPr>
              <a:t>，故可知</a:t>
            </a:r>
            <a:r>
              <a:rPr lang="en-US" altLang="zh-CN" sz="2400" b="1" kern="100" dirty="0">
                <a:solidFill>
                  <a:srgbClr val="FF0000"/>
                </a:solidFill>
                <a:effectLst/>
                <a:latin typeface="Times New Roman" panose="02020603050405020304" pitchFamily="18" charset="0"/>
                <a:ea typeface="宋体" panose="02010600030101010101" pitchFamily="2" charset="-122"/>
              </a:rPr>
              <a:t>10ms</a:t>
            </a:r>
            <a:r>
              <a:rPr lang="zh-CN" altLang="zh-CN" sz="2400" b="1" kern="100" dirty="0">
                <a:solidFill>
                  <a:srgbClr val="FF0000"/>
                </a:solidFill>
                <a:effectLst/>
                <a:latin typeface="Times New Roman" panose="02020603050405020304" pitchFamily="18" charset="0"/>
                <a:ea typeface="宋体" panose="02010600030101010101" pitchFamily="2" charset="-122"/>
              </a:rPr>
              <a:t>共采集了</a:t>
            </a:r>
            <a:r>
              <a:rPr lang="en-US" altLang="zh-CN" sz="2400" b="1" kern="100" dirty="0">
                <a:solidFill>
                  <a:srgbClr val="FF0000"/>
                </a:solidFill>
                <a:effectLst/>
                <a:latin typeface="Times New Roman" panose="02020603050405020304" pitchFamily="18" charset="0"/>
                <a:ea typeface="宋体" panose="02010600030101010101" pitchFamily="2" charset="-122"/>
              </a:rPr>
              <a:t>100</a:t>
            </a:r>
            <a:r>
              <a:rPr lang="zh-CN" altLang="zh-CN" sz="2400" b="1" kern="100" dirty="0">
                <a:solidFill>
                  <a:srgbClr val="FF0000"/>
                </a:solidFill>
                <a:effectLst/>
                <a:latin typeface="Times New Roman" panose="02020603050405020304" pitchFamily="18" charset="0"/>
                <a:ea typeface="宋体" panose="02010600030101010101" pitchFamily="2" charset="-122"/>
              </a:rPr>
              <a:t>个数据，频率为：</a:t>
            </a:r>
            <a:r>
              <a:rPr lang="en-US" altLang="zh-CN" sz="2400" b="1" kern="100" dirty="0">
                <a:solidFill>
                  <a:srgbClr val="FF0000"/>
                </a:solidFill>
                <a:effectLst/>
                <a:latin typeface="Times New Roman" panose="02020603050405020304" pitchFamily="18" charset="0"/>
                <a:ea typeface="宋体" panose="02010600030101010101" pitchFamily="2" charset="-122"/>
              </a:rPr>
              <a:t>100/0.01=10000Hz=10KHz</a:t>
            </a:r>
            <a:r>
              <a:rPr lang="zh-CN" altLang="zh-CN" sz="2400" b="1" kern="100" dirty="0">
                <a:solidFill>
                  <a:srgbClr val="FF0000"/>
                </a:solidFill>
                <a:effectLst/>
                <a:latin typeface="Times New Roman" panose="02020603050405020304" pitchFamily="18" charset="0"/>
                <a:ea typeface="宋体" panose="02010600030101010101" pitchFamily="2" charset="-122"/>
              </a:rPr>
              <a:t>，</a:t>
            </a:r>
            <a:r>
              <a:rPr lang="en-US" altLang="zh-CN" sz="2400" b="1" kern="100" dirty="0">
                <a:solidFill>
                  <a:srgbClr val="FF0000"/>
                </a:solidFill>
                <a:effectLst/>
                <a:latin typeface="Times New Roman" panose="02020603050405020304" pitchFamily="18" charset="0"/>
                <a:ea typeface="宋体" panose="02010600030101010101" pitchFamily="2" charset="-122"/>
              </a:rPr>
              <a:t>A</a:t>
            </a:r>
            <a:r>
              <a:rPr lang="zh-CN" altLang="zh-CN" sz="2400" b="1" kern="100" dirty="0">
                <a:solidFill>
                  <a:srgbClr val="FF0000"/>
                </a:solidFill>
                <a:effectLst/>
                <a:latin typeface="Times New Roman" panose="02020603050405020304" pitchFamily="18" charset="0"/>
                <a:ea typeface="宋体" panose="02010600030101010101" pitchFamily="2" charset="-122"/>
              </a:rPr>
              <a:t>点位最高点</a:t>
            </a:r>
            <a:r>
              <a:rPr lang="en-US" altLang="zh-CN" sz="2400" b="1" kern="100" dirty="0">
                <a:solidFill>
                  <a:srgbClr val="FF0000"/>
                </a:solidFill>
                <a:effectLst/>
                <a:latin typeface="Times New Roman" panose="02020603050405020304" pitchFamily="18" charset="0"/>
                <a:ea typeface="宋体" panose="02010600030101010101" pitchFamily="2" charset="-122"/>
              </a:rPr>
              <a:t>y</a:t>
            </a:r>
            <a:r>
              <a:rPr lang="zh-CN" altLang="zh-CN" sz="2400" b="1" kern="100" dirty="0">
                <a:solidFill>
                  <a:srgbClr val="FF0000"/>
                </a:solidFill>
                <a:effectLst/>
                <a:latin typeface="Times New Roman" panose="02020603050405020304" pitchFamily="18" charset="0"/>
                <a:ea typeface="宋体" panose="02010600030101010101" pitchFamily="2" charset="-122"/>
              </a:rPr>
              <a:t>轴</a:t>
            </a:r>
            <a:r>
              <a:rPr lang="en-US" altLang="zh-CN" sz="2400" b="1" kern="100" dirty="0">
                <a:solidFill>
                  <a:srgbClr val="FF0000"/>
                </a:solidFill>
                <a:effectLst/>
                <a:latin typeface="Times New Roman" panose="02020603050405020304" pitchFamily="18" charset="0"/>
                <a:ea typeface="宋体" panose="02010600030101010101" pitchFamily="2" charset="-122"/>
              </a:rPr>
              <a:t>127,</a:t>
            </a:r>
            <a:r>
              <a:rPr lang="zh-CN" altLang="zh-CN" sz="2400" b="1" kern="100" dirty="0">
                <a:solidFill>
                  <a:srgbClr val="FF0000"/>
                </a:solidFill>
                <a:effectLst/>
                <a:latin typeface="Times New Roman" panose="02020603050405020304" pitchFamily="18" charset="0"/>
                <a:ea typeface="宋体" panose="02010600030101010101" pitchFamily="2" charset="-122"/>
              </a:rPr>
              <a:t>至少要采用</a:t>
            </a:r>
            <a:r>
              <a:rPr lang="en-US" altLang="zh-CN" sz="2400" b="1" kern="100" dirty="0">
                <a:solidFill>
                  <a:srgbClr val="FF0000"/>
                </a:solidFill>
                <a:effectLst/>
                <a:latin typeface="Times New Roman" panose="02020603050405020304" pitchFamily="18" charset="0"/>
                <a:ea typeface="宋体" panose="02010600030101010101" pitchFamily="2" charset="-122"/>
              </a:rPr>
              <a:t>7</a:t>
            </a:r>
            <a:r>
              <a:rPr lang="zh-CN" altLang="zh-CN" sz="2400" b="1" kern="100" dirty="0">
                <a:solidFill>
                  <a:srgbClr val="FF0000"/>
                </a:solidFill>
                <a:effectLst/>
                <a:latin typeface="Times New Roman" panose="02020603050405020304" pitchFamily="18" charset="0"/>
                <a:ea typeface="宋体" panose="02010600030101010101" pitchFamily="2" charset="-122"/>
              </a:rPr>
              <a:t>位二进制数表示，故选项</a:t>
            </a:r>
            <a:r>
              <a:rPr lang="en-US" altLang="zh-CN" sz="2400" b="1" kern="100" dirty="0">
                <a:solidFill>
                  <a:srgbClr val="FF0000"/>
                </a:solidFill>
                <a:effectLst/>
                <a:latin typeface="Times New Roman" panose="02020603050405020304" pitchFamily="18" charset="0"/>
                <a:ea typeface="宋体" panose="02010600030101010101" pitchFamily="2" charset="-122"/>
              </a:rPr>
              <a:t>D</a:t>
            </a:r>
            <a:r>
              <a:rPr lang="zh-CN" altLang="zh-CN" sz="2400" b="1" kern="100" dirty="0">
                <a:solidFill>
                  <a:srgbClr val="FF0000"/>
                </a:solidFill>
                <a:effectLst/>
                <a:latin typeface="Times New Roman" panose="02020603050405020304" pitchFamily="18" charset="0"/>
                <a:ea typeface="宋体" panose="02010600030101010101" pitchFamily="2" charset="-122"/>
              </a:rPr>
              <a:t>正确。</a:t>
            </a:r>
          </a:p>
        </p:txBody>
      </p:sp>
    </p:spTree>
    <p:extLst>
      <p:ext uri="{BB962C8B-B14F-4D97-AF65-F5344CB8AC3E}">
        <p14:creationId xmlns:p14="http://schemas.microsoft.com/office/powerpoint/2010/main" val="299313710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tags/tag1.xml><?xml version="1.0" encoding="utf-8"?>
<p:tagLst xmlns:a="http://schemas.openxmlformats.org/drawingml/2006/main" xmlns:r="http://schemas.openxmlformats.org/officeDocument/2006/relationships" xmlns:p="http://schemas.openxmlformats.org/presentationml/2006/main">
  <p:tag name="COMMONDATA" val="eyJoZGlkIjoiMjUwZTBiYTViMTc1MzU4NjNjMTYyYjUwYWMxMjcyNDIifQ=="/>
</p:tagLst>
</file>

<file path=ppt/tags/tag2.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7500,&quot;width&quot;:8250}"/>
</p:tagLst>
</file>

<file path=ppt/tags/tag3.xml><?xml version="1.0" encoding="utf-8"?>
<p:tagLst xmlns:a="http://schemas.openxmlformats.org/drawingml/2006/main" xmlns:r="http://schemas.openxmlformats.org/officeDocument/2006/relationships" xmlns:p="http://schemas.openxmlformats.org/presentationml/2006/main">
  <p:tag name="AS_UNIQUEID" val="657"/>
</p:tagLst>
</file>

<file path=ppt/tags/tag4.xml><?xml version="1.0" encoding="utf-8"?>
<p:tagLst xmlns:a="http://schemas.openxmlformats.org/drawingml/2006/main" xmlns:r="http://schemas.openxmlformats.org/officeDocument/2006/relationships" xmlns:p="http://schemas.openxmlformats.org/presentationml/2006/main">
  <p:tag name="AS_UNIQUEID" val="657"/>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1521</TotalTime>
  <Words>2887</Words>
  <Application>Microsoft Office PowerPoint</Application>
  <PresentationFormat>宽屏</PresentationFormat>
  <Paragraphs>309</Paragraphs>
  <Slides>34</Slides>
  <Notes>0</Notes>
  <HiddenSlides>3</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34</vt:i4>
      </vt:variant>
    </vt:vector>
  </HeadingPairs>
  <TitlesOfParts>
    <vt:vector size="45" baseType="lpstr">
      <vt:lpstr>Helvetica Neue</vt:lpstr>
      <vt:lpstr>PingFang SC</vt:lpstr>
      <vt:lpstr>sans serif</vt:lpstr>
      <vt:lpstr>华文行楷</vt:lpstr>
      <vt:lpstr>宋体</vt:lpstr>
      <vt:lpstr>微软雅黑</vt:lpstr>
      <vt:lpstr>Arial</vt:lpstr>
      <vt:lpstr>Calibri</vt:lpstr>
      <vt:lpstr>Consolas</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Nancy</dc:creator>
  <cp:lastModifiedBy>seewo</cp:lastModifiedBy>
  <cp:revision>180</cp:revision>
  <dcterms:created xsi:type="dcterms:W3CDTF">2022-12-09T11:51:00Z</dcterms:created>
  <dcterms:modified xsi:type="dcterms:W3CDTF">2023-03-09T02:34:27Z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4FDD7265C23047A0BBB54EA564E1A9E7</vt:lpwstr>
  </property>
  <property fmtid="{D5CDD505-2E9C-101B-9397-08002B2CF9AE}" pid="3" name="KSOProductBuildVer">
    <vt:lpwstr>2052-11.1.0.12763</vt:lpwstr>
  </property>
</Properties>
</file>