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56" r:id="rId3"/>
    <p:sldId id="273" r:id="rId4"/>
    <p:sldId id="261" r:id="rId5"/>
    <p:sldId id="262" r:id="rId6"/>
    <p:sldId id="275" r:id="rId7"/>
    <p:sldId id="274" r:id="rId8"/>
    <p:sldId id="263" r:id="rId9"/>
    <p:sldId id="264" r:id="rId10"/>
    <p:sldId id="286" r:id="rId11"/>
    <p:sldId id="277" r:id="rId12"/>
    <p:sldId id="279" r:id="rId13"/>
    <p:sldId id="282" r:id="rId14"/>
    <p:sldId id="278" r:id="rId15"/>
    <p:sldId id="280" r:id="rId16"/>
    <p:sldId id="283" r:id="rId17"/>
    <p:sldId id="281" r:id="rId18"/>
    <p:sldId id="288" r:id="rId19"/>
    <p:sldId id="290" r:id="rId20"/>
    <p:sldId id="289" r:id="rId21"/>
    <p:sldId id="291" r:id="rId22"/>
    <p:sldId id="292" r:id="rId23"/>
    <p:sldId id="293" r:id="rId24"/>
    <p:sldId id="294" r:id="rId25"/>
    <p:sldId id="268" r:id="rId26"/>
    <p:sldId id="271" r:id="rId27"/>
    <p:sldId id="272" r:id="rId28"/>
    <p:sldId id="295" r:id="rId29"/>
    <p:sldId id="270" r:id="rId30"/>
    <p:sldId id="26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第一章第二章" id="{A1046D88-639C-424E-A1DE-82521D7DD2E8}">
          <p14:sldIdLst>
            <p14:sldId id="276"/>
            <p14:sldId id="256"/>
            <p14:sldId id="273"/>
            <p14:sldId id="261"/>
            <p14:sldId id="262"/>
            <p14:sldId id="275"/>
            <p14:sldId id="274"/>
            <p14:sldId id="263"/>
            <p14:sldId id="264"/>
          </p14:sldIdLst>
        </p14:section>
        <p14:section name="microbit" id="{6F9968C5-7974-4D53-8F18-1FDA1B9A758B}">
          <p14:sldIdLst>
            <p14:sldId id="286"/>
            <p14:sldId id="277"/>
            <p14:sldId id="279"/>
            <p14:sldId id="282"/>
          </p14:sldIdLst>
        </p14:section>
        <p14:section name="microbit常见程序" id="{FCD57C59-3BA4-48F6-A2D6-6F3252263E52}">
          <p14:sldIdLst>
            <p14:sldId id="278"/>
            <p14:sldId id="280"/>
            <p14:sldId id="283"/>
            <p14:sldId id="281"/>
          </p14:sldIdLst>
        </p14:section>
        <p14:section name="网络" id="{79C61FCF-DDF3-4734-8E75-45213880BC16}">
          <p14:sldIdLst>
            <p14:sldId id="288"/>
            <p14:sldId id="290"/>
            <p14:sldId id="289"/>
            <p14:sldId id="291"/>
            <p14:sldId id="292"/>
            <p14:sldId id="293"/>
            <p14:sldId id="294"/>
          </p14:sldIdLst>
        </p14:section>
        <p14:section name="第三章" id="{1F9C3E02-7759-4E50-9491-E8A23AE8956A}">
          <p14:sldIdLst>
            <p14:sldId id="268"/>
            <p14:sldId id="271"/>
            <p14:sldId id="272"/>
            <p14:sldId id="295"/>
            <p14:sldId id="27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923AC-0539-4B66-9313-107D7CC84B19}" type="datetimeFigureOut">
              <a:rPr lang="zh-CN" altLang="en-US" smtClean="0"/>
              <a:t>2023/4/3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D6E53-5D74-4A47-8457-22A6849C6C96}" type="slidenum">
              <a:rPr lang="zh-CN" altLang="en-US" smtClean="0"/>
              <a:t>‹#›</a:t>
            </a:fld>
            <a:endParaRPr lang="zh-CN" altLang="en-US"/>
          </a:p>
        </p:txBody>
      </p:sp>
    </p:spTree>
    <p:extLst>
      <p:ext uri="{BB962C8B-B14F-4D97-AF65-F5344CB8AC3E}">
        <p14:creationId xmlns:p14="http://schemas.microsoft.com/office/powerpoint/2010/main" val="219497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5D6E53-5D74-4A47-8457-22A6849C6C96}" type="slidenum">
              <a:rPr lang="zh-CN" altLang="en-US" smtClean="0"/>
              <a:t>4</a:t>
            </a:fld>
            <a:endParaRPr lang="zh-CN" altLang="en-US"/>
          </a:p>
        </p:txBody>
      </p:sp>
    </p:spTree>
    <p:extLst>
      <p:ext uri="{BB962C8B-B14F-4D97-AF65-F5344CB8AC3E}">
        <p14:creationId xmlns:p14="http://schemas.microsoft.com/office/powerpoint/2010/main" val="3746971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5D6E53-5D74-4A47-8457-22A6849C6C96}" type="slidenum">
              <a:rPr lang="zh-CN" altLang="en-US" smtClean="0"/>
              <a:t>17</a:t>
            </a:fld>
            <a:endParaRPr lang="zh-CN" altLang="en-US"/>
          </a:p>
        </p:txBody>
      </p:sp>
    </p:spTree>
    <p:extLst>
      <p:ext uri="{BB962C8B-B14F-4D97-AF65-F5344CB8AC3E}">
        <p14:creationId xmlns:p14="http://schemas.microsoft.com/office/powerpoint/2010/main" val="368264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5D6E53-5D74-4A47-8457-22A6849C6C96}" type="slidenum">
              <a:rPr lang="zh-CN" altLang="en-US" smtClean="0"/>
              <a:t>25</a:t>
            </a:fld>
            <a:endParaRPr lang="zh-CN" altLang="en-US"/>
          </a:p>
        </p:txBody>
      </p:sp>
    </p:spTree>
    <p:extLst>
      <p:ext uri="{BB962C8B-B14F-4D97-AF65-F5344CB8AC3E}">
        <p14:creationId xmlns:p14="http://schemas.microsoft.com/office/powerpoint/2010/main" val="353977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5D6E53-5D74-4A47-8457-22A6849C6C96}" type="slidenum">
              <a:rPr lang="zh-CN" altLang="en-US" smtClean="0"/>
              <a:t>26</a:t>
            </a:fld>
            <a:endParaRPr lang="zh-CN" altLang="en-US"/>
          </a:p>
        </p:txBody>
      </p:sp>
    </p:spTree>
    <p:extLst>
      <p:ext uri="{BB962C8B-B14F-4D97-AF65-F5344CB8AC3E}">
        <p14:creationId xmlns:p14="http://schemas.microsoft.com/office/powerpoint/2010/main" val="60956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5D6E53-5D74-4A47-8457-22A6849C6C96}" type="slidenum">
              <a:rPr lang="zh-CN" altLang="en-US" smtClean="0"/>
              <a:t>27</a:t>
            </a:fld>
            <a:endParaRPr lang="zh-CN" altLang="en-US"/>
          </a:p>
        </p:txBody>
      </p:sp>
    </p:spTree>
    <p:extLst>
      <p:ext uri="{BB962C8B-B14F-4D97-AF65-F5344CB8AC3E}">
        <p14:creationId xmlns:p14="http://schemas.microsoft.com/office/powerpoint/2010/main" val="86561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B8363-C5B3-3137-E0B3-CDD6DD06B5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792095-1057-1289-901F-5A2DB6B86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C5230A-24F4-4DC2-D78E-2830D83BAC15}"/>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1FF828E5-79E9-A093-9220-96DF09D9C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14F77B-FD63-8332-FF9A-5C2DD72C987C}"/>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206751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D82FF-7DDF-D8BC-433B-6DFC037320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BA9AB3-1830-FB51-7E34-D9B4A6DD483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B0F570-0881-85CF-869E-3C04233AE98C}"/>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D6AB2153-4F18-8866-8FEA-06C5B99DEC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AE2319-58F4-AE43-C0E3-6301CEAEDF36}"/>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80619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EBE05D-7D59-6962-F08C-681472C6FE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61122F-9648-A68E-170B-44939E4E4A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BD93C7-11D3-207F-1599-EC37303BFC1D}"/>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CD7609BC-93D2-D47F-50EF-5B0CCB14AB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C0D3D-BCFD-8E6F-D197-EE7137A415E0}"/>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83044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71A3A-18D6-A70B-F013-3913168E48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EAED3C-24C5-2976-C8DE-8AD191248EA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513EFB-49CC-68EC-16A3-C5831531CE72}"/>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0E0A3189-9C36-EF05-922B-7D179AA6B6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93DEF6-627B-0DB8-E2FB-E3C037672B08}"/>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150324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10E20-8599-F35A-9ECD-6D639AFA48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C00A35-BECF-9CF5-6CFA-923ED17E22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F592C7-C11D-4764-BAB2-C683493957A2}"/>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0BB6AD08-EBC7-BC92-64CC-0420E32AE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8762DA-B3DB-2DAC-095C-84A632195E14}"/>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198113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F7D5B-7CF0-3B8A-B0A4-43AC6F610B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45F2F5-A5AC-FA4F-A79A-544239443C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5C3840-2A6E-7BFD-4546-5F301613BA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CFB269-EFAE-39B6-79A2-2C6DA4B1A0B4}"/>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0FFDEB11-163D-35C1-78B7-C7D040196F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49C6FC-883A-D15E-E80E-EBF84FE5591F}"/>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50092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17817-C8BF-2C40-2C7C-65A93CDCEE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2C6A05-E3E4-3490-3BCB-2509CCC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5DF32-2FD7-2B9C-3A4F-9B06773EE9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01A163-C807-A71A-17BA-778920D0E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DBAA4D-BAD7-CD14-346A-8E69072A35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49C6B2-C45D-EE10-D5EB-310081EF2BC0}"/>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8" name="页脚占位符 7">
            <a:extLst>
              <a:ext uri="{FF2B5EF4-FFF2-40B4-BE49-F238E27FC236}">
                <a16:creationId xmlns:a16="http://schemas.microsoft.com/office/drawing/2014/main" id="{4C4E1720-1013-52C6-B2A4-34021E77B1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AD5E56-FB5C-6D1E-873E-B061F2FAB282}"/>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373907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3B24B-D4A8-B025-7F58-7C1E2656B5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31C7C5-5184-4DCF-2600-DA6719B27886}"/>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4" name="页脚占位符 3">
            <a:extLst>
              <a:ext uri="{FF2B5EF4-FFF2-40B4-BE49-F238E27FC236}">
                <a16:creationId xmlns:a16="http://schemas.microsoft.com/office/drawing/2014/main" id="{9B14AC7B-A205-B67C-C328-65B6B9AA93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C1F861-1C5C-CF55-BE1F-D9EDF6D3AE78}"/>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29632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6C53E84-B940-B2D7-8C01-B6EBE78085A7}"/>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3" name="页脚占位符 2">
            <a:extLst>
              <a:ext uri="{FF2B5EF4-FFF2-40B4-BE49-F238E27FC236}">
                <a16:creationId xmlns:a16="http://schemas.microsoft.com/office/drawing/2014/main" id="{F5AA37B9-2CEF-27B0-7ED6-42B95466FA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C057DD-EDB6-ED16-5050-67F335B08720}"/>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17255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E9FE7-0789-5A25-B64F-23D9F5B6B2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55BFE9-607C-382D-F78C-39A7AB5E9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C7698D-E4E9-37DA-EF79-DD76F531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2B65B4-00A5-D2F9-5498-397CE1A028AD}"/>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58854B4D-9B68-A655-194F-4D92F4C20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6EBA19-7CB5-1B42-78B0-94152DD2B8AD}"/>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50058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46284-5E79-9910-508F-2C9D3E7C63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7256BA-01AB-CA3B-1CCE-9ADC5868E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D7B541-306F-2C0E-3ADE-BF5737488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B5CBE3-750A-05AC-6EA7-79BEB2ACDE06}"/>
              </a:ext>
            </a:extLst>
          </p:cNvPr>
          <p:cNvSpPr>
            <a:spLocks noGrp="1"/>
          </p:cNvSpPr>
          <p:nvPr>
            <p:ph type="dt" sz="half" idx="10"/>
          </p:nvPr>
        </p:nvSpPr>
        <p:spPr/>
        <p:txBody>
          <a:bodyPr/>
          <a:lstStyle/>
          <a:p>
            <a:fld id="{34B845D5-3A0C-4722-9218-A2D87B367628}" type="datetimeFigureOut">
              <a:rPr lang="zh-CN" altLang="en-US" smtClean="0"/>
              <a:t>2023/4/3</a:t>
            </a:fld>
            <a:endParaRPr lang="zh-CN" altLang="en-US"/>
          </a:p>
        </p:txBody>
      </p:sp>
      <p:sp>
        <p:nvSpPr>
          <p:cNvPr id="6" name="页脚占位符 5">
            <a:extLst>
              <a:ext uri="{FF2B5EF4-FFF2-40B4-BE49-F238E27FC236}">
                <a16:creationId xmlns:a16="http://schemas.microsoft.com/office/drawing/2014/main" id="{253E5F51-6F6C-ED14-E89F-A252B112AF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C78DC3-8713-0A23-20E7-846FB77751C2}"/>
              </a:ext>
            </a:extLst>
          </p:cNvPr>
          <p:cNvSpPr>
            <a:spLocks noGrp="1"/>
          </p:cNvSpPr>
          <p:nvPr>
            <p:ph type="sldNum" sz="quarter" idx="12"/>
          </p:nvPr>
        </p:nvSpPr>
        <p:spPr/>
        <p:txBody>
          <a:body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32037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DB8B8E-F3DD-FFFB-E526-D3ECA44DD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1E22CE-43F8-2576-7C90-9DEBD5D29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A829C3-88A9-C62A-60AA-DC1EAC17F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845D5-3A0C-4722-9218-A2D87B367628}" type="datetimeFigureOut">
              <a:rPr lang="zh-CN" altLang="en-US" smtClean="0"/>
              <a:t>2023/4/3</a:t>
            </a:fld>
            <a:endParaRPr lang="zh-CN" altLang="en-US"/>
          </a:p>
        </p:txBody>
      </p:sp>
      <p:sp>
        <p:nvSpPr>
          <p:cNvPr id="5" name="页脚占位符 4">
            <a:extLst>
              <a:ext uri="{FF2B5EF4-FFF2-40B4-BE49-F238E27FC236}">
                <a16:creationId xmlns:a16="http://schemas.microsoft.com/office/drawing/2014/main" id="{227585EE-7F62-C61E-A7CD-03B8582D3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EBB536-8281-951A-6FBD-5FA6DC283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A9FC-8CA8-469D-BBA0-ED7457BA626A}" type="slidenum">
              <a:rPr lang="zh-CN" altLang="en-US" smtClean="0"/>
              <a:t>‹#›</a:t>
            </a:fld>
            <a:endParaRPr lang="zh-CN" altLang="en-US"/>
          </a:p>
        </p:txBody>
      </p:sp>
    </p:spTree>
    <p:extLst>
      <p:ext uri="{BB962C8B-B14F-4D97-AF65-F5344CB8AC3E}">
        <p14:creationId xmlns:p14="http://schemas.microsoft.com/office/powerpoint/2010/main" val="3425696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7.xml"/><Relationship Id="rId5" Type="http://schemas.openxmlformats.org/officeDocument/2006/relationships/tags" Target="../tags/tag136.xml"/><Relationship Id="rId4" Type="http://schemas.openxmlformats.org/officeDocument/2006/relationships/tags" Target="../tags/tag13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image" Target="../media/image14.jpeg"/><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hyperlink" Target="http://127.0.0.1:5000/user?dz=" TargetMode="Externa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notesSlide" Target="../notesSlides/notesSlide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62.xml"/><Relationship Id="rId18" Type="http://schemas.openxmlformats.org/officeDocument/2006/relationships/tags" Target="../tags/tag67.xml"/><Relationship Id="rId26" Type="http://schemas.openxmlformats.org/officeDocument/2006/relationships/tags" Target="../tags/tag75.xml"/><Relationship Id="rId3" Type="http://schemas.openxmlformats.org/officeDocument/2006/relationships/tags" Target="../tags/tag52.xml"/><Relationship Id="rId21" Type="http://schemas.openxmlformats.org/officeDocument/2006/relationships/tags" Target="../tags/tag70.xml"/><Relationship Id="rId34" Type="http://schemas.openxmlformats.org/officeDocument/2006/relationships/image" Target="../media/image1.png"/><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tags" Target="../tags/tag66.xml"/><Relationship Id="rId25" Type="http://schemas.openxmlformats.org/officeDocument/2006/relationships/tags" Target="../tags/tag74.xml"/><Relationship Id="rId33" Type="http://schemas.openxmlformats.org/officeDocument/2006/relationships/slideLayout" Target="../slideLayouts/slideLayout2.xml"/><Relationship Id="rId2" Type="http://schemas.openxmlformats.org/officeDocument/2006/relationships/tags" Target="../tags/tag51.xml"/><Relationship Id="rId16" Type="http://schemas.openxmlformats.org/officeDocument/2006/relationships/tags" Target="../tags/tag65.xml"/><Relationship Id="rId20" Type="http://schemas.openxmlformats.org/officeDocument/2006/relationships/tags" Target="../tags/tag69.xml"/><Relationship Id="rId29" Type="http://schemas.openxmlformats.org/officeDocument/2006/relationships/tags" Target="../tags/tag78.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tags" Target="../tags/tag73.xml"/><Relationship Id="rId32" Type="http://schemas.openxmlformats.org/officeDocument/2006/relationships/tags" Target="../tags/tag81.xml"/><Relationship Id="rId5" Type="http://schemas.openxmlformats.org/officeDocument/2006/relationships/tags" Target="../tags/tag54.xml"/><Relationship Id="rId15" Type="http://schemas.openxmlformats.org/officeDocument/2006/relationships/tags" Target="../tags/tag64.xml"/><Relationship Id="rId23" Type="http://schemas.openxmlformats.org/officeDocument/2006/relationships/tags" Target="../tags/tag72.xml"/><Relationship Id="rId28" Type="http://schemas.openxmlformats.org/officeDocument/2006/relationships/tags" Target="../tags/tag77.xml"/><Relationship Id="rId10" Type="http://schemas.openxmlformats.org/officeDocument/2006/relationships/tags" Target="../tags/tag59.xml"/><Relationship Id="rId19" Type="http://schemas.openxmlformats.org/officeDocument/2006/relationships/tags" Target="../tags/tag68.xml"/><Relationship Id="rId31" Type="http://schemas.openxmlformats.org/officeDocument/2006/relationships/tags" Target="../tags/tag80.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tags" Target="../tags/tag71.xml"/><Relationship Id="rId27" Type="http://schemas.openxmlformats.org/officeDocument/2006/relationships/tags" Target="../tags/tag76.xml"/><Relationship Id="rId30" Type="http://schemas.openxmlformats.org/officeDocument/2006/relationships/tags" Target="../tags/tag79.xml"/><Relationship Id="rId8" Type="http://schemas.openxmlformats.org/officeDocument/2006/relationships/tags" Target="../tags/tag57.xml"/></Relationships>
</file>

<file path=ppt/slides/_rels/slide6.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slideLayout" Target="../slideLayouts/slideLayout2.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tags" Target="../tags/tag110.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8" Type="http://schemas.openxmlformats.org/officeDocument/2006/relationships/tags" Target="../tags/tag89.xml"/></Relationships>
</file>

<file path=ppt/slides/_rels/slide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tags" Target="../tags/tag117.xml"/></Relationships>
</file>

<file path=ppt/slides/_rels/slide8.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tags" Target="../tags/tag131.xml"/><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tags" Target="../tags/tag130.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1F7613-14B3-A8D2-172B-6579086B77A6}"/>
              </a:ext>
            </a:extLst>
          </p:cNvPr>
          <p:cNvSpPr txBox="1"/>
          <p:nvPr/>
        </p:nvSpPr>
        <p:spPr>
          <a:xfrm>
            <a:off x="2908300" y="2374275"/>
            <a:ext cx="5880100" cy="1446550"/>
          </a:xfrm>
          <a:prstGeom prst="rect">
            <a:avLst/>
          </a:prstGeom>
          <a:noFill/>
        </p:spPr>
        <p:txBody>
          <a:bodyPr wrap="square" rtlCol="0">
            <a:spAutoFit/>
          </a:bodyPr>
          <a:lstStyle/>
          <a:p>
            <a:r>
              <a:rPr lang="zh-CN" altLang="en-US" sz="8800" dirty="0">
                <a:latin typeface="华文行楷" panose="02010800040101010101" pitchFamily="2" charset="-122"/>
                <a:ea typeface="华文行楷" panose="02010800040101010101" pitchFamily="2" charset="-122"/>
              </a:rPr>
              <a:t>必修二复习</a:t>
            </a:r>
          </a:p>
        </p:txBody>
      </p:sp>
    </p:spTree>
    <p:extLst>
      <p:ext uri="{BB962C8B-B14F-4D97-AF65-F5344CB8AC3E}">
        <p14:creationId xmlns:p14="http://schemas.microsoft.com/office/powerpoint/2010/main" val="3510080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A9B650-4D34-9ACF-AF2C-ABEBFF411EF8}"/>
              </a:ext>
            </a:extLst>
          </p:cNvPr>
          <p:cNvSpPr txBox="1"/>
          <p:nvPr/>
        </p:nvSpPr>
        <p:spPr>
          <a:xfrm>
            <a:off x="4181929" y="2602874"/>
            <a:ext cx="4896757" cy="1446550"/>
          </a:xfrm>
          <a:prstGeom prst="rect">
            <a:avLst/>
          </a:prstGeom>
          <a:noFill/>
        </p:spPr>
        <p:txBody>
          <a:bodyPr wrap="square" rtlCol="0">
            <a:spAutoFit/>
          </a:bodyPr>
          <a:lstStyle/>
          <a:p>
            <a:r>
              <a:rPr lang="en-US" altLang="zh-CN" sz="8800" dirty="0" err="1">
                <a:latin typeface="+mn-ea"/>
              </a:rPr>
              <a:t>microbit</a:t>
            </a:r>
            <a:endParaRPr lang="zh-CN" altLang="en-US" sz="8800" dirty="0">
              <a:latin typeface="+mn-ea"/>
            </a:endParaRPr>
          </a:p>
        </p:txBody>
      </p:sp>
    </p:spTree>
    <p:extLst>
      <p:ext uri="{BB962C8B-B14F-4D97-AF65-F5344CB8AC3E}">
        <p14:creationId xmlns:p14="http://schemas.microsoft.com/office/powerpoint/2010/main" val="1983847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53E1AB-44B0-6E67-AF21-0BE93EB9DF16}"/>
              </a:ext>
            </a:extLst>
          </p:cNvPr>
          <p:cNvSpPr txBox="1"/>
          <p:nvPr/>
        </p:nvSpPr>
        <p:spPr>
          <a:xfrm>
            <a:off x="75080" y="2822251"/>
            <a:ext cx="727131" cy="1384995"/>
          </a:xfrm>
          <a:prstGeom prst="rect">
            <a:avLst/>
          </a:prstGeom>
          <a:noFill/>
        </p:spPr>
        <p:txBody>
          <a:bodyPr wrap="square" rtlCol="0">
            <a:spAutoFit/>
          </a:bodyPr>
          <a:lstStyle/>
          <a:p>
            <a:r>
              <a:rPr lang="en-US" altLang="zh-CN" sz="2800" dirty="0" err="1"/>
              <a:t>microbit</a:t>
            </a:r>
            <a:endParaRPr lang="zh-CN" altLang="en-US" sz="2800" dirty="0"/>
          </a:p>
        </p:txBody>
      </p:sp>
      <p:sp>
        <p:nvSpPr>
          <p:cNvPr id="5" name="左大括号 4">
            <a:extLst>
              <a:ext uri="{FF2B5EF4-FFF2-40B4-BE49-F238E27FC236}">
                <a16:creationId xmlns:a16="http://schemas.microsoft.com/office/drawing/2014/main" id="{5340D65E-1125-1A4C-B658-32B1FF1A535F}"/>
              </a:ext>
            </a:extLst>
          </p:cNvPr>
          <p:cNvSpPr/>
          <p:nvPr/>
        </p:nvSpPr>
        <p:spPr>
          <a:xfrm>
            <a:off x="1023857" y="195193"/>
            <a:ext cx="647130" cy="630523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3F47F43B-D8D8-BE99-C8E4-459F36A334B7}"/>
              </a:ext>
            </a:extLst>
          </p:cNvPr>
          <p:cNvSpPr txBox="1"/>
          <p:nvPr/>
        </p:nvSpPr>
        <p:spPr>
          <a:xfrm>
            <a:off x="1689100" y="17393"/>
            <a:ext cx="1162129"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导入</a:t>
            </a:r>
          </a:p>
        </p:txBody>
      </p:sp>
      <p:sp>
        <p:nvSpPr>
          <p:cNvPr id="8" name="文本框 7">
            <a:extLst>
              <a:ext uri="{FF2B5EF4-FFF2-40B4-BE49-F238E27FC236}">
                <a16:creationId xmlns:a16="http://schemas.microsoft.com/office/drawing/2014/main" id="{8CC7CFAC-381E-679D-8018-B2874A0B35B2}"/>
              </a:ext>
            </a:extLst>
          </p:cNvPr>
          <p:cNvSpPr txBox="1"/>
          <p:nvPr/>
        </p:nvSpPr>
        <p:spPr>
          <a:xfrm>
            <a:off x="2890187" y="17393"/>
            <a:ext cx="394970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from </a:t>
            </a:r>
            <a:r>
              <a:rPr lang="en-US" altLang="zh-CN" sz="2400" dirty="0" err="1">
                <a:latin typeface="宋体" panose="02010600030101010101" pitchFamily="2" charset="-122"/>
                <a:ea typeface="宋体" panose="02010600030101010101" pitchFamily="2" charset="-122"/>
              </a:rPr>
              <a:t>microbit</a:t>
            </a:r>
            <a:r>
              <a:rPr lang="en-US" altLang="zh-CN" sz="2400" dirty="0">
                <a:latin typeface="宋体" panose="02010600030101010101" pitchFamily="2" charset="-122"/>
                <a:ea typeface="宋体" panose="02010600030101010101" pitchFamily="2" charset="-122"/>
              </a:rPr>
              <a:t> import *</a:t>
            </a:r>
            <a:endParaRPr lang="zh-CN" altLang="en-US"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97520927-735F-18F6-0701-D8AD2B7D9AA8}"/>
              </a:ext>
            </a:extLst>
          </p:cNvPr>
          <p:cNvSpPr txBox="1"/>
          <p:nvPr/>
        </p:nvSpPr>
        <p:spPr>
          <a:xfrm>
            <a:off x="1689100" y="1044537"/>
            <a:ext cx="1300844"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display</a:t>
            </a:r>
            <a:endParaRPr lang="zh-CN" altLang="en-US" sz="2400" dirty="0">
              <a:latin typeface="宋体" panose="02010600030101010101" pitchFamily="2" charset="-122"/>
              <a:ea typeface="宋体" panose="02010600030101010101" pitchFamily="2" charset="-122"/>
            </a:endParaRPr>
          </a:p>
        </p:txBody>
      </p:sp>
      <p:sp>
        <p:nvSpPr>
          <p:cNvPr id="10" name="左大括号 9">
            <a:extLst>
              <a:ext uri="{FF2B5EF4-FFF2-40B4-BE49-F238E27FC236}">
                <a16:creationId xmlns:a16="http://schemas.microsoft.com/office/drawing/2014/main" id="{D6E75CCD-C474-956E-8B90-1CAF4D4C9408}"/>
              </a:ext>
            </a:extLst>
          </p:cNvPr>
          <p:cNvSpPr/>
          <p:nvPr/>
        </p:nvSpPr>
        <p:spPr>
          <a:xfrm>
            <a:off x="2989944" y="711200"/>
            <a:ext cx="168311" cy="1117600"/>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E4A20997-C5C0-40DC-7D5B-072427289DC5}"/>
              </a:ext>
            </a:extLst>
          </p:cNvPr>
          <p:cNvSpPr txBox="1"/>
          <p:nvPr/>
        </p:nvSpPr>
        <p:spPr>
          <a:xfrm>
            <a:off x="4909489" y="480639"/>
            <a:ext cx="1410233"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LED</a:t>
            </a:r>
            <a:r>
              <a:rPr lang="zh-CN" altLang="en-US" sz="2400" dirty="0">
                <a:latin typeface="宋体" panose="02010600030101010101" pitchFamily="2" charset="-122"/>
                <a:ea typeface="宋体" panose="02010600030101010101" pitchFamily="2" charset="-122"/>
              </a:rPr>
              <a:t>显示</a:t>
            </a:r>
          </a:p>
        </p:txBody>
      </p:sp>
      <p:sp>
        <p:nvSpPr>
          <p:cNvPr id="12" name="文本框 11">
            <a:extLst>
              <a:ext uri="{FF2B5EF4-FFF2-40B4-BE49-F238E27FC236}">
                <a16:creationId xmlns:a16="http://schemas.microsoft.com/office/drawing/2014/main" id="{4100C1DD-0701-7E70-E5AF-3C70C5F5A459}"/>
              </a:ext>
            </a:extLst>
          </p:cNvPr>
          <p:cNvSpPr txBox="1"/>
          <p:nvPr/>
        </p:nvSpPr>
        <p:spPr>
          <a:xfrm>
            <a:off x="4909488" y="964808"/>
            <a:ext cx="193040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LED</a:t>
            </a:r>
            <a:r>
              <a:rPr lang="zh-CN" altLang="en-US" sz="2400" dirty="0">
                <a:latin typeface="宋体" panose="02010600030101010101" pitchFamily="2" charset="-122"/>
                <a:ea typeface="宋体" panose="02010600030101010101" pitchFamily="2" charset="-122"/>
              </a:rPr>
              <a:t>滚动显示</a:t>
            </a:r>
          </a:p>
        </p:txBody>
      </p:sp>
      <p:sp>
        <p:nvSpPr>
          <p:cNvPr id="13" name="文本框 12">
            <a:extLst>
              <a:ext uri="{FF2B5EF4-FFF2-40B4-BE49-F238E27FC236}">
                <a16:creationId xmlns:a16="http://schemas.microsoft.com/office/drawing/2014/main" id="{3931EAEF-A38F-9670-7790-98B04F9AF115}"/>
              </a:ext>
            </a:extLst>
          </p:cNvPr>
          <p:cNvSpPr txBox="1"/>
          <p:nvPr/>
        </p:nvSpPr>
        <p:spPr>
          <a:xfrm>
            <a:off x="4909487" y="1569955"/>
            <a:ext cx="193040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LED</a:t>
            </a:r>
            <a:r>
              <a:rPr lang="zh-CN" altLang="en-US" sz="2400" dirty="0">
                <a:latin typeface="宋体" panose="02010600030101010101" pitchFamily="2" charset="-122"/>
                <a:ea typeface="宋体" panose="02010600030101010101" pitchFamily="2" charset="-122"/>
              </a:rPr>
              <a:t>清除</a:t>
            </a:r>
          </a:p>
        </p:txBody>
      </p:sp>
      <p:sp>
        <p:nvSpPr>
          <p:cNvPr id="15" name="文本框 14">
            <a:extLst>
              <a:ext uri="{FF2B5EF4-FFF2-40B4-BE49-F238E27FC236}">
                <a16:creationId xmlns:a16="http://schemas.microsoft.com/office/drawing/2014/main" id="{6151B88D-0FCE-6D10-255F-00B166D4541D}"/>
              </a:ext>
            </a:extLst>
          </p:cNvPr>
          <p:cNvSpPr txBox="1"/>
          <p:nvPr/>
        </p:nvSpPr>
        <p:spPr>
          <a:xfrm>
            <a:off x="3238500" y="1611384"/>
            <a:ext cx="1612900" cy="369332"/>
          </a:xfrm>
          <a:prstGeom prst="rect">
            <a:avLst/>
          </a:prstGeom>
          <a:noFill/>
        </p:spPr>
        <p:txBody>
          <a:bodyPr wrap="square">
            <a:spAutoFit/>
          </a:bodyPr>
          <a:lstStyle/>
          <a:p>
            <a:r>
              <a:rPr lang="zh-CN" altLang="en-US" dirty="0"/>
              <a:t>display.clear</a:t>
            </a:r>
            <a:r>
              <a:rPr lang="en-US" altLang="zh-CN" dirty="0"/>
              <a:t>()</a:t>
            </a:r>
            <a:endParaRPr lang="zh-CN" altLang="en-US" dirty="0"/>
          </a:p>
        </p:txBody>
      </p:sp>
      <p:sp>
        <p:nvSpPr>
          <p:cNvPr id="17" name="文本框 16">
            <a:extLst>
              <a:ext uri="{FF2B5EF4-FFF2-40B4-BE49-F238E27FC236}">
                <a16:creationId xmlns:a16="http://schemas.microsoft.com/office/drawing/2014/main" id="{0FE5AC72-4CCB-3706-FA6C-C15A8F01FF65}"/>
              </a:ext>
            </a:extLst>
          </p:cNvPr>
          <p:cNvSpPr txBox="1"/>
          <p:nvPr/>
        </p:nvSpPr>
        <p:spPr>
          <a:xfrm>
            <a:off x="3238500" y="526534"/>
            <a:ext cx="1955800" cy="369332"/>
          </a:xfrm>
          <a:prstGeom prst="rect">
            <a:avLst/>
          </a:prstGeom>
          <a:noFill/>
        </p:spPr>
        <p:txBody>
          <a:bodyPr wrap="square">
            <a:spAutoFit/>
          </a:bodyPr>
          <a:lstStyle/>
          <a:p>
            <a:r>
              <a:rPr lang="zh-CN" altLang="en-US" dirty="0"/>
              <a:t>display.show(“</a:t>
            </a:r>
            <a:r>
              <a:rPr lang="en-US" altLang="zh-CN" dirty="0"/>
              <a:t>*</a:t>
            </a:r>
            <a:r>
              <a:rPr lang="zh-CN" altLang="en-US" dirty="0"/>
              <a:t>")</a:t>
            </a:r>
          </a:p>
        </p:txBody>
      </p:sp>
      <p:sp>
        <p:nvSpPr>
          <p:cNvPr id="18" name="文本框 17">
            <a:extLst>
              <a:ext uri="{FF2B5EF4-FFF2-40B4-BE49-F238E27FC236}">
                <a16:creationId xmlns:a16="http://schemas.microsoft.com/office/drawing/2014/main" id="{B6BF0999-4FAA-AF7D-C319-ECCBEF86A19A}"/>
              </a:ext>
            </a:extLst>
          </p:cNvPr>
          <p:cNvSpPr txBox="1"/>
          <p:nvPr/>
        </p:nvSpPr>
        <p:spPr>
          <a:xfrm>
            <a:off x="3216342" y="1048244"/>
            <a:ext cx="1955800" cy="369332"/>
          </a:xfrm>
          <a:prstGeom prst="rect">
            <a:avLst/>
          </a:prstGeom>
          <a:noFill/>
        </p:spPr>
        <p:txBody>
          <a:bodyPr wrap="square">
            <a:spAutoFit/>
          </a:bodyPr>
          <a:lstStyle/>
          <a:p>
            <a:r>
              <a:rPr lang="en-US" altLang="zh-CN" dirty="0" err="1"/>
              <a:t>display.scroll</a:t>
            </a:r>
            <a:r>
              <a:rPr lang="en-US" altLang="zh-CN" dirty="0"/>
              <a:t>("")</a:t>
            </a:r>
            <a:endParaRPr lang="zh-CN" altLang="en-US" dirty="0"/>
          </a:p>
        </p:txBody>
      </p:sp>
      <p:sp>
        <p:nvSpPr>
          <p:cNvPr id="19" name="文本框 18">
            <a:extLst>
              <a:ext uri="{FF2B5EF4-FFF2-40B4-BE49-F238E27FC236}">
                <a16:creationId xmlns:a16="http://schemas.microsoft.com/office/drawing/2014/main" id="{BA064EC8-937D-C8A9-C109-7AC60EB95AC4}"/>
              </a:ext>
            </a:extLst>
          </p:cNvPr>
          <p:cNvSpPr txBox="1"/>
          <p:nvPr/>
        </p:nvSpPr>
        <p:spPr>
          <a:xfrm>
            <a:off x="1689100" y="2585033"/>
            <a:ext cx="1758546"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Image</a:t>
            </a:r>
            <a:endParaRPr lang="zh-CN" altLang="en-US" sz="2400" dirty="0">
              <a:latin typeface="宋体" panose="02010600030101010101" pitchFamily="2" charset="-122"/>
              <a:ea typeface="宋体" panose="02010600030101010101" pitchFamily="2" charset="-122"/>
            </a:endParaRPr>
          </a:p>
        </p:txBody>
      </p:sp>
      <p:sp>
        <p:nvSpPr>
          <p:cNvPr id="20" name="左大括号 19">
            <a:extLst>
              <a:ext uri="{FF2B5EF4-FFF2-40B4-BE49-F238E27FC236}">
                <a16:creationId xmlns:a16="http://schemas.microsoft.com/office/drawing/2014/main" id="{106B9728-744F-2D1A-C165-A3A7A4AE717D}"/>
              </a:ext>
            </a:extLst>
          </p:cNvPr>
          <p:cNvSpPr/>
          <p:nvPr/>
        </p:nvSpPr>
        <p:spPr>
          <a:xfrm>
            <a:off x="2859523" y="2284656"/>
            <a:ext cx="253450" cy="987928"/>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2" name="文本框 21">
            <a:extLst>
              <a:ext uri="{FF2B5EF4-FFF2-40B4-BE49-F238E27FC236}">
                <a16:creationId xmlns:a16="http://schemas.microsoft.com/office/drawing/2014/main" id="{2378F1AF-67EC-9785-E9BA-E7493F886497}"/>
              </a:ext>
            </a:extLst>
          </p:cNvPr>
          <p:cNvSpPr txBox="1"/>
          <p:nvPr/>
        </p:nvSpPr>
        <p:spPr>
          <a:xfrm>
            <a:off x="3195522" y="2101130"/>
            <a:ext cx="6248400" cy="461665"/>
          </a:xfrm>
          <a:prstGeom prst="rect">
            <a:avLst/>
          </a:prstGeom>
          <a:noFill/>
        </p:spPr>
        <p:txBody>
          <a:bodyPr wrap="square">
            <a:spAutoFit/>
          </a:bodyPr>
          <a:lstStyle/>
          <a:p>
            <a:r>
              <a:rPr lang="zh-CN" altLang="en-US" sz="2400" dirty="0"/>
              <a:t>Image.</a:t>
            </a:r>
            <a:r>
              <a:rPr lang="en-US" altLang="zh-CN" sz="2400" dirty="0"/>
              <a:t>HAPPY/</a:t>
            </a:r>
            <a:r>
              <a:rPr lang="zh-CN" altLang="en-US" sz="2400" dirty="0"/>
              <a:t>SAD</a:t>
            </a:r>
            <a:r>
              <a:rPr lang="en-US" altLang="zh-CN" sz="2400" dirty="0"/>
              <a:t>/HEART/YES/NO</a:t>
            </a:r>
            <a:endParaRPr lang="zh-CN" altLang="en-US" sz="2400" dirty="0"/>
          </a:p>
        </p:txBody>
      </p:sp>
      <p:sp>
        <p:nvSpPr>
          <p:cNvPr id="24" name="文本框 23">
            <a:extLst>
              <a:ext uri="{FF2B5EF4-FFF2-40B4-BE49-F238E27FC236}">
                <a16:creationId xmlns:a16="http://schemas.microsoft.com/office/drawing/2014/main" id="{1B61DDEC-2868-4621-6C78-279C978EC0A1}"/>
              </a:ext>
            </a:extLst>
          </p:cNvPr>
          <p:cNvSpPr txBox="1"/>
          <p:nvPr/>
        </p:nvSpPr>
        <p:spPr>
          <a:xfrm>
            <a:off x="8896756" y="2044592"/>
            <a:ext cx="216985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内建图像模块</a:t>
            </a:r>
          </a:p>
        </p:txBody>
      </p:sp>
      <p:sp>
        <p:nvSpPr>
          <p:cNvPr id="25" name="文本框 24">
            <a:extLst>
              <a:ext uri="{FF2B5EF4-FFF2-40B4-BE49-F238E27FC236}">
                <a16:creationId xmlns:a16="http://schemas.microsoft.com/office/drawing/2014/main" id="{543FC2C0-2B51-5BC5-9FEF-44D04629CB8F}"/>
              </a:ext>
            </a:extLst>
          </p:cNvPr>
          <p:cNvSpPr txBox="1"/>
          <p:nvPr/>
        </p:nvSpPr>
        <p:spPr>
          <a:xfrm>
            <a:off x="8896756" y="2937109"/>
            <a:ext cx="2761844"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0-9</a:t>
            </a:r>
            <a:r>
              <a:rPr lang="zh-CN" altLang="en-US" sz="2400" dirty="0">
                <a:latin typeface="宋体" panose="02010600030101010101" pitchFamily="2" charset="-122"/>
                <a:ea typeface="宋体" panose="02010600030101010101" pitchFamily="2" charset="-122"/>
              </a:rPr>
              <a:t>表示</a:t>
            </a:r>
            <a:r>
              <a:rPr lang="en-US" altLang="zh-CN" sz="2400" dirty="0">
                <a:latin typeface="宋体" panose="02010600030101010101" pitchFamily="2" charset="-122"/>
                <a:ea typeface="宋体" panose="02010600030101010101" pitchFamily="2" charset="-122"/>
              </a:rPr>
              <a:t>LED</a:t>
            </a:r>
            <a:r>
              <a:rPr lang="zh-CN" altLang="en-US" sz="2400" dirty="0">
                <a:latin typeface="宋体" panose="02010600030101010101" pitchFamily="2" charset="-122"/>
                <a:ea typeface="宋体" panose="02010600030101010101" pitchFamily="2" charset="-122"/>
              </a:rPr>
              <a:t>的亮度</a:t>
            </a:r>
          </a:p>
        </p:txBody>
      </p:sp>
      <p:sp>
        <p:nvSpPr>
          <p:cNvPr id="27" name="文本框 26">
            <a:extLst>
              <a:ext uri="{FF2B5EF4-FFF2-40B4-BE49-F238E27FC236}">
                <a16:creationId xmlns:a16="http://schemas.microsoft.com/office/drawing/2014/main" id="{BA433B23-C16B-244B-D2F1-A5286862D27F}"/>
              </a:ext>
            </a:extLst>
          </p:cNvPr>
          <p:cNvSpPr txBox="1"/>
          <p:nvPr/>
        </p:nvSpPr>
        <p:spPr>
          <a:xfrm>
            <a:off x="3112972" y="2962835"/>
            <a:ext cx="6413500" cy="461665"/>
          </a:xfrm>
          <a:prstGeom prst="rect">
            <a:avLst/>
          </a:prstGeom>
          <a:noFill/>
        </p:spPr>
        <p:txBody>
          <a:bodyPr wrap="square">
            <a:spAutoFit/>
          </a:bodyPr>
          <a:lstStyle/>
          <a:p>
            <a:r>
              <a:rPr lang="zh-CN" altLang="en-US" sz="2400" dirty="0"/>
              <a:t>Image('09090:77777:55555:03330:00100')</a:t>
            </a:r>
          </a:p>
        </p:txBody>
      </p:sp>
      <p:sp>
        <p:nvSpPr>
          <p:cNvPr id="28" name="文本框 27">
            <a:extLst>
              <a:ext uri="{FF2B5EF4-FFF2-40B4-BE49-F238E27FC236}">
                <a16:creationId xmlns:a16="http://schemas.microsoft.com/office/drawing/2014/main" id="{4C9B4AC4-A6A7-C5B1-FFD7-23206351AA55}"/>
              </a:ext>
            </a:extLst>
          </p:cNvPr>
          <p:cNvSpPr txBox="1"/>
          <p:nvPr/>
        </p:nvSpPr>
        <p:spPr>
          <a:xfrm>
            <a:off x="1689099" y="3773308"/>
            <a:ext cx="1028701"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sleep</a:t>
            </a:r>
            <a:endParaRPr lang="zh-CN" altLang="en-US" sz="2400" dirty="0">
              <a:latin typeface="宋体" panose="02010600030101010101" pitchFamily="2" charset="-122"/>
              <a:ea typeface="宋体" panose="02010600030101010101" pitchFamily="2" charset="-122"/>
            </a:endParaRPr>
          </a:p>
        </p:txBody>
      </p:sp>
      <p:sp>
        <p:nvSpPr>
          <p:cNvPr id="29" name="左大括号 28">
            <a:extLst>
              <a:ext uri="{FF2B5EF4-FFF2-40B4-BE49-F238E27FC236}">
                <a16:creationId xmlns:a16="http://schemas.microsoft.com/office/drawing/2014/main" id="{B0910828-948D-D3D9-99A9-67B70F8AC66A}"/>
              </a:ext>
            </a:extLst>
          </p:cNvPr>
          <p:cNvSpPr/>
          <p:nvPr/>
        </p:nvSpPr>
        <p:spPr>
          <a:xfrm>
            <a:off x="2851228" y="3607759"/>
            <a:ext cx="261743" cy="1121178"/>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5E3D0E2B-E84A-CFFA-405F-98160D50EEB5}"/>
              </a:ext>
            </a:extLst>
          </p:cNvPr>
          <p:cNvSpPr txBox="1"/>
          <p:nvPr/>
        </p:nvSpPr>
        <p:spPr>
          <a:xfrm>
            <a:off x="3075343" y="3468091"/>
            <a:ext cx="1280757" cy="461665"/>
          </a:xfrm>
          <a:prstGeom prst="rect">
            <a:avLst/>
          </a:prstGeom>
          <a:noFill/>
        </p:spPr>
        <p:txBody>
          <a:bodyPr wrap="square">
            <a:spAutoFit/>
          </a:bodyPr>
          <a:lstStyle/>
          <a:p>
            <a:r>
              <a:rPr lang="en-US" altLang="zh-CN" sz="2400" dirty="0"/>
              <a:t> sleep()</a:t>
            </a:r>
            <a:endParaRPr lang="zh-CN" altLang="en-US" sz="2400" dirty="0"/>
          </a:p>
        </p:txBody>
      </p:sp>
      <p:sp>
        <p:nvSpPr>
          <p:cNvPr id="31" name="文本框 30">
            <a:extLst>
              <a:ext uri="{FF2B5EF4-FFF2-40B4-BE49-F238E27FC236}">
                <a16:creationId xmlns:a16="http://schemas.microsoft.com/office/drawing/2014/main" id="{F3E60BED-2807-1041-B5D9-12D23F4C63E2}"/>
              </a:ext>
            </a:extLst>
          </p:cNvPr>
          <p:cNvSpPr txBox="1"/>
          <p:nvPr/>
        </p:nvSpPr>
        <p:spPr>
          <a:xfrm>
            <a:off x="4432291" y="3510176"/>
            <a:ext cx="3403609"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休眠（单位：毫秒）</a:t>
            </a:r>
          </a:p>
        </p:txBody>
      </p:sp>
      <p:sp>
        <p:nvSpPr>
          <p:cNvPr id="33" name="文本框 32">
            <a:extLst>
              <a:ext uri="{FF2B5EF4-FFF2-40B4-BE49-F238E27FC236}">
                <a16:creationId xmlns:a16="http://schemas.microsoft.com/office/drawing/2014/main" id="{FB09A7F6-E7CF-E8B9-292B-D95C0B0C9E39}"/>
              </a:ext>
            </a:extLst>
          </p:cNvPr>
          <p:cNvSpPr txBox="1"/>
          <p:nvPr/>
        </p:nvSpPr>
        <p:spPr>
          <a:xfrm>
            <a:off x="2992792" y="4329796"/>
            <a:ext cx="6976707" cy="461665"/>
          </a:xfrm>
          <a:prstGeom prst="rect">
            <a:avLst/>
          </a:prstGeom>
          <a:noFill/>
        </p:spPr>
        <p:txBody>
          <a:bodyPr wrap="square">
            <a:spAutoFit/>
          </a:bodyPr>
          <a:lstStyle/>
          <a:p>
            <a:r>
              <a:rPr lang="zh-CN" altLang="en-US" sz="2400" dirty="0"/>
              <a:t>注意：</a:t>
            </a:r>
            <a:r>
              <a:rPr lang="en-US" altLang="zh-CN" sz="2400" dirty="0"/>
              <a:t>python</a:t>
            </a:r>
            <a:r>
              <a:rPr lang="zh-CN" altLang="en-US" sz="2400" dirty="0"/>
              <a:t>中的</a:t>
            </a:r>
            <a:r>
              <a:rPr lang="en-US" altLang="zh-CN" sz="2400" dirty="0"/>
              <a:t>time</a:t>
            </a:r>
            <a:r>
              <a:rPr lang="zh-CN" altLang="en-US" sz="2400" dirty="0"/>
              <a:t>模块</a:t>
            </a:r>
            <a:r>
              <a:rPr lang="en-US" altLang="zh-CN" sz="2400" dirty="0" err="1"/>
              <a:t>time.sleep</a:t>
            </a:r>
            <a:r>
              <a:rPr lang="en-US" altLang="zh-CN" sz="2400" dirty="0"/>
              <a:t>(1)</a:t>
            </a:r>
            <a:r>
              <a:rPr lang="zh-CN" altLang="en-US" sz="2400" dirty="0"/>
              <a:t>单位是秒</a:t>
            </a:r>
          </a:p>
        </p:txBody>
      </p:sp>
      <p:sp>
        <p:nvSpPr>
          <p:cNvPr id="34" name="文本框 33">
            <a:extLst>
              <a:ext uri="{FF2B5EF4-FFF2-40B4-BE49-F238E27FC236}">
                <a16:creationId xmlns:a16="http://schemas.microsoft.com/office/drawing/2014/main" id="{D14878A6-D6EC-B272-EDD0-96DFBC8E321A}"/>
              </a:ext>
            </a:extLst>
          </p:cNvPr>
          <p:cNvSpPr txBox="1"/>
          <p:nvPr/>
        </p:nvSpPr>
        <p:spPr>
          <a:xfrm>
            <a:off x="1689099" y="5132573"/>
            <a:ext cx="1028701"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按钮</a:t>
            </a:r>
          </a:p>
        </p:txBody>
      </p:sp>
      <p:sp>
        <p:nvSpPr>
          <p:cNvPr id="35" name="左大括号 34">
            <a:extLst>
              <a:ext uri="{FF2B5EF4-FFF2-40B4-BE49-F238E27FC236}">
                <a16:creationId xmlns:a16="http://schemas.microsoft.com/office/drawing/2014/main" id="{E6D9D30D-654C-F113-9180-00FBA32B5CDB}"/>
              </a:ext>
            </a:extLst>
          </p:cNvPr>
          <p:cNvSpPr/>
          <p:nvPr/>
        </p:nvSpPr>
        <p:spPr>
          <a:xfrm>
            <a:off x="3784424" y="5083853"/>
            <a:ext cx="253450" cy="987928"/>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54C6BB97-214D-D647-6514-51B2A2F232D1}"/>
              </a:ext>
            </a:extLst>
          </p:cNvPr>
          <p:cNvSpPr txBox="1"/>
          <p:nvPr/>
        </p:nvSpPr>
        <p:spPr>
          <a:xfrm>
            <a:off x="4086197" y="4814131"/>
            <a:ext cx="2202319" cy="461665"/>
          </a:xfrm>
          <a:prstGeom prst="rect">
            <a:avLst/>
          </a:prstGeom>
          <a:noFill/>
        </p:spPr>
        <p:txBody>
          <a:bodyPr wrap="square">
            <a:spAutoFit/>
          </a:bodyPr>
          <a:lstStyle/>
          <a:p>
            <a:r>
              <a:rPr lang="en-US" altLang="zh-CN" sz="2400" dirty="0" err="1"/>
              <a:t>is_pressed</a:t>
            </a:r>
            <a:endParaRPr lang="zh-CN" altLang="en-US" sz="2400" dirty="0"/>
          </a:p>
        </p:txBody>
      </p:sp>
      <p:sp>
        <p:nvSpPr>
          <p:cNvPr id="39" name="文本框 38">
            <a:extLst>
              <a:ext uri="{FF2B5EF4-FFF2-40B4-BE49-F238E27FC236}">
                <a16:creationId xmlns:a16="http://schemas.microsoft.com/office/drawing/2014/main" id="{ACC40D80-68B8-816C-3A9F-F1077CA87AA5}"/>
              </a:ext>
            </a:extLst>
          </p:cNvPr>
          <p:cNvSpPr txBox="1"/>
          <p:nvPr/>
        </p:nvSpPr>
        <p:spPr>
          <a:xfrm>
            <a:off x="2623381" y="4974720"/>
            <a:ext cx="1293710" cy="369332"/>
          </a:xfrm>
          <a:prstGeom prst="rect">
            <a:avLst/>
          </a:prstGeom>
          <a:noFill/>
        </p:spPr>
        <p:txBody>
          <a:bodyPr wrap="square">
            <a:spAutoFit/>
          </a:bodyPr>
          <a:lstStyle/>
          <a:p>
            <a:r>
              <a:rPr lang="zh-CN" altLang="en-US" dirty="0"/>
              <a:t>button_a</a:t>
            </a:r>
          </a:p>
        </p:txBody>
      </p:sp>
      <p:sp>
        <p:nvSpPr>
          <p:cNvPr id="41" name="文本框 40">
            <a:extLst>
              <a:ext uri="{FF2B5EF4-FFF2-40B4-BE49-F238E27FC236}">
                <a16:creationId xmlns:a16="http://schemas.microsoft.com/office/drawing/2014/main" id="{A7A61AD1-3CC9-73CA-E089-8CD88E0624AC}"/>
              </a:ext>
            </a:extLst>
          </p:cNvPr>
          <p:cNvSpPr txBox="1"/>
          <p:nvPr/>
        </p:nvSpPr>
        <p:spPr>
          <a:xfrm>
            <a:off x="2643087" y="5393151"/>
            <a:ext cx="1274004" cy="369332"/>
          </a:xfrm>
          <a:prstGeom prst="rect">
            <a:avLst/>
          </a:prstGeom>
          <a:noFill/>
        </p:spPr>
        <p:txBody>
          <a:bodyPr wrap="square">
            <a:spAutoFit/>
          </a:bodyPr>
          <a:lstStyle/>
          <a:p>
            <a:r>
              <a:rPr lang="zh-CN" altLang="en-US" dirty="0"/>
              <a:t>button_b</a:t>
            </a:r>
          </a:p>
        </p:txBody>
      </p:sp>
      <p:sp>
        <p:nvSpPr>
          <p:cNvPr id="42" name="文本框 41">
            <a:extLst>
              <a:ext uri="{FF2B5EF4-FFF2-40B4-BE49-F238E27FC236}">
                <a16:creationId xmlns:a16="http://schemas.microsoft.com/office/drawing/2014/main" id="{A5AA6046-F4EE-F2DE-EBC4-64F10A5C8FEA}"/>
              </a:ext>
            </a:extLst>
          </p:cNvPr>
          <p:cNvSpPr txBox="1"/>
          <p:nvPr/>
        </p:nvSpPr>
        <p:spPr>
          <a:xfrm>
            <a:off x="6004057" y="4760649"/>
            <a:ext cx="2696336" cy="461665"/>
          </a:xfrm>
          <a:prstGeom prst="rect">
            <a:avLst/>
          </a:prstGeom>
          <a:noFill/>
        </p:spPr>
        <p:txBody>
          <a:bodyPr wrap="square">
            <a:spAutoFit/>
          </a:bodyPr>
          <a:lstStyle/>
          <a:p>
            <a:r>
              <a:rPr lang="zh-CN" altLang="en-US" sz="2400" dirty="0"/>
              <a:t>按钮是否正被按下</a:t>
            </a:r>
          </a:p>
        </p:txBody>
      </p:sp>
      <p:sp>
        <p:nvSpPr>
          <p:cNvPr id="43" name="文本框 42">
            <a:extLst>
              <a:ext uri="{FF2B5EF4-FFF2-40B4-BE49-F238E27FC236}">
                <a16:creationId xmlns:a16="http://schemas.microsoft.com/office/drawing/2014/main" id="{FC0D2D19-8A35-C582-F9B6-3F1A5DA3B44E}"/>
              </a:ext>
            </a:extLst>
          </p:cNvPr>
          <p:cNvSpPr txBox="1"/>
          <p:nvPr/>
        </p:nvSpPr>
        <p:spPr>
          <a:xfrm>
            <a:off x="4100865" y="5298466"/>
            <a:ext cx="2202319" cy="461665"/>
          </a:xfrm>
          <a:prstGeom prst="rect">
            <a:avLst/>
          </a:prstGeom>
          <a:noFill/>
        </p:spPr>
        <p:txBody>
          <a:bodyPr wrap="square">
            <a:spAutoFit/>
          </a:bodyPr>
          <a:lstStyle/>
          <a:p>
            <a:r>
              <a:rPr lang="en-US" altLang="zh-CN" sz="2400" dirty="0" err="1"/>
              <a:t>was_pressed</a:t>
            </a:r>
            <a:endParaRPr lang="zh-CN" altLang="en-US" sz="2400" dirty="0"/>
          </a:p>
        </p:txBody>
      </p:sp>
      <p:sp>
        <p:nvSpPr>
          <p:cNvPr id="44" name="文本框 43">
            <a:extLst>
              <a:ext uri="{FF2B5EF4-FFF2-40B4-BE49-F238E27FC236}">
                <a16:creationId xmlns:a16="http://schemas.microsoft.com/office/drawing/2014/main" id="{E7E9DECC-C91A-B4FD-0FAC-4242F7DCC807}"/>
              </a:ext>
            </a:extLst>
          </p:cNvPr>
          <p:cNvSpPr txBox="1"/>
          <p:nvPr/>
        </p:nvSpPr>
        <p:spPr>
          <a:xfrm>
            <a:off x="6004057" y="5337624"/>
            <a:ext cx="2696336" cy="461665"/>
          </a:xfrm>
          <a:prstGeom prst="rect">
            <a:avLst/>
          </a:prstGeom>
          <a:noFill/>
        </p:spPr>
        <p:txBody>
          <a:bodyPr wrap="square">
            <a:spAutoFit/>
          </a:bodyPr>
          <a:lstStyle/>
          <a:p>
            <a:r>
              <a:rPr lang="zh-CN" altLang="en-US" sz="2400" dirty="0"/>
              <a:t>按钮是否被按下过</a:t>
            </a:r>
          </a:p>
        </p:txBody>
      </p:sp>
      <p:sp>
        <p:nvSpPr>
          <p:cNvPr id="45" name="文本框 44">
            <a:extLst>
              <a:ext uri="{FF2B5EF4-FFF2-40B4-BE49-F238E27FC236}">
                <a16:creationId xmlns:a16="http://schemas.microsoft.com/office/drawing/2014/main" id="{A4085E53-9BAC-BE37-29E4-B7574C039258}"/>
              </a:ext>
            </a:extLst>
          </p:cNvPr>
          <p:cNvSpPr txBox="1"/>
          <p:nvPr/>
        </p:nvSpPr>
        <p:spPr>
          <a:xfrm>
            <a:off x="4158656" y="5768477"/>
            <a:ext cx="2202319" cy="461665"/>
          </a:xfrm>
          <a:prstGeom prst="rect">
            <a:avLst/>
          </a:prstGeom>
          <a:noFill/>
        </p:spPr>
        <p:txBody>
          <a:bodyPr wrap="square">
            <a:spAutoFit/>
          </a:bodyPr>
          <a:lstStyle/>
          <a:p>
            <a:r>
              <a:rPr lang="en-US" altLang="zh-CN" sz="2400" dirty="0" err="1"/>
              <a:t>get_pressed</a:t>
            </a:r>
            <a:endParaRPr lang="zh-CN" altLang="en-US" sz="2400" dirty="0"/>
          </a:p>
        </p:txBody>
      </p:sp>
      <p:sp>
        <p:nvSpPr>
          <p:cNvPr id="46" name="文本框 45">
            <a:extLst>
              <a:ext uri="{FF2B5EF4-FFF2-40B4-BE49-F238E27FC236}">
                <a16:creationId xmlns:a16="http://schemas.microsoft.com/office/drawing/2014/main" id="{C7A0FD7B-A57E-7795-1A8C-57C75D3AD8C5}"/>
              </a:ext>
            </a:extLst>
          </p:cNvPr>
          <p:cNvSpPr txBox="1"/>
          <p:nvPr/>
        </p:nvSpPr>
        <p:spPr>
          <a:xfrm>
            <a:off x="6004057" y="5860958"/>
            <a:ext cx="2696336" cy="461665"/>
          </a:xfrm>
          <a:prstGeom prst="rect">
            <a:avLst/>
          </a:prstGeom>
          <a:noFill/>
        </p:spPr>
        <p:txBody>
          <a:bodyPr wrap="square">
            <a:spAutoFit/>
          </a:bodyPr>
          <a:lstStyle/>
          <a:p>
            <a:r>
              <a:rPr lang="zh-CN" altLang="en-US" sz="2400" dirty="0"/>
              <a:t>按钮被按下的次数</a:t>
            </a:r>
          </a:p>
        </p:txBody>
      </p:sp>
      <p:sp>
        <p:nvSpPr>
          <p:cNvPr id="47" name="文本框 46">
            <a:extLst>
              <a:ext uri="{FF2B5EF4-FFF2-40B4-BE49-F238E27FC236}">
                <a16:creationId xmlns:a16="http://schemas.microsoft.com/office/drawing/2014/main" id="{49A23E6F-086A-4262-8335-6B66F4233B32}"/>
              </a:ext>
            </a:extLst>
          </p:cNvPr>
          <p:cNvSpPr txBox="1"/>
          <p:nvPr/>
        </p:nvSpPr>
        <p:spPr>
          <a:xfrm>
            <a:off x="1723286" y="6242857"/>
            <a:ext cx="135081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传感器</a:t>
            </a:r>
          </a:p>
        </p:txBody>
      </p:sp>
      <p:sp>
        <p:nvSpPr>
          <p:cNvPr id="48" name="文本框 47">
            <a:extLst>
              <a:ext uri="{FF2B5EF4-FFF2-40B4-BE49-F238E27FC236}">
                <a16:creationId xmlns:a16="http://schemas.microsoft.com/office/drawing/2014/main" id="{B38EABFE-C7F8-747A-3C08-29CB67FFC4B9}"/>
              </a:ext>
            </a:extLst>
          </p:cNvPr>
          <p:cNvSpPr txBox="1"/>
          <p:nvPr/>
        </p:nvSpPr>
        <p:spPr>
          <a:xfrm>
            <a:off x="2911827" y="6242857"/>
            <a:ext cx="521241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温度传感器 </a:t>
            </a:r>
            <a:r>
              <a:rPr lang="en-US" altLang="zh-CN" sz="2400" dirty="0">
                <a:latin typeface="宋体" panose="02010600030101010101" pitchFamily="2" charset="-122"/>
                <a:ea typeface="宋体" panose="02010600030101010101" pitchFamily="2" charset="-122"/>
              </a:rPr>
              <a:t>temperature()</a:t>
            </a:r>
            <a:endParaRPr lang="zh-CN" altLang="en-US" sz="2400" dirty="0">
              <a:latin typeface="宋体" panose="02010600030101010101" pitchFamily="2" charset="-122"/>
              <a:ea typeface="宋体" panose="02010600030101010101" pitchFamily="2" charset="-122"/>
            </a:endParaRPr>
          </a:p>
        </p:txBody>
      </p:sp>
      <p:sp>
        <p:nvSpPr>
          <p:cNvPr id="49" name="文本框 48">
            <a:extLst>
              <a:ext uri="{FF2B5EF4-FFF2-40B4-BE49-F238E27FC236}">
                <a16:creationId xmlns:a16="http://schemas.microsoft.com/office/drawing/2014/main" id="{D5A892C0-C48B-D368-9702-94AF0619336E}"/>
              </a:ext>
            </a:extLst>
          </p:cNvPr>
          <p:cNvSpPr txBox="1"/>
          <p:nvPr/>
        </p:nvSpPr>
        <p:spPr>
          <a:xfrm>
            <a:off x="6859876" y="6242857"/>
            <a:ext cx="521241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加速度传感器、光线传感器</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94783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p:bldP spid="12" grpId="0"/>
      <p:bldP spid="13" grpId="0"/>
      <p:bldP spid="15" grpId="0"/>
      <p:bldP spid="17" grpId="0"/>
      <p:bldP spid="18" grpId="0"/>
      <p:bldP spid="19" grpId="0"/>
      <p:bldP spid="20" grpId="0" animBg="1"/>
      <p:bldP spid="22" grpId="0"/>
      <p:bldP spid="24" grpId="0"/>
      <p:bldP spid="25" grpId="0"/>
      <p:bldP spid="27" grpId="0"/>
      <p:bldP spid="28" grpId="0"/>
      <p:bldP spid="29" grpId="0" animBg="1"/>
      <p:bldP spid="30" grpId="0"/>
      <p:bldP spid="31" grpId="0"/>
      <p:bldP spid="33" grpId="0"/>
      <p:bldP spid="34" grpId="0"/>
      <p:bldP spid="35" grpId="0" animBg="1"/>
      <p:bldP spid="36" grpId="0"/>
      <p:bldP spid="39" grpId="0"/>
      <p:bldP spid="41" grpId="0"/>
      <p:bldP spid="42" grpId="0"/>
      <p:bldP spid="43" grpId="0"/>
      <p:bldP spid="44" grpId="0"/>
      <p:bldP spid="45" grpId="0"/>
      <p:bldP spid="46" grpId="0"/>
      <p:bldP spid="47"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06BD65-6D8A-F3FD-25E6-E94EE6E0B58A}"/>
              </a:ext>
            </a:extLst>
          </p:cNvPr>
          <p:cNvSpPr txBox="1"/>
          <p:nvPr/>
        </p:nvSpPr>
        <p:spPr>
          <a:xfrm>
            <a:off x="-177230" y="3172811"/>
            <a:ext cx="1790130" cy="523220"/>
          </a:xfrm>
          <a:prstGeom prst="rect">
            <a:avLst/>
          </a:prstGeom>
          <a:noFill/>
        </p:spPr>
        <p:txBody>
          <a:bodyPr wrap="square" rtlCol="0">
            <a:spAutoFit/>
          </a:bodyPr>
          <a:lstStyle/>
          <a:p>
            <a:r>
              <a:rPr lang="en-US" altLang="zh-CN" sz="2800" dirty="0" err="1"/>
              <a:t>microbit</a:t>
            </a:r>
            <a:endParaRPr lang="zh-CN" altLang="en-US" sz="2800" dirty="0"/>
          </a:p>
        </p:txBody>
      </p:sp>
      <p:sp>
        <p:nvSpPr>
          <p:cNvPr id="4" name="左大括号 3">
            <a:extLst>
              <a:ext uri="{FF2B5EF4-FFF2-40B4-BE49-F238E27FC236}">
                <a16:creationId xmlns:a16="http://schemas.microsoft.com/office/drawing/2014/main" id="{EFD8F761-11BA-3F97-CFE2-D8689CF36B7B}"/>
              </a:ext>
            </a:extLst>
          </p:cNvPr>
          <p:cNvSpPr/>
          <p:nvPr/>
        </p:nvSpPr>
        <p:spPr>
          <a:xfrm>
            <a:off x="1023857" y="195193"/>
            <a:ext cx="647130" cy="630523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FBE135B-32CA-E990-643B-2ED66C86A4CC}"/>
              </a:ext>
            </a:extLst>
          </p:cNvPr>
          <p:cNvSpPr txBox="1"/>
          <p:nvPr/>
        </p:nvSpPr>
        <p:spPr>
          <a:xfrm>
            <a:off x="1448857" y="947548"/>
            <a:ext cx="444260"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模块扩展</a:t>
            </a:r>
          </a:p>
        </p:txBody>
      </p:sp>
      <p:sp>
        <p:nvSpPr>
          <p:cNvPr id="6" name="文本框 5">
            <a:extLst>
              <a:ext uri="{FF2B5EF4-FFF2-40B4-BE49-F238E27FC236}">
                <a16:creationId xmlns:a16="http://schemas.microsoft.com/office/drawing/2014/main" id="{B6E488EF-3373-492C-C2A2-405BEFC7A5C2}"/>
              </a:ext>
            </a:extLst>
          </p:cNvPr>
          <p:cNvSpPr txBox="1"/>
          <p:nvPr/>
        </p:nvSpPr>
        <p:spPr>
          <a:xfrm>
            <a:off x="1936179" y="281462"/>
            <a:ext cx="103358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引脚</a:t>
            </a:r>
          </a:p>
        </p:txBody>
      </p:sp>
      <p:sp>
        <p:nvSpPr>
          <p:cNvPr id="7" name="文本框 6">
            <a:extLst>
              <a:ext uri="{FF2B5EF4-FFF2-40B4-BE49-F238E27FC236}">
                <a16:creationId xmlns:a16="http://schemas.microsoft.com/office/drawing/2014/main" id="{02E29819-EBC9-8538-6083-E618472AF09E}"/>
              </a:ext>
            </a:extLst>
          </p:cNvPr>
          <p:cNvSpPr txBox="1"/>
          <p:nvPr/>
        </p:nvSpPr>
        <p:spPr>
          <a:xfrm>
            <a:off x="1814060" y="2259156"/>
            <a:ext cx="175854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信号读写</a:t>
            </a:r>
          </a:p>
        </p:txBody>
      </p:sp>
      <p:sp>
        <p:nvSpPr>
          <p:cNvPr id="8" name="文本框 7">
            <a:extLst>
              <a:ext uri="{FF2B5EF4-FFF2-40B4-BE49-F238E27FC236}">
                <a16:creationId xmlns:a16="http://schemas.microsoft.com/office/drawing/2014/main" id="{719CBD7C-503F-21C1-12C5-72E0A3BAC966}"/>
              </a:ext>
            </a:extLst>
          </p:cNvPr>
          <p:cNvSpPr txBox="1"/>
          <p:nvPr/>
        </p:nvSpPr>
        <p:spPr>
          <a:xfrm>
            <a:off x="3368474" y="279530"/>
            <a:ext cx="1582489"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pin0-16</a:t>
            </a:r>
          </a:p>
        </p:txBody>
      </p:sp>
      <p:sp>
        <p:nvSpPr>
          <p:cNvPr id="10" name="文本框 9">
            <a:extLst>
              <a:ext uri="{FF2B5EF4-FFF2-40B4-BE49-F238E27FC236}">
                <a16:creationId xmlns:a16="http://schemas.microsoft.com/office/drawing/2014/main" id="{89080678-9295-B58D-825E-49B46CB65C0B}"/>
              </a:ext>
            </a:extLst>
          </p:cNvPr>
          <p:cNvSpPr txBox="1"/>
          <p:nvPr/>
        </p:nvSpPr>
        <p:spPr>
          <a:xfrm>
            <a:off x="3332674" y="1209158"/>
            <a:ext cx="3046291" cy="523220"/>
          </a:xfrm>
          <a:prstGeom prst="rect">
            <a:avLst/>
          </a:prstGeom>
          <a:noFill/>
        </p:spPr>
        <p:txBody>
          <a:bodyPr wrap="square">
            <a:spAutoFit/>
          </a:bodyPr>
          <a:lstStyle/>
          <a:p>
            <a:r>
              <a:rPr lang="zh-CN" altLang="en-US" sz="2800" dirty="0"/>
              <a:t>pin0.read_analog</a:t>
            </a:r>
            <a:r>
              <a:rPr lang="en-US" altLang="zh-CN" sz="2800" dirty="0"/>
              <a:t>()</a:t>
            </a:r>
            <a:endParaRPr lang="zh-CN" altLang="en-US" sz="2800" dirty="0"/>
          </a:p>
        </p:txBody>
      </p:sp>
      <p:sp>
        <p:nvSpPr>
          <p:cNvPr id="11" name="文本框 10">
            <a:extLst>
              <a:ext uri="{FF2B5EF4-FFF2-40B4-BE49-F238E27FC236}">
                <a16:creationId xmlns:a16="http://schemas.microsoft.com/office/drawing/2014/main" id="{750327EA-E88F-76BD-D7FB-75DEBA3EFA58}"/>
              </a:ext>
            </a:extLst>
          </p:cNvPr>
          <p:cNvSpPr txBox="1"/>
          <p:nvPr/>
        </p:nvSpPr>
        <p:spPr>
          <a:xfrm>
            <a:off x="6771517" y="1154702"/>
            <a:ext cx="5208525" cy="707886"/>
          </a:xfrm>
          <a:prstGeom prst="rect">
            <a:avLst/>
          </a:prstGeom>
          <a:noFill/>
        </p:spPr>
        <p:txBody>
          <a:bodyPr wrap="square">
            <a:spAutoFit/>
          </a:bodyPr>
          <a:lstStyle/>
          <a:p>
            <a:r>
              <a:rPr lang="zh-CN" altLang="en-US" sz="2000" dirty="0"/>
              <a:t>一般用于温度、湿度、光线等各类传感器获取外部数据</a:t>
            </a:r>
          </a:p>
        </p:txBody>
      </p:sp>
      <p:sp>
        <p:nvSpPr>
          <p:cNvPr id="13" name="文本框 12">
            <a:extLst>
              <a:ext uri="{FF2B5EF4-FFF2-40B4-BE49-F238E27FC236}">
                <a16:creationId xmlns:a16="http://schemas.microsoft.com/office/drawing/2014/main" id="{B6E73905-A516-C69C-F267-9BCFFD34E3F3}"/>
              </a:ext>
            </a:extLst>
          </p:cNvPr>
          <p:cNvSpPr txBox="1"/>
          <p:nvPr/>
        </p:nvSpPr>
        <p:spPr>
          <a:xfrm>
            <a:off x="3332674" y="1840605"/>
            <a:ext cx="3135838" cy="523220"/>
          </a:xfrm>
          <a:prstGeom prst="rect">
            <a:avLst/>
          </a:prstGeom>
          <a:noFill/>
        </p:spPr>
        <p:txBody>
          <a:bodyPr wrap="square">
            <a:spAutoFit/>
          </a:bodyPr>
          <a:lstStyle/>
          <a:p>
            <a:r>
              <a:rPr lang="zh-CN" altLang="en-US" sz="2800" dirty="0"/>
              <a:t>pin0.read_digital()</a:t>
            </a:r>
          </a:p>
        </p:txBody>
      </p:sp>
      <p:sp>
        <p:nvSpPr>
          <p:cNvPr id="14" name="文本框 13">
            <a:extLst>
              <a:ext uri="{FF2B5EF4-FFF2-40B4-BE49-F238E27FC236}">
                <a16:creationId xmlns:a16="http://schemas.microsoft.com/office/drawing/2014/main" id="{7C721D53-FCC5-0B2B-B7ED-92D70B74FDB5}"/>
              </a:ext>
            </a:extLst>
          </p:cNvPr>
          <p:cNvSpPr txBox="1"/>
          <p:nvPr/>
        </p:nvSpPr>
        <p:spPr>
          <a:xfrm>
            <a:off x="6690642" y="1969838"/>
            <a:ext cx="5208525" cy="400110"/>
          </a:xfrm>
          <a:prstGeom prst="rect">
            <a:avLst/>
          </a:prstGeom>
          <a:noFill/>
        </p:spPr>
        <p:txBody>
          <a:bodyPr wrap="square">
            <a:spAutoFit/>
          </a:bodyPr>
          <a:lstStyle/>
          <a:p>
            <a:r>
              <a:rPr lang="zh-CN" altLang="en-US" sz="2000" dirty="0"/>
              <a:t>读数将为</a:t>
            </a:r>
            <a:r>
              <a:rPr lang="en-US" altLang="zh-CN" sz="2000" dirty="0"/>
              <a:t>0</a:t>
            </a:r>
            <a:r>
              <a:rPr lang="zh-CN" altLang="en-US" sz="2000" dirty="0"/>
              <a:t>（低电平）或</a:t>
            </a:r>
            <a:r>
              <a:rPr lang="en-US" altLang="zh-CN" sz="2000" dirty="0"/>
              <a:t>1</a:t>
            </a:r>
            <a:r>
              <a:rPr lang="zh-CN" altLang="en-US" sz="2000" dirty="0"/>
              <a:t>（高电平）</a:t>
            </a:r>
          </a:p>
        </p:txBody>
      </p:sp>
      <p:sp>
        <p:nvSpPr>
          <p:cNvPr id="15" name="文本框 14">
            <a:extLst>
              <a:ext uri="{FF2B5EF4-FFF2-40B4-BE49-F238E27FC236}">
                <a16:creationId xmlns:a16="http://schemas.microsoft.com/office/drawing/2014/main" id="{ABED0528-A09F-1AF8-E58D-5BD6AF9E4877}"/>
              </a:ext>
            </a:extLst>
          </p:cNvPr>
          <p:cNvSpPr txBox="1"/>
          <p:nvPr/>
        </p:nvSpPr>
        <p:spPr>
          <a:xfrm>
            <a:off x="6755651" y="371249"/>
            <a:ext cx="5208525" cy="707886"/>
          </a:xfrm>
          <a:prstGeom prst="rect">
            <a:avLst/>
          </a:prstGeom>
          <a:noFill/>
        </p:spPr>
        <p:txBody>
          <a:bodyPr wrap="square">
            <a:spAutoFit/>
          </a:bodyPr>
          <a:lstStyle/>
          <a:p>
            <a:r>
              <a:rPr lang="zh-CN" altLang="en-US" sz="2000" dirty="0"/>
              <a:t>读取施加到</a:t>
            </a:r>
            <a:r>
              <a:rPr lang="en-US" altLang="zh-CN" sz="2000" dirty="0"/>
              <a:t>pin0</a:t>
            </a:r>
            <a:r>
              <a:rPr lang="zh-CN" altLang="en-US" sz="2000" dirty="0"/>
              <a:t>的电压，将电压值映射到</a:t>
            </a:r>
            <a:r>
              <a:rPr lang="en-US" altLang="zh-CN" sz="2000" dirty="0"/>
              <a:t>0-1023</a:t>
            </a:r>
            <a:r>
              <a:rPr lang="zh-CN" altLang="en-US" sz="2000" dirty="0"/>
              <a:t>之间的数字</a:t>
            </a:r>
          </a:p>
        </p:txBody>
      </p:sp>
      <p:sp>
        <p:nvSpPr>
          <p:cNvPr id="17" name="文本框 16">
            <a:extLst>
              <a:ext uri="{FF2B5EF4-FFF2-40B4-BE49-F238E27FC236}">
                <a16:creationId xmlns:a16="http://schemas.microsoft.com/office/drawing/2014/main" id="{EFF17438-4715-6BCA-DB79-038276E6B970}"/>
              </a:ext>
            </a:extLst>
          </p:cNvPr>
          <p:cNvSpPr txBox="1"/>
          <p:nvPr/>
        </p:nvSpPr>
        <p:spPr>
          <a:xfrm>
            <a:off x="3332674" y="3103498"/>
            <a:ext cx="6686550" cy="523220"/>
          </a:xfrm>
          <a:prstGeom prst="rect">
            <a:avLst/>
          </a:prstGeom>
          <a:noFill/>
        </p:spPr>
        <p:txBody>
          <a:bodyPr wrap="square">
            <a:spAutoFit/>
          </a:bodyPr>
          <a:lstStyle/>
          <a:p>
            <a:r>
              <a:rPr lang="zh-CN" altLang="en-US" sz="2800" dirty="0"/>
              <a:t>pin0.write_digital()</a:t>
            </a:r>
          </a:p>
        </p:txBody>
      </p:sp>
      <p:sp>
        <p:nvSpPr>
          <p:cNvPr id="19" name="文本框 18">
            <a:extLst>
              <a:ext uri="{FF2B5EF4-FFF2-40B4-BE49-F238E27FC236}">
                <a16:creationId xmlns:a16="http://schemas.microsoft.com/office/drawing/2014/main" id="{DE26CD0C-318E-6CC3-4C7B-239494979B34}"/>
              </a:ext>
            </a:extLst>
          </p:cNvPr>
          <p:cNvSpPr txBox="1"/>
          <p:nvPr/>
        </p:nvSpPr>
        <p:spPr>
          <a:xfrm>
            <a:off x="3332674" y="2472052"/>
            <a:ext cx="6686550" cy="523220"/>
          </a:xfrm>
          <a:prstGeom prst="rect">
            <a:avLst/>
          </a:prstGeom>
          <a:noFill/>
        </p:spPr>
        <p:txBody>
          <a:bodyPr wrap="square">
            <a:spAutoFit/>
          </a:bodyPr>
          <a:lstStyle/>
          <a:p>
            <a:r>
              <a:rPr lang="zh-CN" altLang="en-US" sz="2800" dirty="0"/>
              <a:t>pin0.write_analog()</a:t>
            </a:r>
          </a:p>
        </p:txBody>
      </p:sp>
      <p:sp>
        <p:nvSpPr>
          <p:cNvPr id="20" name="文本框 19">
            <a:extLst>
              <a:ext uri="{FF2B5EF4-FFF2-40B4-BE49-F238E27FC236}">
                <a16:creationId xmlns:a16="http://schemas.microsoft.com/office/drawing/2014/main" id="{FDA3C896-BA38-77D2-B3C8-2AB0FBB66A4D}"/>
              </a:ext>
            </a:extLst>
          </p:cNvPr>
          <p:cNvSpPr txBox="1"/>
          <p:nvPr/>
        </p:nvSpPr>
        <p:spPr>
          <a:xfrm>
            <a:off x="6690642" y="2995272"/>
            <a:ext cx="6686550" cy="707886"/>
          </a:xfrm>
          <a:prstGeom prst="rect">
            <a:avLst/>
          </a:prstGeom>
          <a:noFill/>
        </p:spPr>
        <p:txBody>
          <a:bodyPr wrap="square">
            <a:spAutoFit/>
          </a:bodyPr>
          <a:lstStyle/>
          <a:p>
            <a:r>
              <a:rPr lang="zh-CN" altLang="en-US" sz="2000" dirty="0"/>
              <a:t>如果值为</a:t>
            </a:r>
            <a:r>
              <a:rPr lang="en-US" altLang="zh-CN" sz="2000" dirty="0"/>
              <a:t>1</a:t>
            </a:r>
            <a:r>
              <a:rPr lang="zh-CN" altLang="en-US" sz="2000" dirty="0"/>
              <a:t>，将</a:t>
            </a:r>
            <a:r>
              <a:rPr lang="en-US" altLang="zh-CN" sz="2000" dirty="0"/>
              <a:t>pin0</a:t>
            </a:r>
            <a:r>
              <a:rPr lang="zh-CN" altLang="en-US" sz="2000" dirty="0"/>
              <a:t>输出为高电平；</a:t>
            </a:r>
            <a:endParaRPr lang="en-US" altLang="zh-CN" sz="2000" dirty="0"/>
          </a:p>
          <a:p>
            <a:r>
              <a:rPr lang="zh-CN" altLang="en-US" sz="2000" dirty="0"/>
              <a:t>如果值为</a:t>
            </a:r>
            <a:r>
              <a:rPr lang="en-US" altLang="zh-CN" sz="2000" dirty="0"/>
              <a:t>0</a:t>
            </a:r>
            <a:r>
              <a:rPr lang="zh-CN" altLang="en-US" sz="2000" dirty="0"/>
              <a:t>，则</a:t>
            </a:r>
            <a:r>
              <a:rPr lang="en-US" altLang="zh-CN" sz="2000" dirty="0"/>
              <a:t>pin0</a:t>
            </a:r>
            <a:r>
              <a:rPr lang="zh-CN" altLang="en-US" sz="2000" dirty="0"/>
              <a:t>输出为低电平</a:t>
            </a:r>
          </a:p>
        </p:txBody>
      </p:sp>
      <p:sp>
        <p:nvSpPr>
          <p:cNvPr id="21" name="文本框 20">
            <a:extLst>
              <a:ext uri="{FF2B5EF4-FFF2-40B4-BE49-F238E27FC236}">
                <a16:creationId xmlns:a16="http://schemas.microsoft.com/office/drawing/2014/main" id="{EF8F26C9-68C2-8BA8-7B3F-66155C94B55A}"/>
              </a:ext>
            </a:extLst>
          </p:cNvPr>
          <p:cNvSpPr txBox="1"/>
          <p:nvPr/>
        </p:nvSpPr>
        <p:spPr>
          <a:xfrm>
            <a:off x="6690642" y="2482555"/>
            <a:ext cx="5208525" cy="400110"/>
          </a:xfrm>
          <a:prstGeom prst="rect">
            <a:avLst/>
          </a:prstGeom>
          <a:noFill/>
        </p:spPr>
        <p:txBody>
          <a:bodyPr wrap="square">
            <a:spAutoFit/>
          </a:bodyPr>
          <a:lstStyle/>
          <a:p>
            <a:r>
              <a:rPr lang="zh-CN" altLang="en-US" sz="2000" dirty="0"/>
              <a:t>设置</a:t>
            </a:r>
            <a:r>
              <a:rPr lang="en-US" altLang="zh-CN" sz="2000" dirty="0"/>
              <a:t>pin0</a:t>
            </a:r>
            <a:r>
              <a:rPr lang="zh-CN" altLang="en-US" sz="2000" dirty="0"/>
              <a:t>输出</a:t>
            </a:r>
            <a:r>
              <a:rPr lang="en-US" altLang="zh-CN" sz="2000" dirty="0"/>
              <a:t>0-1023</a:t>
            </a:r>
            <a:r>
              <a:rPr lang="zh-CN" altLang="en-US" sz="2000" dirty="0"/>
              <a:t>之间的电压值</a:t>
            </a:r>
          </a:p>
        </p:txBody>
      </p:sp>
      <p:sp>
        <p:nvSpPr>
          <p:cNvPr id="22" name="左大括号 21">
            <a:extLst>
              <a:ext uri="{FF2B5EF4-FFF2-40B4-BE49-F238E27FC236}">
                <a16:creationId xmlns:a16="http://schemas.microsoft.com/office/drawing/2014/main" id="{A6C92B12-D69D-998E-564E-AE3ED43025F6}"/>
              </a:ext>
            </a:extLst>
          </p:cNvPr>
          <p:cNvSpPr/>
          <p:nvPr/>
        </p:nvSpPr>
        <p:spPr>
          <a:xfrm>
            <a:off x="6537744" y="609600"/>
            <a:ext cx="225957" cy="1199117"/>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54F5177D-79C7-FE04-4F7C-EA4722242335}"/>
              </a:ext>
            </a:extLst>
          </p:cNvPr>
          <p:cNvSpPr txBox="1"/>
          <p:nvPr/>
        </p:nvSpPr>
        <p:spPr>
          <a:xfrm>
            <a:off x="1653266" y="4891312"/>
            <a:ext cx="1218808" cy="461665"/>
          </a:xfrm>
          <a:prstGeom prst="rect">
            <a:avLst/>
          </a:prstGeom>
          <a:noFill/>
        </p:spPr>
        <p:txBody>
          <a:bodyPr wrap="square" rtlCol="0">
            <a:spAutoFit/>
          </a:bodyPr>
          <a:lstStyle/>
          <a:p>
            <a:r>
              <a:rPr lang="en-US" altLang="zh-CN" sz="2400" dirty="0" err="1">
                <a:latin typeface="宋体" panose="02010600030101010101" pitchFamily="2" charset="-122"/>
                <a:ea typeface="宋体" panose="02010600030101010101" pitchFamily="2" charset="-122"/>
              </a:rPr>
              <a:t>Uart</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6B462569-72C9-2862-BD46-919862290C5B}"/>
              </a:ext>
            </a:extLst>
          </p:cNvPr>
          <p:cNvSpPr txBox="1"/>
          <p:nvPr/>
        </p:nvSpPr>
        <p:spPr>
          <a:xfrm>
            <a:off x="3245614" y="4165204"/>
            <a:ext cx="3046291" cy="523220"/>
          </a:xfrm>
          <a:prstGeom prst="rect">
            <a:avLst/>
          </a:prstGeom>
          <a:noFill/>
        </p:spPr>
        <p:txBody>
          <a:bodyPr wrap="square">
            <a:spAutoFit/>
          </a:bodyPr>
          <a:lstStyle/>
          <a:p>
            <a:r>
              <a:rPr lang="en-US" altLang="zh-CN" sz="2800" dirty="0"/>
              <a:t>.any()</a:t>
            </a:r>
            <a:endParaRPr lang="zh-CN" altLang="en-US" sz="2800" dirty="0"/>
          </a:p>
        </p:txBody>
      </p:sp>
      <p:sp>
        <p:nvSpPr>
          <p:cNvPr id="25" name="文本框 24">
            <a:extLst>
              <a:ext uri="{FF2B5EF4-FFF2-40B4-BE49-F238E27FC236}">
                <a16:creationId xmlns:a16="http://schemas.microsoft.com/office/drawing/2014/main" id="{5AED7B93-1EF2-9093-A969-D8B15170FCE6}"/>
              </a:ext>
            </a:extLst>
          </p:cNvPr>
          <p:cNvSpPr txBox="1"/>
          <p:nvPr/>
        </p:nvSpPr>
        <p:spPr>
          <a:xfrm>
            <a:off x="3245614" y="4811889"/>
            <a:ext cx="3046291" cy="523220"/>
          </a:xfrm>
          <a:prstGeom prst="rect">
            <a:avLst/>
          </a:prstGeom>
          <a:noFill/>
        </p:spPr>
        <p:txBody>
          <a:bodyPr wrap="square">
            <a:spAutoFit/>
          </a:bodyPr>
          <a:lstStyle/>
          <a:p>
            <a:r>
              <a:rPr lang="en-US" altLang="zh-CN" sz="2800" dirty="0"/>
              <a:t>.</a:t>
            </a:r>
            <a:r>
              <a:rPr lang="en-US" altLang="zh-CN" sz="2800" dirty="0" err="1"/>
              <a:t>readall</a:t>
            </a:r>
            <a:r>
              <a:rPr lang="en-US" altLang="zh-CN" sz="2800" dirty="0"/>
              <a:t>()</a:t>
            </a:r>
            <a:endParaRPr lang="zh-CN" altLang="en-US" sz="2800" dirty="0"/>
          </a:p>
        </p:txBody>
      </p:sp>
      <p:sp>
        <p:nvSpPr>
          <p:cNvPr id="26" name="文本框 23">
            <a:extLst>
              <a:ext uri="{FF2B5EF4-FFF2-40B4-BE49-F238E27FC236}">
                <a16:creationId xmlns:a16="http://schemas.microsoft.com/office/drawing/2014/main" id="{6B462569-72C9-2862-BD46-919862290C5B}"/>
              </a:ext>
            </a:extLst>
          </p:cNvPr>
          <p:cNvSpPr txBox="1"/>
          <p:nvPr/>
        </p:nvSpPr>
        <p:spPr>
          <a:xfrm>
            <a:off x="3265260" y="5566570"/>
            <a:ext cx="1206552" cy="52322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a:t>
            </a:r>
            <a:r>
              <a:rPr lang="en-US" altLang="zh-CN" sz="2800" dirty="0" err="1"/>
              <a:t>init</a:t>
            </a:r>
            <a:r>
              <a:rPr lang="en-US" altLang="zh-CN" sz="2800" dirty="0"/>
              <a:t>()</a:t>
            </a:r>
            <a:endParaRPr lang="zh-CN" altLang="en-US" sz="2800" dirty="0"/>
          </a:p>
        </p:txBody>
      </p:sp>
      <p:sp>
        <p:nvSpPr>
          <p:cNvPr id="27" name="文本框 23">
            <a:extLst>
              <a:ext uri="{FF2B5EF4-FFF2-40B4-BE49-F238E27FC236}">
                <a16:creationId xmlns:a16="http://schemas.microsoft.com/office/drawing/2014/main" id="{4EDC3049-BCEF-7F87-1553-F3E19673C45E}"/>
              </a:ext>
            </a:extLst>
          </p:cNvPr>
          <p:cNvSpPr txBox="1"/>
          <p:nvPr/>
        </p:nvSpPr>
        <p:spPr>
          <a:xfrm>
            <a:off x="4768169" y="4194516"/>
            <a:ext cx="4295712"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判断串口是否有数据输入</a:t>
            </a:r>
          </a:p>
        </p:txBody>
      </p:sp>
      <p:sp>
        <p:nvSpPr>
          <p:cNvPr id="28" name="文本框 23">
            <a:extLst>
              <a:ext uri="{FF2B5EF4-FFF2-40B4-BE49-F238E27FC236}">
                <a16:creationId xmlns:a16="http://schemas.microsoft.com/office/drawing/2014/main" id="{8150A141-A868-3849-AC82-630743FAC07F}"/>
              </a:ext>
            </a:extLst>
          </p:cNvPr>
          <p:cNvSpPr txBox="1"/>
          <p:nvPr/>
        </p:nvSpPr>
        <p:spPr>
          <a:xfrm>
            <a:off x="4768169" y="4910588"/>
            <a:ext cx="4295712"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读取全部内容</a:t>
            </a:r>
          </a:p>
        </p:txBody>
      </p:sp>
      <p:sp>
        <p:nvSpPr>
          <p:cNvPr id="29" name="文本框 23">
            <a:extLst>
              <a:ext uri="{FF2B5EF4-FFF2-40B4-BE49-F238E27FC236}">
                <a16:creationId xmlns:a16="http://schemas.microsoft.com/office/drawing/2014/main" id="{C783B0A9-BB3C-2C2E-E744-C1627FB84D29}"/>
              </a:ext>
            </a:extLst>
          </p:cNvPr>
          <p:cNvSpPr txBox="1"/>
          <p:nvPr/>
        </p:nvSpPr>
        <p:spPr>
          <a:xfrm>
            <a:off x="4768169" y="5626660"/>
            <a:ext cx="4295712"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t>初始化设置</a:t>
            </a:r>
          </a:p>
        </p:txBody>
      </p:sp>
      <p:sp>
        <p:nvSpPr>
          <p:cNvPr id="30" name="左大括号 29">
            <a:extLst>
              <a:ext uri="{FF2B5EF4-FFF2-40B4-BE49-F238E27FC236}">
                <a16:creationId xmlns:a16="http://schemas.microsoft.com/office/drawing/2014/main" id="{2E7C024B-1CDE-137A-A038-13FE9FCE1B67}"/>
              </a:ext>
            </a:extLst>
          </p:cNvPr>
          <p:cNvSpPr/>
          <p:nvPr/>
        </p:nvSpPr>
        <p:spPr>
          <a:xfrm>
            <a:off x="2968902" y="4334132"/>
            <a:ext cx="204994" cy="1647662"/>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1" name="左大括号 30">
            <a:extLst>
              <a:ext uri="{FF2B5EF4-FFF2-40B4-BE49-F238E27FC236}">
                <a16:creationId xmlns:a16="http://schemas.microsoft.com/office/drawing/2014/main" id="{1EB77628-7858-F078-010B-8F8606995F68}"/>
              </a:ext>
            </a:extLst>
          </p:cNvPr>
          <p:cNvSpPr/>
          <p:nvPr/>
        </p:nvSpPr>
        <p:spPr>
          <a:xfrm>
            <a:off x="3110544" y="1508013"/>
            <a:ext cx="309430" cy="193500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5110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A96F5C-2C9E-D842-C30E-B5754F232028}"/>
              </a:ext>
            </a:extLst>
          </p:cNvPr>
          <p:cNvPicPr>
            <a:picLocks noChangeAspect="1"/>
          </p:cNvPicPr>
          <p:nvPr/>
        </p:nvPicPr>
        <p:blipFill>
          <a:blip r:embed="rId2"/>
          <a:stretch>
            <a:fillRect/>
          </a:stretch>
        </p:blipFill>
        <p:spPr>
          <a:xfrm>
            <a:off x="761999" y="513508"/>
            <a:ext cx="10515601" cy="2768113"/>
          </a:xfrm>
          <a:prstGeom prst="rect">
            <a:avLst/>
          </a:prstGeom>
        </p:spPr>
      </p:pic>
    </p:spTree>
    <p:extLst>
      <p:ext uri="{BB962C8B-B14F-4D97-AF65-F5344CB8AC3E}">
        <p14:creationId xmlns:p14="http://schemas.microsoft.com/office/powerpoint/2010/main" val="2959661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48EA39-D7D4-BE92-246C-5A3A50AB10BF}"/>
              </a:ext>
            </a:extLst>
          </p:cNvPr>
          <p:cNvSpPr txBox="1"/>
          <p:nvPr/>
        </p:nvSpPr>
        <p:spPr>
          <a:xfrm>
            <a:off x="165670" y="246345"/>
            <a:ext cx="2488630" cy="523220"/>
          </a:xfrm>
          <a:prstGeom prst="rect">
            <a:avLst/>
          </a:prstGeom>
          <a:noFill/>
        </p:spPr>
        <p:txBody>
          <a:bodyPr wrap="square" rtlCol="0">
            <a:spAutoFit/>
          </a:bodyPr>
          <a:lstStyle/>
          <a:p>
            <a:r>
              <a:rPr lang="zh-CN" altLang="en-US" sz="2800" dirty="0"/>
              <a:t>常见应用实例</a:t>
            </a:r>
          </a:p>
        </p:txBody>
      </p:sp>
      <p:pic>
        <p:nvPicPr>
          <p:cNvPr id="6" name="图片 5">
            <a:extLst>
              <a:ext uri="{FF2B5EF4-FFF2-40B4-BE49-F238E27FC236}">
                <a16:creationId xmlns:a16="http://schemas.microsoft.com/office/drawing/2014/main" id="{C2DC0A89-3C19-BE4A-97D9-DF3D928DE952}"/>
              </a:ext>
            </a:extLst>
          </p:cNvPr>
          <p:cNvPicPr>
            <a:picLocks noChangeAspect="1"/>
          </p:cNvPicPr>
          <p:nvPr/>
        </p:nvPicPr>
        <p:blipFill>
          <a:blip r:embed="rId2"/>
          <a:stretch>
            <a:fillRect/>
          </a:stretch>
        </p:blipFill>
        <p:spPr>
          <a:xfrm>
            <a:off x="420687" y="1005403"/>
            <a:ext cx="4467225" cy="2752725"/>
          </a:xfrm>
          <a:prstGeom prst="rect">
            <a:avLst/>
          </a:prstGeom>
        </p:spPr>
      </p:pic>
      <p:sp>
        <p:nvSpPr>
          <p:cNvPr id="8" name="文本框 7">
            <a:extLst>
              <a:ext uri="{FF2B5EF4-FFF2-40B4-BE49-F238E27FC236}">
                <a16:creationId xmlns:a16="http://schemas.microsoft.com/office/drawing/2014/main" id="{4E18B1EB-4650-8FCF-053F-F25E8627612D}"/>
              </a:ext>
            </a:extLst>
          </p:cNvPr>
          <p:cNvSpPr txBox="1"/>
          <p:nvPr/>
        </p:nvSpPr>
        <p:spPr>
          <a:xfrm>
            <a:off x="0" y="3993966"/>
            <a:ext cx="6324600" cy="523220"/>
          </a:xfrm>
          <a:prstGeom prst="rect">
            <a:avLst/>
          </a:prstGeom>
          <a:noFill/>
        </p:spPr>
        <p:txBody>
          <a:bodyPr wrap="square">
            <a:spAutoFit/>
          </a:bodyPr>
          <a:lstStyle/>
          <a:p>
            <a:r>
              <a:rPr lang="zh-CN" altLang="en-US" sz="2800" b="0" i="0" dirty="0">
                <a:solidFill>
                  <a:srgbClr val="101214"/>
                </a:solidFill>
                <a:effectLst/>
                <a:latin typeface="PingFang SC"/>
              </a:rPr>
              <a:t>每隔</a:t>
            </a:r>
            <a:r>
              <a:rPr lang="en-US" altLang="zh-CN" sz="2800" b="0" i="0" dirty="0">
                <a:solidFill>
                  <a:srgbClr val="101214"/>
                </a:solidFill>
                <a:effectLst/>
                <a:latin typeface="PingFang SC"/>
              </a:rPr>
              <a:t>0.5 </a:t>
            </a:r>
            <a:r>
              <a:rPr lang="zh-CN" altLang="en-US" sz="2800" b="0" i="0" dirty="0">
                <a:solidFill>
                  <a:srgbClr val="101214"/>
                </a:solidFill>
                <a:effectLst/>
                <a:latin typeface="PingFang SC"/>
              </a:rPr>
              <a:t>秒轮流显示“开心”和“伤心”表情</a:t>
            </a:r>
            <a:endParaRPr lang="zh-CN" altLang="en-US" sz="2800" dirty="0"/>
          </a:p>
        </p:txBody>
      </p:sp>
      <p:pic>
        <p:nvPicPr>
          <p:cNvPr id="12" name="图片 11">
            <a:extLst>
              <a:ext uri="{FF2B5EF4-FFF2-40B4-BE49-F238E27FC236}">
                <a16:creationId xmlns:a16="http://schemas.microsoft.com/office/drawing/2014/main" id="{530C8E49-DFA7-7AAF-56EC-0671FF1B8883}"/>
              </a:ext>
            </a:extLst>
          </p:cNvPr>
          <p:cNvPicPr>
            <a:picLocks noChangeAspect="1"/>
          </p:cNvPicPr>
          <p:nvPr/>
        </p:nvPicPr>
        <p:blipFill>
          <a:blip r:embed="rId3"/>
          <a:stretch>
            <a:fillRect/>
          </a:stretch>
        </p:blipFill>
        <p:spPr>
          <a:xfrm>
            <a:off x="6788150" y="953531"/>
            <a:ext cx="4000500" cy="2752725"/>
          </a:xfrm>
          <a:prstGeom prst="rect">
            <a:avLst/>
          </a:prstGeom>
        </p:spPr>
      </p:pic>
      <p:sp>
        <p:nvSpPr>
          <p:cNvPr id="14" name="文本框 13">
            <a:extLst>
              <a:ext uri="{FF2B5EF4-FFF2-40B4-BE49-F238E27FC236}">
                <a16:creationId xmlns:a16="http://schemas.microsoft.com/office/drawing/2014/main" id="{BA8A9DE6-D17E-E540-881B-539DE0A7F95A}"/>
              </a:ext>
            </a:extLst>
          </p:cNvPr>
          <p:cNvSpPr txBox="1"/>
          <p:nvPr/>
        </p:nvSpPr>
        <p:spPr>
          <a:xfrm>
            <a:off x="6788150" y="3993966"/>
            <a:ext cx="5149850" cy="523220"/>
          </a:xfrm>
          <a:prstGeom prst="rect">
            <a:avLst/>
          </a:prstGeom>
          <a:noFill/>
        </p:spPr>
        <p:txBody>
          <a:bodyPr wrap="square">
            <a:spAutoFit/>
          </a:bodyPr>
          <a:lstStyle/>
          <a:p>
            <a:r>
              <a:rPr lang="en-US" altLang="zh-CN" sz="2800" b="0" i="0" dirty="0">
                <a:solidFill>
                  <a:srgbClr val="101214"/>
                </a:solidFill>
                <a:effectLst/>
                <a:latin typeface="PingFang SC"/>
              </a:rPr>
              <a:t>LED</a:t>
            </a:r>
            <a:r>
              <a:rPr lang="zh-CN" altLang="en-US" sz="2800" b="0" i="0" dirty="0">
                <a:solidFill>
                  <a:srgbClr val="101214"/>
                </a:solidFill>
                <a:effectLst/>
                <a:latin typeface="PingFang SC"/>
              </a:rPr>
              <a:t>点阵屏滚动显示开发板温度</a:t>
            </a:r>
            <a:endParaRPr lang="zh-CN" altLang="en-US" sz="2800" dirty="0"/>
          </a:p>
        </p:txBody>
      </p:sp>
    </p:spTree>
    <p:extLst>
      <p:ext uri="{BB962C8B-B14F-4D97-AF65-F5344CB8AC3E}">
        <p14:creationId xmlns:p14="http://schemas.microsoft.com/office/powerpoint/2010/main" val="636749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588BE63-F09A-0751-5C67-6FF59B0EB96F}"/>
              </a:ext>
            </a:extLst>
          </p:cNvPr>
          <p:cNvPicPr>
            <a:picLocks noChangeAspect="1"/>
          </p:cNvPicPr>
          <p:nvPr/>
        </p:nvPicPr>
        <p:blipFill>
          <a:blip r:embed="rId2"/>
          <a:stretch>
            <a:fillRect/>
          </a:stretch>
        </p:blipFill>
        <p:spPr>
          <a:xfrm>
            <a:off x="0" y="350147"/>
            <a:ext cx="7458075" cy="4143375"/>
          </a:xfrm>
          <a:prstGeom prst="rect">
            <a:avLst/>
          </a:prstGeom>
        </p:spPr>
      </p:pic>
      <p:sp>
        <p:nvSpPr>
          <p:cNvPr id="7" name="文本框 6">
            <a:extLst>
              <a:ext uri="{FF2B5EF4-FFF2-40B4-BE49-F238E27FC236}">
                <a16:creationId xmlns:a16="http://schemas.microsoft.com/office/drawing/2014/main" id="{80EB83EB-0EAF-038E-43D2-320F5CA8F3AF}"/>
              </a:ext>
            </a:extLst>
          </p:cNvPr>
          <p:cNvSpPr txBox="1"/>
          <p:nvPr/>
        </p:nvSpPr>
        <p:spPr>
          <a:xfrm>
            <a:off x="316602" y="4805427"/>
            <a:ext cx="8000084" cy="830997"/>
          </a:xfrm>
          <a:prstGeom prst="rect">
            <a:avLst/>
          </a:prstGeom>
          <a:noFill/>
        </p:spPr>
        <p:txBody>
          <a:bodyPr wrap="square">
            <a:spAutoFit/>
          </a:bodyPr>
          <a:lstStyle/>
          <a:p>
            <a:r>
              <a:rPr lang="en-US" altLang="zh-CN" sz="2400" b="0" i="0" dirty="0" err="1">
                <a:solidFill>
                  <a:srgbClr val="101214"/>
                </a:solidFill>
                <a:effectLst/>
                <a:latin typeface="PingFang SC"/>
              </a:rPr>
              <a:t>micro:bit</a:t>
            </a:r>
            <a:r>
              <a:rPr lang="zh-CN" altLang="en-US" sz="2400" b="0" i="0" dirty="0">
                <a:solidFill>
                  <a:srgbClr val="101214"/>
                </a:solidFill>
                <a:effectLst/>
                <a:latin typeface="PingFang SC"/>
              </a:rPr>
              <a:t>根据土壤湿值控制继电器开关。湿度传感器与</a:t>
            </a:r>
            <a:r>
              <a:rPr lang="en-US" altLang="zh-CN" sz="2400" b="0" i="0" dirty="0">
                <a:solidFill>
                  <a:srgbClr val="101214"/>
                </a:solidFill>
                <a:effectLst/>
                <a:latin typeface="PingFang SC"/>
              </a:rPr>
              <a:t>pin1</a:t>
            </a:r>
            <a:r>
              <a:rPr lang="zh-CN" altLang="en-US" sz="2400" b="0" i="0" dirty="0">
                <a:solidFill>
                  <a:srgbClr val="101214"/>
                </a:solidFill>
                <a:effectLst/>
                <a:latin typeface="PingFang SC"/>
              </a:rPr>
              <a:t>端口相连接，继电器和</a:t>
            </a:r>
            <a:r>
              <a:rPr lang="en-US" altLang="zh-CN" sz="2400" b="0" i="0" dirty="0">
                <a:solidFill>
                  <a:srgbClr val="101214"/>
                </a:solidFill>
                <a:effectLst/>
                <a:latin typeface="PingFang SC"/>
              </a:rPr>
              <a:t>pin2</a:t>
            </a:r>
            <a:r>
              <a:rPr lang="zh-CN" altLang="en-US" sz="2400" b="0" i="0" dirty="0">
                <a:solidFill>
                  <a:srgbClr val="101214"/>
                </a:solidFill>
                <a:effectLst/>
                <a:latin typeface="PingFang SC"/>
              </a:rPr>
              <a:t>端口相连接</a:t>
            </a:r>
            <a:endParaRPr lang="zh-CN" altLang="en-US" sz="2400" dirty="0"/>
          </a:p>
        </p:txBody>
      </p:sp>
    </p:spTree>
    <p:extLst>
      <p:ext uri="{BB962C8B-B14F-4D97-AF65-F5344CB8AC3E}">
        <p14:creationId xmlns:p14="http://schemas.microsoft.com/office/powerpoint/2010/main" val="3383257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C18BB3-F8F8-A425-74CA-2B81A5ED4286}"/>
              </a:ext>
            </a:extLst>
          </p:cNvPr>
          <p:cNvPicPr>
            <a:picLocks noChangeAspect="1"/>
          </p:cNvPicPr>
          <p:nvPr/>
        </p:nvPicPr>
        <p:blipFill>
          <a:blip r:embed="rId2"/>
          <a:stretch>
            <a:fillRect/>
          </a:stretch>
        </p:blipFill>
        <p:spPr>
          <a:xfrm>
            <a:off x="56469" y="116077"/>
            <a:ext cx="5453743" cy="3781486"/>
          </a:xfrm>
          <a:prstGeom prst="rect">
            <a:avLst/>
          </a:prstGeom>
        </p:spPr>
      </p:pic>
      <p:pic>
        <p:nvPicPr>
          <p:cNvPr id="7" name="图片 6">
            <a:extLst>
              <a:ext uri="{FF2B5EF4-FFF2-40B4-BE49-F238E27FC236}">
                <a16:creationId xmlns:a16="http://schemas.microsoft.com/office/drawing/2014/main" id="{59E06864-A1AD-3228-2E1F-95A3C63D66C8}"/>
              </a:ext>
            </a:extLst>
          </p:cNvPr>
          <p:cNvPicPr>
            <a:picLocks noChangeAspect="1"/>
          </p:cNvPicPr>
          <p:nvPr/>
        </p:nvPicPr>
        <p:blipFill rotWithShape="1">
          <a:blip r:embed="rId3"/>
          <a:srcRect r="10628"/>
          <a:stretch/>
        </p:blipFill>
        <p:spPr>
          <a:xfrm>
            <a:off x="5909083" y="270478"/>
            <a:ext cx="6010774" cy="3699783"/>
          </a:xfrm>
          <a:prstGeom prst="rect">
            <a:avLst/>
          </a:prstGeom>
        </p:spPr>
      </p:pic>
      <p:pic>
        <p:nvPicPr>
          <p:cNvPr id="8" name="图片 7">
            <a:extLst>
              <a:ext uri="{FF2B5EF4-FFF2-40B4-BE49-F238E27FC236}">
                <a16:creationId xmlns:a16="http://schemas.microsoft.com/office/drawing/2014/main" id="{2631C716-DFA8-62C7-5DFF-D22A64A539B0}"/>
              </a:ext>
            </a:extLst>
          </p:cNvPr>
          <p:cNvPicPr>
            <a:picLocks noChangeAspect="1"/>
          </p:cNvPicPr>
          <p:nvPr/>
        </p:nvPicPr>
        <p:blipFill>
          <a:blip r:embed="rId4"/>
          <a:stretch>
            <a:fillRect/>
          </a:stretch>
        </p:blipFill>
        <p:spPr>
          <a:xfrm>
            <a:off x="2783341" y="4042960"/>
            <a:ext cx="6010774" cy="1929804"/>
          </a:xfrm>
          <a:prstGeom prst="rect">
            <a:avLst/>
          </a:prstGeom>
        </p:spPr>
      </p:pic>
      <p:sp>
        <p:nvSpPr>
          <p:cNvPr id="10" name="文本框 9">
            <a:extLst>
              <a:ext uri="{FF2B5EF4-FFF2-40B4-BE49-F238E27FC236}">
                <a16:creationId xmlns:a16="http://schemas.microsoft.com/office/drawing/2014/main" id="{263E9863-2A58-2997-21CA-08C83C5EBE93}"/>
              </a:ext>
            </a:extLst>
          </p:cNvPr>
          <p:cNvSpPr txBox="1"/>
          <p:nvPr/>
        </p:nvSpPr>
        <p:spPr>
          <a:xfrm>
            <a:off x="928869" y="5910926"/>
            <a:ext cx="10156371" cy="830997"/>
          </a:xfrm>
          <a:prstGeom prst="rect">
            <a:avLst/>
          </a:prstGeom>
          <a:noFill/>
        </p:spPr>
        <p:txBody>
          <a:bodyPr wrap="square">
            <a:spAutoFit/>
          </a:bodyPr>
          <a:lstStyle/>
          <a:p>
            <a:r>
              <a:rPr lang="zh-CN" altLang="en-US" sz="2400" b="0" i="0" dirty="0">
                <a:solidFill>
                  <a:srgbClr val="101214"/>
                </a:solidFill>
                <a:effectLst/>
                <a:latin typeface="PingFang SC"/>
              </a:rPr>
              <a:t>计算机串口通信，</a:t>
            </a:r>
            <a:r>
              <a:rPr lang="zh-CN" altLang="en-US" sz="2400" b="1" i="0" dirty="0">
                <a:solidFill>
                  <a:srgbClr val="FF0000"/>
                </a:solidFill>
                <a:effectLst/>
                <a:latin typeface="PingFang SC"/>
              </a:rPr>
              <a:t>发送数据要先编码</a:t>
            </a:r>
            <a:r>
              <a:rPr lang="en-US" altLang="zh-CN" sz="2400" b="1" i="0" dirty="0">
                <a:solidFill>
                  <a:srgbClr val="FF0000"/>
                </a:solidFill>
                <a:effectLst/>
                <a:latin typeface="PingFang SC"/>
              </a:rPr>
              <a:t>,</a:t>
            </a:r>
            <a:r>
              <a:rPr lang="zh-CN" altLang="en-US" sz="2400" b="0" i="0" dirty="0">
                <a:solidFill>
                  <a:srgbClr val="101214"/>
                </a:solidFill>
                <a:effectLst/>
                <a:latin typeface="PingFang SC"/>
              </a:rPr>
              <a:t>接收数据后要解码</a:t>
            </a:r>
            <a:r>
              <a:rPr lang="en-US" altLang="zh-CN" sz="2400" b="0" i="0" dirty="0">
                <a:solidFill>
                  <a:srgbClr val="101214"/>
                </a:solidFill>
                <a:effectLst/>
                <a:latin typeface="PingFang SC"/>
              </a:rPr>
              <a:t>;encode()</a:t>
            </a:r>
            <a:r>
              <a:rPr lang="zh-CN" altLang="en-US" sz="2400" b="0" i="0" dirty="0">
                <a:solidFill>
                  <a:srgbClr val="101214"/>
                </a:solidFill>
                <a:effectLst/>
                <a:latin typeface="PingFang SC"/>
              </a:rPr>
              <a:t>字符编码，</a:t>
            </a:r>
            <a:r>
              <a:rPr lang="en-US" altLang="zh-CN" sz="2400" b="0" i="0" dirty="0">
                <a:solidFill>
                  <a:srgbClr val="101214"/>
                </a:solidFill>
                <a:effectLst/>
                <a:latin typeface="PingFang SC"/>
              </a:rPr>
              <a:t>decode()</a:t>
            </a:r>
            <a:r>
              <a:rPr lang="zh-CN" altLang="en-US" sz="2400" b="0" i="0" dirty="0">
                <a:solidFill>
                  <a:srgbClr val="101214"/>
                </a:solidFill>
                <a:effectLst/>
                <a:latin typeface="PingFang SC"/>
              </a:rPr>
              <a:t>字符解码。</a:t>
            </a:r>
            <a:endParaRPr lang="zh-CN" altLang="en-US" sz="2400" dirty="0"/>
          </a:p>
        </p:txBody>
      </p:sp>
    </p:spTree>
    <p:extLst>
      <p:ext uri="{BB962C8B-B14F-4D97-AF65-F5344CB8AC3E}">
        <p14:creationId xmlns:p14="http://schemas.microsoft.com/office/powerpoint/2010/main" val="3062267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3AF8512-2FAE-EED9-6623-EF16D31C2CD8}"/>
              </a:ext>
            </a:extLst>
          </p:cNvPr>
          <p:cNvPicPr>
            <a:picLocks noChangeAspect="1"/>
          </p:cNvPicPr>
          <p:nvPr/>
        </p:nvPicPr>
        <p:blipFill rotWithShape="1">
          <a:blip r:embed="rId3"/>
          <a:srcRect r="19733"/>
          <a:stretch/>
        </p:blipFill>
        <p:spPr>
          <a:xfrm>
            <a:off x="0" y="630351"/>
            <a:ext cx="5155407" cy="2108427"/>
          </a:xfrm>
          <a:prstGeom prst="rect">
            <a:avLst/>
          </a:prstGeom>
        </p:spPr>
      </p:pic>
      <p:pic>
        <p:nvPicPr>
          <p:cNvPr id="7" name="图片 6">
            <a:extLst>
              <a:ext uri="{FF2B5EF4-FFF2-40B4-BE49-F238E27FC236}">
                <a16:creationId xmlns:a16="http://schemas.microsoft.com/office/drawing/2014/main" id="{CAD5F5EF-57D4-95E9-B9EA-A05A1D56BA1D}"/>
              </a:ext>
            </a:extLst>
          </p:cNvPr>
          <p:cNvPicPr>
            <a:picLocks noChangeAspect="1"/>
          </p:cNvPicPr>
          <p:nvPr/>
        </p:nvPicPr>
        <p:blipFill rotWithShape="1">
          <a:blip r:embed="rId4"/>
          <a:srcRect l="20321" r="30383"/>
          <a:stretch/>
        </p:blipFill>
        <p:spPr>
          <a:xfrm>
            <a:off x="11420860" y="261937"/>
            <a:ext cx="694940" cy="6334125"/>
          </a:xfrm>
          <a:prstGeom prst="rect">
            <a:avLst/>
          </a:prstGeom>
        </p:spPr>
      </p:pic>
      <p:pic>
        <p:nvPicPr>
          <p:cNvPr id="9" name="图片 8">
            <a:extLst>
              <a:ext uri="{FF2B5EF4-FFF2-40B4-BE49-F238E27FC236}">
                <a16:creationId xmlns:a16="http://schemas.microsoft.com/office/drawing/2014/main" id="{794420DB-C4A8-AA5F-E29A-3FF409B075F0}"/>
              </a:ext>
            </a:extLst>
          </p:cNvPr>
          <p:cNvPicPr>
            <a:picLocks noChangeAspect="1"/>
          </p:cNvPicPr>
          <p:nvPr/>
        </p:nvPicPr>
        <p:blipFill>
          <a:blip r:embed="rId5"/>
          <a:stretch>
            <a:fillRect/>
          </a:stretch>
        </p:blipFill>
        <p:spPr>
          <a:xfrm>
            <a:off x="5289482" y="630351"/>
            <a:ext cx="5997303" cy="2108427"/>
          </a:xfrm>
          <a:prstGeom prst="rect">
            <a:avLst/>
          </a:prstGeom>
        </p:spPr>
      </p:pic>
      <p:pic>
        <p:nvPicPr>
          <p:cNvPr id="11" name="图片 10">
            <a:extLst>
              <a:ext uri="{FF2B5EF4-FFF2-40B4-BE49-F238E27FC236}">
                <a16:creationId xmlns:a16="http://schemas.microsoft.com/office/drawing/2014/main" id="{1662EDEC-F253-CC36-2DE3-B24F56676A49}"/>
              </a:ext>
            </a:extLst>
          </p:cNvPr>
          <p:cNvPicPr>
            <a:picLocks noChangeAspect="1"/>
          </p:cNvPicPr>
          <p:nvPr/>
        </p:nvPicPr>
        <p:blipFill>
          <a:blip r:embed="rId6"/>
          <a:stretch>
            <a:fillRect/>
          </a:stretch>
        </p:blipFill>
        <p:spPr>
          <a:xfrm>
            <a:off x="910998" y="3175236"/>
            <a:ext cx="7427460" cy="2384642"/>
          </a:xfrm>
          <a:prstGeom prst="rect">
            <a:avLst/>
          </a:prstGeom>
        </p:spPr>
      </p:pic>
      <p:sp>
        <p:nvSpPr>
          <p:cNvPr id="13" name="文本框 12">
            <a:extLst>
              <a:ext uri="{FF2B5EF4-FFF2-40B4-BE49-F238E27FC236}">
                <a16:creationId xmlns:a16="http://schemas.microsoft.com/office/drawing/2014/main" id="{543ED9EB-B5BD-6309-5A95-E50DAA5B023A}"/>
              </a:ext>
            </a:extLst>
          </p:cNvPr>
          <p:cNvSpPr txBox="1"/>
          <p:nvPr/>
        </p:nvSpPr>
        <p:spPr>
          <a:xfrm>
            <a:off x="1142024" y="5559878"/>
            <a:ext cx="8294916" cy="461665"/>
          </a:xfrm>
          <a:prstGeom prst="rect">
            <a:avLst/>
          </a:prstGeom>
          <a:noFill/>
        </p:spPr>
        <p:txBody>
          <a:bodyPr wrap="square">
            <a:spAutoFit/>
          </a:bodyPr>
          <a:lstStyle/>
          <a:p>
            <a:r>
              <a:rPr lang="en-US" altLang="zh-CN" sz="2400" b="0" i="0" dirty="0" err="1">
                <a:solidFill>
                  <a:srgbClr val="101214"/>
                </a:solidFill>
                <a:effectLst/>
                <a:latin typeface="PingFang SC"/>
              </a:rPr>
              <a:t>micro:bit</a:t>
            </a:r>
            <a:r>
              <a:rPr lang="zh-CN" altLang="en-US" sz="2400" b="0" i="0" dirty="0">
                <a:solidFill>
                  <a:srgbClr val="101214"/>
                </a:solidFill>
                <a:effectLst/>
                <a:latin typeface="PingFang SC"/>
              </a:rPr>
              <a:t>开发板获取温度数据</a:t>
            </a:r>
            <a:r>
              <a:rPr lang="en-US" altLang="zh-CN" sz="2400" b="0" i="0" dirty="0">
                <a:solidFill>
                  <a:srgbClr val="101214"/>
                </a:solidFill>
                <a:effectLst/>
                <a:latin typeface="PingFang SC"/>
              </a:rPr>
              <a:t>,</a:t>
            </a:r>
            <a:r>
              <a:rPr lang="zh-CN" altLang="en-US" sz="2400" b="0" i="0" dirty="0">
                <a:solidFill>
                  <a:srgbClr val="101214"/>
                </a:solidFill>
                <a:effectLst/>
                <a:latin typeface="PingFang SC"/>
              </a:rPr>
              <a:t>然后通过串口传递给计算机</a:t>
            </a:r>
            <a:endParaRPr lang="zh-CN" altLang="en-US" sz="2400" dirty="0"/>
          </a:p>
        </p:txBody>
      </p:sp>
    </p:spTree>
    <p:extLst>
      <p:ext uri="{BB962C8B-B14F-4D97-AF65-F5344CB8AC3E}">
        <p14:creationId xmlns:p14="http://schemas.microsoft.com/office/powerpoint/2010/main" val="2035607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CAE37D-A8A1-FC8E-198C-0DDFE2124F03}"/>
              </a:ext>
            </a:extLst>
          </p:cNvPr>
          <p:cNvSpPr txBox="1"/>
          <p:nvPr/>
        </p:nvSpPr>
        <p:spPr>
          <a:xfrm>
            <a:off x="-33988" y="2636250"/>
            <a:ext cx="764606" cy="1815882"/>
          </a:xfrm>
          <a:prstGeom prst="rect">
            <a:avLst/>
          </a:prstGeom>
          <a:noFill/>
        </p:spPr>
        <p:txBody>
          <a:bodyPr wrap="square" rtlCol="0">
            <a:spAutoFit/>
          </a:bodyPr>
          <a:lstStyle/>
          <a:p>
            <a:r>
              <a:rPr lang="zh-CN" altLang="en-US" sz="2800" dirty="0"/>
              <a:t>网络系统</a:t>
            </a:r>
          </a:p>
        </p:txBody>
      </p:sp>
      <p:sp>
        <p:nvSpPr>
          <p:cNvPr id="3" name="左大括号 2">
            <a:extLst>
              <a:ext uri="{FF2B5EF4-FFF2-40B4-BE49-F238E27FC236}">
                <a16:creationId xmlns:a16="http://schemas.microsoft.com/office/drawing/2014/main" id="{CAD11BDA-AC0D-95AB-AC98-EB25814B1927}"/>
              </a:ext>
            </a:extLst>
          </p:cNvPr>
          <p:cNvSpPr/>
          <p:nvPr/>
        </p:nvSpPr>
        <p:spPr>
          <a:xfrm>
            <a:off x="440249" y="276385"/>
            <a:ext cx="647130" cy="630523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67FE123-0516-1285-8508-70F568542BB2}"/>
              </a:ext>
            </a:extLst>
          </p:cNvPr>
          <p:cNvSpPr txBox="1"/>
          <p:nvPr/>
        </p:nvSpPr>
        <p:spPr>
          <a:xfrm>
            <a:off x="1000293" y="45552"/>
            <a:ext cx="95913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功能</a:t>
            </a:r>
          </a:p>
        </p:txBody>
      </p:sp>
      <p:sp>
        <p:nvSpPr>
          <p:cNvPr id="9" name="文本框 8">
            <a:extLst>
              <a:ext uri="{FF2B5EF4-FFF2-40B4-BE49-F238E27FC236}">
                <a16:creationId xmlns:a16="http://schemas.microsoft.com/office/drawing/2014/main" id="{66FC4C7C-BBEE-8AEC-74BF-89B5371787E7}"/>
              </a:ext>
            </a:extLst>
          </p:cNvPr>
          <p:cNvSpPr txBox="1"/>
          <p:nvPr/>
        </p:nvSpPr>
        <p:spPr>
          <a:xfrm>
            <a:off x="1876424" y="54648"/>
            <a:ext cx="6414407" cy="461665"/>
          </a:xfrm>
          <a:prstGeom prst="rect">
            <a:avLst/>
          </a:prstGeom>
          <a:noFill/>
        </p:spPr>
        <p:txBody>
          <a:bodyPr wrap="square">
            <a:spAutoFit/>
          </a:bodyPr>
          <a:lstStyle/>
          <a:p>
            <a:r>
              <a:rPr lang="zh-CN" altLang="en-US" sz="2400" b="0" i="0" dirty="0">
                <a:solidFill>
                  <a:srgbClr val="101214"/>
                </a:solidFill>
                <a:effectLst/>
                <a:latin typeface="PingFang SC"/>
              </a:rPr>
              <a:t>数据通信功能、资源共享功能、分布处理功能</a:t>
            </a:r>
            <a:endParaRPr lang="zh-CN" altLang="en-US" sz="2400" dirty="0"/>
          </a:p>
        </p:txBody>
      </p:sp>
      <p:sp>
        <p:nvSpPr>
          <p:cNvPr id="16" name="文本框 8">
            <a:extLst>
              <a:ext uri="{FF2B5EF4-FFF2-40B4-BE49-F238E27FC236}">
                <a16:creationId xmlns:a16="http://schemas.microsoft.com/office/drawing/2014/main" id="{0F096F5A-178B-0FC3-7622-AF2D6509CA43}"/>
              </a:ext>
            </a:extLst>
          </p:cNvPr>
          <p:cNvSpPr txBox="1"/>
          <p:nvPr>
            <p:custDataLst>
              <p:tags r:id="rId1"/>
            </p:custDataLst>
          </p:nvPr>
        </p:nvSpPr>
        <p:spPr>
          <a:xfrm>
            <a:off x="6799385" y="1166452"/>
            <a:ext cx="1815737" cy="400110"/>
          </a:xfrm>
          <a:prstGeom prst="rect">
            <a:avLst/>
          </a:prstGeom>
          <a:noFill/>
        </p:spPr>
        <p:txBody>
          <a:bodyPr wrap="square" rtlCol="0" anchor="t">
            <a:spAutoFit/>
          </a:bodyPr>
          <a:lstStyle/>
          <a:p>
            <a:pPr algn="just" defTabSz="914400" fontAlgn="base">
              <a:lnSpc>
                <a:spcPct val="100000"/>
              </a:lnSpc>
              <a:spcBef>
                <a:spcPct val="0"/>
              </a:spcBef>
              <a:spcAft>
                <a:spcPct val="0"/>
              </a:spcAft>
              <a:buClrTx/>
              <a:buSzTx/>
              <a:buFontTx/>
              <a:buNone/>
            </a:pPr>
            <a:r>
              <a:rPr lang="zh-CN" altLang="en-US" sz="2000" dirty="0">
                <a:solidFill>
                  <a:srgbClr val="0000FF"/>
                </a:solidFill>
                <a:latin typeface="阿里巴巴普惠体 R" panose="00020600040101010101" pitchFamily="18" charset="-122"/>
                <a:ea typeface="阿里巴巴普惠体 R" panose="00020600040101010101" pitchFamily="18" charset="-122"/>
                <a:sym typeface="Wingdings" panose="05000000000000000000" pitchFamily="2" charset="2"/>
              </a:rPr>
              <a:t>按覆盖范围</a:t>
            </a:r>
          </a:p>
        </p:txBody>
      </p:sp>
      <p:sp>
        <p:nvSpPr>
          <p:cNvPr id="28" name="文本框 27">
            <a:extLst>
              <a:ext uri="{FF2B5EF4-FFF2-40B4-BE49-F238E27FC236}">
                <a16:creationId xmlns:a16="http://schemas.microsoft.com/office/drawing/2014/main" id="{980E9994-CDA4-776B-4E33-1190B6442A83}"/>
              </a:ext>
            </a:extLst>
          </p:cNvPr>
          <p:cNvSpPr txBox="1"/>
          <p:nvPr/>
        </p:nvSpPr>
        <p:spPr>
          <a:xfrm>
            <a:off x="1012745" y="1839709"/>
            <a:ext cx="95913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分类</a:t>
            </a:r>
          </a:p>
        </p:txBody>
      </p:sp>
      <p:sp>
        <p:nvSpPr>
          <p:cNvPr id="29" name="左大括号 28">
            <a:extLst>
              <a:ext uri="{FF2B5EF4-FFF2-40B4-BE49-F238E27FC236}">
                <a16:creationId xmlns:a16="http://schemas.microsoft.com/office/drawing/2014/main" id="{1EAB0DE0-B6FE-1931-E1D3-F77C4735D63E}"/>
              </a:ext>
            </a:extLst>
          </p:cNvPr>
          <p:cNvSpPr/>
          <p:nvPr/>
        </p:nvSpPr>
        <p:spPr>
          <a:xfrm>
            <a:off x="1959427" y="870151"/>
            <a:ext cx="213025" cy="2297240"/>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3D0AF38C-9CFC-2B12-3C2E-AE2B69F566AB}"/>
              </a:ext>
            </a:extLst>
          </p:cNvPr>
          <p:cNvSpPr txBox="1"/>
          <p:nvPr/>
        </p:nvSpPr>
        <p:spPr>
          <a:xfrm>
            <a:off x="2337069" y="1104897"/>
            <a:ext cx="1901939"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计算机网络</a:t>
            </a:r>
          </a:p>
        </p:txBody>
      </p:sp>
      <p:sp>
        <p:nvSpPr>
          <p:cNvPr id="31" name="文本框 30">
            <a:extLst>
              <a:ext uri="{FF2B5EF4-FFF2-40B4-BE49-F238E27FC236}">
                <a16:creationId xmlns:a16="http://schemas.microsoft.com/office/drawing/2014/main" id="{D33AE6DC-E0F4-2EF6-EEB7-23BA2A2AD4B4}"/>
              </a:ext>
            </a:extLst>
          </p:cNvPr>
          <p:cNvSpPr txBox="1"/>
          <p:nvPr/>
        </p:nvSpPr>
        <p:spPr>
          <a:xfrm>
            <a:off x="2274709" y="2174585"/>
            <a:ext cx="211233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移动通信网络</a:t>
            </a:r>
          </a:p>
        </p:txBody>
      </p:sp>
      <p:sp>
        <p:nvSpPr>
          <p:cNvPr id="32" name="TextBox 54">
            <a:extLst>
              <a:ext uri="{FF2B5EF4-FFF2-40B4-BE49-F238E27FC236}">
                <a16:creationId xmlns:a16="http://schemas.microsoft.com/office/drawing/2014/main" id="{91EBDECD-3AEA-BE7F-7D4F-56CE66D8BCB1}"/>
              </a:ext>
            </a:extLst>
          </p:cNvPr>
          <p:cNvSpPr txBox="1"/>
          <p:nvPr>
            <p:custDataLst>
              <p:tags r:id="rId2"/>
            </p:custDataLst>
          </p:nvPr>
        </p:nvSpPr>
        <p:spPr>
          <a:xfrm>
            <a:off x="2286030" y="2918610"/>
            <a:ext cx="2333016" cy="461665"/>
          </a:xfrm>
          <a:prstGeom prst="rect">
            <a:avLst/>
          </a:prstGeom>
          <a:noFill/>
        </p:spPr>
        <p:txBody>
          <a:bodyPr wrap="square" rtlCol="0">
            <a:spAutoFit/>
          </a:bodyPr>
          <a:lstStyle/>
          <a:p>
            <a:r>
              <a:rPr lang="zh-CN" altLang="en-US" sz="2400" dirty="0"/>
              <a:t>广播电视网络</a:t>
            </a:r>
          </a:p>
        </p:txBody>
      </p:sp>
      <p:sp>
        <p:nvSpPr>
          <p:cNvPr id="33" name="文本框 3">
            <a:extLst>
              <a:ext uri="{FF2B5EF4-FFF2-40B4-BE49-F238E27FC236}">
                <a16:creationId xmlns:a16="http://schemas.microsoft.com/office/drawing/2014/main" id="{866F83CD-40A1-B6C3-20E5-A26D3762F451}"/>
              </a:ext>
            </a:extLst>
          </p:cNvPr>
          <p:cNvSpPr txBox="1"/>
          <p:nvPr>
            <p:custDataLst>
              <p:tags r:id="rId3"/>
            </p:custDataLst>
          </p:nvPr>
        </p:nvSpPr>
        <p:spPr>
          <a:xfrm>
            <a:off x="4661872" y="607002"/>
            <a:ext cx="1587294" cy="400110"/>
          </a:xfrm>
          <a:prstGeom prst="rect">
            <a:avLst/>
          </a:prstGeom>
          <a:noFill/>
        </p:spPr>
        <p:txBody>
          <a:bodyPr wrap="none" rtlCol="0" anchor="t">
            <a:spAutoFit/>
          </a:bodyPr>
          <a:lstStyle/>
          <a:p>
            <a:pPr algn="just" defTabSz="914400" fontAlgn="base">
              <a:lnSpc>
                <a:spcPct val="100000"/>
              </a:lnSpc>
              <a:spcBef>
                <a:spcPct val="0"/>
              </a:spcBef>
              <a:spcAft>
                <a:spcPct val="0"/>
              </a:spcAft>
              <a:buClrTx/>
              <a:buSzTx/>
              <a:buFontTx/>
              <a:buNone/>
            </a:pPr>
            <a:r>
              <a:rPr lang="zh-CN" altLang="en-US"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局域网</a:t>
            </a:r>
            <a:r>
              <a:rPr lang="en-US" altLang="zh-CN"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(LAN)</a:t>
            </a:r>
          </a:p>
        </p:txBody>
      </p:sp>
      <p:sp>
        <p:nvSpPr>
          <p:cNvPr id="34" name="文本框 4">
            <a:extLst>
              <a:ext uri="{FF2B5EF4-FFF2-40B4-BE49-F238E27FC236}">
                <a16:creationId xmlns:a16="http://schemas.microsoft.com/office/drawing/2014/main" id="{CC97EF96-AC1F-C59F-4447-F9C74CBB2F87}"/>
              </a:ext>
            </a:extLst>
          </p:cNvPr>
          <p:cNvSpPr txBox="1"/>
          <p:nvPr>
            <p:custDataLst>
              <p:tags r:id="rId4"/>
            </p:custDataLst>
          </p:nvPr>
        </p:nvSpPr>
        <p:spPr>
          <a:xfrm>
            <a:off x="4712668" y="1164636"/>
            <a:ext cx="1691489" cy="400110"/>
          </a:xfrm>
          <a:prstGeom prst="rect">
            <a:avLst/>
          </a:prstGeom>
          <a:noFill/>
        </p:spPr>
        <p:txBody>
          <a:bodyPr wrap="none" rtlCol="0" anchor="t">
            <a:spAutoFit/>
          </a:bodyPr>
          <a:lstStyle/>
          <a:p>
            <a:pPr algn="just" defTabSz="914400" fontAlgn="base">
              <a:lnSpc>
                <a:spcPct val="100000"/>
              </a:lnSpc>
              <a:spcBef>
                <a:spcPct val="0"/>
              </a:spcBef>
              <a:spcAft>
                <a:spcPct val="0"/>
              </a:spcAft>
              <a:buClrTx/>
              <a:buSzTx/>
              <a:buFontTx/>
              <a:buNone/>
            </a:pPr>
            <a:r>
              <a:rPr lang="zh-CN" altLang="en-US"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城域网</a:t>
            </a:r>
            <a:r>
              <a:rPr lang="en-US" altLang="zh-CN"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(MAN)</a:t>
            </a:r>
          </a:p>
        </p:txBody>
      </p:sp>
      <p:sp>
        <p:nvSpPr>
          <p:cNvPr id="35" name="文本框 5">
            <a:extLst>
              <a:ext uri="{FF2B5EF4-FFF2-40B4-BE49-F238E27FC236}">
                <a16:creationId xmlns:a16="http://schemas.microsoft.com/office/drawing/2014/main" id="{BF4F3C06-AFB0-A64C-7956-C9DA3B74CE4C}"/>
              </a:ext>
            </a:extLst>
          </p:cNvPr>
          <p:cNvSpPr txBox="1"/>
          <p:nvPr>
            <p:custDataLst>
              <p:tags r:id="rId5"/>
            </p:custDataLst>
          </p:nvPr>
        </p:nvSpPr>
        <p:spPr>
          <a:xfrm>
            <a:off x="4712668" y="1722271"/>
            <a:ext cx="1704313" cy="400110"/>
          </a:xfrm>
          <a:prstGeom prst="rect">
            <a:avLst/>
          </a:prstGeom>
          <a:noFill/>
        </p:spPr>
        <p:txBody>
          <a:bodyPr wrap="none" rtlCol="0" anchor="t">
            <a:spAutoFit/>
          </a:bodyPr>
          <a:lstStyle/>
          <a:p>
            <a:pPr algn="just" defTabSz="914400" fontAlgn="base">
              <a:lnSpc>
                <a:spcPct val="100000"/>
              </a:lnSpc>
              <a:spcBef>
                <a:spcPct val="0"/>
              </a:spcBef>
              <a:spcAft>
                <a:spcPct val="0"/>
              </a:spcAft>
              <a:buClrTx/>
              <a:buSzTx/>
              <a:buFontTx/>
              <a:buNone/>
            </a:pPr>
            <a:r>
              <a:rPr lang="zh-CN" altLang="en-US"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广域网</a:t>
            </a:r>
            <a:r>
              <a:rPr lang="en-US" altLang="zh-CN" sz="2000" dirty="0">
                <a:solidFill>
                  <a:srgbClr val="C00000"/>
                </a:solidFill>
                <a:latin typeface="阿里巴巴普惠体 R" panose="00020600040101010101" pitchFamily="18" charset="-122"/>
                <a:ea typeface="阿里巴巴普惠体 R" panose="00020600040101010101" pitchFamily="18" charset="-122"/>
                <a:sym typeface="Wingdings" panose="05000000000000000000" pitchFamily="2" charset="2"/>
              </a:rPr>
              <a:t>(WAN)</a:t>
            </a:r>
          </a:p>
        </p:txBody>
      </p:sp>
      <p:sp>
        <p:nvSpPr>
          <p:cNvPr id="36" name="左大括号 35">
            <a:extLst>
              <a:ext uri="{FF2B5EF4-FFF2-40B4-BE49-F238E27FC236}">
                <a16:creationId xmlns:a16="http://schemas.microsoft.com/office/drawing/2014/main" id="{BE6F85D8-264D-AB5F-F7C8-A0DAEACD611E}"/>
              </a:ext>
            </a:extLst>
          </p:cNvPr>
          <p:cNvSpPr/>
          <p:nvPr/>
        </p:nvSpPr>
        <p:spPr>
          <a:xfrm>
            <a:off x="4276127" y="720167"/>
            <a:ext cx="271924" cy="1342698"/>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92E970B0-3D5E-9633-71DE-627E7CA6EF0C}"/>
              </a:ext>
            </a:extLst>
          </p:cNvPr>
          <p:cNvSpPr txBox="1"/>
          <p:nvPr/>
        </p:nvSpPr>
        <p:spPr>
          <a:xfrm>
            <a:off x="4424819" y="2152012"/>
            <a:ext cx="3522448" cy="461665"/>
          </a:xfrm>
          <a:prstGeom prst="rect">
            <a:avLst/>
          </a:prstGeom>
          <a:noFill/>
        </p:spPr>
        <p:txBody>
          <a:bodyPr wrap="square">
            <a:spAutoFit/>
          </a:bodyPr>
          <a:lstStyle/>
          <a:p>
            <a:r>
              <a:rPr lang="en-US" altLang="zh-CN" sz="2400" b="0" i="0" dirty="0">
                <a:solidFill>
                  <a:srgbClr val="101214"/>
                </a:solidFill>
                <a:effectLst/>
                <a:latin typeface="PingFang SC"/>
              </a:rPr>
              <a:t>1~5G </a:t>
            </a:r>
            <a:r>
              <a:rPr lang="zh-CN" altLang="en-US" sz="2400" b="0" i="0" dirty="0">
                <a:solidFill>
                  <a:srgbClr val="101214"/>
                </a:solidFill>
                <a:effectLst/>
                <a:latin typeface="PingFang SC"/>
              </a:rPr>
              <a:t>五代移动通信技术</a:t>
            </a:r>
            <a:endParaRPr lang="zh-CN" altLang="en-US" sz="2400" dirty="0"/>
          </a:p>
        </p:txBody>
      </p:sp>
      <p:sp>
        <p:nvSpPr>
          <p:cNvPr id="39" name="文本框 38">
            <a:extLst>
              <a:ext uri="{FF2B5EF4-FFF2-40B4-BE49-F238E27FC236}">
                <a16:creationId xmlns:a16="http://schemas.microsoft.com/office/drawing/2014/main" id="{09572B01-9D09-4693-BC94-CD2CC232040D}"/>
              </a:ext>
            </a:extLst>
          </p:cNvPr>
          <p:cNvSpPr txBox="1"/>
          <p:nvPr/>
        </p:nvSpPr>
        <p:spPr>
          <a:xfrm>
            <a:off x="862394" y="4731742"/>
            <a:ext cx="174290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组成与创建</a:t>
            </a:r>
          </a:p>
        </p:txBody>
      </p:sp>
      <p:sp>
        <p:nvSpPr>
          <p:cNvPr id="44" name="左大括号 43">
            <a:extLst>
              <a:ext uri="{FF2B5EF4-FFF2-40B4-BE49-F238E27FC236}">
                <a16:creationId xmlns:a16="http://schemas.microsoft.com/office/drawing/2014/main" id="{1B58F1A1-46C5-6B3E-4C62-9DB2F3098B96}"/>
              </a:ext>
            </a:extLst>
          </p:cNvPr>
          <p:cNvSpPr/>
          <p:nvPr/>
        </p:nvSpPr>
        <p:spPr>
          <a:xfrm>
            <a:off x="2582622" y="3710271"/>
            <a:ext cx="292757" cy="2933870"/>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45" name="文本框 44">
            <a:extLst>
              <a:ext uri="{FF2B5EF4-FFF2-40B4-BE49-F238E27FC236}">
                <a16:creationId xmlns:a16="http://schemas.microsoft.com/office/drawing/2014/main" id="{3B8A3083-66F4-2E69-E2AC-B8B46421DBD5}"/>
              </a:ext>
            </a:extLst>
          </p:cNvPr>
          <p:cNvSpPr txBox="1"/>
          <p:nvPr/>
        </p:nvSpPr>
        <p:spPr>
          <a:xfrm>
            <a:off x="2841794" y="3531749"/>
            <a:ext cx="2139472"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网页传输过程</a:t>
            </a:r>
          </a:p>
        </p:txBody>
      </p:sp>
      <p:sp>
        <p:nvSpPr>
          <p:cNvPr id="47" name="文本框 46">
            <a:extLst>
              <a:ext uri="{FF2B5EF4-FFF2-40B4-BE49-F238E27FC236}">
                <a16:creationId xmlns:a16="http://schemas.microsoft.com/office/drawing/2014/main" id="{1B3280F7-3A35-37C7-ED7C-5FDB85A6A1B5}"/>
              </a:ext>
            </a:extLst>
          </p:cNvPr>
          <p:cNvSpPr txBox="1"/>
          <p:nvPr/>
        </p:nvSpPr>
        <p:spPr>
          <a:xfrm>
            <a:off x="5209696" y="2992010"/>
            <a:ext cx="3167050" cy="369332"/>
          </a:xfrm>
          <a:prstGeom prst="rect">
            <a:avLst/>
          </a:prstGeom>
          <a:noFill/>
        </p:spPr>
        <p:txBody>
          <a:bodyPr wrap="square">
            <a:spAutoFit/>
          </a:bodyPr>
          <a:lstStyle/>
          <a:p>
            <a:r>
              <a:rPr lang="zh-CN" altLang="en-US" b="0" i="0" dirty="0">
                <a:solidFill>
                  <a:srgbClr val="101214"/>
                </a:solidFill>
                <a:effectLst/>
                <a:latin typeface="PingFang SC"/>
              </a:rPr>
              <a:t>网址、</a:t>
            </a:r>
            <a:r>
              <a:rPr lang="en-US" altLang="zh-CN" b="0" i="0" dirty="0">
                <a:solidFill>
                  <a:srgbClr val="101214"/>
                </a:solidFill>
                <a:effectLst/>
                <a:latin typeface="PingFang SC"/>
              </a:rPr>
              <a:t>URL(</a:t>
            </a:r>
            <a:r>
              <a:rPr lang="zh-CN" altLang="en-US" b="0" i="0" dirty="0">
                <a:solidFill>
                  <a:srgbClr val="101214"/>
                </a:solidFill>
                <a:effectLst/>
                <a:latin typeface="PingFang SC"/>
              </a:rPr>
              <a:t>统一资源定位器</a:t>
            </a:r>
            <a:r>
              <a:rPr lang="en-US" altLang="zh-CN" b="0" i="0" dirty="0">
                <a:solidFill>
                  <a:srgbClr val="101214"/>
                </a:solidFill>
                <a:effectLst/>
                <a:latin typeface="PingFang SC"/>
              </a:rPr>
              <a:t>)</a:t>
            </a:r>
            <a:endParaRPr lang="zh-CN" altLang="en-US" dirty="0"/>
          </a:p>
        </p:txBody>
      </p:sp>
      <p:sp>
        <p:nvSpPr>
          <p:cNvPr id="51" name="文本框 50">
            <a:extLst>
              <a:ext uri="{FF2B5EF4-FFF2-40B4-BE49-F238E27FC236}">
                <a16:creationId xmlns:a16="http://schemas.microsoft.com/office/drawing/2014/main" id="{84D1C8F6-4646-38DC-B9E5-F8E91350D212}"/>
              </a:ext>
            </a:extLst>
          </p:cNvPr>
          <p:cNvSpPr txBox="1"/>
          <p:nvPr/>
        </p:nvSpPr>
        <p:spPr>
          <a:xfrm>
            <a:off x="5072026" y="3582550"/>
            <a:ext cx="3577357" cy="369332"/>
          </a:xfrm>
          <a:prstGeom prst="rect">
            <a:avLst/>
          </a:prstGeom>
          <a:noFill/>
        </p:spPr>
        <p:txBody>
          <a:bodyPr wrap="square">
            <a:spAutoFit/>
          </a:bodyPr>
          <a:lstStyle/>
          <a:p>
            <a:r>
              <a:rPr lang="en-US" altLang="zh-CN" b="0" i="0" dirty="0">
                <a:solidFill>
                  <a:srgbClr val="101214"/>
                </a:solidFill>
                <a:effectLst/>
                <a:latin typeface="PingFang SC"/>
              </a:rPr>
              <a:t>(</a:t>
            </a:r>
            <a:r>
              <a:rPr lang="zh-CN" altLang="en-US" b="0" i="0" dirty="0">
                <a:solidFill>
                  <a:srgbClr val="101214"/>
                </a:solidFill>
                <a:effectLst/>
                <a:latin typeface="PingFang SC"/>
              </a:rPr>
              <a:t>如</a:t>
            </a:r>
            <a:r>
              <a:rPr lang="en-US" altLang="zh-CN" b="0" i="0" dirty="0">
                <a:solidFill>
                  <a:srgbClr val="101214"/>
                </a:solidFill>
                <a:effectLst/>
                <a:latin typeface="PingFang SC"/>
              </a:rPr>
              <a:t>:http://www.gov.cn/index.htm)</a:t>
            </a:r>
            <a:endParaRPr lang="zh-CN" altLang="en-US" dirty="0"/>
          </a:p>
        </p:txBody>
      </p:sp>
      <p:sp>
        <p:nvSpPr>
          <p:cNvPr id="52" name="左大括号 51">
            <a:extLst>
              <a:ext uri="{FF2B5EF4-FFF2-40B4-BE49-F238E27FC236}">
                <a16:creationId xmlns:a16="http://schemas.microsoft.com/office/drawing/2014/main" id="{C550373B-EE7E-4E56-47D7-072BC121A623}"/>
              </a:ext>
            </a:extLst>
          </p:cNvPr>
          <p:cNvSpPr/>
          <p:nvPr/>
        </p:nvSpPr>
        <p:spPr>
          <a:xfrm>
            <a:off x="4826684" y="3124333"/>
            <a:ext cx="365595" cy="1468940"/>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53" name="左大括号 52">
            <a:extLst>
              <a:ext uri="{FF2B5EF4-FFF2-40B4-BE49-F238E27FC236}">
                <a16:creationId xmlns:a16="http://schemas.microsoft.com/office/drawing/2014/main" id="{054A5E1A-B9A3-3B73-9729-E862FF0BA6E0}"/>
              </a:ext>
            </a:extLst>
          </p:cNvPr>
          <p:cNvSpPr/>
          <p:nvPr/>
        </p:nvSpPr>
        <p:spPr>
          <a:xfrm>
            <a:off x="8283788" y="2581470"/>
            <a:ext cx="288283" cy="1346371"/>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55" name="文本框 54">
            <a:extLst>
              <a:ext uri="{FF2B5EF4-FFF2-40B4-BE49-F238E27FC236}">
                <a16:creationId xmlns:a16="http://schemas.microsoft.com/office/drawing/2014/main" id="{F495CB26-0BD0-D3FD-04BC-8CADE3A10F91}"/>
              </a:ext>
            </a:extLst>
          </p:cNvPr>
          <p:cNvSpPr txBox="1"/>
          <p:nvPr/>
        </p:nvSpPr>
        <p:spPr>
          <a:xfrm>
            <a:off x="8649383" y="2411000"/>
            <a:ext cx="2932221" cy="400110"/>
          </a:xfrm>
          <a:prstGeom prst="rect">
            <a:avLst/>
          </a:prstGeom>
          <a:noFill/>
        </p:spPr>
        <p:txBody>
          <a:bodyPr wrap="square">
            <a:spAutoFit/>
          </a:bodyPr>
          <a:lstStyle/>
          <a:p>
            <a:r>
              <a:rPr lang="en-US" altLang="zh-CN" sz="2000" b="0" i="0" dirty="0">
                <a:solidFill>
                  <a:srgbClr val="101214"/>
                </a:solidFill>
                <a:effectLst/>
                <a:latin typeface="PingFang SC"/>
              </a:rPr>
              <a:t>HTTP </a:t>
            </a:r>
            <a:r>
              <a:rPr lang="zh-CN" altLang="en-US" sz="2000" b="0" i="0" dirty="0">
                <a:solidFill>
                  <a:srgbClr val="101214"/>
                </a:solidFill>
                <a:effectLst/>
                <a:latin typeface="PingFang SC"/>
              </a:rPr>
              <a:t>是超文本传输协议</a:t>
            </a:r>
            <a:endParaRPr lang="zh-CN" altLang="en-US" sz="2000" dirty="0"/>
          </a:p>
        </p:txBody>
      </p:sp>
      <p:sp>
        <p:nvSpPr>
          <p:cNvPr id="57" name="文本框 56">
            <a:extLst>
              <a:ext uri="{FF2B5EF4-FFF2-40B4-BE49-F238E27FC236}">
                <a16:creationId xmlns:a16="http://schemas.microsoft.com/office/drawing/2014/main" id="{AEA3A1AD-F3C8-9444-ACF2-ECB796991E5B}"/>
              </a:ext>
            </a:extLst>
          </p:cNvPr>
          <p:cNvSpPr txBox="1"/>
          <p:nvPr/>
        </p:nvSpPr>
        <p:spPr>
          <a:xfrm>
            <a:off x="8690092" y="2990256"/>
            <a:ext cx="2038130" cy="369332"/>
          </a:xfrm>
          <a:prstGeom prst="rect">
            <a:avLst/>
          </a:prstGeom>
          <a:noFill/>
        </p:spPr>
        <p:txBody>
          <a:bodyPr wrap="square">
            <a:spAutoFit/>
          </a:bodyPr>
          <a:lstStyle/>
          <a:p>
            <a:r>
              <a:rPr lang="zh-CN" altLang="en-US" b="0" i="0" dirty="0">
                <a:solidFill>
                  <a:srgbClr val="101214"/>
                </a:solidFill>
                <a:effectLst/>
                <a:latin typeface="PingFang SC"/>
              </a:rPr>
              <a:t>服务器地址</a:t>
            </a:r>
            <a:endParaRPr lang="zh-CN" altLang="en-US" dirty="0"/>
          </a:p>
        </p:txBody>
      </p:sp>
      <p:sp>
        <p:nvSpPr>
          <p:cNvPr id="59" name="文本框 58">
            <a:extLst>
              <a:ext uri="{FF2B5EF4-FFF2-40B4-BE49-F238E27FC236}">
                <a16:creationId xmlns:a16="http://schemas.microsoft.com/office/drawing/2014/main" id="{8CDCC5C1-5405-BAA4-3FC2-A98DFBCD5D7C}"/>
              </a:ext>
            </a:extLst>
          </p:cNvPr>
          <p:cNvSpPr txBox="1"/>
          <p:nvPr/>
        </p:nvSpPr>
        <p:spPr>
          <a:xfrm>
            <a:off x="8703990" y="3558865"/>
            <a:ext cx="1299751" cy="369332"/>
          </a:xfrm>
          <a:prstGeom prst="rect">
            <a:avLst/>
          </a:prstGeom>
          <a:noFill/>
        </p:spPr>
        <p:txBody>
          <a:bodyPr wrap="square">
            <a:spAutoFit/>
          </a:bodyPr>
          <a:lstStyle/>
          <a:p>
            <a:r>
              <a:rPr lang="zh-CN" altLang="en-US" b="0" i="0" dirty="0">
                <a:solidFill>
                  <a:srgbClr val="101214"/>
                </a:solidFill>
                <a:effectLst/>
                <a:latin typeface="PingFang SC"/>
              </a:rPr>
              <a:t>文件名</a:t>
            </a:r>
            <a:endParaRPr lang="zh-CN" altLang="en-US" dirty="0"/>
          </a:p>
        </p:txBody>
      </p:sp>
      <p:sp>
        <p:nvSpPr>
          <p:cNvPr id="61" name="文本框 60">
            <a:extLst>
              <a:ext uri="{FF2B5EF4-FFF2-40B4-BE49-F238E27FC236}">
                <a16:creationId xmlns:a16="http://schemas.microsoft.com/office/drawing/2014/main" id="{72253799-E00E-0777-D323-6AA4A20BB060}"/>
              </a:ext>
            </a:extLst>
          </p:cNvPr>
          <p:cNvSpPr txBox="1"/>
          <p:nvPr/>
        </p:nvSpPr>
        <p:spPr>
          <a:xfrm>
            <a:off x="5083627" y="4298191"/>
            <a:ext cx="5578838" cy="400110"/>
          </a:xfrm>
          <a:prstGeom prst="rect">
            <a:avLst/>
          </a:prstGeom>
          <a:noFill/>
        </p:spPr>
        <p:txBody>
          <a:bodyPr wrap="square">
            <a:spAutoFit/>
          </a:bodyPr>
          <a:lstStyle/>
          <a:p>
            <a:r>
              <a:rPr lang="zh-CN" altLang="en-US" sz="2000" b="0" i="0" dirty="0">
                <a:solidFill>
                  <a:srgbClr val="101214"/>
                </a:solidFill>
                <a:effectLst/>
                <a:latin typeface="PingFang SC"/>
              </a:rPr>
              <a:t>网页是由超文本标记语言</a:t>
            </a:r>
            <a:r>
              <a:rPr lang="en-US" altLang="zh-CN" sz="2000" b="0" i="0" dirty="0">
                <a:solidFill>
                  <a:srgbClr val="101214"/>
                </a:solidFill>
                <a:effectLst/>
                <a:latin typeface="PingFang SC"/>
              </a:rPr>
              <a:t>(HTML</a:t>
            </a:r>
            <a:r>
              <a:rPr lang="zh-CN" altLang="en-US" sz="2000" b="0" i="0" dirty="0">
                <a:solidFill>
                  <a:srgbClr val="101214"/>
                </a:solidFill>
                <a:effectLst/>
                <a:latin typeface="PingFang SC"/>
              </a:rPr>
              <a:t>）进行描述的</a:t>
            </a:r>
            <a:endParaRPr lang="zh-CN" altLang="en-US" sz="2000" dirty="0"/>
          </a:p>
        </p:txBody>
      </p:sp>
      <p:sp>
        <p:nvSpPr>
          <p:cNvPr id="62" name="文本框 61">
            <a:extLst>
              <a:ext uri="{FF2B5EF4-FFF2-40B4-BE49-F238E27FC236}">
                <a16:creationId xmlns:a16="http://schemas.microsoft.com/office/drawing/2014/main" id="{AA433417-1C38-69A8-FD91-1AFF1AE85EA8}"/>
              </a:ext>
            </a:extLst>
          </p:cNvPr>
          <p:cNvSpPr txBox="1"/>
          <p:nvPr/>
        </p:nvSpPr>
        <p:spPr>
          <a:xfrm>
            <a:off x="2799336" y="5522270"/>
            <a:ext cx="1552912"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网络协议</a:t>
            </a:r>
          </a:p>
        </p:txBody>
      </p:sp>
      <p:sp>
        <p:nvSpPr>
          <p:cNvPr id="63" name="左大括号 62">
            <a:extLst>
              <a:ext uri="{FF2B5EF4-FFF2-40B4-BE49-F238E27FC236}">
                <a16:creationId xmlns:a16="http://schemas.microsoft.com/office/drawing/2014/main" id="{F43FEB07-3F64-EACB-9C28-C1E57FD39D8D}"/>
              </a:ext>
            </a:extLst>
          </p:cNvPr>
          <p:cNvSpPr/>
          <p:nvPr/>
        </p:nvSpPr>
        <p:spPr>
          <a:xfrm>
            <a:off x="4230322" y="4930998"/>
            <a:ext cx="253410" cy="1786283"/>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24398F03-6E0E-A495-7686-ACDE3DD0D96C}"/>
              </a:ext>
            </a:extLst>
          </p:cNvPr>
          <p:cNvSpPr txBox="1"/>
          <p:nvPr/>
        </p:nvSpPr>
        <p:spPr>
          <a:xfrm>
            <a:off x="4556978" y="4737485"/>
            <a:ext cx="7526165" cy="369332"/>
          </a:xfrm>
          <a:prstGeom prst="rect">
            <a:avLst/>
          </a:prstGeom>
          <a:noFill/>
        </p:spPr>
        <p:txBody>
          <a:bodyPr wrap="square">
            <a:spAutoFit/>
          </a:bodyPr>
          <a:lstStyle/>
          <a:p>
            <a:r>
              <a:rPr lang="zh-CN" altLang="en-US" b="0" i="0" dirty="0">
                <a:solidFill>
                  <a:srgbClr val="101214"/>
                </a:solidFill>
                <a:effectLst/>
                <a:latin typeface="PingFang SC"/>
              </a:rPr>
              <a:t>实现网络不同终端、不同网络之间相互识别和正确通信的一组标准和规则</a:t>
            </a:r>
            <a:endParaRPr lang="zh-CN" altLang="en-US" dirty="0"/>
          </a:p>
        </p:txBody>
      </p:sp>
      <p:sp>
        <p:nvSpPr>
          <p:cNvPr id="67" name="文本框 66">
            <a:extLst>
              <a:ext uri="{FF2B5EF4-FFF2-40B4-BE49-F238E27FC236}">
                <a16:creationId xmlns:a16="http://schemas.microsoft.com/office/drawing/2014/main" id="{23048150-51A5-BEAF-03C3-F934CD45CF26}"/>
              </a:ext>
            </a:extLst>
          </p:cNvPr>
          <p:cNvSpPr txBox="1"/>
          <p:nvPr/>
        </p:nvSpPr>
        <p:spPr>
          <a:xfrm>
            <a:off x="4624518" y="5454808"/>
            <a:ext cx="1284213" cy="369332"/>
          </a:xfrm>
          <a:prstGeom prst="rect">
            <a:avLst/>
          </a:prstGeom>
          <a:noFill/>
        </p:spPr>
        <p:txBody>
          <a:bodyPr wrap="square">
            <a:spAutoFit/>
          </a:bodyPr>
          <a:lstStyle/>
          <a:p>
            <a:r>
              <a:rPr lang="zh-CN" altLang="en-US" b="0" i="0" dirty="0">
                <a:solidFill>
                  <a:srgbClr val="101214"/>
                </a:solidFill>
                <a:effectLst/>
                <a:latin typeface="PingFang SC"/>
              </a:rPr>
              <a:t>三层协议</a:t>
            </a:r>
            <a:endParaRPr lang="zh-CN" altLang="en-US" dirty="0"/>
          </a:p>
        </p:txBody>
      </p:sp>
      <p:sp>
        <p:nvSpPr>
          <p:cNvPr id="68" name="左大括号 67">
            <a:extLst>
              <a:ext uri="{FF2B5EF4-FFF2-40B4-BE49-F238E27FC236}">
                <a16:creationId xmlns:a16="http://schemas.microsoft.com/office/drawing/2014/main" id="{FEC9343C-0159-9F1A-B1EF-35E98EFD2EE0}"/>
              </a:ext>
            </a:extLst>
          </p:cNvPr>
          <p:cNvSpPr/>
          <p:nvPr/>
        </p:nvSpPr>
        <p:spPr>
          <a:xfrm>
            <a:off x="5668603" y="5223976"/>
            <a:ext cx="187877" cy="903961"/>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9" name="文本框 68">
            <a:extLst>
              <a:ext uri="{FF2B5EF4-FFF2-40B4-BE49-F238E27FC236}">
                <a16:creationId xmlns:a16="http://schemas.microsoft.com/office/drawing/2014/main" id="{A96471F5-F43E-DB80-4F75-6CDF68458018}"/>
              </a:ext>
            </a:extLst>
          </p:cNvPr>
          <p:cNvSpPr txBox="1"/>
          <p:nvPr/>
        </p:nvSpPr>
        <p:spPr>
          <a:xfrm>
            <a:off x="5856480" y="5055764"/>
            <a:ext cx="6226663" cy="400110"/>
          </a:xfrm>
          <a:prstGeom prst="rect">
            <a:avLst/>
          </a:prstGeom>
          <a:noFill/>
        </p:spPr>
        <p:txBody>
          <a:bodyPr wrap="square">
            <a:spAutoFit/>
          </a:bodyPr>
          <a:lstStyle/>
          <a:p>
            <a:r>
              <a:rPr lang="en-US" altLang="zh-CN" sz="2000" b="0" i="0" dirty="0">
                <a:solidFill>
                  <a:srgbClr val="101214"/>
                </a:solidFill>
                <a:effectLst/>
                <a:latin typeface="PingFang SC"/>
              </a:rPr>
              <a:t>IP</a:t>
            </a:r>
            <a:r>
              <a:rPr lang="zh-CN" altLang="en-US" sz="2000" b="0" i="0" dirty="0">
                <a:solidFill>
                  <a:srgbClr val="101214"/>
                </a:solidFill>
                <a:effectLst/>
                <a:latin typeface="PingFang SC"/>
              </a:rPr>
              <a:t>，网际协议；将信息从一个地方传送的另一个地方</a:t>
            </a:r>
            <a:endParaRPr lang="zh-CN" altLang="en-US" sz="2000" dirty="0"/>
          </a:p>
        </p:txBody>
      </p:sp>
      <p:sp>
        <p:nvSpPr>
          <p:cNvPr id="71" name="文本框 70">
            <a:extLst>
              <a:ext uri="{FF2B5EF4-FFF2-40B4-BE49-F238E27FC236}">
                <a16:creationId xmlns:a16="http://schemas.microsoft.com/office/drawing/2014/main" id="{B307C816-736D-9590-77D4-3EECA5216BF6}"/>
              </a:ext>
            </a:extLst>
          </p:cNvPr>
          <p:cNvSpPr txBox="1"/>
          <p:nvPr/>
        </p:nvSpPr>
        <p:spPr>
          <a:xfrm>
            <a:off x="5778455" y="5481556"/>
            <a:ext cx="6221184" cy="369332"/>
          </a:xfrm>
          <a:prstGeom prst="rect">
            <a:avLst/>
          </a:prstGeom>
          <a:noFill/>
        </p:spPr>
        <p:txBody>
          <a:bodyPr wrap="square">
            <a:spAutoFit/>
          </a:bodyPr>
          <a:lstStyle/>
          <a:p>
            <a:r>
              <a:rPr lang="en-US" altLang="zh-CN" b="0" i="0" dirty="0">
                <a:solidFill>
                  <a:srgbClr val="101214"/>
                </a:solidFill>
                <a:effectLst/>
                <a:latin typeface="PingFang SC"/>
              </a:rPr>
              <a:t>TCP</a:t>
            </a:r>
            <a:r>
              <a:rPr lang="zh-CN" altLang="en-US" b="0" i="0" dirty="0">
                <a:solidFill>
                  <a:srgbClr val="101214"/>
                </a:solidFill>
                <a:effectLst/>
                <a:latin typeface="PingFang SC"/>
              </a:rPr>
              <a:t>，传输控制协议；管理被传送内容的完整性</a:t>
            </a:r>
            <a:endParaRPr lang="zh-CN" altLang="en-US" dirty="0"/>
          </a:p>
        </p:txBody>
      </p:sp>
      <p:sp>
        <p:nvSpPr>
          <p:cNvPr id="73" name="文本框 72">
            <a:extLst>
              <a:ext uri="{FF2B5EF4-FFF2-40B4-BE49-F238E27FC236}">
                <a16:creationId xmlns:a16="http://schemas.microsoft.com/office/drawing/2014/main" id="{5A99DDB7-2D2D-1905-DE45-DF4B9DB3F270}"/>
              </a:ext>
            </a:extLst>
          </p:cNvPr>
          <p:cNvSpPr txBox="1"/>
          <p:nvPr/>
        </p:nvSpPr>
        <p:spPr>
          <a:xfrm>
            <a:off x="5885345" y="5934353"/>
            <a:ext cx="6221184" cy="369332"/>
          </a:xfrm>
          <a:prstGeom prst="rect">
            <a:avLst/>
          </a:prstGeom>
          <a:noFill/>
        </p:spPr>
        <p:txBody>
          <a:bodyPr wrap="square">
            <a:spAutoFit/>
          </a:bodyPr>
          <a:lstStyle/>
          <a:p>
            <a:r>
              <a:rPr lang="en-US" altLang="zh-CN" b="0" i="0" dirty="0">
                <a:solidFill>
                  <a:srgbClr val="101214"/>
                </a:solidFill>
                <a:effectLst/>
                <a:latin typeface="PingFang SC"/>
              </a:rPr>
              <a:t>AP</a:t>
            </a:r>
            <a:r>
              <a:rPr lang="zh-CN" altLang="en-US" b="0" i="0" dirty="0">
                <a:solidFill>
                  <a:srgbClr val="101214"/>
                </a:solidFill>
                <a:effectLst/>
                <a:latin typeface="PingFang SC"/>
              </a:rPr>
              <a:t>，应用程序协议；将传输的信息转换成人类能识别的内容</a:t>
            </a:r>
            <a:endParaRPr lang="zh-CN" altLang="en-US" dirty="0"/>
          </a:p>
        </p:txBody>
      </p:sp>
      <p:sp>
        <p:nvSpPr>
          <p:cNvPr id="75" name="文本框 74">
            <a:extLst>
              <a:ext uri="{FF2B5EF4-FFF2-40B4-BE49-F238E27FC236}">
                <a16:creationId xmlns:a16="http://schemas.microsoft.com/office/drawing/2014/main" id="{92F452FC-B836-0D89-6266-D3A5ADA78ABE}"/>
              </a:ext>
            </a:extLst>
          </p:cNvPr>
          <p:cNvSpPr txBox="1"/>
          <p:nvPr/>
        </p:nvSpPr>
        <p:spPr>
          <a:xfrm>
            <a:off x="4548051" y="6396949"/>
            <a:ext cx="6798407" cy="369332"/>
          </a:xfrm>
          <a:prstGeom prst="rect">
            <a:avLst/>
          </a:prstGeom>
          <a:noFill/>
        </p:spPr>
        <p:txBody>
          <a:bodyPr wrap="square">
            <a:spAutoFit/>
          </a:bodyPr>
          <a:lstStyle/>
          <a:p>
            <a:r>
              <a:rPr lang="en-US" altLang="zh-CN" b="0" i="0" dirty="0">
                <a:solidFill>
                  <a:srgbClr val="101214"/>
                </a:solidFill>
                <a:effectLst/>
                <a:latin typeface="PingFang SC"/>
              </a:rPr>
              <a:t>TCP/IP</a:t>
            </a:r>
            <a:r>
              <a:rPr lang="zh-CN" altLang="en-US" b="0" i="0" dirty="0">
                <a:solidFill>
                  <a:srgbClr val="101214"/>
                </a:solidFill>
                <a:effectLst/>
                <a:latin typeface="PingFang SC"/>
              </a:rPr>
              <a:t>协议是其它所有网络协议</a:t>
            </a:r>
            <a:r>
              <a:rPr lang="en-US" altLang="zh-CN" b="0" i="0" dirty="0">
                <a:solidFill>
                  <a:srgbClr val="101214"/>
                </a:solidFill>
                <a:effectLst/>
                <a:latin typeface="PingFang SC"/>
              </a:rPr>
              <a:t>(HTTP</a:t>
            </a:r>
            <a:r>
              <a:rPr lang="zh-CN" altLang="en-US" b="0" i="0" dirty="0">
                <a:solidFill>
                  <a:srgbClr val="101214"/>
                </a:solidFill>
                <a:effectLst/>
                <a:latin typeface="PingFang SC"/>
              </a:rPr>
              <a:t>、</a:t>
            </a:r>
            <a:r>
              <a:rPr lang="en-US" altLang="zh-CN" b="0" i="0" dirty="0">
                <a:solidFill>
                  <a:srgbClr val="101214"/>
                </a:solidFill>
                <a:effectLst/>
                <a:latin typeface="PingFang SC"/>
              </a:rPr>
              <a:t>FTP</a:t>
            </a:r>
            <a:r>
              <a:rPr lang="zh-CN" altLang="en-US" b="0" i="0" dirty="0">
                <a:solidFill>
                  <a:srgbClr val="101214"/>
                </a:solidFill>
                <a:effectLst/>
                <a:latin typeface="PingFang SC"/>
              </a:rPr>
              <a:t>等</a:t>
            </a:r>
            <a:r>
              <a:rPr lang="en-US" altLang="zh-CN" b="0" i="0" dirty="0">
                <a:solidFill>
                  <a:srgbClr val="101214"/>
                </a:solidFill>
                <a:effectLst/>
                <a:latin typeface="PingFang SC"/>
              </a:rPr>
              <a:t>)</a:t>
            </a:r>
            <a:r>
              <a:rPr lang="zh-CN" altLang="en-US" b="0" i="0" dirty="0">
                <a:solidFill>
                  <a:srgbClr val="101214"/>
                </a:solidFill>
                <a:effectLst/>
                <a:latin typeface="PingFang SC"/>
              </a:rPr>
              <a:t>的基础协议</a:t>
            </a:r>
            <a:endParaRPr lang="zh-CN" altLang="en-US" dirty="0"/>
          </a:p>
        </p:txBody>
      </p:sp>
    </p:spTree>
    <p:extLst>
      <p:ext uri="{BB962C8B-B14F-4D97-AF65-F5344CB8AC3E}">
        <p14:creationId xmlns:p14="http://schemas.microsoft.com/office/powerpoint/2010/main" val="2266198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6" grpId="0"/>
      <p:bldP spid="28" grpId="0"/>
      <p:bldP spid="29" grpId="0" animBg="1"/>
      <p:bldP spid="30" grpId="0"/>
      <p:bldP spid="31" grpId="0"/>
      <p:bldP spid="32" grpId="0"/>
      <p:bldP spid="33" grpId="0"/>
      <p:bldP spid="34" grpId="0"/>
      <p:bldP spid="35" grpId="0"/>
      <p:bldP spid="36" grpId="0" animBg="1"/>
      <p:bldP spid="38" grpId="0"/>
      <p:bldP spid="39" grpId="0"/>
      <p:bldP spid="44" grpId="0" animBg="1"/>
      <p:bldP spid="45" grpId="0"/>
      <p:bldP spid="47" grpId="0"/>
      <p:bldP spid="51" grpId="0"/>
      <p:bldP spid="52" grpId="0" animBg="1"/>
      <p:bldP spid="53" grpId="0" animBg="1"/>
      <p:bldP spid="55" grpId="0"/>
      <p:bldP spid="57" grpId="0"/>
      <p:bldP spid="59" grpId="0"/>
      <p:bldP spid="61" grpId="0"/>
      <p:bldP spid="62" grpId="0"/>
      <p:bldP spid="63" grpId="0" animBg="1"/>
      <p:bldP spid="65" grpId="0"/>
      <p:bldP spid="67" grpId="0"/>
      <p:bldP spid="68" grpId="0" animBg="1"/>
      <p:bldP spid="69" grpId="0"/>
      <p:bldP spid="71" grpId="0"/>
      <p:bldP spid="73" grpId="0"/>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207738-D57D-406C-053A-E490BFCAA9D5}"/>
              </a:ext>
            </a:extLst>
          </p:cNvPr>
          <p:cNvSpPr txBox="1"/>
          <p:nvPr/>
        </p:nvSpPr>
        <p:spPr>
          <a:xfrm>
            <a:off x="-71132" y="2731962"/>
            <a:ext cx="764606" cy="1815882"/>
          </a:xfrm>
          <a:prstGeom prst="rect">
            <a:avLst/>
          </a:prstGeom>
          <a:noFill/>
        </p:spPr>
        <p:txBody>
          <a:bodyPr wrap="square" rtlCol="0">
            <a:spAutoFit/>
          </a:bodyPr>
          <a:lstStyle/>
          <a:p>
            <a:r>
              <a:rPr lang="zh-CN" altLang="en-US" sz="2800" dirty="0"/>
              <a:t>网络系统</a:t>
            </a:r>
          </a:p>
        </p:txBody>
      </p:sp>
      <p:sp>
        <p:nvSpPr>
          <p:cNvPr id="3" name="左大括号 2">
            <a:extLst>
              <a:ext uri="{FF2B5EF4-FFF2-40B4-BE49-F238E27FC236}">
                <a16:creationId xmlns:a16="http://schemas.microsoft.com/office/drawing/2014/main" id="{869A40E0-7558-5586-18CB-9AB2432762EC}"/>
              </a:ext>
            </a:extLst>
          </p:cNvPr>
          <p:cNvSpPr/>
          <p:nvPr/>
        </p:nvSpPr>
        <p:spPr>
          <a:xfrm>
            <a:off x="548258" y="276385"/>
            <a:ext cx="647130" cy="630523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pic>
        <p:nvPicPr>
          <p:cNvPr id="5" name="Picture 4">
            <a:extLst>
              <a:ext uri="{FF2B5EF4-FFF2-40B4-BE49-F238E27FC236}">
                <a16:creationId xmlns:a16="http://schemas.microsoft.com/office/drawing/2014/main" id="{F081FD8F-6B40-466A-7F8B-F59140F48F9B}"/>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1268449" y="86750"/>
            <a:ext cx="9655101" cy="448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57095D05-1F49-788F-11F6-E026D48075A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26619"/>
          <a:stretch>
            <a:fillRect/>
          </a:stretch>
        </p:blipFill>
        <p:spPr bwMode="auto">
          <a:xfrm>
            <a:off x="2023210" y="4887634"/>
            <a:ext cx="6772447" cy="188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332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B18355F1-A7E1-3A26-4521-8E273F4CD35A}"/>
              </a:ext>
            </a:extLst>
          </p:cNvPr>
          <p:cNvSpPr txBox="1"/>
          <p:nvPr>
            <p:custDataLst>
              <p:tags r:id="rId1"/>
            </p:custDataLst>
          </p:nvPr>
        </p:nvSpPr>
        <p:spPr>
          <a:xfrm>
            <a:off x="39870" y="1889647"/>
            <a:ext cx="492443" cy="2400657"/>
          </a:xfrm>
          <a:prstGeom prst="rect">
            <a:avLst/>
          </a:prstGeom>
          <a:noFill/>
        </p:spPr>
        <p:txBody>
          <a:bodyPr vert="eaVert" wrap="none" rtlCol="0">
            <a:spAutoFit/>
          </a:bodyPr>
          <a:lstStyle/>
          <a:p>
            <a:r>
              <a:rPr lang="zh-CN" altLang="en-US" sz="2000" dirty="0"/>
              <a:t>信息技术与信息系统</a:t>
            </a:r>
          </a:p>
        </p:txBody>
      </p:sp>
      <p:sp>
        <p:nvSpPr>
          <p:cNvPr id="3" name="矩形 2">
            <a:extLst>
              <a:ext uri="{FF2B5EF4-FFF2-40B4-BE49-F238E27FC236}">
                <a16:creationId xmlns:a16="http://schemas.microsoft.com/office/drawing/2014/main" id="{DE7BBD1C-10CE-6864-8F83-44F9B9BAECAF}"/>
              </a:ext>
            </a:extLst>
          </p:cNvPr>
          <p:cNvSpPr/>
          <p:nvPr>
            <p:custDataLst>
              <p:tags r:id="rId2"/>
            </p:custDataLst>
          </p:nvPr>
        </p:nvSpPr>
        <p:spPr>
          <a:xfrm>
            <a:off x="803861" y="4658120"/>
            <a:ext cx="1406410" cy="400110"/>
          </a:xfrm>
          <a:prstGeom prst="rect">
            <a:avLst/>
          </a:prstGeom>
        </p:spPr>
        <p:txBody>
          <a:bodyPr wrap="square">
            <a:spAutoFit/>
          </a:bodyPr>
          <a:lstStyle/>
          <a:p>
            <a:r>
              <a:rPr lang="zh-CN" altLang="en-US" sz="2000" dirty="0"/>
              <a:t>信息系统</a:t>
            </a:r>
            <a:endParaRPr lang="en-US" altLang="zh-CN" sz="2000" dirty="0"/>
          </a:p>
        </p:txBody>
      </p:sp>
      <p:sp>
        <p:nvSpPr>
          <p:cNvPr id="4" name="TextBox 16">
            <a:extLst>
              <a:ext uri="{FF2B5EF4-FFF2-40B4-BE49-F238E27FC236}">
                <a16:creationId xmlns:a16="http://schemas.microsoft.com/office/drawing/2014/main" id="{C37A240E-4902-182B-FCD9-4FC29B9BBF10}"/>
              </a:ext>
            </a:extLst>
          </p:cNvPr>
          <p:cNvSpPr txBox="1"/>
          <p:nvPr>
            <p:custDataLst>
              <p:tags r:id="rId3"/>
            </p:custDataLst>
          </p:nvPr>
        </p:nvSpPr>
        <p:spPr>
          <a:xfrm>
            <a:off x="803861" y="792908"/>
            <a:ext cx="1469660" cy="400110"/>
          </a:xfrm>
          <a:prstGeom prst="rect">
            <a:avLst/>
          </a:prstGeom>
          <a:noFill/>
        </p:spPr>
        <p:txBody>
          <a:bodyPr wrap="square" rtlCol="0">
            <a:spAutoFit/>
          </a:bodyPr>
          <a:lstStyle/>
          <a:p>
            <a:r>
              <a:rPr lang="zh-CN" altLang="en-US" sz="2000" dirty="0"/>
              <a:t>信息技术</a:t>
            </a:r>
            <a:endParaRPr lang="en-US" altLang="zh-CN" sz="2000" dirty="0"/>
          </a:p>
        </p:txBody>
      </p:sp>
      <p:sp>
        <p:nvSpPr>
          <p:cNvPr id="5" name="左大括号 4">
            <a:extLst>
              <a:ext uri="{FF2B5EF4-FFF2-40B4-BE49-F238E27FC236}">
                <a16:creationId xmlns:a16="http://schemas.microsoft.com/office/drawing/2014/main" id="{62FACEEB-59D4-98ED-3124-51D731540088}"/>
              </a:ext>
            </a:extLst>
          </p:cNvPr>
          <p:cNvSpPr/>
          <p:nvPr/>
        </p:nvSpPr>
        <p:spPr>
          <a:xfrm>
            <a:off x="2079736" y="247711"/>
            <a:ext cx="331188" cy="1552060"/>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左大括号 6">
            <a:extLst>
              <a:ext uri="{FF2B5EF4-FFF2-40B4-BE49-F238E27FC236}">
                <a16:creationId xmlns:a16="http://schemas.microsoft.com/office/drawing/2014/main" id="{E150BF15-1CD9-1960-25CC-31DE52356955}"/>
              </a:ext>
            </a:extLst>
          </p:cNvPr>
          <p:cNvSpPr/>
          <p:nvPr/>
        </p:nvSpPr>
        <p:spPr>
          <a:xfrm>
            <a:off x="515080" y="935027"/>
            <a:ext cx="357822" cy="4076212"/>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50BC8EC3-7683-2FCA-F18B-EF55429E1EC5}"/>
              </a:ext>
            </a:extLst>
          </p:cNvPr>
          <p:cNvSpPr/>
          <p:nvPr>
            <p:custDataLst>
              <p:tags r:id="rId4"/>
            </p:custDataLst>
          </p:nvPr>
        </p:nvSpPr>
        <p:spPr>
          <a:xfrm>
            <a:off x="2410924" y="16878"/>
            <a:ext cx="1406410" cy="400110"/>
          </a:xfrm>
          <a:prstGeom prst="rect">
            <a:avLst/>
          </a:prstGeom>
        </p:spPr>
        <p:txBody>
          <a:bodyPr wrap="square">
            <a:spAutoFit/>
          </a:bodyPr>
          <a:lstStyle/>
          <a:p>
            <a:r>
              <a:rPr lang="zh-CN" altLang="en-US" sz="2000" dirty="0"/>
              <a:t>概念</a:t>
            </a:r>
            <a:endParaRPr lang="en-US" altLang="zh-CN" sz="2000" dirty="0"/>
          </a:p>
        </p:txBody>
      </p:sp>
      <p:sp>
        <p:nvSpPr>
          <p:cNvPr id="10" name="矩形 9">
            <a:extLst>
              <a:ext uri="{FF2B5EF4-FFF2-40B4-BE49-F238E27FC236}">
                <a16:creationId xmlns:a16="http://schemas.microsoft.com/office/drawing/2014/main" id="{B2B8578D-96F4-6791-78D1-EA5B2337164C}"/>
              </a:ext>
            </a:extLst>
          </p:cNvPr>
          <p:cNvSpPr/>
          <p:nvPr>
            <p:custDataLst>
              <p:tags r:id="rId5"/>
            </p:custDataLst>
          </p:nvPr>
        </p:nvSpPr>
        <p:spPr>
          <a:xfrm>
            <a:off x="3384422" y="11397"/>
            <a:ext cx="6335759" cy="400110"/>
          </a:xfrm>
          <a:prstGeom prst="rect">
            <a:avLst/>
          </a:prstGeom>
        </p:spPr>
        <p:txBody>
          <a:bodyPr wrap="square">
            <a:spAutoFit/>
          </a:bodyPr>
          <a:lstStyle/>
          <a:p>
            <a:r>
              <a:rPr lang="zh-CN" altLang="en-US" sz="2000" dirty="0"/>
              <a:t>获取、传输、加工和表达各种信息的技术总和</a:t>
            </a:r>
            <a:endParaRPr lang="en-US" altLang="zh-CN" sz="2000" dirty="0"/>
          </a:p>
        </p:txBody>
      </p:sp>
      <p:sp>
        <p:nvSpPr>
          <p:cNvPr id="11" name="矩形 10">
            <a:extLst>
              <a:ext uri="{FF2B5EF4-FFF2-40B4-BE49-F238E27FC236}">
                <a16:creationId xmlns:a16="http://schemas.microsoft.com/office/drawing/2014/main" id="{C1004679-E59D-18B5-0E98-CE4EB80FA826}"/>
              </a:ext>
            </a:extLst>
          </p:cNvPr>
          <p:cNvSpPr/>
          <p:nvPr>
            <p:custDataLst>
              <p:tags r:id="rId6"/>
            </p:custDataLst>
          </p:nvPr>
        </p:nvSpPr>
        <p:spPr>
          <a:xfrm>
            <a:off x="2410770" y="1530427"/>
            <a:ext cx="798036" cy="400110"/>
          </a:xfrm>
          <a:prstGeom prst="rect">
            <a:avLst/>
          </a:prstGeom>
        </p:spPr>
        <p:txBody>
          <a:bodyPr wrap="square">
            <a:spAutoFit/>
          </a:bodyPr>
          <a:lstStyle/>
          <a:p>
            <a:r>
              <a:rPr lang="zh-CN" altLang="en-US" sz="2000" dirty="0"/>
              <a:t>阶段</a:t>
            </a:r>
            <a:endParaRPr lang="en-US" altLang="zh-CN" sz="2000" dirty="0"/>
          </a:p>
        </p:txBody>
      </p:sp>
      <p:sp>
        <p:nvSpPr>
          <p:cNvPr id="12" name="左大括号 11">
            <a:extLst>
              <a:ext uri="{FF2B5EF4-FFF2-40B4-BE49-F238E27FC236}">
                <a16:creationId xmlns:a16="http://schemas.microsoft.com/office/drawing/2014/main" id="{B9D264E5-CB18-9BFB-0A9C-106859233AC4}"/>
              </a:ext>
            </a:extLst>
          </p:cNvPr>
          <p:cNvSpPr/>
          <p:nvPr/>
        </p:nvSpPr>
        <p:spPr>
          <a:xfrm>
            <a:off x="3208651" y="590678"/>
            <a:ext cx="366017" cy="2206952"/>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3B4F1569-585D-48CC-602C-F72A3F28A0D0}"/>
              </a:ext>
            </a:extLst>
          </p:cNvPr>
          <p:cNvSpPr/>
          <p:nvPr>
            <p:custDataLst>
              <p:tags r:id="rId7"/>
            </p:custDataLst>
          </p:nvPr>
        </p:nvSpPr>
        <p:spPr>
          <a:xfrm>
            <a:off x="3549396" y="446659"/>
            <a:ext cx="1316518" cy="400110"/>
          </a:xfrm>
          <a:prstGeom prst="rect">
            <a:avLst/>
          </a:prstGeom>
        </p:spPr>
        <p:txBody>
          <a:bodyPr wrap="square">
            <a:spAutoFit/>
          </a:bodyPr>
          <a:lstStyle/>
          <a:p>
            <a:r>
              <a:rPr lang="zh-CN" altLang="en-US" sz="2000" dirty="0"/>
              <a:t>前机械</a:t>
            </a:r>
            <a:endParaRPr lang="en-US" altLang="zh-CN" sz="2000" dirty="0"/>
          </a:p>
        </p:txBody>
      </p:sp>
      <p:sp>
        <p:nvSpPr>
          <p:cNvPr id="14" name="矩形 13">
            <a:extLst>
              <a:ext uri="{FF2B5EF4-FFF2-40B4-BE49-F238E27FC236}">
                <a16:creationId xmlns:a16="http://schemas.microsoft.com/office/drawing/2014/main" id="{1590BE87-36DC-D661-6EC1-D9C856FFF855}"/>
              </a:ext>
            </a:extLst>
          </p:cNvPr>
          <p:cNvSpPr/>
          <p:nvPr>
            <p:custDataLst>
              <p:tags r:id="rId8"/>
            </p:custDataLst>
          </p:nvPr>
        </p:nvSpPr>
        <p:spPr>
          <a:xfrm>
            <a:off x="3560192" y="916668"/>
            <a:ext cx="1316518" cy="400110"/>
          </a:xfrm>
          <a:prstGeom prst="rect">
            <a:avLst/>
          </a:prstGeom>
        </p:spPr>
        <p:txBody>
          <a:bodyPr wrap="square">
            <a:spAutoFit/>
          </a:bodyPr>
          <a:lstStyle/>
          <a:p>
            <a:r>
              <a:rPr lang="zh-CN" altLang="en-US" sz="2000" dirty="0"/>
              <a:t>机械</a:t>
            </a:r>
            <a:endParaRPr lang="en-US" altLang="zh-CN" sz="2000" dirty="0"/>
          </a:p>
        </p:txBody>
      </p:sp>
      <p:sp>
        <p:nvSpPr>
          <p:cNvPr id="15" name="矩形 14">
            <a:extLst>
              <a:ext uri="{FF2B5EF4-FFF2-40B4-BE49-F238E27FC236}">
                <a16:creationId xmlns:a16="http://schemas.microsoft.com/office/drawing/2014/main" id="{0AA8852F-FDBD-2047-B222-82E44B3AB15F}"/>
              </a:ext>
            </a:extLst>
          </p:cNvPr>
          <p:cNvSpPr/>
          <p:nvPr>
            <p:custDataLst>
              <p:tags r:id="rId9"/>
            </p:custDataLst>
          </p:nvPr>
        </p:nvSpPr>
        <p:spPr>
          <a:xfrm>
            <a:off x="3549395" y="1384027"/>
            <a:ext cx="2033229" cy="400110"/>
          </a:xfrm>
          <a:prstGeom prst="rect">
            <a:avLst/>
          </a:prstGeom>
        </p:spPr>
        <p:txBody>
          <a:bodyPr wrap="square">
            <a:spAutoFit/>
          </a:bodyPr>
          <a:lstStyle/>
          <a:p>
            <a:r>
              <a:rPr lang="zh-CN" altLang="en-US" sz="2000" dirty="0"/>
              <a:t>电子机械</a:t>
            </a:r>
            <a:endParaRPr lang="en-US" altLang="zh-CN" sz="2000" dirty="0"/>
          </a:p>
        </p:txBody>
      </p:sp>
      <p:sp>
        <p:nvSpPr>
          <p:cNvPr id="16" name="矩形 15">
            <a:extLst>
              <a:ext uri="{FF2B5EF4-FFF2-40B4-BE49-F238E27FC236}">
                <a16:creationId xmlns:a16="http://schemas.microsoft.com/office/drawing/2014/main" id="{2D544E7D-CE8E-8E49-AFC7-CE1F05E8B7A3}"/>
              </a:ext>
            </a:extLst>
          </p:cNvPr>
          <p:cNvSpPr/>
          <p:nvPr>
            <p:custDataLst>
              <p:tags r:id="rId10"/>
            </p:custDataLst>
          </p:nvPr>
        </p:nvSpPr>
        <p:spPr>
          <a:xfrm>
            <a:off x="3549396" y="1972829"/>
            <a:ext cx="2033229" cy="400110"/>
          </a:xfrm>
          <a:prstGeom prst="rect">
            <a:avLst/>
          </a:prstGeom>
        </p:spPr>
        <p:txBody>
          <a:bodyPr wrap="square">
            <a:spAutoFit/>
          </a:bodyPr>
          <a:lstStyle/>
          <a:p>
            <a:r>
              <a:rPr lang="zh-CN" altLang="en-US" sz="2000" dirty="0"/>
              <a:t>电子化</a:t>
            </a:r>
            <a:endParaRPr lang="en-US" altLang="zh-CN" sz="2000" dirty="0"/>
          </a:p>
        </p:txBody>
      </p:sp>
      <p:sp>
        <p:nvSpPr>
          <p:cNvPr id="17" name="矩形 16">
            <a:extLst>
              <a:ext uri="{FF2B5EF4-FFF2-40B4-BE49-F238E27FC236}">
                <a16:creationId xmlns:a16="http://schemas.microsoft.com/office/drawing/2014/main" id="{6565E6FA-893A-A31E-6D97-0E015A3E505B}"/>
              </a:ext>
            </a:extLst>
          </p:cNvPr>
          <p:cNvSpPr/>
          <p:nvPr>
            <p:custDataLst>
              <p:tags r:id="rId11"/>
            </p:custDataLst>
          </p:nvPr>
        </p:nvSpPr>
        <p:spPr>
          <a:xfrm>
            <a:off x="3549395" y="2631115"/>
            <a:ext cx="2033229" cy="400110"/>
          </a:xfrm>
          <a:prstGeom prst="rect">
            <a:avLst/>
          </a:prstGeom>
        </p:spPr>
        <p:txBody>
          <a:bodyPr wrap="square">
            <a:spAutoFit/>
          </a:bodyPr>
          <a:lstStyle/>
          <a:p>
            <a:r>
              <a:rPr lang="zh-CN" altLang="en-US" sz="2000" dirty="0"/>
              <a:t>人工智能</a:t>
            </a:r>
            <a:endParaRPr lang="en-US" altLang="zh-CN" sz="2000" dirty="0"/>
          </a:p>
        </p:txBody>
      </p:sp>
      <p:sp>
        <p:nvSpPr>
          <p:cNvPr id="18" name="矩形 17">
            <a:extLst>
              <a:ext uri="{FF2B5EF4-FFF2-40B4-BE49-F238E27FC236}">
                <a16:creationId xmlns:a16="http://schemas.microsoft.com/office/drawing/2014/main" id="{FEAB90F4-0C4B-1D0D-C0E3-E04BA37FCA53}"/>
              </a:ext>
            </a:extLst>
          </p:cNvPr>
          <p:cNvSpPr/>
          <p:nvPr>
            <p:custDataLst>
              <p:tags r:id="rId12"/>
            </p:custDataLst>
          </p:nvPr>
        </p:nvSpPr>
        <p:spPr>
          <a:xfrm>
            <a:off x="4779481" y="468106"/>
            <a:ext cx="4767290" cy="400110"/>
          </a:xfrm>
          <a:prstGeom prst="rect">
            <a:avLst/>
          </a:prstGeom>
        </p:spPr>
        <p:txBody>
          <a:bodyPr wrap="square">
            <a:spAutoFit/>
          </a:bodyPr>
          <a:lstStyle/>
          <a:p>
            <a:r>
              <a:rPr lang="zh-CN" altLang="en-US" sz="2000" dirty="0"/>
              <a:t>楔形文字、甲骨文、造纸术等</a:t>
            </a:r>
            <a:endParaRPr lang="en-US" altLang="zh-CN" sz="2000" dirty="0"/>
          </a:p>
        </p:txBody>
      </p:sp>
      <p:sp>
        <p:nvSpPr>
          <p:cNvPr id="19" name="矩形 18">
            <a:extLst>
              <a:ext uri="{FF2B5EF4-FFF2-40B4-BE49-F238E27FC236}">
                <a16:creationId xmlns:a16="http://schemas.microsoft.com/office/drawing/2014/main" id="{3677F848-E6BB-A246-9AA5-CEF6F2C46FAA}"/>
              </a:ext>
            </a:extLst>
          </p:cNvPr>
          <p:cNvSpPr/>
          <p:nvPr>
            <p:custDataLst>
              <p:tags r:id="rId13"/>
            </p:custDataLst>
          </p:nvPr>
        </p:nvSpPr>
        <p:spPr>
          <a:xfrm>
            <a:off x="4790277" y="916667"/>
            <a:ext cx="4767290" cy="400110"/>
          </a:xfrm>
          <a:prstGeom prst="rect">
            <a:avLst/>
          </a:prstGeom>
        </p:spPr>
        <p:txBody>
          <a:bodyPr wrap="square">
            <a:spAutoFit/>
          </a:bodyPr>
          <a:lstStyle/>
          <a:p>
            <a:r>
              <a:rPr lang="zh-CN" altLang="en-US" sz="2000" dirty="0"/>
              <a:t>计算尺、加法器</a:t>
            </a:r>
            <a:endParaRPr lang="en-US" altLang="zh-CN" sz="2000" dirty="0"/>
          </a:p>
        </p:txBody>
      </p:sp>
      <p:sp>
        <p:nvSpPr>
          <p:cNvPr id="20" name="矩形 19">
            <a:extLst>
              <a:ext uri="{FF2B5EF4-FFF2-40B4-BE49-F238E27FC236}">
                <a16:creationId xmlns:a16="http://schemas.microsoft.com/office/drawing/2014/main" id="{8A464682-BC8B-53D3-4C3A-EB11933D5E84}"/>
              </a:ext>
            </a:extLst>
          </p:cNvPr>
          <p:cNvSpPr/>
          <p:nvPr>
            <p:custDataLst>
              <p:tags r:id="rId14"/>
            </p:custDataLst>
          </p:nvPr>
        </p:nvSpPr>
        <p:spPr>
          <a:xfrm>
            <a:off x="4865914" y="1384027"/>
            <a:ext cx="4767290" cy="400110"/>
          </a:xfrm>
          <a:prstGeom prst="rect">
            <a:avLst/>
          </a:prstGeom>
        </p:spPr>
        <p:txBody>
          <a:bodyPr wrap="square">
            <a:spAutoFit/>
          </a:bodyPr>
          <a:lstStyle/>
          <a:p>
            <a:r>
              <a:rPr lang="zh-CN" altLang="en-US" sz="2000" dirty="0"/>
              <a:t>电话、电报、收音机</a:t>
            </a:r>
            <a:endParaRPr lang="en-US" altLang="zh-CN" sz="2000" dirty="0"/>
          </a:p>
        </p:txBody>
      </p:sp>
      <p:sp>
        <p:nvSpPr>
          <p:cNvPr id="21" name="矩形 20">
            <a:extLst>
              <a:ext uri="{FF2B5EF4-FFF2-40B4-BE49-F238E27FC236}">
                <a16:creationId xmlns:a16="http://schemas.microsoft.com/office/drawing/2014/main" id="{FCCDDA3E-06E1-750E-E68C-DFFEE9CF2224}"/>
              </a:ext>
            </a:extLst>
          </p:cNvPr>
          <p:cNvSpPr/>
          <p:nvPr>
            <p:custDataLst>
              <p:tags r:id="rId15"/>
            </p:custDataLst>
          </p:nvPr>
        </p:nvSpPr>
        <p:spPr>
          <a:xfrm>
            <a:off x="4865914" y="1831965"/>
            <a:ext cx="6034045" cy="707886"/>
          </a:xfrm>
          <a:prstGeom prst="rect">
            <a:avLst/>
          </a:prstGeom>
        </p:spPr>
        <p:txBody>
          <a:bodyPr wrap="square">
            <a:spAutoFit/>
          </a:bodyPr>
          <a:lstStyle/>
          <a:p>
            <a:r>
              <a:rPr lang="en-US" altLang="zh-CN" sz="2000" dirty="0"/>
              <a:t>ENIAC</a:t>
            </a:r>
            <a:r>
              <a:rPr lang="zh-CN" altLang="en-US" sz="2000" dirty="0"/>
              <a:t>、四代数字计算机（电子管、晶体管、集成电路、（超）大规模集成电路）</a:t>
            </a:r>
            <a:endParaRPr lang="en-US" altLang="zh-CN" sz="2000" dirty="0"/>
          </a:p>
        </p:txBody>
      </p:sp>
      <p:sp>
        <p:nvSpPr>
          <p:cNvPr id="22" name="矩形 21">
            <a:extLst>
              <a:ext uri="{FF2B5EF4-FFF2-40B4-BE49-F238E27FC236}">
                <a16:creationId xmlns:a16="http://schemas.microsoft.com/office/drawing/2014/main" id="{D10FFC85-9741-1DBB-19B2-3B2FF4E8FA90}"/>
              </a:ext>
            </a:extLst>
          </p:cNvPr>
          <p:cNvSpPr/>
          <p:nvPr>
            <p:custDataLst>
              <p:tags r:id="rId16"/>
            </p:custDataLst>
          </p:nvPr>
        </p:nvSpPr>
        <p:spPr>
          <a:xfrm>
            <a:off x="5013785" y="2652215"/>
            <a:ext cx="4767290" cy="400110"/>
          </a:xfrm>
          <a:prstGeom prst="rect">
            <a:avLst/>
          </a:prstGeom>
        </p:spPr>
        <p:txBody>
          <a:bodyPr wrap="square">
            <a:spAutoFit/>
          </a:bodyPr>
          <a:lstStyle/>
          <a:p>
            <a:r>
              <a:rPr lang="zh-CN" altLang="en-US" sz="2000" dirty="0"/>
              <a:t>物联网、大数据</a:t>
            </a:r>
            <a:endParaRPr lang="en-US" altLang="zh-CN" sz="2000" dirty="0"/>
          </a:p>
        </p:txBody>
      </p:sp>
      <p:sp>
        <p:nvSpPr>
          <p:cNvPr id="25" name="左大括号 24">
            <a:extLst>
              <a:ext uri="{FF2B5EF4-FFF2-40B4-BE49-F238E27FC236}">
                <a16:creationId xmlns:a16="http://schemas.microsoft.com/office/drawing/2014/main" id="{5FAC24DE-6EE1-F7DF-23BE-87D27722B51F}"/>
              </a:ext>
            </a:extLst>
          </p:cNvPr>
          <p:cNvSpPr/>
          <p:nvPr/>
        </p:nvSpPr>
        <p:spPr>
          <a:xfrm>
            <a:off x="2245176" y="3235045"/>
            <a:ext cx="248400" cy="3375243"/>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26" name="矩形 25">
            <a:extLst>
              <a:ext uri="{FF2B5EF4-FFF2-40B4-BE49-F238E27FC236}">
                <a16:creationId xmlns:a16="http://schemas.microsoft.com/office/drawing/2014/main" id="{367EFFA3-8DB5-E7E6-A413-6EEA20568705}"/>
              </a:ext>
            </a:extLst>
          </p:cNvPr>
          <p:cNvSpPr/>
          <p:nvPr>
            <p:custDataLst>
              <p:tags r:id="rId17"/>
            </p:custDataLst>
          </p:nvPr>
        </p:nvSpPr>
        <p:spPr>
          <a:xfrm>
            <a:off x="2681217" y="3100052"/>
            <a:ext cx="1406410" cy="400110"/>
          </a:xfrm>
          <a:prstGeom prst="rect">
            <a:avLst/>
          </a:prstGeom>
        </p:spPr>
        <p:txBody>
          <a:bodyPr wrap="square">
            <a:spAutoFit/>
          </a:bodyPr>
          <a:lstStyle/>
          <a:p>
            <a:r>
              <a:rPr lang="zh-CN" altLang="en-US" sz="2000" dirty="0"/>
              <a:t>概念</a:t>
            </a:r>
            <a:endParaRPr lang="en-US" altLang="zh-CN" sz="2000" dirty="0"/>
          </a:p>
        </p:txBody>
      </p:sp>
      <p:sp>
        <p:nvSpPr>
          <p:cNvPr id="27" name="矩形 26">
            <a:extLst>
              <a:ext uri="{FF2B5EF4-FFF2-40B4-BE49-F238E27FC236}">
                <a16:creationId xmlns:a16="http://schemas.microsoft.com/office/drawing/2014/main" id="{E74A3836-7F64-72CF-DFA0-A6C897506D2D}"/>
              </a:ext>
            </a:extLst>
          </p:cNvPr>
          <p:cNvSpPr/>
          <p:nvPr>
            <p:custDataLst>
              <p:tags r:id="rId18"/>
            </p:custDataLst>
          </p:nvPr>
        </p:nvSpPr>
        <p:spPr>
          <a:xfrm>
            <a:off x="3678799" y="3089976"/>
            <a:ext cx="8598681" cy="400110"/>
          </a:xfrm>
          <a:prstGeom prst="rect">
            <a:avLst/>
          </a:prstGeom>
        </p:spPr>
        <p:txBody>
          <a:bodyPr wrap="square">
            <a:spAutoFit/>
          </a:bodyPr>
          <a:lstStyle/>
          <a:p>
            <a:r>
              <a:rPr lang="zh-CN" altLang="en-US" sz="2000" dirty="0"/>
              <a:t>由硬件软件设施、通信网络、数据和用户构成的人机交互系统</a:t>
            </a:r>
            <a:endParaRPr lang="en-US" altLang="zh-CN" sz="2000" dirty="0"/>
          </a:p>
        </p:txBody>
      </p:sp>
      <p:sp>
        <p:nvSpPr>
          <p:cNvPr id="28" name="矩形 27">
            <a:extLst>
              <a:ext uri="{FF2B5EF4-FFF2-40B4-BE49-F238E27FC236}">
                <a16:creationId xmlns:a16="http://schemas.microsoft.com/office/drawing/2014/main" id="{F6AD2A08-F69F-97F9-C6DD-58473EA58920}"/>
              </a:ext>
            </a:extLst>
          </p:cNvPr>
          <p:cNvSpPr/>
          <p:nvPr>
            <p:custDataLst>
              <p:tags r:id="rId19"/>
            </p:custDataLst>
          </p:nvPr>
        </p:nvSpPr>
        <p:spPr>
          <a:xfrm>
            <a:off x="2661363" y="4547421"/>
            <a:ext cx="1094578" cy="400110"/>
          </a:xfrm>
          <a:prstGeom prst="rect">
            <a:avLst/>
          </a:prstGeom>
        </p:spPr>
        <p:txBody>
          <a:bodyPr wrap="square">
            <a:spAutoFit/>
          </a:bodyPr>
          <a:lstStyle/>
          <a:p>
            <a:r>
              <a:rPr lang="zh-CN" altLang="en-US" sz="2000" b="1" dirty="0">
                <a:solidFill>
                  <a:srgbClr val="FF0000"/>
                </a:solidFill>
              </a:rPr>
              <a:t>组成</a:t>
            </a:r>
            <a:endParaRPr lang="en-US" altLang="zh-CN" sz="2000" b="1" dirty="0">
              <a:solidFill>
                <a:srgbClr val="FF0000"/>
              </a:solidFill>
            </a:endParaRPr>
          </a:p>
        </p:txBody>
      </p:sp>
      <p:sp>
        <p:nvSpPr>
          <p:cNvPr id="30" name="文本框 29">
            <a:extLst>
              <a:ext uri="{FF2B5EF4-FFF2-40B4-BE49-F238E27FC236}">
                <a16:creationId xmlns:a16="http://schemas.microsoft.com/office/drawing/2014/main" id="{37C49BD0-133B-E89B-E3AA-767DFB69B5F8}"/>
              </a:ext>
            </a:extLst>
          </p:cNvPr>
          <p:cNvSpPr txBox="1"/>
          <p:nvPr/>
        </p:nvSpPr>
        <p:spPr>
          <a:xfrm>
            <a:off x="4695030" y="3578832"/>
            <a:ext cx="6120478" cy="400110"/>
          </a:xfrm>
          <a:prstGeom prst="rect">
            <a:avLst/>
          </a:prstGeom>
          <a:noFill/>
        </p:spPr>
        <p:txBody>
          <a:bodyPr wrap="square">
            <a:spAutoFit/>
          </a:bodyPr>
          <a:lstStyle/>
          <a:p>
            <a:r>
              <a:rPr lang="zh-CN" altLang="en-US" sz="2000" b="0" i="0" dirty="0">
                <a:solidFill>
                  <a:srgbClr val="101214"/>
                </a:solidFill>
                <a:effectLst/>
                <a:latin typeface="PingFang SC"/>
              </a:rPr>
              <a:t>计算机硬件、移动终端硬件和通信网络设备</a:t>
            </a:r>
            <a:endParaRPr lang="zh-CN" altLang="en-US" sz="2000" dirty="0"/>
          </a:p>
        </p:txBody>
      </p:sp>
      <p:sp>
        <p:nvSpPr>
          <p:cNvPr id="31" name="左大括号 30">
            <a:extLst>
              <a:ext uri="{FF2B5EF4-FFF2-40B4-BE49-F238E27FC236}">
                <a16:creationId xmlns:a16="http://schemas.microsoft.com/office/drawing/2014/main" id="{5E508A6F-26A0-68E2-9B36-41E059BA384E}"/>
              </a:ext>
            </a:extLst>
          </p:cNvPr>
          <p:cNvSpPr/>
          <p:nvPr/>
        </p:nvSpPr>
        <p:spPr>
          <a:xfrm>
            <a:off x="3430401" y="3827363"/>
            <a:ext cx="248400" cy="2105004"/>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2" name="矩形 31">
            <a:extLst>
              <a:ext uri="{FF2B5EF4-FFF2-40B4-BE49-F238E27FC236}">
                <a16:creationId xmlns:a16="http://schemas.microsoft.com/office/drawing/2014/main" id="{F0CE5B93-E887-9111-4315-47CC03DD3B0E}"/>
              </a:ext>
            </a:extLst>
          </p:cNvPr>
          <p:cNvSpPr/>
          <p:nvPr>
            <p:custDataLst>
              <p:tags r:id="rId20"/>
            </p:custDataLst>
          </p:nvPr>
        </p:nvSpPr>
        <p:spPr>
          <a:xfrm>
            <a:off x="3678800" y="3633279"/>
            <a:ext cx="936826" cy="400110"/>
          </a:xfrm>
          <a:prstGeom prst="rect">
            <a:avLst/>
          </a:prstGeom>
        </p:spPr>
        <p:txBody>
          <a:bodyPr wrap="square">
            <a:spAutoFit/>
          </a:bodyPr>
          <a:lstStyle/>
          <a:p>
            <a:r>
              <a:rPr lang="zh-CN" altLang="en-US" sz="2000" b="1" dirty="0">
                <a:solidFill>
                  <a:srgbClr val="FF0000"/>
                </a:solidFill>
              </a:rPr>
              <a:t>硬件</a:t>
            </a:r>
            <a:endParaRPr lang="en-US" altLang="zh-CN" sz="2000" b="1" dirty="0">
              <a:solidFill>
                <a:srgbClr val="FF0000"/>
              </a:solidFill>
            </a:endParaRPr>
          </a:p>
        </p:txBody>
      </p:sp>
      <p:sp>
        <p:nvSpPr>
          <p:cNvPr id="33" name="矩形 32">
            <a:extLst>
              <a:ext uri="{FF2B5EF4-FFF2-40B4-BE49-F238E27FC236}">
                <a16:creationId xmlns:a16="http://schemas.microsoft.com/office/drawing/2014/main" id="{63EB446B-0D05-9D28-D0D9-DBC1AD5B5238}"/>
              </a:ext>
            </a:extLst>
          </p:cNvPr>
          <p:cNvSpPr/>
          <p:nvPr>
            <p:custDataLst>
              <p:tags r:id="rId21"/>
            </p:custDataLst>
          </p:nvPr>
        </p:nvSpPr>
        <p:spPr>
          <a:xfrm>
            <a:off x="3678800" y="4092140"/>
            <a:ext cx="1316518" cy="400110"/>
          </a:xfrm>
          <a:prstGeom prst="rect">
            <a:avLst/>
          </a:prstGeom>
        </p:spPr>
        <p:txBody>
          <a:bodyPr wrap="square">
            <a:spAutoFit/>
          </a:bodyPr>
          <a:lstStyle/>
          <a:p>
            <a:r>
              <a:rPr lang="zh-CN" altLang="en-US" sz="2000" dirty="0"/>
              <a:t>软件</a:t>
            </a:r>
            <a:endParaRPr lang="en-US" altLang="zh-CN" sz="2000" dirty="0"/>
          </a:p>
        </p:txBody>
      </p:sp>
      <p:sp>
        <p:nvSpPr>
          <p:cNvPr id="34" name="矩形 33">
            <a:extLst>
              <a:ext uri="{FF2B5EF4-FFF2-40B4-BE49-F238E27FC236}">
                <a16:creationId xmlns:a16="http://schemas.microsoft.com/office/drawing/2014/main" id="{E7FA4D62-A0CD-471B-924B-269D0DBADC0D}"/>
              </a:ext>
            </a:extLst>
          </p:cNvPr>
          <p:cNvSpPr/>
          <p:nvPr>
            <p:custDataLst>
              <p:tags r:id="rId22"/>
            </p:custDataLst>
          </p:nvPr>
        </p:nvSpPr>
        <p:spPr>
          <a:xfrm>
            <a:off x="3678800" y="4611129"/>
            <a:ext cx="2033229" cy="400110"/>
          </a:xfrm>
          <a:prstGeom prst="rect">
            <a:avLst/>
          </a:prstGeom>
        </p:spPr>
        <p:txBody>
          <a:bodyPr wrap="square">
            <a:spAutoFit/>
          </a:bodyPr>
          <a:lstStyle/>
          <a:p>
            <a:r>
              <a:rPr lang="zh-CN" altLang="en-US" sz="2000" dirty="0"/>
              <a:t>数据</a:t>
            </a:r>
            <a:endParaRPr lang="en-US" altLang="zh-CN" sz="2000" dirty="0"/>
          </a:p>
        </p:txBody>
      </p:sp>
      <p:sp>
        <p:nvSpPr>
          <p:cNvPr id="35" name="矩形 34">
            <a:extLst>
              <a:ext uri="{FF2B5EF4-FFF2-40B4-BE49-F238E27FC236}">
                <a16:creationId xmlns:a16="http://schemas.microsoft.com/office/drawing/2014/main" id="{BC4184E5-D7D1-950A-3931-A8D716C16B0A}"/>
              </a:ext>
            </a:extLst>
          </p:cNvPr>
          <p:cNvSpPr/>
          <p:nvPr>
            <p:custDataLst>
              <p:tags r:id="rId23"/>
            </p:custDataLst>
          </p:nvPr>
        </p:nvSpPr>
        <p:spPr>
          <a:xfrm>
            <a:off x="3678800" y="5130118"/>
            <a:ext cx="2033229" cy="400110"/>
          </a:xfrm>
          <a:prstGeom prst="rect">
            <a:avLst/>
          </a:prstGeom>
        </p:spPr>
        <p:txBody>
          <a:bodyPr wrap="square">
            <a:spAutoFit/>
          </a:bodyPr>
          <a:lstStyle/>
          <a:p>
            <a:r>
              <a:rPr lang="zh-CN" altLang="en-US" sz="2000" dirty="0"/>
              <a:t>通信网络</a:t>
            </a:r>
            <a:endParaRPr lang="en-US" altLang="zh-CN" sz="2000" dirty="0"/>
          </a:p>
        </p:txBody>
      </p:sp>
      <p:sp>
        <p:nvSpPr>
          <p:cNvPr id="36" name="矩形 35">
            <a:extLst>
              <a:ext uri="{FF2B5EF4-FFF2-40B4-BE49-F238E27FC236}">
                <a16:creationId xmlns:a16="http://schemas.microsoft.com/office/drawing/2014/main" id="{C1981BA6-F1FC-1E07-3161-7105C301A03E}"/>
              </a:ext>
            </a:extLst>
          </p:cNvPr>
          <p:cNvSpPr/>
          <p:nvPr>
            <p:custDataLst>
              <p:tags r:id="rId24"/>
            </p:custDataLst>
          </p:nvPr>
        </p:nvSpPr>
        <p:spPr>
          <a:xfrm>
            <a:off x="3678801" y="5649107"/>
            <a:ext cx="936826" cy="400110"/>
          </a:xfrm>
          <a:prstGeom prst="rect">
            <a:avLst/>
          </a:prstGeom>
        </p:spPr>
        <p:txBody>
          <a:bodyPr wrap="square">
            <a:spAutoFit/>
          </a:bodyPr>
          <a:lstStyle/>
          <a:p>
            <a:r>
              <a:rPr lang="zh-CN" altLang="en-US" sz="2000" b="1" dirty="0">
                <a:solidFill>
                  <a:srgbClr val="FF0000"/>
                </a:solidFill>
              </a:rPr>
              <a:t>用户</a:t>
            </a:r>
            <a:endParaRPr lang="en-US" altLang="zh-CN" sz="2000" b="1" dirty="0">
              <a:solidFill>
                <a:srgbClr val="FF0000"/>
              </a:solidFill>
            </a:endParaRPr>
          </a:p>
        </p:txBody>
      </p:sp>
      <p:sp>
        <p:nvSpPr>
          <p:cNvPr id="37" name="文本框 36">
            <a:extLst>
              <a:ext uri="{FF2B5EF4-FFF2-40B4-BE49-F238E27FC236}">
                <a16:creationId xmlns:a16="http://schemas.microsoft.com/office/drawing/2014/main" id="{E3FEDF7B-EBCC-D0F2-5670-C81A9C29A833}"/>
              </a:ext>
            </a:extLst>
          </p:cNvPr>
          <p:cNvSpPr txBox="1"/>
          <p:nvPr/>
        </p:nvSpPr>
        <p:spPr>
          <a:xfrm>
            <a:off x="4695030" y="4088031"/>
            <a:ext cx="6120478" cy="400110"/>
          </a:xfrm>
          <a:prstGeom prst="rect">
            <a:avLst/>
          </a:prstGeom>
          <a:noFill/>
        </p:spPr>
        <p:txBody>
          <a:bodyPr wrap="square">
            <a:spAutoFit/>
          </a:bodyPr>
          <a:lstStyle/>
          <a:p>
            <a:r>
              <a:rPr lang="zh-CN" altLang="en-US" sz="2000" b="0" i="0" dirty="0">
                <a:solidFill>
                  <a:srgbClr val="101214"/>
                </a:solidFill>
                <a:effectLst/>
                <a:latin typeface="PingFang SC"/>
              </a:rPr>
              <a:t>系统软件和应用软件</a:t>
            </a:r>
            <a:endParaRPr lang="zh-CN" altLang="en-US" sz="2000" dirty="0"/>
          </a:p>
        </p:txBody>
      </p:sp>
      <p:sp>
        <p:nvSpPr>
          <p:cNvPr id="38" name="文本框 37">
            <a:extLst>
              <a:ext uri="{FF2B5EF4-FFF2-40B4-BE49-F238E27FC236}">
                <a16:creationId xmlns:a16="http://schemas.microsoft.com/office/drawing/2014/main" id="{33757B1F-E36C-E6EB-17C0-1CF1C14BF176}"/>
              </a:ext>
            </a:extLst>
          </p:cNvPr>
          <p:cNvSpPr txBox="1"/>
          <p:nvPr/>
        </p:nvSpPr>
        <p:spPr>
          <a:xfrm>
            <a:off x="4779481" y="4543458"/>
            <a:ext cx="6120478" cy="400110"/>
          </a:xfrm>
          <a:prstGeom prst="rect">
            <a:avLst/>
          </a:prstGeom>
          <a:noFill/>
        </p:spPr>
        <p:txBody>
          <a:bodyPr wrap="square">
            <a:spAutoFit/>
          </a:bodyPr>
          <a:lstStyle/>
          <a:p>
            <a:r>
              <a:rPr lang="zh-CN" altLang="en-US" sz="2000" b="0" i="0" dirty="0">
                <a:solidFill>
                  <a:srgbClr val="101214"/>
                </a:solidFill>
                <a:effectLst/>
                <a:latin typeface="PingFang SC"/>
              </a:rPr>
              <a:t>一般存储在数据库里</a:t>
            </a:r>
            <a:endParaRPr lang="zh-CN" altLang="en-US" sz="2000" dirty="0"/>
          </a:p>
        </p:txBody>
      </p:sp>
      <p:sp>
        <p:nvSpPr>
          <p:cNvPr id="40" name="文本框 39">
            <a:extLst>
              <a:ext uri="{FF2B5EF4-FFF2-40B4-BE49-F238E27FC236}">
                <a16:creationId xmlns:a16="http://schemas.microsoft.com/office/drawing/2014/main" id="{464FA6B8-DF7D-A915-320E-E9851397FFFD}"/>
              </a:ext>
            </a:extLst>
          </p:cNvPr>
          <p:cNvSpPr txBox="1"/>
          <p:nvPr/>
        </p:nvSpPr>
        <p:spPr>
          <a:xfrm>
            <a:off x="4852952" y="4943568"/>
            <a:ext cx="7424528" cy="707886"/>
          </a:xfrm>
          <a:prstGeom prst="rect">
            <a:avLst/>
          </a:prstGeom>
          <a:noFill/>
        </p:spPr>
        <p:txBody>
          <a:bodyPr wrap="square">
            <a:spAutoFit/>
          </a:bodyPr>
          <a:lstStyle/>
          <a:p>
            <a:r>
              <a:rPr lang="zh-CN" altLang="en-US" sz="2000" b="0" i="0" dirty="0">
                <a:solidFill>
                  <a:srgbClr val="101214"/>
                </a:solidFill>
                <a:effectLst/>
                <a:latin typeface="PingFang SC"/>
              </a:rPr>
              <a:t>用于通信的信息发送、接收、转换和传输的设施</a:t>
            </a:r>
            <a:r>
              <a:rPr lang="en-US" altLang="zh-CN" sz="2000" b="0" i="0" dirty="0">
                <a:solidFill>
                  <a:srgbClr val="101214"/>
                </a:solidFill>
                <a:effectLst/>
                <a:latin typeface="PingFang SC"/>
              </a:rPr>
              <a:t>,</a:t>
            </a:r>
            <a:r>
              <a:rPr lang="zh-CN" altLang="en-US" sz="2000" b="0" i="0" dirty="0">
                <a:solidFill>
                  <a:srgbClr val="101214"/>
                </a:solidFill>
                <a:effectLst/>
                <a:latin typeface="PingFang SC"/>
              </a:rPr>
              <a:t>如无线、有线、光纤、卫星数据通信设施以及电话、电报、传真、电视等设备</a:t>
            </a:r>
            <a:endParaRPr lang="zh-CN" altLang="en-US" sz="2000" dirty="0"/>
          </a:p>
        </p:txBody>
      </p:sp>
      <p:sp>
        <p:nvSpPr>
          <p:cNvPr id="44" name="文本框 43">
            <a:extLst>
              <a:ext uri="{FF2B5EF4-FFF2-40B4-BE49-F238E27FC236}">
                <a16:creationId xmlns:a16="http://schemas.microsoft.com/office/drawing/2014/main" id="{01324989-D2B4-002A-0309-BEA796977E75}"/>
              </a:ext>
            </a:extLst>
          </p:cNvPr>
          <p:cNvSpPr txBox="1"/>
          <p:nvPr/>
        </p:nvSpPr>
        <p:spPr>
          <a:xfrm>
            <a:off x="4816192" y="5587062"/>
            <a:ext cx="6732270" cy="707886"/>
          </a:xfrm>
          <a:prstGeom prst="rect">
            <a:avLst/>
          </a:prstGeom>
          <a:noFill/>
        </p:spPr>
        <p:txBody>
          <a:bodyPr wrap="square">
            <a:spAutoFit/>
          </a:bodyPr>
          <a:lstStyle/>
          <a:p>
            <a:r>
              <a:rPr lang="zh-CN" altLang="en-US" sz="2000" b="0" i="0" dirty="0">
                <a:solidFill>
                  <a:srgbClr val="101214"/>
                </a:solidFill>
                <a:effectLst/>
                <a:latin typeface="PingFang SC"/>
              </a:rPr>
              <a:t>信息系统的使用者、计算机设备的操作人员、程序设计员、数据库管理员、系统分析员、信息系统的管理人员等</a:t>
            </a:r>
            <a:endParaRPr lang="zh-CN" altLang="en-US" sz="2000" dirty="0"/>
          </a:p>
        </p:txBody>
      </p:sp>
      <p:sp>
        <p:nvSpPr>
          <p:cNvPr id="45" name="矩形 44">
            <a:extLst>
              <a:ext uri="{FF2B5EF4-FFF2-40B4-BE49-F238E27FC236}">
                <a16:creationId xmlns:a16="http://schemas.microsoft.com/office/drawing/2014/main" id="{79902B90-4844-027F-12B1-DFD0EEFC58FD}"/>
              </a:ext>
            </a:extLst>
          </p:cNvPr>
          <p:cNvSpPr/>
          <p:nvPr>
            <p:custDataLst>
              <p:tags r:id="rId25"/>
            </p:custDataLst>
          </p:nvPr>
        </p:nvSpPr>
        <p:spPr>
          <a:xfrm>
            <a:off x="2661363" y="6293753"/>
            <a:ext cx="893452" cy="400110"/>
          </a:xfrm>
          <a:prstGeom prst="rect">
            <a:avLst/>
          </a:prstGeom>
        </p:spPr>
        <p:txBody>
          <a:bodyPr wrap="square">
            <a:spAutoFit/>
          </a:bodyPr>
          <a:lstStyle/>
          <a:p>
            <a:r>
              <a:rPr lang="zh-CN" altLang="en-US" sz="2000" dirty="0"/>
              <a:t>功能</a:t>
            </a:r>
            <a:endParaRPr lang="en-US" altLang="zh-CN" sz="2000" dirty="0"/>
          </a:p>
        </p:txBody>
      </p:sp>
      <p:sp>
        <p:nvSpPr>
          <p:cNvPr id="46" name="矩形 45">
            <a:extLst>
              <a:ext uri="{FF2B5EF4-FFF2-40B4-BE49-F238E27FC236}">
                <a16:creationId xmlns:a16="http://schemas.microsoft.com/office/drawing/2014/main" id="{489A1C1D-43C3-17AA-49D2-02054366A1DD}"/>
              </a:ext>
            </a:extLst>
          </p:cNvPr>
          <p:cNvSpPr/>
          <p:nvPr>
            <p:custDataLst>
              <p:tags r:id="rId26"/>
            </p:custDataLst>
          </p:nvPr>
        </p:nvSpPr>
        <p:spPr>
          <a:xfrm>
            <a:off x="3574668" y="6306472"/>
            <a:ext cx="9041824" cy="400110"/>
          </a:xfrm>
          <a:prstGeom prst="rect">
            <a:avLst/>
          </a:prstGeom>
        </p:spPr>
        <p:txBody>
          <a:bodyPr wrap="square">
            <a:spAutoFit/>
          </a:bodyPr>
          <a:lstStyle/>
          <a:p>
            <a:r>
              <a:rPr lang="zh-CN" altLang="en-US" sz="2000" dirty="0"/>
              <a:t>数据收集和输入、存储、传输、加工处理、输出、查询</a:t>
            </a:r>
            <a:endParaRPr lang="en-US" altLang="zh-CN" sz="2000" dirty="0"/>
          </a:p>
        </p:txBody>
      </p:sp>
    </p:spTree>
    <p:extLst>
      <p:ext uri="{BB962C8B-B14F-4D97-AF65-F5344CB8AC3E}">
        <p14:creationId xmlns:p14="http://schemas.microsoft.com/office/powerpoint/2010/main" val="3712629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9" grpId="0"/>
      <p:bldP spid="10" grpId="0"/>
      <p:bldP spid="11" grpId="0"/>
      <p:bldP spid="12" grpId="0" animBg="1"/>
      <p:bldP spid="13" grpId="0"/>
      <p:bldP spid="14" grpId="0"/>
      <p:bldP spid="15" grpId="0"/>
      <p:bldP spid="16" grpId="0"/>
      <p:bldP spid="17" grpId="0"/>
      <p:bldP spid="18" grpId="0"/>
      <p:bldP spid="19" grpId="0"/>
      <p:bldP spid="20" grpId="0"/>
      <p:bldP spid="21" grpId="0"/>
      <p:bldP spid="22" grpId="0"/>
      <p:bldP spid="25" grpId="0" animBg="1"/>
      <p:bldP spid="26" grpId="0"/>
      <p:bldP spid="27" grpId="0"/>
      <p:bldP spid="28" grpId="0"/>
      <p:bldP spid="30" grpId="0"/>
      <p:bldP spid="31" grpId="0" animBg="1"/>
      <p:bldP spid="32" grpId="0"/>
      <p:bldP spid="33" grpId="0"/>
      <p:bldP spid="34" grpId="0"/>
      <p:bldP spid="35" grpId="0"/>
      <p:bldP spid="36" grpId="0"/>
      <p:bldP spid="37" grpId="0"/>
      <p:bldP spid="38" grpId="0"/>
      <p:bldP spid="40" grpId="0"/>
      <p:bldP spid="44"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6FA7127-9295-1770-56EB-34A45B5F4410}"/>
              </a:ext>
            </a:extLst>
          </p:cNvPr>
          <p:cNvGraphicFramePr>
            <a:graphicFrameLocks noGrp="1"/>
          </p:cNvGraphicFramePr>
          <p:nvPr>
            <p:custDataLst>
              <p:tags r:id="rId1"/>
            </p:custDataLst>
            <p:extLst>
              <p:ext uri="{D42A27DB-BD31-4B8C-83A1-F6EECF244321}">
                <p14:modId xmlns:p14="http://schemas.microsoft.com/office/powerpoint/2010/main" val="1533333691"/>
              </p:ext>
            </p:extLst>
          </p:nvPr>
        </p:nvGraphicFramePr>
        <p:xfrm>
          <a:off x="741407" y="139336"/>
          <a:ext cx="10219055" cy="3769360"/>
        </p:xfrm>
        <a:graphic>
          <a:graphicData uri="http://schemas.openxmlformats.org/drawingml/2006/table">
            <a:tbl>
              <a:tblPr/>
              <a:tblGrid>
                <a:gridCol w="1620520">
                  <a:extLst>
                    <a:ext uri="{9D8B030D-6E8A-4147-A177-3AD203B41FA5}">
                      <a16:colId xmlns:a16="http://schemas.microsoft.com/office/drawing/2014/main" val="20000"/>
                    </a:ext>
                  </a:extLst>
                </a:gridCol>
                <a:gridCol w="2225040">
                  <a:extLst>
                    <a:ext uri="{9D8B030D-6E8A-4147-A177-3AD203B41FA5}">
                      <a16:colId xmlns:a16="http://schemas.microsoft.com/office/drawing/2014/main" val="20001"/>
                    </a:ext>
                  </a:extLst>
                </a:gridCol>
                <a:gridCol w="2119630">
                  <a:extLst>
                    <a:ext uri="{9D8B030D-6E8A-4147-A177-3AD203B41FA5}">
                      <a16:colId xmlns:a16="http://schemas.microsoft.com/office/drawing/2014/main" val="20002"/>
                    </a:ext>
                  </a:extLst>
                </a:gridCol>
                <a:gridCol w="2543175">
                  <a:extLst>
                    <a:ext uri="{9D8B030D-6E8A-4147-A177-3AD203B41FA5}">
                      <a16:colId xmlns:a16="http://schemas.microsoft.com/office/drawing/2014/main" val="20003"/>
                    </a:ext>
                  </a:extLst>
                </a:gridCol>
                <a:gridCol w="1710690">
                  <a:extLst>
                    <a:ext uri="{9D8B030D-6E8A-4147-A177-3AD203B41FA5}">
                      <a16:colId xmlns:a16="http://schemas.microsoft.com/office/drawing/2014/main" val="20004"/>
                    </a:ext>
                  </a:extLst>
                </a:gridCol>
              </a:tblGrid>
              <a:tr h="1099185">
                <a:tc>
                  <a:txBody>
                    <a:bodyPr/>
                    <a:lstStyle/>
                    <a:p>
                      <a:pPr algn="ctr"/>
                      <a:r>
                        <a:rPr lang="zh-CN" altLang="en-US" sz="2000" dirty="0"/>
                        <a:t>架构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a:t>客户端程序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a:t>系统的通讯开销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a:t>应用程序的升级和维护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a:t>服务器负荷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70990">
                <a:tc>
                  <a:txBody>
                    <a:bodyPr/>
                    <a:lstStyle/>
                    <a:p>
                      <a:pPr algn="ctr"/>
                      <a:r>
                        <a:rPr lang="en-US" sz="2000" dirty="0"/>
                        <a:t>C/S</a:t>
                      </a:r>
                      <a:r>
                        <a:rPr lang="zh-CN" altLang="en-US" sz="2000" dirty="0"/>
                        <a:t>架构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99185">
                <a:tc>
                  <a:txBody>
                    <a:bodyPr/>
                    <a:lstStyle/>
                    <a:p>
                      <a:pPr algn="ctr"/>
                      <a:r>
                        <a:rPr lang="en-US" sz="2000"/>
                        <a:t>B/S</a:t>
                      </a:r>
                      <a:r>
                        <a:rPr lang="zh-CN" altLang="en-US" sz="2000"/>
                        <a:t>架构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2E693613-9FFB-7E6E-791D-B79EFB1C8814}"/>
              </a:ext>
            </a:extLst>
          </p:cNvPr>
          <p:cNvSpPr txBox="1"/>
          <p:nvPr>
            <p:custDataLst>
              <p:tags r:id="rId2"/>
            </p:custDataLst>
          </p:nvPr>
        </p:nvSpPr>
        <p:spPr>
          <a:xfrm>
            <a:off x="2641127" y="1839866"/>
            <a:ext cx="1783080" cy="368300"/>
          </a:xfrm>
          <a:prstGeom prst="rect">
            <a:avLst/>
          </a:prstGeom>
          <a:noFill/>
        </p:spPr>
        <p:txBody>
          <a:bodyPr wrap="none" rtlCol="0" anchor="t">
            <a:spAutoFit/>
          </a:bodyPr>
          <a:lstStyle/>
          <a:p>
            <a:pPr algn="ctr"/>
            <a:r>
              <a:rPr lang="zh-CN" altLang="en-US" dirty="0">
                <a:sym typeface="+mn-ea"/>
              </a:rPr>
              <a:t>专用的应用程序</a:t>
            </a:r>
            <a:endParaRPr lang="zh-CN" altLang="en-US" spc="100" dirty="0">
              <a:solidFill>
                <a:schemeClr val="tx1">
                  <a:lumMod val="75000"/>
                  <a:lumOff val="25000"/>
                </a:schemeClr>
              </a:solidFill>
              <a:ea typeface="微软雅黑" panose="020B0503020204020204" charset="-122"/>
              <a:sym typeface="+mn-ea"/>
            </a:endParaRPr>
          </a:p>
        </p:txBody>
      </p:sp>
      <p:sp>
        <p:nvSpPr>
          <p:cNvPr id="4" name="文本框 3">
            <a:extLst>
              <a:ext uri="{FF2B5EF4-FFF2-40B4-BE49-F238E27FC236}">
                <a16:creationId xmlns:a16="http://schemas.microsoft.com/office/drawing/2014/main" id="{BBA51DFD-F08F-8D2E-7ECB-FE41616B4F99}"/>
              </a:ext>
            </a:extLst>
          </p:cNvPr>
          <p:cNvSpPr txBox="1"/>
          <p:nvPr>
            <p:custDataLst>
              <p:tags r:id="rId3"/>
            </p:custDataLst>
          </p:nvPr>
        </p:nvSpPr>
        <p:spPr>
          <a:xfrm>
            <a:off x="5539150" y="3151141"/>
            <a:ext cx="411480" cy="368300"/>
          </a:xfrm>
          <a:prstGeom prst="rect">
            <a:avLst/>
          </a:prstGeom>
          <a:noFill/>
        </p:spPr>
        <p:txBody>
          <a:bodyPr wrap="none" rtlCol="0" anchor="t">
            <a:spAutoFit/>
          </a:bodyPr>
          <a:lstStyle/>
          <a:p>
            <a:r>
              <a:rPr lang="zh-CN" altLang="en-US" dirty="0">
                <a:sym typeface="+mn-ea"/>
              </a:rPr>
              <a:t>大</a:t>
            </a:r>
            <a:endParaRPr lang="zh-CN" altLang="en-US" spc="100" dirty="0">
              <a:solidFill>
                <a:schemeClr val="tx1">
                  <a:lumMod val="75000"/>
                  <a:lumOff val="25000"/>
                </a:schemeClr>
              </a:solidFill>
              <a:ea typeface="微软雅黑" panose="020B0503020204020204" charset="-122"/>
              <a:sym typeface="+mn-ea"/>
            </a:endParaRPr>
          </a:p>
        </p:txBody>
      </p:sp>
      <p:sp>
        <p:nvSpPr>
          <p:cNvPr id="5" name="文本框 4">
            <a:extLst>
              <a:ext uri="{FF2B5EF4-FFF2-40B4-BE49-F238E27FC236}">
                <a16:creationId xmlns:a16="http://schemas.microsoft.com/office/drawing/2014/main" id="{A5025DD9-87A2-6B00-D531-46AC2A5E154B}"/>
              </a:ext>
            </a:extLst>
          </p:cNvPr>
          <p:cNvSpPr txBox="1"/>
          <p:nvPr>
            <p:custDataLst>
              <p:tags r:id="rId4"/>
            </p:custDataLst>
          </p:nvPr>
        </p:nvSpPr>
        <p:spPr>
          <a:xfrm>
            <a:off x="6700247" y="1563006"/>
            <a:ext cx="2540000" cy="922020"/>
          </a:xfrm>
          <a:prstGeom prst="rect">
            <a:avLst/>
          </a:prstGeom>
          <a:noFill/>
        </p:spPr>
        <p:txBody>
          <a:bodyPr wrap="square" rtlCol="0" anchor="t">
            <a:spAutoFit/>
          </a:bodyPr>
          <a:lstStyle/>
          <a:p>
            <a:pPr algn="ctr"/>
            <a:r>
              <a:rPr lang="zh-CN" altLang="en-US">
                <a:sym typeface="+mn-ea"/>
              </a:rPr>
              <a:t>复杂、难度大</a:t>
            </a:r>
            <a:endParaRPr lang="zh-CN" altLang="en-US"/>
          </a:p>
          <a:p>
            <a:pPr algn="ctr"/>
            <a:r>
              <a:rPr lang="zh-CN" altLang="en-US">
                <a:sym typeface="+mn-ea"/>
              </a:rPr>
              <a:t>客户端服务器端同时升级</a:t>
            </a:r>
            <a:endParaRPr lang="zh-CN" altLang="en-US" spc="100">
              <a:solidFill>
                <a:schemeClr val="tx1">
                  <a:lumMod val="75000"/>
                  <a:lumOff val="25000"/>
                </a:schemeClr>
              </a:solidFill>
              <a:ea typeface="微软雅黑" panose="020B0503020204020204" charset="-122"/>
              <a:sym typeface="+mn-ea"/>
            </a:endParaRPr>
          </a:p>
        </p:txBody>
      </p:sp>
      <p:sp>
        <p:nvSpPr>
          <p:cNvPr id="6" name="文本框 5">
            <a:extLst>
              <a:ext uri="{FF2B5EF4-FFF2-40B4-BE49-F238E27FC236}">
                <a16:creationId xmlns:a16="http://schemas.microsoft.com/office/drawing/2014/main" id="{222A535A-BA91-06E1-FD00-7E7C4348E11E}"/>
              </a:ext>
            </a:extLst>
          </p:cNvPr>
          <p:cNvSpPr txBox="1"/>
          <p:nvPr>
            <p:custDataLst>
              <p:tags r:id="rId5"/>
            </p:custDataLst>
          </p:nvPr>
        </p:nvSpPr>
        <p:spPr>
          <a:xfrm>
            <a:off x="9916522" y="1839866"/>
            <a:ext cx="411480" cy="368300"/>
          </a:xfrm>
          <a:prstGeom prst="rect">
            <a:avLst/>
          </a:prstGeom>
          <a:noFill/>
        </p:spPr>
        <p:txBody>
          <a:bodyPr wrap="none" rtlCol="0" anchor="t">
            <a:spAutoFit/>
          </a:bodyPr>
          <a:lstStyle/>
          <a:p>
            <a:r>
              <a:rPr lang="zh-CN" altLang="en-US">
                <a:sym typeface="+mn-ea"/>
              </a:rPr>
              <a:t>低</a:t>
            </a:r>
            <a:endParaRPr lang="zh-CN" altLang="en-US" spc="100">
              <a:solidFill>
                <a:schemeClr val="tx1">
                  <a:lumMod val="75000"/>
                  <a:lumOff val="25000"/>
                </a:schemeClr>
              </a:solidFill>
              <a:ea typeface="微软雅黑" panose="020B0503020204020204" charset="-122"/>
              <a:sym typeface="+mn-ea"/>
            </a:endParaRPr>
          </a:p>
        </p:txBody>
      </p:sp>
      <p:sp>
        <p:nvSpPr>
          <p:cNvPr id="7" name="文本框 6">
            <a:extLst>
              <a:ext uri="{FF2B5EF4-FFF2-40B4-BE49-F238E27FC236}">
                <a16:creationId xmlns:a16="http://schemas.microsoft.com/office/drawing/2014/main" id="{D3FCA4D7-BD03-E3B0-5365-EB99B37E3B2D}"/>
              </a:ext>
            </a:extLst>
          </p:cNvPr>
          <p:cNvSpPr txBox="1"/>
          <p:nvPr>
            <p:custDataLst>
              <p:tags r:id="rId6"/>
            </p:custDataLst>
          </p:nvPr>
        </p:nvSpPr>
        <p:spPr>
          <a:xfrm>
            <a:off x="3036932" y="3151141"/>
            <a:ext cx="868680" cy="368300"/>
          </a:xfrm>
          <a:prstGeom prst="rect">
            <a:avLst/>
          </a:prstGeom>
          <a:noFill/>
        </p:spPr>
        <p:txBody>
          <a:bodyPr wrap="none" rtlCol="0" anchor="t">
            <a:spAutoFit/>
          </a:bodyPr>
          <a:lstStyle/>
          <a:p>
            <a:pPr algn="ctr"/>
            <a:r>
              <a:rPr lang="zh-CN" altLang="en-US" dirty="0">
                <a:sym typeface="+mn-ea"/>
              </a:rPr>
              <a:t>浏览器</a:t>
            </a:r>
            <a:endParaRPr lang="zh-CN" altLang="en-US" spc="100" dirty="0">
              <a:solidFill>
                <a:schemeClr val="tx1">
                  <a:lumMod val="75000"/>
                  <a:lumOff val="25000"/>
                </a:schemeClr>
              </a:solidFill>
              <a:ea typeface="微软雅黑" panose="020B0503020204020204" charset="-122"/>
              <a:sym typeface="+mn-ea"/>
            </a:endParaRPr>
          </a:p>
        </p:txBody>
      </p:sp>
      <p:sp>
        <p:nvSpPr>
          <p:cNvPr id="8" name="文本框 7">
            <a:extLst>
              <a:ext uri="{FF2B5EF4-FFF2-40B4-BE49-F238E27FC236}">
                <a16:creationId xmlns:a16="http://schemas.microsoft.com/office/drawing/2014/main" id="{D4F18935-64EB-F1B0-889D-12082270E195}"/>
              </a:ext>
            </a:extLst>
          </p:cNvPr>
          <p:cNvSpPr txBox="1"/>
          <p:nvPr>
            <p:custDataLst>
              <p:tags r:id="rId7"/>
            </p:custDataLst>
          </p:nvPr>
        </p:nvSpPr>
        <p:spPr>
          <a:xfrm>
            <a:off x="5539150" y="1839866"/>
            <a:ext cx="411480" cy="368300"/>
          </a:xfrm>
          <a:prstGeom prst="rect">
            <a:avLst/>
          </a:prstGeom>
          <a:noFill/>
        </p:spPr>
        <p:txBody>
          <a:bodyPr wrap="none" rtlCol="0" anchor="t">
            <a:spAutoFit/>
          </a:bodyPr>
          <a:lstStyle/>
          <a:p>
            <a:pPr algn="ctr"/>
            <a:r>
              <a:rPr lang="zh-CN" altLang="en-US" dirty="0">
                <a:sym typeface="+mn-ea"/>
              </a:rPr>
              <a:t>小</a:t>
            </a:r>
            <a:endParaRPr lang="zh-CN" altLang="en-US" spc="100" dirty="0">
              <a:solidFill>
                <a:schemeClr val="tx1">
                  <a:lumMod val="75000"/>
                  <a:lumOff val="25000"/>
                </a:schemeClr>
              </a:solidFill>
              <a:ea typeface="微软雅黑" panose="020B0503020204020204" charset="-122"/>
              <a:sym typeface="+mn-ea"/>
            </a:endParaRPr>
          </a:p>
        </p:txBody>
      </p:sp>
      <p:sp>
        <p:nvSpPr>
          <p:cNvPr id="9" name="文本框 8">
            <a:extLst>
              <a:ext uri="{FF2B5EF4-FFF2-40B4-BE49-F238E27FC236}">
                <a16:creationId xmlns:a16="http://schemas.microsoft.com/office/drawing/2014/main" id="{B805537F-5FB1-EAC8-D46C-AA94CA5AC6E9}"/>
              </a:ext>
            </a:extLst>
          </p:cNvPr>
          <p:cNvSpPr txBox="1"/>
          <p:nvPr>
            <p:custDataLst>
              <p:tags r:id="rId8"/>
            </p:custDataLst>
          </p:nvPr>
        </p:nvSpPr>
        <p:spPr>
          <a:xfrm>
            <a:off x="6700247" y="3012711"/>
            <a:ext cx="2540000" cy="645160"/>
          </a:xfrm>
          <a:prstGeom prst="rect">
            <a:avLst/>
          </a:prstGeom>
          <a:noFill/>
        </p:spPr>
        <p:txBody>
          <a:bodyPr wrap="square" rtlCol="0" anchor="t">
            <a:spAutoFit/>
          </a:bodyPr>
          <a:lstStyle/>
          <a:p>
            <a:pPr algn="ctr"/>
            <a:r>
              <a:rPr lang="zh-CN" altLang="en-US">
                <a:sym typeface="+mn-ea"/>
              </a:rPr>
              <a:t>简单、难度小</a:t>
            </a:r>
            <a:endParaRPr lang="zh-CN" altLang="en-US"/>
          </a:p>
          <a:p>
            <a:pPr algn="ctr"/>
            <a:r>
              <a:rPr lang="zh-CN" altLang="en-US">
                <a:sym typeface="+mn-ea"/>
              </a:rPr>
              <a:t>只升级服务器端</a:t>
            </a:r>
            <a:endParaRPr lang="zh-CN" altLang="en-US" spc="100">
              <a:solidFill>
                <a:schemeClr val="tx1">
                  <a:lumMod val="75000"/>
                  <a:lumOff val="25000"/>
                </a:schemeClr>
              </a:solidFill>
              <a:ea typeface="微软雅黑" panose="020B0503020204020204" charset="-122"/>
              <a:sym typeface="+mn-ea"/>
            </a:endParaRPr>
          </a:p>
        </p:txBody>
      </p:sp>
      <p:sp>
        <p:nvSpPr>
          <p:cNvPr id="10" name="文本框 9">
            <a:extLst>
              <a:ext uri="{FF2B5EF4-FFF2-40B4-BE49-F238E27FC236}">
                <a16:creationId xmlns:a16="http://schemas.microsoft.com/office/drawing/2014/main" id="{1FBBDEF6-A60A-9210-897F-CE457F0B295C}"/>
              </a:ext>
            </a:extLst>
          </p:cNvPr>
          <p:cNvSpPr txBox="1"/>
          <p:nvPr>
            <p:custDataLst>
              <p:tags r:id="rId9"/>
            </p:custDataLst>
          </p:nvPr>
        </p:nvSpPr>
        <p:spPr>
          <a:xfrm>
            <a:off x="9916522" y="3289571"/>
            <a:ext cx="411480" cy="368300"/>
          </a:xfrm>
          <a:prstGeom prst="rect">
            <a:avLst/>
          </a:prstGeom>
          <a:noFill/>
        </p:spPr>
        <p:txBody>
          <a:bodyPr wrap="none" rtlCol="0" anchor="t">
            <a:spAutoFit/>
          </a:bodyPr>
          <a:lstStyle/>
          <a:p>
            <a:pPr algn="ctr"/>
            <a:r>
              <a:rPr lang="zh-CN" altLang="en-US">
                <a:sym typeface="+mn-ea"/>
              </a:rPr>
              <a:t>高</a:t>
            </a:r>
            <a:endParaRPr lang="zh-CN" altLang="en-US" spc="100">
              <a:solidFill>
                <a:schemeClr val="tx1">
                  <a:lumMod val="75000"/>
                  <a:lumOff val="25000"/>
                </a:schemeClr>
              </a:solidFill>
              <a:ea typeface="微软雅黑" panose="020B0503020204020204" charset="-122"/>
              <a:sym typeface="+mn-ea"/>
            </a:endParaRPr>
          </a:p>
        </p:txBody>
      </p:sp>
      <p:pic>
        <p:nvPicPr>
          <p:cNvPr id="11" name="图片 10">
            <a:extLst>
              <a:ext uri="{FF2B5EF4-FFF2-40B4-BE49-F238E27FC236}">
                <a16:creationId xmlns:a16="http://schemas.microsoft.com/office/drawing/2014/main" id="{18DB1601-0C81-A0F1-B085-FE8321BF254F}"/>
              </a:ext>
            </a:extLst>
          </p:cNvPr>
          <p:cNvPicPr>
            <a:picLocks noChangeAspect="1"/>
          </p:cNvPicPr>
          <p:nvPr>
            <p:custDataLst>
              <p:tags r:id="rId10"/>
            </p:custDataLst>
          </p:nvPr>
        </p:nvPicPr>
        <p:blipFill>
          <a:blip r:embed="rId13"/>
          <a:srcRect r="48575"/>
          <a:stretch>
            <a:fillRect/>
          </a:stretch>
        </p:blipFill>
        <p:spPr>
          <a:xfrm>
            <a:off x="1709752" y="4065430"/>
            <a:ext cx="3351045" cy="2450958"/>
          </a:xfrm>
          <a:prstGeom prst="rect">
            <a:avLst/>
          </a:prstGeom>
        </p:spPr>
      </p:pic>
      <p:pic>
        <p:nvPicPr>
          <p:cNvPr id="12" name="图片 11">
            <a:extLst>
              <a:ext uri="{FF2B5EF4-FFF2-40B4-BE49-F238E27FC236}">
                <a16:creationId xmlns:a16="http://schemas.microsoft.com/office/drawing/2014/main" id="{E6A84FD4-56EC-4D26-5DFE-CE4AAFC66F20}"/>
              </a:ext>
            </a:extLst>
          </p:cNvPr>
          <p:cNvPicPr>
            <a:picLocks noChangeAspect="1"/>
          </p:cNvPicPr>
          <p:nvPr>
            <p:custDataLst>
              <p:tags r:id="rId11"/>
            </p:custDataLst>
          </p:nvPr>
        </p:nvPicPr>
        <p:blipFill>
          <a:blip r:embed="rId13"/>
          <a:srcRect l="48002"/>
          <a:stretch>
            <a:fillRect/>
          </a:stretch>
        </p:blipFill>
        <p:spPr>
          <a:xfrm>
            <a:off x="5889202" y="4065430"/>
            <a:ext cx="3351045" cy="2423891"/>
          </a:xfrm>
          <a:prstGeom prst="rect">
            <a:avLst/>
          </a:prstGeom>
        </p:spPr>
      </p:pic>
    </p:spTree>
    <p:extLst>
      <p:ext uri="{BB962C8B-B14F-4D97-AF65-F5344CB8AC3E}">
        <p14:creationId xmlns:p14="http://schemas.microsoft.com/office/powerpoint/2010/main" val="566854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in)">
                                      <p:cBhvr>
                                        <p:cTn id="39" dur="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A0707F15-B974-0E32-AA3F-586F212B8C8A}"/>
              </a:ext>
            </a:extLst>
          </p:cNvPr>
          <p:cNvSpPr txBox="1"/>
          <p:nvPr/>
        </p:nvSpPr>
        <p:spPr>
          <a:xfrm>
            <a:off x="312281" y="1783170"/>
            <a:ext cx="410651" cy="3046988"/>
          </a:xfrm>
          <a:prstGeom prst="rect">
            <a:avLst/>
          </a:prstGeom>
          <a:noFill/>
        </p:spPr>
        <p:txBody>
          <a:bodyPr wrap="square">
            <a:spAutoFit/>
          </a:bodyPr>
          <a:lstStyle/>
          <a:p>
            <a:r>
              <a:rPr lang="zh-CN" altLang="en-US" sz="2400" b="0" i="0" dirty="0">
                <a:solidFill>
                  <a:srgbClr val="101214"/>
                </a:solidFill>
                <a:effectLst/>
                <a:latin typeface="PingFang SC"/>
              </a:rPr>
              <a:t>编写网络应用程序</a:t>
            </a:r>
            <a:endParaRPr lang="zh-CN" altLang="en-US" sz="2400" dirty="0"/>
          </a:p>
        </p:txBody>
      </p:sp>
      <p:sp>
        <p:nvSpPr>
          <p:cNvPr id="10" name="左大括号 9">
            <a:extLst>
              <a:ext uri="{FF2B5EF4-FFF2-40B4-BE49-F238E27FC236}">
                <a16:creationId xmlns:a16="http://schemas.microsoft.com/office/drawing/2014/main" id="{A8968077-8FF9-EAF8-4536-CFD2347D4D8D}"/>
              </a:ext>
            </a:extLst>
          </p:cNvPr>
          <p:cNvSpPr/>
          <p:nvPr/>
        </p:nvSpPr>
        <p:spPr>
          <a:xfrm>
            <a:off x="931925" y="239486"/>
            <a:ext cx="368918" cy="543496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AABE23FD-2032-C293-717D-964ADE2E53B5}"/>
              </a:ext>
            </a:extLst>
          </p:cNvPr>
          <p:cNvSpPr txBox="1"/>
          <p:nvPr/>
        </p:nvSpPr>
        <p:spPr>
          <a:xfrm>
            <a:off x="1330726" y="304638"/>
            <a:ext cx="2111829" cy="369332"/>
          </a:xfrm>
          <a:prstGeom prst="rect">
            <a:avLst/>
          </a:prstGeom>
          <a:noFill/>
        </p:spPr>
        <p:txBody>
          <a:bodyPr wrap="square">
            <a:spAutoFit/>
          </a:bodyPr>
          <a:lstStyle/>
          <a:p>
            <a:r>
              <a:rPr lang="zh-CN" altLang="en-US" b="0" i="0" dirty="0">
                <a:solidFill>
                  <a:srgbClr val="101214"/>
                </a:solidFill>
                <a:effectLst/>
                <a:latin typeface="PingFang SC"/>
              </a:rPr>
              <a:t>导入框架模块</a:t>
            </a:r>
            <a:endParaRPr lang="zh-CN" altLang="en-US" dirty="0"/>
          </a:p>
        </p:txBody>
      </p:sp>
      <p:sp>
        <p:nvSpPr>
          <p:cNvPr id="13" name="文本框 12">
            <a:extLst>
              <a:ext uri="{FF2B5EF4-FFF2-40B4-BE49-F238E27FC236}">
                <a16:creationId xmlns:a16="http://schemas.microsoft.com/office/drawing/2014/main" id="{DF0139C6-80B9-0F2B-C9DF-5E1B70BC7712}"/>
              </a:ext>
            </a:extLst>
          </p:cNvPr>
          <p:cNvSpPr txBox="1"/>
          <p:nvPr/>
        </p:nvSpPr>
        <p:spPr>
          <a:xfrm>
            <a:off x="3069771" y="304638"/>
            <a:ext cx="6161314" cy="369332"/>
          </a:xfrm>
          <a:prstGeom prst="rect">
            <a:avLst/>
          </a:prstGeom>
          <a:noFill/>
        </p:spPr>
        <p:txBody>
          <a:bodyPr wrap="square">
            <a:spAutoFit/>
          </a:bodyPr>
          <a:lstStyle/>
          <a:p>
            <a:r>
              <a:rPr lang="zh-CN" altLang="en-US" dirty="0"/>
              <a:t>from flask import Flask</a:t>
            </a:r>
          </a:p>
        </p:txBody>
      </p:sp>
      <p:sp>
        <p:nvSpPr>
          <p:cNvPr id="15" name="文本框 14">
            <a:extLst>
              <a:ext uri="{FF2B5EF4-FFF2-40B4-BE49-F238E27FC236}">
                <a16:creationId xmlns:a16="http://schemas.microsoft.com/office/drawing/2014/main" id="{82718D94-B1B8-5C37-A394-968FE8D4C34B}"/>
              </a:ext>
            </a:extLst>
          </p:cNvPr>
          <p:cNvSpPr txBox="1"/>
          <p:nvPr/>
        </p:nvSpPr>
        <p:spPr>
          <a:xfrm>
            <a:off x="1330726" y="967132"/>
            <a:ext cx="1880391" cy="369332"/>
          </a:xfrm>
          <a:prstGeom prst="rect">
            <a:avLst/>
          </a:prstGeom>
          <a:noFill/>
        </p:spPr>
        <p:txBody>
          <a:bodyPr wrap="square">
            <a:spAutoFit/>
          </a:bodyPr>
          <a:lstStyle/>
          <a:p>
            <a:r>
              <a:rPr lang="zh-CN" altLang="en-US" dirty="0"/>
              <a:t>创建应用实例</a:t>
            </a:r>
          </a:p>
        </p:txBody>
      </p:sp>
      <p:sp>
        <p:nvSpPr>
          <p:cNvPr id="17" name="文本框 16">
            <a:extLst>
              <a:ext uri="{FF2B5EF4-FFF2-40B4-BE49-F238E27FC236}">
                <a16:creationId xmlns:a16="http://schemas.microsoft.com/office/drawing/2014/main" id="{8D417969-E26C-8E43-9D73-C79C395E9228}"/>
              </a:ext>
            </a:extLst>
          </p:cNvPr>
          <p:cNvSpPr txBox="1"/>
          <p:nvPr/>
        </p:nvSpPr>
        <p:spPr>
          <a:xfrm>
            <a:off x="3069771" y="956637"/>
            <a:ext cx="6161314" cy="369332"/>
          </a:xfrm>
          <a:prstGeom prst="rect">
            <a:avLst/>
          </a:prstGeom>
          <a:noFill/>
        </p:spPr>
        <p:txBody>
          <a:bodyPr wrap="square">
            <a:spAutoFit/>
          </a:bodyPr>
          <a:lstStyle/>
          <a:p>
            <a:r>
              <a:rPr lang="zh-CN" altLang="en-US" dirty="0"/>
              <a:t>app=Flask(__name__)</a:t>
            </a:r>
          </a:p>
        </p:txBody>
      </p:sp>
      <p:sp>
        <p:nvSpPr>
          <p:cNvPr id="18" name="文本框 17">
            <a:extLst>
              <a:ext uri="{FF2B5EF4-FFF2-40B4-BE49-F238E27FC236}">
                <a16:creationId xmlns:a16="http://schemas.microsoft.com/office/drawing/2014/main" id="{ABEC6700-77BA-9A35-2585-6F54986CA06C}"/>
              </a:ext>
            </a:extLst>
          </p:cNvPr>
          <p:cNvSpPr txBox="1"/>
          <p:nvPr/>
        </p:nvSpPr>
        <p:spPr>
          <a:xfrm>
            <a:off x="1341268" y="2291421"/>
            <a:ext cx="2544419" cy="369332"/>
          </a:xfrm>
          <a:prstGeom prst="rect">
            <a:avLst/>
          </a:prstGeom>
          <a:noFill/>
        </p:spPr>
        <p:txBody>
          <a:bodyPr wrap="square">
            <a:spAutoFit/>
          </a:bodyPr>
          <a:lstStyle/>
          <a:p>
            <a:r>
              <a:rPr lang="zh-CN" altLang="en-US" dirty="0"/>
              <a:t>编写路由和视图函数</a:t>
            </a:r>
          </a:p>
        </p:txBody>
      </p:sp>
      <p:sp>
        <p:nvSpPr>
          <p:cNvPr id="20" name="文本框 19">
            <a:extLst>
              <a:ext uri="{FF2B5EF4-FFF2-40B4-BE49-F238E27FC236}">
                <a16:creationId xmlns:a16="http://schemas.microsoft.com/office/drawing/2014/main" id="{8D32F0E9-E574-44EF-8FF1-EBC76D27F83A}"/>
              </a:ext>
            </a:extLst>
          </p:cNvPr>
          <p:cNvSpPr txBox="1"/>
          <p:nvPr/>
        </p:nvSpPr>
        <p:spPr>
          <a:xfrm>
            <a:off x="3906470" y="1265849"/>
            <a:ext cx="6161314" cy="923330"/>
          </a:xfrm>
          <a:prstGeom prst="rect">
            <a:avLst/>
          </a:prstGeom>
          <a:noFill/>
        </p:spPr>
        <p:txBody>
          <a:bodyPr wrap="square">
            <a:spAutoFit/>
          </a:bodyPr>
          <a:lstStyle/>
          <a:p>
            <a:r>
              <a:rPr lang="zh-CN" altLang="en-US" dirty="0"/>
              <a:t>@app.route('/')       </a:t>
            </a:r>
          </a:p>
          <a:p>
            <a:r>
              <a:rPr lang="zh-CN" altLang="en-US" dirty="0"/>
              <a:t>def index():</a:t>
            </a:r>
          </a:p>
          <a:p>
            <a:r>
              <a:rPr lang="zh-CN" altLang="en-US" dirty="0"/>
              <a:t>    return '我的第一个网页'</a:t>
            </a:r>
          </a:p>
        </p:txBody>
      </p:sp>
      <p:sp>
        <p:nvSpPr>
          <p:cNvPr id="22" name="文本框 21">
            <a:extLst>
              <a:ext uri="{FF2B5EF4-FFF2-40B4-BE49-F238E27FC236}">
                <a16:creationId xmlns:a16="http://schemas.microsoft.com/office/drawing/2014/main" id="{ED7B60DB-5A8B-D2D9-BE16-3B6E52BE7566}"/>
              </a:ext>
            </a:extLst>
          </p:cNvPr>
          <p:cNvSpPr txBox="1"/>
          <p:nvPr/>
        </p:nvSpPr>
        <p:spPr>
          <a:xfrm>
            <a:off x="3885687" y="3277012"/>
            <a:ext cx="6161314" cy="923330"/>
          </a:xfrm>
          <a:prstGeom prst="rect">
            <a:avLst/>
          </a:prstGeom>
          <a:noFill/>
        </p:spPr>
        <p:txBody>
          <a:bodyPr wrap="square">
            <a:spAutoFit/>
          </a:bodyPr>
          <a:lstStyle/>
          <a:p>
            <a:r>
              <a:rPr lang="zh-CN" altLang="en-US" dirty="0"/>
              <a:t>@app.route('/')</a:t>
            </a:r>
          </a:p>
          <a:p>
            <a:r>
              <a:rPr lang="zh-CN" altLang="en-US" dirty="0"/>
              <a:t>def index():</a:t>
            </a:r>
          </a:p>
          <a:p>
            <a:r>
              <a:rPr lang="zh-CN" altLang="en-US" dirty="0"/>
              <a:t>    return </a:t>
            </a:r>
            <a:r>
              <a:rPr lang="zh-CN" altLang="en-US" b="1" dirty="0">
                <a:solidFill>
                  <a:srgbClr val="FF0000"/>
                </a:solidFill>
              </a:rPr>
              <a:t>render_template</a:t>
            </a:r>
            <a:r>
              <a:rPr lang="zh-CN" altLang="en-US" dirty="0"/>
              <a:t>('test.html',s="hello world")</a:t>
            </a:r>
          </a:p>
        </p:txBody>
      </p:sp>
      <p:sp>
        <p:nvSpPr>
          <p:cNvPr id="25" name="文本框 24">
            <a:extLst>
              <a:ext uri="{FF2B5EF4-FFF2-40B4-BE49-F238E27FC236}">
                <a16:creationId xmlns:a16="http://schemas.microsoft.com/office/drawing/2014/main" id="{6A2D658B-3B33-1EBC-5D31-13908AC9E6DA}"/>
              </a:ext>
            </a:extLst>
          </p:cNvPr>
          <p:cNvSpPr txBox="1"/>
          <p:nvPr/>
        </p:nvSpPr>
        <p:spPr>
          <a:xfrm>
            <a:off x="3906470" y="4197248"/>
            <a:ext cx="7003538" cy="369332"/>
          </a:xfrm>
          <a:prstGeom prst="rect">
            <a:avLst/>
          </a:prstGeom>
          <a:noFill/>
        </p:spPr>
        <p:txBody>
          <a:bodyPr wrap="square">
            <a:spAutoFit/>
          </a:bodyPr>
          <a:lstStyle/>
          <a:p>
            <a:r>
              <a:rPr lang="en-US" altLang="zh-CN" b="0" i="0" dirty="0">
                <a:solidFill>
                  <a:srgbClr val="101214"/>
                </a:solidFill>
                <a:effectLst/>
                <a:latin typeface="PingFang SC"/>
              </a:rPr>
              <a:t>#render_template</a:t>
            </a:r>
            <a:r>
              <a:rPr lang="zh-CN" altLang="en-US" b="0" i="0" dirty="0">
                <a:solidFill>
                  <a:srgbClr val="101214"/>
                </a:solidFill>
                <a:effectLst/>
                <a:latin typeface="PingFang SC"/>
              </a:rPr>
              <a:t>函数用于渲染网页模板，同时可以传递参数</a:t>
            </a:r>
            <a:endParaRPr lang="zh-CN" altLang="en-US" dirty="0"/>
          </a:p>
        </p:txBody>
      </p:sp>
      <p:sp>
        <p:nvSpPr>
          <p:cNvPr id="27" name="文本框 26">
            <a:extLst>
              <a:ext uri="{FF2B5EF4-FFF2-40B4-BE49-F238E27FC236}">
                <a16:creationId xmlns:a16="http://schemas.microsoft.com/office/drawing/2014/main" id="{2AA0C8EF-527B-C793-3AD7-7CC22DA78B27}"/>
              </a:ext>
            </a:extLst>
          </p:cNvPr>
          <p:cNvSpPr txBox="1"/>
          <p:nvPr/>
        </p:nvSpPr>
        <p:spPr>
          <a:xfrm>
            <a:off x="3326492" y="4500334"/>
            <a:ext cx="6493328" cy="646331"/>
          </a:xfrm>
          <a:prstGeom prst="rect">
            <a:avLst/>
          </a:prstGeom>
          <a:noFill/>
        </p:spPr>
        <p:txBody>
          <a:bodyPr wrap="square">
            <a:spAutoFit/>
          </a:bodyPr>
          <a:lstStyle/>
          <a:p>
            <a:r>
              <a:rPr lang="zh-CN" altLang="en-US" dirty="0"/>
              <a:t>if __name__=="__main__":</a:t>
            </a:r>
          </a:p>
          <a:p>
            <a:r>
              <a:rPr lang="zh-CN" altLang="en-US" dirty="0"/>
              <a:t>    app.run(host=“</a:t>
            </a:r>
            <a:r>
              <a:rPr lang="en-US" altLang="zh-CN" dirty="0"/>
              <a:t>192.168.0.1</a:t>
            </a:r>
            <a:r>
              <a:rPr lang="zh-CN" altLang="en-US" dirty="0"/>
              <a:t>",</a:t>
            </a:r>
            <a:r>
              <a:rPr lang="zh-CN" altLang="en-US" b="1" dirty="0">
                <a:solidFill>
                  <a:srgbClr val="FF0000"/>
                </a:solidFill>
              </a:rPr>
              <a:t>port=8888</a:t>
            </a:r>
            <a:r>
              <a:rPr lang="zh-CN" altLang="en-US" dirty="0"/>
              <a:t>)</a:t>
            </a:r>
          </a:p>
        </p:txBody>
      </p:sp>
      <p:sp>
        <p:nvSpPr>
          <p:cNvPr id="28" name="文本框 27">
            <a:extLst>
              <a:ext uri="{FF2B5EF4-FFF2-40B4-BE49-F238E27FC236}">
                <a16:creationId xmlns:a16="http://schemas.microsoft.com/office/drawing/2014/main" id="{7DF35AC8-634A-67C5-06A6-E66280A608A0}"/>
              </a:ext>
            </a:extLst>
          </p:cNvPr>
          <p:cNvSpPr txBox="1"/>
          <p:nvPr/>
        </p:nvSpPr>
        <p:spPr>
          <a:xfrm>
            <a:off x="1341268" y="4512858"/>
            <a:ext cx="1880391" cy="369332"/>
          </a:xfrm>
          <a:prstGeom prst="rect">
            <a:avLst/>
          </a:prstGeom>
          <a:noFill/>
        </p:spPr>
        <p:txBody>
          <a:bodyPr wrap="square">
            <a:spAutoFit/>
          </a:bodyPr>
          <a:lstStyle/>
          <a:p>
            <a:r>
              <a:rPr lang="zh-CN" altLang="en-US" dirty="0"/>
              <a:t>启动</a:t>
            </a:r>
            <a:r>
              <a:rPr lang="en-US" altLang="zh-CN" dirty="0"/>
              <a:t>web</a:t>
            </a:r>
            <a:r>
              <a:rPr lang="zh-CN" altLang="en-US" dirty="0"/>
              <a:t>应用</a:t>
            </a:r>
          </a:p>
        </p:txBody>
      </p:sp>
      <p:sp>
        <p:nvSpPr>
          <p:cNvPr id="30" name="文本框 29">
            <a:extLst>
              <a:ext uri="{FF2B5EF4-FFF2-40B4-BE49-F238E27FC236}">
                <a16:creationId xmlns:a16="http://schemas.microsoft.com/office/drawing/2014/main" id="{0D2BCB49-709D-F3D6-3F4E-CFDDB7BC8362}"/>
              </a:ext>
            </a:extLst>
          </p:cNvPr>
          <p:cNvSpPr txBox="1"/>
          <p:nvPr/>
        </p:nvSpPr>
        <p:spPr>
          <a:xfrm>
            <a:off x="1341268" y="5167742"/>
            <a:ext cx="9618319" cy="400110"/>
          </a:xfrm>
          <a:prstGeom prst="rect">
            <a:avLst/>
          </a:prstGeom>
          <a:noFill/>
        </p:spPr>
        <p:txBody>
          <a:bodyPr wrap="square">
            <a:spAutoFit/>
          </a:bodyPr>
          <a:lstStyle/>
          <a:p>
            <a:r>
              <a:rPr lang="en-US" altLang="zh-CN" sz="2000" b="0" i="0" dirty="0">
                <a:solidFill>
                  <a:srgbClr val="101214"/>
                </a:solidFill>
                <a:effectLst/>
                <a:latin typeface="PingFang SC"/>
              </a:rPr>
              <a:t>localhost</a:t>
            </a:r>
            <a:r>
              <a:rPr lang="zh-CN" altLang="en-US" sz="2000" b="0" i="0" dirty="0">
                <a:solidFill>
                  <a:srgbClr val="101214"/>
                </a:solidFill>
                <a:effectLst/>
                <a:latin typeface="PingFang SC"/>
              </a:rPr>
              <a:t>和</a:t>
            </a:r>
            <a:r>
              <a:rPr lang="en-US" altLang="zh-CN" sz="2000" b="0" i="0" dirty="0">
                <a:solidFill>
                  <a:srgbClr val="101214"/>
                </a:solidFill>
                <a:effectLst/>
                <a:latin typeface="PingFang SC"/>
              </a:rPr>
              <a:t>127.0.0.1</a:t>
            </a:r>
            <a:r>
              <a:rPr lang="zh-CN" altLang="en-US" sz="2000" b="0" i="0" dirty="0">
                <a:solidFill>
                  <a:srgbClr val="101214"/>
                </a:solidFill>
                <a:effectLst/>
                <a:latin typeface="PingFang SC"/>
              </a:rPr>
              <a:t>不需要联网</a:t>
            </a:r>
            <a:r>
              <a:rPr lang="en-US" altLang="zh-CN" sz="2000" b="0" i="0" dirty="0">
                <a:solidFill>
                  <a:srgbClr val="101214"/>
                </a:solidFill>
                <a:effectLst/>
                <a:latin typeface="PingFang SC"/>
              </a:rPr>
              <a:t>,</a:t>
            </a:r>
            <a:r>
              <a:rPr lang="zh-CN" altLang="en-US" sz="2000" b="0" i="0" dirty="0">
                <a:solidFill>
                  <a:srgbClr val="101214"/>
                </a:solidFill>
                <a:effectLst/>
                <a:latin typeface="PingFang SC"/>
              </a:rPr>
              <a:t>都是本地测试访问。实际</a:t>
            </a:r>
            <a:r>
              <a:rPr lang="en-US" altLang="zh-CN" sz="2000" b="0" i="0" dirty="0">
                <a:solidFill>
                  <a:srgbClr val="101214"/>
                </a:solidFill>
                <a:effectLst/>
                <a:latin typeface="PingFang SC"/>
              </a:rPr>
              <a:t>IP</a:t>
            </a:r>
            <a:r>
              <a:rPr lang="zh-CN" altLang="en-US" sz="2000" b="0" i="0" dirty="0">
                <a:solidFill>
                  <a:srgbClr val="101214"/>
                </a:solidFill>
                <a:effectLst/>
                <a:latin typeface="PingFang SC"/>
              </a:rPr>
              <a:t>地址访问一般需要联网。</a:t>
            </a:r>
            <a:endParaRPr lang="zh-CN" altLang="en-US" sz="2000" dirty="0"/>
          </a:p>
        </p:txBody>
      </p:sp>
      <p:pic>
        <p:nvPicPr>
          <p:cNvPr id="32" name="图片 31">
            <a:extLst>
              <a:ext uri="{FF2B5EF4-FFF2-40B4-BE49-F238E27FC236}">
                <a16:creationId xmlns:a16="http://schemas.microsoft.com/office/drawing/2014/main" id="{17607450-DED8-5442-D645-F046BC3138B6}"/>
              </a:ext>
            </a:extLst>
          </p:cNvPr>
          <p:cNvPicPr>
            <a:picLocks noChangeAspect="1"/>
          </p:cNvPicPr>
          <p:nvPr/>
        </p:nvPicPr>
        <p:blipFill>
          <a:blip r:embed="rId2"/>
          <a:stretch>
            <a:fillRect/>
          </a:stretch>
        </p:blipFill>
        <p:spPr>
          <a:xfrm>
            <a:off x="3211117" y="5510674"/>
            <a:ext cx="5072743" cy="1316680"/>
          </a:xfrm>
          <a:prstGeom prst="rect">
            <a:avLst/>
          </a:prstGeom>
        </p:spPr>
      </p:pic>
      <p:sp>
        <p:nvSpPr>
          <p:cNvPr id="33" name="左大括号 32">
            <a:extLst>
              <a:ext uri="{FF2B5EF4-FFF2-40B4-BE49-F238E27FC236}">
                <a16:creationId xmlns:a16="http://schemas.microsoft.com/office/drawing/2014/main" id="{1140B676-D847-ECA6-9D8D-946E36A1A84D}"/>
              </a:ext>
            </a:extLst>
          </p:cNvPr>
          <p:cNvSpPr/>
          <p:nvPr/>
        </p:nvSpPr>
        <p:spPr>
          <a:xfrm>
            <a:off x="3624928" y="1336464"/>
            <a:ext cx="260759" cy="3065881"/>
          </a:xfrm>
          <a:prstGeom prst="leftBrace">
            <a:avLst>
              <a:gd name="adj1" fmla="val 37961"/>
              <a:gd name="adj2" fmla="val 4971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CD068C75-43B2-38FD-0354-9BAF4F0F1F39}"/>
              </a:ext>
            </a:extLst>
          </p:cNvPr>
          <p:cNvSpPr txBox="1"/>
          <p:nvPr/>
        </p:nvSpPr>
        <p:spPr>
          <a:xfrm>
            <a:off x="3884699" y="2182216"/>
            <a:ext cx="6096000" cy="923330"/>
          </a:xfrm>
          <a:prstGeom prst="rect">
            <a:avLst/>
          </a:prstGeom>
          <a:noFill/>
        </p:spPr>
        <p:txBody>
          <a:bodyPr wrap="square">
            <a:spAutoFit/>
          </a:bodyPr>
          <a:lstStyle/>
          <a:p>
            <a:r>
              <a:rPr lang="zh-CN" altLang="en-US" dirty="0"/>
              <a:t>@app.route('/profile/&lt;name&gt;')       #编写路由和视图函数</a:t>
            </a:r>
          </a:p>
          <a:p>
            <a:r>
              <a:rPr lang="zh-CN" altLang="en-US" dirty="0"/>
              <a:t>def profile(name):</a:t>
            </a:r>
          </a:p>
          <a:p>
            <a:r>
              <a:rPr lang="zh-CN" altLang="en-US" dirty="0"/>
              <a:t>    return 'hello,%s'%name</a:t>
            </a:r>
          </a:p>
        </p:txBody>
      </p:sp>
    </p:spTree>
    <p:extLst>
      <p:ext uri="{BB962C8B-B14F-4D97-AF65-F5344CB8AC3E}">
        <p14:creationId xmlns:p14="http://schemas.microsoft.com/office/powerpoint/2010/main" val="2691156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p:bldP spid="20" grpId="0"/>
      <p:bldP spid="22" grpId="0"/>
      <p:bldP spid="25" grpId="0"/>
      <p:bldP spid="27" grpId="0"/>
      <p:bldP spid="28" grpId="0"/>
      <p:bldP spid="30" grpId="0"/>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B9DA20-1F65-B7EC-195E-CC99B16EEBB4}"/>
              </a:ext>
            </a:extLst>
          </p:cNvPr>
          <p:cNvPicPr>
            <a:picLocks noChangeAspect="1"/>
          </p:cNvPicPr>
          <p:nvPr/>
        </p:nvPicPr>
        <p:blipFill>
          <a:blip r:embed="rId2"/>
          <a:stretch>
            <a:fillRect/>
          </a:stretch>
        </p:blipFill>
        <p:spPr>
          <a:xfrm>
            <a:off x="398683" y="0"/>
            <a:ext cx="10414917" cy="6858000"/>
          </a:xfrm>
          <a:prstGeom prst="rect">
            <a:avLst/>
          </a:prstGeom>
        </p:spPr>
      </p:pic>
    </p:spTree>
    <p:extLst>
      <p:ext uri="{BB962C8B-B14F-4D97-AF65-F5344CB8AC3E}">
        <p14:creationId xmlns:p14="http://schemas.microsoft.com/office/powerpoint/2010/main" val="1962741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D899120-2EEA-F4E3-585D-A34E26417B55}"/>
              </a:ext>
            </a:extLst>
          </p:cNvPr>
          <p:cNvPicPr>
            <a:picLocks noChangeAspect="1"/>
          </p:cNvPicPr>
          <p:nvPr/>
        </p:nvPicPr>
        <p:blipFill>
          <a:blip r:embed="rId2"/>
          <a:stretch>
            <a:fillRect/>
          </a:stretch>
        </p:blipFill>
        <p:spPr>
          <a:xfrm>
            <a:off x="0" y="0"/>
            <a:ext cx="5681659" cy="4125686"/>
          </a:xfrm>
          <a:prstGeom prst="rect">
            <a:avLst/>
          </a:prstGeom>
        </p:spPr>
      </p:pic>
      <p:pic>
        <p:nvPicPr>
          <p:cNvPr id="5" name="图片 4">
            <a:extLst>
              <a:ext uri="{FF2B5EF4-FFF2-40B4-BE49-F238E27FC236}">
                <a16:creationId xmlns:a16="http://schemas.microsoft.com/office/drawing/2014/main" id="{D63340EA-DA3C-A421-4101-F1BE1C869126}"/>
              </a:ext>
            </a:extLst>
          </p:cNvPr>
          <p:cNvPicPr>
            <a:picLocks noChangeAspect="1"/>
          </p:cNvPicPr>
          <p:nvPr/>
        </p:nvPicPr>
        <p:blipFill>
          <a:blip r:embed="rId3"/>
          <a:stretch>
            <a:fillRect/>
          </a:stretch>
        </p:blipFill>
        <p:spPr>
          <a:xfrm>
            <a:off x="5681659" y="285750"/>
            <a:ext cx="6686550" cy="3143250"/>
          </a:xfrm>
          <a:prstGeom prst="rect">
            <a:avLst/>
          </a:prstGeom>
        </p:spPr>
      </p:pic>
      <p:pic>
        <p:nvPicPr>
          <p:cNvPr id="7" name="图片 6">
            <a:extLst>
              <a:ext uri="{FF2B5EF4-FFF2-40B4-BE49-F238E27FC236}">
                <a16:creationId xmlns:a16="http://schemas.microsoft.com/office/drawing/2014/main" id="{DFC724EB-D896-0033-616C-2F770CC1AF00}"/>
              </a:ext>
            </a:extLst>
          </p:cNvPr>
          <p:cNvPicPr>
            <a:picLocks noChangeAspect="1"/>
          </p:cNvPicPr>
          <p:nvPr/>
        </p:nvPicPr>
        <p:blipFill>
          <a:blip r:embed="rId4"/>
          <a:stretch>
            <a:fillRect/>
          </a:stretch>
        </p:blipFill>
        <p:spPr>
          <a:xfrm>
            <a:off x="0" y="3845379"/>
            <a:ext cx="12030075" cy="2781300"/>
          </a:xfrm>
          <a:prstGeom prst="rect">
            <a:avLst/>
          </a:prstGeom>
        </p:spPr>
      </p:pic>
    </p:spTree>
    <p:extLst>
      <p:ext uri="{BB962C8B-B14F-4D97-AF65-F5344CB8AC3E}">
        <p14:creationId xmlns:p14="http://schemas.microsoft.com/office/powerpoint/2010/main" val="988048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431F47-240E-87F5-0752-22750CDB3BEC}"/>
              </a:ext>
            </a:extLst>
          </p:cNvPr>
          <p:cNvPicPr>
            <a:picLocks noChangeAspect="1"/>
          </p:cNvPicPr>
          <p:nvPr/>
        </p:nvPicPr>
        <p:blipFill>
          <a:blip r:embed="rId2"/>
          <a:stretch>
            <a:fillRect/>
          </a:stretch>
        </p:blipFill>
        <p:spPr>
          <a:xfrm>
            <a:off x="356508" y="642257"/>
            <a:ext cx="10828421" cy="3429000"/>
          </a:xfrm>
          <a:prstGeom prst="rect">
            <a:avLst/>
          </a:prstGeom>
        </p:spPr>
      </p:pic>
      <p:sp>
        <p:nvSpPr>
          <p:cNvPr id="5" name="文本框 4">
            <a:extLst>
              <a:ext uri="{FF2B5EF4-FFF2-40B4-BE49-F238E27FC236}">
                <a16:creationId xmlns:a16="http://schemas.microsoft.com/office/drawing/2014/main" id="{EFE67B01-01D8-A8C0-BBF8-CF2634892E5B}"/>
              </a:ext>
            </a:extLst>
          </p:cNvPr>
          <p:cNvSpPr txBox="1"/>
          <p:nvPr/>
        </p:nvSpPr>
        <p:spPr>
          <a:xfrm>
            <a:off x="-29938" y="4239718"/>
            <a:ext cx="12221937" cy="954107"/>
          </a:xfrm>
          <a:prstGeom prst="rect">
            <a:avLst/>
          </a:prstGeom>
          <a:noFill/>
        </p:spPr>
        <p:txBody>
          <a:bodyPr wrap="square">
            <a:spAutoFit/>
          </a:bodyPr>
          <a:lstStyle/>
          <a:p>
            <a:r>
              <a:rPr lang="zh-CN" altLang="en-US" sz="2800" b="0" i="0" dirty="0">
                <a:solidFill>
                  <a:srgbClr val="101214"/>
                </a:solidFill>
                <a:effectLst/>
                <a:latin typeface="PingFang SC"/>
              </a:rPr>
              <a:t>若访问网页显示“地址：台州，区号：</a:t>
            </a:r>
            <a:r>
              <a:rPr lang="en-US" altLang="zh-CN" sz="2800" b="0" i="0" dirty="0">
                <a:solidFill>
                  <a:srgbClr val="101214"/>
                </a:solidFill>
                <a:effectLst/>
                <a:latin typeface="PingFang SC"/>
              </a:rPr>
              <a:t>0576”</a:t>
            </a:r>
            <a:r>
              <a:rPr lang="zh-CN" altLang="en-US" sz="2800" b="0" i="0" dirty="0">
                <a:solidFill>
                  <a:srgbClr val="101214"/>
                </a:solidFill>
                <a:effectLst/>
                <a:latin typeface="PingFang SC"/>
              </a:rPr>
              <a:t>，则在浏览器的地址栏输入的</a:t>
            </a:r>
            <a:r>
              <a:rPr lang="en-US" altLang="zh-CN" sz="2800" b="0" i="0" dirty="0">
                <a:solidFill>
                  <a:srgbClr val="101214"/>
                </a:solidFill>
                <a:effectLst/>
                <a:latin typeface="PingFang SC"/>
              </a:rPr>
              <a:t>URL</a:t>
            </a:r>
            <a:r>
              <a:rPr lang="zh-CN" altLang="en-US" sz="2800" b="0" i="0" dirty="0">
                <a:solidFill>
                  <a:srgbClr val="101214"/>
                </a:solidFill>
                <a:effectLst/>
                <a:latin typeface="PingFang SC"/>
              </a:rPr>
              <a:t>是</a:t>
            </a:r>
            <a:endParaRPr lang="zh-CN" altLang="en-US" sz="2800" dirty="0"/>
          </a:p>
        </p:txBody>
      </p:sp>
      <p:sp>
        <p:nvSpPr>
          <p:cNvPr id="7" name="文本框 6">
            <a:extLst>
              <a:ext uri="{FF2B5EF4-FFF2-40B4-BE49-F238E27FC236}">
                <a16:creationId xmlns:a16="http://schemas.microsoft.com/office/drawing/2014/main" id="{9B95FA34-496E-F222-ED70-B831AB384A06}"/>
              </a:ext>
            </a:extLst>
          </p:cNvPr>
          <p:cNvSpPr txBox="1"/>
          <p:nvPr/>
        </p:nvSpPr>
        <p:spPr>
          <a:xfrm>
            <a:off x="1015093" y="5048293"/>
            <a:ext cx="8986157" cy="584775"/>
          </a:xfrm>
          <a:prstGeom prst="rect">
            <a:avLst/>
          </a:prstGeom>
          <a:noFill/>
        </p:spPr>
        <p:txBody>
          <a:bodyPr wrap="square">
            <a:spAutoFit/>
          </a:bodyPr>
          <a:lstStyle/>
          <a:p>
            <a:r>
              <a:rPr lang="en-US" altLang="zh-CN" sz="3200" b="0" i="0" dirty="0">
                <a:solidFill>
                  <a:srgbClr val="101214"/>
                </a:solidFill>
                <a:effectLst/>
                <a:latin typeface="PingFang SC"/>
                <a:hlinkClick r:id="rId3"/>
              </a:rPr>
              <a:t>http://127.0.0.1:5000/user?dz=</a:t>
            </a:r>
            <a:r>
              <a:rPr lang="zh-CN" altLang="en-US" sz="3200" dirty="0">
                <a:solidFill>
                  <a:srgbClr val="101214"/>
                </a:solidFill>
                <a:latin typeface="PingFang SC"/>
              </a:rPr>
              <a:t>台州</a:t>
            </a:r>
            <a:r>
              <a:rPr lang="en-US" altLang="zh-CN" sz="3200" b="0" i="0" dirty="0">
                <a:solidFill>
                  <a:srgbClr val="101214"/>
                </a:solidFill>
                <a:effectLst/>
                <a:latin typeface="PingFang SC"/>
              </a:rPr>
              <a:t>&amp;</a:t>
            </a:r>
            <a:r>
              <a:rPr lang="en-US" altLang="zh-CN" sz="3200" b="0" i="0" dirty="0" err="1">
                <a:solidFill>
                  <a:srgbClr val="101214"/>
                </a:solidFill>
                <a:effectLst/>
                <a:latin typeface="PingFang SC"/>
              </a:rPr>
              <a:t>qh</a:t>
            </a:r>
            <a:r>
              <a:rPr lang="en-US" altLang="zh-CN" sz="3200" b="0" i="0" dirty="0">
                <a:solidFill>
                  <a:srgbClr val="101214"/>
                </a:solidFill>
                <a:effectLst/>
                <a:latin typeface="PingFang SC"/>
              </a:rPr>
              <a:t>=0576</a:t>
            </a:r>
            <a:endParaRPr lang="zh-CN" altLang="en-US" sz="3200" dirty="0"/>
          </a:p>
        </p:txBody>
      </p:sp>
    </p:spTree>
    <p:extLst>
      <p:ext uri="{BB962C8B-B14F-4D97-AF65-F5344CB8AC3E}">
        <p14:creationId xmlns:p14="http://schemas.microsoft.com/office/powerpoint/2010/main" val="4270697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22A08B4-2278-30C6-FEA5-307BCDA46E11}"/>
              </a:ext>
            </a:extLst>
          </p:cNvPr>
          <p:cNvSpPr txBox="1"/>
          <p:nvPr/>
        </p:nvSpPr>
        <p:spPr>
          <a:xfrm>
            <a:off x="1959428" y="2558143"/>
            <a:ext cx="9688287" cy="1107996"/>
          </a:xfrm>
          <a:prstGeom prst="rect">
            <a:avLst/>
          </a:prstGeom>
          <a:noFill/>
        </p:spPr>
        <p:txBody>
          <a:bodyPr wrap="square" rtlCol="0">
            <a:spAutoFit/>
          </a:bodyPr>
          <a:lstStyle/>
          <a:p>
            <a:r>
              <a:rPr lang="zh-CN" altLang="en-US" sz="6600" dirty="0">
                <a:latin typeface="华文行楷" panose="02010800040101010101" pitchFamily="2" charset="-122"/>
                <a:ea typeface="华文行楷" panose="02010800040101010101" pitchFamily="2" charset="-122"/>
              </a:rPr>
              <a:t>第三章 信息系统安全</a:t>
            </a:r>
          </a:p>
        </p:txBody>
      </p:sp>
    </p:spTree>
    <p:extLst>
      <p:ext uri="{BB962C8B-B14F-4D97-AF65-F5344CB8AC3E}">
        <p14:creationId xmlns:p14="http://schemas.microsoft.com/office/powerpoint/2010/main" val="23449236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79BA2A-A3BB-F8B7-921A-61821542069A}"/>
              </a:ext>
            </a:extLst>
          </p:cNvPr>
          <p:cNvSpPr txBox="1"/>
          <p:nvPr/>
        </p:nvSpPr>
        <p:spPr>
          <a:xfrm>
            <a:off x="65314" y="2841171"/>
            <a:ext cx="653143" cy="923330"/>
          </a:xfrm>
          <a:prstGeom prst="rect">
            <a:avLst/>
          </a:prstGeom>
          <a:noFill/>
        </p:spPr>
        <p:txBody>
          <a:bodyPr wrap="square" rtlCol="0">
            <a:spAutoFit/>
          </a:bodyPr>
          <a:lstStyle/>
          <a:p>
            <a:r>
              <a:rPr lang="zh-CN" altLang="en-US" dirty="0"/>
              <a:t>信息系统安全</a:t>
            </a:r>
          </a:p>
        </p:txBody>
      </p:sp>
      <p:sp>
        <p:nvSpPr>
          <p:cNvPr id="3" name="左大括号 2">
            <a:extLst>
              <a:ext uri="{FF2B5EF4-FFF2-40B4-BE49-F238E27FC236}">
                <a16:creationId xmlns:a16="http://schemas.microsoft.com/office/drawing/2014/main" id="{E09328AE-32AB-96D8-FF13-697CCEFDFF40}"/>
              </a:ext>
            </a:extLst>
          </p:cNvPr>
          <p:cNvSpPr/>
          <p:nvPr/>
        </p:nvSpPr>
        <p:spPr>
          <a:xfrm>
            <a:off x="911864" y="355282"/>
            <a:ext cx="542290" cy="61474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98C76C78-5272-9F2B-3254-992D10767750}"/>
              </a:ext>
            </a:extLst>
          </p:cNvPr>
          <p:cNvSpPr txBox="1"/>
          <p:nvPr/>
        </p:nvSpPr>
        <p:spPr>
          <a:xfrm>
            <a:off x="1525282" y="521212"/>
            <a:ext cx="1348546" cy="369332"/>
          </a:xfrm>
          <a:prstGeom prst="rect">
            <a:avLst/>
          </a:prstGeom>
          <a:noFill/>
        </p:spPr>
        <p:txBody>
          <a:bodyPr wrap="square" rtlCol="0">
            <a:spAutoFit/>
          </a:bodyPr>
          <a:lstStyle/>
          <a:p>
            <a:r>
              <a:rPr lang="zh-CN" altLang="en-US" dirty="0"/>
              <a:t>个人信息</a:t>
            </a:r>
          </a:p>
        </p:txBody>
      </p:sp>
      <p:sp>
        <p:nvSpPr>
          <p:cNvPr id="5" name="左大括号 4">
            <a:extLst>
              <a:ext uri="{FF2B5EF4-FFF2-40B4-BE49-F238E27FC236}">
                <a16:creationId xmlns:a16="http://schemas.microsoft.com/office/drawing/2014/main" id="{F5CAE654-EDC7-2360-1679-8E7E8E1F5936}"/>
              </a:ext>
            </a:extLst>
          </p:cNvPr>
          <p:cNvSpPr/>
          <p:nvPr/>
        </p:nvSpPr>
        <p:spPr>
          <a:xfrm>
            <a:off x="2684697" y="141514"/>
            <a:ext cx="189131" cy="1128729"/>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882B9F4-FE60-6F45-28EF-8902837B6A04}"/>
              </a:ext>
            </a:extLst>
          </p:cNvPr>
          <p:cNvSpPr txBox="1"/>
          <p:nvPr/>
        </p:nvSpPr>
        <p:spPr>
          <a:xfrm>
            <a:off x="4033243" y="92528"/>
            <a:ext cx="1620690" cy="369332"/>
          </a:xfrm>
          <a:prstGeom prst="rect">
            <a:avLst/>
          </a:prstGeom>
          <a:noFill/>
        </p:spPr>
        <p:txBody>
          <a:bodyPr wrap="square" rtlCol="0">
            <a:spAutoFit/>
          </a:bodyPr>
          <a:lstStyle/>
          <a:p>
            <a:r>
              <a:rPr lang="zh-CN" altLang="en-US" dirty="0"/>
              <a:t>个人敏感信息</a:t>
            </a:r>
          </a:p>
        </p:txBody>
      </p:sp>
      <p:sp>
        <p:nvSpPr>
          <p:cNvPr id="7" name="文本框 6">
            <a:extLst>
              <a:ext uri="{FF2B5EF4-FFF2-40B4-BE49-F238E27FC236}">
                <a16:creationId xmlns:a16="http://schemas.microsoft.com/office/drawing/2014/main" id="{F2C79FC4-6FBE-646C-804E-75B582AB9213}"/>
              </a:ext>
            </a:extLst>
          </p:cNvPr>
          <p:cNvSpPr txBox="1"/>
          <p:nvPr/>
        </p:nvSpPr>
        <p:spPr>
          <a:xfrm>
            <a:off x="4033243" y="521212"/>
            <a:ext cx="1620690" cy="369332"/>
          </a:xfrm>
          <a:prstGeom prst="rect">
            <a:avLst/>
          </a:prstGeom>
          <a:noFill/>
        </p:spPr>
        <p:txBody>
          <a:bodyPr wrap="square" rtlCol="0">
            <a:spAutoFit/>
          </a:bodyPr>
          <a:lstStyle/>
          <a:p>
            <a:r>
              <a:rPr lang="zh-CN" altLang="en-US" dirty="0"/>
              <a:t>个人一般信息</a:t>
            </a:r>
          </a:p>
        </p:txBody>
      </p:sp>
      <p:sp>
        <p:nvSpPr>
          <p:cNvPr id="8" name="文本框 7">
            <a:extLst>
              <a:ext uri="{FF2B5EF4-FFF2-40B4-BE49-F238E27FC236}">
                <a16:creationId xmlns:a16="http://schemas.microsoft.com/office/drawing/2014/main" id="{5966326F-F7AA-CB2C-1698-8DA28AC07466}"/>
              </a:ext>
            </a:extLst>
          </p:cNvPr>
          <p:cNvSpPr txBox="1"/>
          <p:nvPr/>
        </p:nvSpPr>
        <p:spPr>
          <a:xfrm>
            <a:off x="5906493" y="92528"/>
            <a:ext cx="3717738" cy="369332"/>
          </a:xfrm>
          <a:prstGeom prst="rect">
            <a:avLst/>
          </a:prstGeom>
          <a:noFill/>
        </p:spPr>
        <p:txBody>
          <a:bodyPr wrap="square" rtlCol="0">
            <a:spAutoFit/>
          </a:bodyPr>
          <a:lstStyle/>
          <a:p>
            <a:r>
              <a:rPr lang="zh-CN" altLang="en-US" dirty="0"/>
              <a:t>身份证号码、手机号、政治观点</a:t>
            </a:r>
            <a:r>
              <a:rPr lang="en-US" altLang="zh-CN" dirty="0"/>
              <a:t>…</a:t>
            </a:r>
            <a:endParaRPr lang="zh-CN" altLang="en-US" dirty="0"/>
          </a:p>
        </p:txBody>
      </p:sp>
      <p:sp>
        <p:nvSpPr>
          <p:cNvPr id="9" name="文本框 8">
            <a:extLst>
              <a:ext uri="{FF2B5EF4-FFF2-40B4-BE49-F238E27FC236}">
                <a16:creationId xmlns:a16="http://schemas.microsoft.com/office/drawing/2014/main" id="{7BBC3385-73A9-1479-D070-E2E959537196}"/>
              </a:ext>
            </a:extLst>
          </p:cNvPr>
          <p:cNvSpPr txBox="1"/>
          <p:nvPr/>
        </p:nvSpPr>
        <p:spPr>
          <a:xfrm>
            <a:off x="2873828" y="1085576"/>
            <a:ext cx="5539922" cy="369332"/>
          </a:xfrm>
          <a:prstGeom prst="rect">
            <a:avLst/>
          </a:prstGeom>
          <a:noFill/>
        </p:spPr>
        <p:txBody>
          <a:bodyPr wrap="square" rtlCol="0">
            <a:spAutoFit/>
          </a:bodyPr>
          <a:lstStyle/>
          <a:p>
            <a:r>
              <a:rPr lang="zh-CN" altLang="en-US" dirty="0"/>
              <a:t>保护措施：国家立法、行业自律、个人信息安全意识</a:t>
            </a:r>
          </a:p>
        </p:txBody>
      </p:sp>
      <p:sp>
        <p:nvSpPr>
          <p:cNvPr id="10" name="左大括号 9">
            <a:extLst>
              <a:ext uri="{FF2B5EF4-FFF2-40B4-BE49-F238E27FC236}">
                <a16:creationId xmlns:a16="http://schemas.microsoft.com/office/drawing/2014/main" id="{E004F63C-8457-1DA6-3407-868F9A32FC5F}"/>
              </a:ext>
            </a:extLst>
          </p:cNvPr>
          <p:cNvSpPr/>
          <p:nvPr/>
        </p:nvSpPr>
        <p:spPr>
          <a:xfrm>
            <a:off x="3836318" y="167943"/>
            <a:ext cx="189131" cy="722602"/>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59E77F0C-7F06-B601-5608-5BC6CEAC0BAD}"/>
              </a:ext>
            </a:extLst>
          </p:cNvPr>
          <p:cNvSpPr txBox="1"/>
          <p:nvPr/>
        </p:nvSpPr>
        <p:spPr>
          <a:xfrm>
            <a:off x="3086495" y="336546"/>
            <a:ext cx="694188" cy="369332"/>
          </a:xfrm>
          <a:prstGeom prst="rect">
            <a:avLst/>
          </a:prstGeom>
          <a:noFill/>
        </p:spPr>
        <p:txBody>
          <a:bodyPr wrap="square" rtlCol="0">
            <a:spAutoFit/>
          </a:bodyPr>
          <a:lstStyle/>
          <a:p>
            <a:r>
              <a:rPr lang="zh-CN" altLang="en-US" dirty="0"/>
              <a:t>分类</a:t>
            </a:r>
          </a:p>
        </p:txBody>
      </p:sp>
      <p:sp>
        <p:nvSpPr>
          <p:cNvPr id="12" name="文本框 11">
            <a:extLst>
              <a:ext uri="{FF2B5EF4-FFF2-40B4-BE49-F238E27FC236}">
                <a16:creationId xmlns:a16="http://schemas.microsoft.com/office/drawing/2014/main" id="{E2AA4357-7E2F-11A3-1BE6-B13506F8FDCE}"/>
              </a:ext>
            </a:extLst>
          </p:cNvPr>
          <p:cNvSpPr txBox="1"/>
          <p:nvPr/>
        </p:nvSpPr>
        <p:spPr>
          <a:xfrm>
            <a:off x="1525282" y="1765026"/>
            <a:ext cx="7542518" cy="369332"/>
          </a:xfrm>
          <a:prstGeom prst="rect">
            <a:avLst/>
          </a:prstGeom>
          <a:noFill/>
        </p:spPr>
        <p:txBody>
          <a:bodyPr wrap="square" rtlCol="0">
            <a:spAutoFit/>
          </a:bodyPr>
          <a:lstStyle/>
          <a:p>
            <a:r>
              <a:rPr lang="zh-CN" altLang="en-US" b="1" dirty="0">
                <a:solidFill>
                  <a:srgbClr val="FF0000"/>
                </a:solidFill>
              </a:rPr>
              <a:t>数字公民：</a:t>
            </a:r>
            <a:r>
              <a:rPr lang="zh-CN" altLang="en-US" dirty="0"/>
              <a:t>安全地、合法地、符合道德规范地使用数字化信息和工具的人</a:t>
            </a:r>
          </a:p>
        </p:txBody>
      </p:sp>
      <p:sp>
        <p:nvSpPr>
          <p:cNvPr id="13" name="文本框 12">
            <a:extLst>
              <a:ext uri="{FF2B5EF4-FFF2-40B4-BE49-F238E27FC236}">
                <a16:creationId xmlns:a16="http://schemas.microsoft.com/office/drawing/2014/main" id="{6571BABF-A2EB-7A5A-2B24-BB1A83E1BB12}"/>
              </a:ext>
            </a:extLst>
          </p:cNvPr>
          <p:cNvSpPr txBox="1"/>
          <p:nvPr/>
        </p:nvSpPr>
        <p:spPr>
          <a:xfrm>
            <a:off x="1525282" y="2432814"/>
            <a:ext cx="10102036" cy="646331"/>
          </a:xfrm>
          <a:prstGeom prst="rect">
            <a:avLst/>
          </a:prstGeom>
          <a:noFill/>
        </p:spPr>
        <p:txBody>
          <a:bodyPr wrap="square" rtlCol="0">
            <a:spAutoFit/>
          </a:bodyPr>
          <a:lstStyle/>
          <a:p>
            <a:r>
              <a:rPr lang="zh-CN" altLang="en-US" b="1" dirty="0">
                <a:solidFill>
                  <a:srgbClr val="FF0000"/>
                </a:solidFill>
              </a:rPr>
              <a:t>知识产权：</a:t>
            </a:r>
            <a:r>
              <a:rPr lang="zh-CN" altLang="en-US" dirty="0"/>
              <a:t>法律规定的人们对于自己创造或拥有的智力成果所享有的各种权利的总称，包括人身权利和财产权利。</a:t>
            </a:r>
          </a:p>
        </p:txBody>
      </p:sp>
      <p:sp>
        <p:nvSpPr>
          <p:cNvPr id="14" name="文本框 13">
            <a:extLst>
              <a:ext uri="{FF2B5EF4-FFF2-40B4-BE49-F238E27FC236}">
                <a16:creationId xmlns:a16="http://schemas.microsoft.com/office/drawing/2014/main" id="{0E57C9C7-E77D-174D-A63A-2AB42B473B92}"/>
              </a:ext>
            </a:extLst>
          </p:cNvPr>
          <p:cNvSpPr txBox="1"/>
          <p:nvPr/>
        </p:nvSpPr>
        <p:spPr>
          <a:xfrm>
            <a:off x="1454154" y="3949167"/>
            <a:ext cx="1348546" cy="369332"/>
          </a:xfrm>
          <a:prstGeom prst="rect">
            <a:avLst/>
          </a:prstGeom>
          <a:noFill/>
        </p:spPr>
        <p:txBody>
          <a:bodyPr wrap="square" rtlCol="0">
            <a:spAutoFit/>
          </a:bodyPr>
          <a:lstStyle/>
          <a:p>
            <a:r>
              <a:rPr lang="zh-CN" altLang="en-US" dirty="0"/>
              <a:t>密码与密钥</a:t>
            </a:r>
          </a:p>
        </p:txBody>
      </p:sp>
      <p:sp>
        <p:nvSpPr>
          <p:cNvPr id="15" name="左大括号 14">
            <a:extLst>
              <a:ext uri="{FF2B5EF4-FFF2-40B4-BE49-F238E27FC236}">
                <a16:creationId xmlns:a16="http://schemas.microsoft.com/office/drawing/2014/main" id="{B448A1F5-000A-B90B-1CEA-FFBEED7D4D6E}"/>
              </a:ext>
            </a:extLst>
          </p:cNvPr>
          <p:cNvSpPr/>
          <p:nvPr/>
        </p:nvSpPr>
        <p:spPr>
          <a:xfrm>
            <a:off x="2755849" y="3261666"/>
            <a:ext cx="247194" cy="1788433"/>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44BB1D8F-3013-F76C-B9E8-4F488B728BC2}"/>
              </a:ext>
            </a:extLst>
          </p:cNvPr>
          <p:cNvSpPr txBox="1"/>
          <p:nvPr/>
        </p:nvSpPr>
        <p:spPr>
          <a:xfrm>
            <a:off x="3016108" y="3079145"/>
            <a:ext cx="820210" cy="369332"/>
          </a:xfrm>
          <a:prstGeom prst="rect">
            <a:avLst/>
          </a:prstGeom>
          <a:noFill/>
        </p:spPr>
        <p:txBody>
          <a:bodyPr wrap="square" rtlCol="0">
            <a:spAutoFit/>
          </a:bodyPr>
          <a:lstStyle/>
          <a:p>
            <a:r>
              <a:rPr lang="zh-CN" altLang="en-US" dirty="0"/>
              <a:t>口令</a:t>
            </a:r>
          </a:p>
        </p:txBody>
      </p:sp>
      <p:sp>
        <p:nvSpPr>
          <p:cNvPr id="17" name="文本框 16">
            <a:extLst>
              <a:ext uri="{FF2B5EF4-FFF2-40B4-BE49-F238E27FC236}">
                <a16:creationId xmlns:a16="http://schemas.microsoft.com/office/drawing/2014/main" id="{85BFBAE2-F23A-7ECA-F8CA-FAD189EF3661}"/>
              </a:ext>
            </a:extLst>
          </p:cNvPr>
          <p:cNvSpPr txBox="1"/>
          <p:nvPr/>
        </p:nvSpPr>
        <p:spPr>
          <a:xfrm>
            <a:off x="3793747" y="3079145"/>
            <a:ext cx="5023682" cy="369332"/>
          </a:xfrm>
          <a:prstGeom prst="rect">
            <a:avLst/>
          </a:prstGeom>
          <a:noFill/>
        </p:spPr>
        <p:txBody>
          <a:bodyPr wrap="square" rtlCol="0">
            <a:spAutoFit/>
          </a:bodyPr>
          <a:lstStyle/>
          <a:p>
            <a:r>
              <a:rPr lang="zh-CN" altLang="en-US" dirty="0"/>
              <a:t>用于 身份认证，如：登录计算机；</a:t>
            </a:r>
            <a:r>
              <a:rPr lang="en-US" altLang="zh-CN" dirty="0"/>
              <a:t>ATM</a:t>
            </a:r>
            <a:r>
              <a:rPr lang="zh-CN" altLang="en-US" dirty="0"/>
              <a:t>取款</a:t>
            </a:r>
          </a:p>
        </p:txBody>
      </p:sp>
      <p:sp>
        <p:nvSpPr>
          <p:cNvPr id="18" name="文本框 17">
            <a:extLst>
              <a:ext uri="{FF2B5EF4-FFF2-40B4-BE49-F238E27FC236}">
                <a16:creationId xmlns:a16="http://schemas.microsoft.com/office/drawing/2014/main" id="{89F9685A-2FF3-BF01-C95B-D9226A27BBBE}"/>
              </a:ext>
            </a:extLst>
          </p:cNvPr>
          <p:cNvSpPr txBox="1"/>
          <p:nvPr/>
        </p:nvSpPr>
        <p:spPr>
          <a:xfrm>
            <a:off x="3003044" y="3579835"/>
            <a:ext cx="820210" cy="369332"/>
          </a:xfrm>
          <a:prstGeom prst="rect">
            <a:avLst/>
          </a:prstGeom>
          <a:noFill/>
        </p:spPr>
        <p:txBody>
          <a:bodyPr wrap="square" rtlCol="0">
            <a:spAutoFit/>
          </a:bodyPr>
          <a:lstStyle/>
          <a:p>
            <a:r>
              <a:rPr lang="zh-CN" altLang="en-US" dirty="0"/>
              <a:t>密码</a:t>
            </a:r>
          </a:p>
        </p:txBody>
      </p:sp>
      <p:sp>
        <p:nvSpPr>
          <p:cNvPr id="19" name="文本框 18">
            <a:extLst>
              <a:ext uri="{FF2B5EF4-FFF2-40B4-BE49-F238E27FC236}">
                <a16:creationId xmlns:a16="http://schemas.microsoft.com/office/drawing/2014/main" id="{8E02DC52-1830-CD39-0B9E-83446F3A2D9A}"/>
              </a:ext>
            </a:extLst>
          </p:cNvPr>
          <p:cNvSpPr txBox="1"/>
          <p:nvPr/>
        </p:nvSpPr>
        <p:spPr>
          <a:xfrm>
            <a:off x="3780683" y="3579835"/>
            <a:ext cx="5023682" cy="369332"/>
          </a:xfrm>
          <a:prstGeom prst="rect">
            <a:avLst/>
          </a:prstGeom>
          <a:noFill/>
        </p:spPr>
        <p:txBody>
          <a:bodyPr wrap="square" rtlCol="0">
            <a:spAutoFit/>
          </a:bodyPr>
          <a:lstStyle/>
          <a:p>
            <a:r>
              <a:rPr lang="zh-CN" altLang="en-US" dirty="0"/>
              <a:t>密码算法，由加密算法和解密算法组成</a:t>
            </a:r>
          </a:p>
        </p:txBody>
      </p:sp>
      <p:sp>
        <p:nvSpPr>
          <p:cNvPr id="20" name="文本框 19">
            <a:extLst>
              <a:ext uri="{FF2B5EF4-FFF2-40B4-BE49-F238E27FC236}">
                <a16:creationId xmlns:a16="http://schemas.microsoft.com/office/drawing/2014/main" id="{047C27F7-5498-54BA-34A1-731CA0F1D842}"/>
              </a:ext>
            </a:extLst>
          </p:cNvPr>
          <p:cNvSpPr txBox="1"/>
          <p:nvPr/>
        </p:nvSpPr>
        <p:spPr>
          <a:xfrm>
            <a:off x="3003043" y="4205729"/>
            <a:ext cx="1101351" cy="369332"/>
          </a:xfrm>
          <a:prstGeom prst="rect">
            <a:avLst/>
          </a:prstGeom>
          <a:noFill/>
        </p:spPr>
        <p:txBody>
          <a:bodyPr wrap="square" rtlCol="0">
            <a:spAutoFit/>
          </a:bodyPr>
          <a:lstStyle/>
          <a:p>
            <a:r>
              <a:rPr lang="zh-CN" altLang="en-US" dirty="0"/>
              <a:t>密码系统</a:t>
            </a:r>
          </a:p>
        </p:txBody>
      </p:sp>
      <p:sp>
        <p:nvSpPr>
          <p:cNvPr id="21" name="文本框 20">
            <a:extLst>
              <a:ext uri="{FF2B5EF4-FFF2-40B4-BE49-F238E27FC236}">
                <a16:creationId xmlns:a16="http://schemas.microsoft.com/office/drawing/2014/main" id="{A91DF442-004E-7FB5-3841-D5771DA1214A}"/>
              </a:ext>
            </a:extLst>
          </p:cNvPr>
          <p:cNvSpPr txBox="1"/>
          <p:nvPr/>
        </p:nvSpPr>
        <p:spPr>
          <a:xfrm>
            <a:off x="4351588" y="4189199"/>
            <a:ext cx="3811414" cy="369332"/>
          </a:xfrm>
          <a:prstGeom prst="rect">
            <a:avLst/>
          </a:prstGeom>
          <a:noFill/>
        </p:spPr>
        <p:txBody>
          <a:bodyPr wrap="square" rtlCol="0">
            <a:spAutoFit/>
          </a:bodyPr>
          <a:lstStyle/>
          <a:p>
            <a:r>
              <a:rPr lang="zh-CN" altLang="en-US" dirty="0"/>
              <a:t>明文、密文、密钥和密码算法</a:t>
            </a:r>
          </a:p>
        </p:txBody>
      </p:sp>
      <p:sp>
        <p:nvSpPr>
          <p:cNvPr id="22" name="文本框 21">
            <a:extLst>
              <a:ext uri="{FF2B5EF4-FFF2-40B4-BE49-F238E27FC236}">
                <a16:creationId xmlns:a16="http://schemas.microsoft.com/office/drawing/2014/main" id="{0E1B96D6-B0E4-89DE-E861-7915F55DEFFB}"/>
              </a:ext>
            </a:extLst>
          </p:cNvPr>
          <p:cNvSpPr txBox="1"/>
          <p:nvPr/>
        </p:nvSpPr>
        <p:spPr>
          <a:xfrm>
            <a:off x="3084285" y="4815093"/>
            <a:ext cx="1693196" cy="369332"/>
          </a:xfrm>
          <a:prstGeom prst="rect">
            <a:avLst/>
          </a:prstGeom>
          <a:noFill/>
        </p:spPr>
        <p:txBody>
          <a:bodyPr wrap="square" rtlCol="0">
            <a:spAutoFit/>
          </a:bodyPr>
          <a:lstStyle/>
          <a:p>
            <a:r>
              <a:rPr lang="zh-CN" altLang="en-US" dirty="0"/>
              <a:t>加密：</a:t>
            </a:r>
            <a:r>
              <a:rPr lang="en-US" altLang="zh-CN" dirty="0"/>
              <a:t>C=E</a:t>
            </a:r>
            <a:r>
              <a:rPr lang="en-US" altLang="zh-CN" sz="1200" dirty="0"/>
              <a:t>K1</a:t>
            </a:r>
            <a:r>
              <a:rPr lang="en-US" altLang="zh-CN" dirty="0"/>
              <a:t>(P)</a:t>
            </a:r>
            <a:endParaRPr lang="zh-CN" altLang="en-US" dirty="0"/>
          </a:p>
        </p:txBody>
      </p:sp>
      <p:sp>
        <p:nvSpPr>
          <p:cNvPr id="23" name="文本框 22">
            <a:extLst>
              <a:ext uri="{FF2B5EF4-FFF2-40B4-BE49-F238E27FC236}">
                <a16:creationId xmlns:a16="http://schemas.microsoft.com/office/drawing/2014/main" id="{65AE62BA-06A5-7EFF-2127-2F7F5247934A}"/>
              </a:ext>
            </a:extLst>
          </p:cNvPr>
          <p:cNvSpPr txBox="1"/>
          <p:nvPr/>
        </p:nvSpPr>
        <p:spPr>
          <a:xfrm>
            <a:off x="5249402" y="4815093"/>
            <a:ext cx="1693196" cy="369332"/>
          </a:xfrm>
          <a:prstGeom prst="rect">
            <a:avLst/>
          </a:prstGeom>
          <a:noFill/>
        </p:spPr>
        <p:txBody>
          <a:bodyPr wrap="square" rtlCol="0">
            <a:spAutoFit/>
          </a:bodyPr>
          <a:lstStyle/>
          <a:p>
            <a:r>
              <a:rPr lang="zh-CN" altLang="en-US" dirty="0"/>
              <a:t>解密：</a:t>
            </a:r>
            <a:r>
              <a:rPr lang="en-US" altLang="zh-CN" dirty="0"/>
              <a:t>P=D</a:t>
            </a:r>
            <a:r>
              <a:rPr lang="en-US" altLang="zh-CN" sz="1200" dirty="0"/>
              <a:t>K2</a:t>
            </a:r>
            <a:r>
              <a:rPr lang="en-US" altLang="zh-CN" dirty="0"/>
              <a:t>(C)</a:t>
            </a:r>
            <a:endParaRPr lang="zh-CN" altLang="en-US" dirty="0"/>
          </a:p>
        </p:txBody>
      </p:sp>
      <p:sp>
        <p:nvSpPr>
          <p:cNvPr id="24" name="文本框 23">
            <a:extLst>
              <a:ext uri="{FF2B5EF4-FFF2-40B4-BE49-F238E27FC236}">
                <a16:creationId xmlns:a16="http://schemas.microsoft.com/office/drawing/2014/main" id="{393D8016-3CBB-C2D8-8A2F-F8F3F7E3CE59}"/>
              </a:ext>
            </a:extLst>
          </p:cNvPr>
          <p:cNvSpPr txBox="1"/>
          <p:nvPr/>
        </p:nvSpPr>
        <p:spPr>
          <a:xfrm>
            <a:off x="7162092" y="4798563"/>
            <a:ext cx="4465225" cy="369332"/>
          </a:xfrm>
          <a:prstGeom prst="rect">
            <a:avLst/>
          </a:prstGeom>
          <a:noFill/>
        </p:spPr>
        <p:txBody>
          <a:bodyPr wrap="square" rtlCol="0">
            <a:spAutoFit/>
          </a:bodyPr>
          <a:lstStyle/>
          <a:p>
            <a:r>
              <a:rPr lang="en-US" altLang="zh-CN" dirty="0"/>
              <a:t>P:</a:t>
            </a:r>
            <a:r>
              <a:rPr lang="zh-CN" altLang="en-US" dirty="0"/>
              <a:t>明文；</a:t>
            </a:r>
            <a:r>
              <a:rPr lang="en-US" altLang="zh-CN" dirty="0"/>
              <a:t>C</a:t>
            </a:r>
            <a:r>
              <a:rPr lang="zh-CN" altLang="en-US" dirty="0"/>
              <a:t>：密文；</a:t>
            </a:r>
            <a:r>
              <a:rPr lang="en-US" altLang="zh-CN" dirty="0"/>
              <a:t>E</a:t>
            </a:r>
            <a:r>
              <a:rPr lang="zh-CN" altLang="en-US" dirty="0"/>
              <a:t>：加密；</a:t>
            </a:r>
            <a:r>
              <a:rPr lang="en-US" altLang="zh-CN" dirty="0"/>
              <a:t>D</a:t>
            </a:r>
            <a:r>
              <a:rPr lang="zh-CN" altLang="en-US" dirty="0"/>
              <a:t>：解密</a:t>
            </a:r>
          </a:p>
        </p:txBody>
      </p:sp>
      <p:sp>
        <p:nvSpPr>
          <p:cNvPr id="25" name="文本框 24">
            <a:extLst>
              <a:ext uri="{FF2B5EF4-FFF2-40B4-BE49-F238E27FC236}">
                <a16:creationId xmlns:a16="http://schemas.microsoft.com/office/drawing/2014/main" id="{1A2AB035-8F3E-057F-D62A-4ADAAF823964}"/>
              </a:ext>
            </a:extLst>
          </p:cNvPr>
          <p:cNvSpPr txBox="1"/>
          <p:nvPr/>
        </p:nvSpPr>
        <p:spPr>
          <a:xfrm>
            <a:off x="1340944" y="5957542"/>
            <a:ext cx="1662100" cy="369332"/>
          </a:xfrm>
          <a:prstGeom prst="rect">
            <a:avLst/>
          </a:prstGeom>
          <a:noFill/>
        </p:spPr>
        <p:txBody>
          <a:bodyPr wrap="square" rtlCol="0">
            <a:spAutoFit/>
          </a:bodyPr>
          <a:lstStyle/>
          <a:p>
            <a:r>
              <a:rPr lang="zh-CN" altLang="en-US" dirty="0"/>
              <a:t>简单加密算法</a:t>
            </a:r>
          </a:p>
        </p:txBody>
      </p:sp>
      <p:sp>
        <p:nvSpPr>
          <p:cNvPr id="26" name="左大括号 25">
            <a:extLst>
              <a:ext uri="{FF2B5EF4-FFF2-40B4-BE49-F238E27FC236}">
                <a16:creationId xmlns:a16="http://schemas.microsoft.com/office/drawing/2014/main" id="{373994FF-B35D-C74F-0BDF-AA196B72C6D9}"/>
              </a:ext>
            </a:extLst>
          </p:cNvPr>
          <p:cNvSpPr/>
          <p:nvPr/>
        </p:nvSpPr>
        <p:spPr>
          <a:xfrm>
            <a:off x="2892511" y="5424457"/>
            <a:ext cx="247194" cy="1369254"/>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latin typeface="宋体" panose="02010600030101010101" pitchFamily="2" charset="-122"/>
              <a:ea typeface="宋体" panose="02010600030101010101" pitchFamily="2" charset="-122"/>
            </a:endParaRPr>
          </a:p>
        </p:txBody>
      </p:sp>
      <p:sp>
        <p:nvSpPr>
          <p:cNvPr id="27" name="文本框 26">
            <a:extLst>
              <a:ext uri="{FF2B5EF4-FFF2-40B4-BE49-F238E27FC236}">
                <a16:creationId xmlns:a16="http://schemas.microsoft.com/office/drawing/2014/main" id="{F22E826C-9136-A8EC-3D6A-6E803F0A10F7}"/>
              </a:ext>
            </a:extLst>
          </p:cNvPr>
          <p:cNvSpPr txBox="1"/>
          <p:nvPr/>
        </p:nvSpPr>
        <p:spPr>
          <a:xfrm>
            <a:off x="3139705" y="5374117"/>
            <a:ext cx="1856553" cy="369332"/>
          </a:xfrm>
          <a:prstGeom prst="rect">
            <a:avLst/>
          </a:prstGeom>
          <a:noFill/>
        </p:spPr>
        <p:txBody>
          <a:bodyPr wrap="square" rtlCol="0">
            <a:spAutoFit/>
          </a:bodyPr>
          <a:lstStyle/>
          <a:p>
            <a:r>
              <a:rPr lang="zh-CN" altLang="en-US" dirty="0"/>
              <a:t>替代密码</a:t>
            </a:r>
          </a:p>
        </p:txBody>
      </p:sp>
      <p:sp>
        <p:nvSpPr>
          <p:cNvPr id="28" name="文本框 27">
            <a:extLst>
              <a:ext uri="{FF2B5EF4-FFF2-40B4-BE49-F238E27FC236}">
                <a16:creationId xmlns:a16="http://schemas.microsoft.com/office/drawing/2014/main" id="{4FB93BF1-8C1C-C57F-20C1-62BD445725BE}"/>
              </a:ext>
            </a:extLst>
          </p:cNvPr>
          <p:cNvSpPr txBox="1"/>
          <p:nvPr/>
        </p:nvSpPr>
        <p:spPr>
          <a:xfrm>
            <a:off x="3112023" y="5865685"/>
            <a:ext cx="1856553" cy="369332"/>
          </a:xfrm>
          <a:prstGeom prst="rect">
            <a:avLst/>
          </a:prstGeom>
          <a:noFill/>
        </p:spPr>
        <p:txBody>
          <a:bodyPr wrap="square" rtlCol="0">
            <a:spAutoFit/>
          </a:bodyPr>
          <a:lstStyle/>
          <a:p>
            <a:r>
              <a:rPr lang="zh-CN" altLang="en-US" dirty="0"/>
              <a:t>换位密码</a:t>
            </a:r>
          </a:p>
        </p:txBody>
      </p:sp>
      <p:sp>
        <p:nvSpPr>
          <p:cNvPr id="29" name="文本框 28">
            <a:extLst>
              <a:ext uri="{FF2B5EF4-FFF2-40B4-BE49-F238E27FC236}">
                <a16:creationId xmlns:a16="http://schemas.microsoft.com/office/drawing/2014/main" id="{8A0EEBA0-DBE1-7F05-D1FB-46AE237F7F9C}"/>
              </a:ext>
            </a:extLst>
          </p:cNvPr>
          <p:cNvSpPr txBox="1"/>
          <p:nvPr/>
        </p:nvSpPr>
        <p:spPr>
          <a:xfrm>
            <a:off x="3104966" y="6346011"/>
            <a:ext cx="1856553" cy="369332"/>
          </a:xfrm>
          <a:prstGeom prst="rect">
            <a:avLst/>
          </a:prstGeom>
          <a:noFill/>
        </p:spPr>
        <p:txBody>
          <a:bodyPr wrap="square" rtlCol="0">
            <a:spAutoFit/>
          </a:bodyPr>
          <a:lstStyle/>
          <a:p>
            <a:r>
              <a:rPr lang="zh-CN" altLang="en-US" dirty="0"/>
              <a:t>简单异或</a:t>
            </a:r>
          </a:p>
        </p:txBody>
      </p:sp>
      <p:sp>
        <p:nvSpPr>
          <p:cNvPr id="32" name="文本框 31">
            <a:extLst>
              <a:ext uri="{FF2B5EF4-FFF2-40B4-BE49-F238E27FC236}">
                <a16:creationId xmlns:a16="http://schemas.microsoft.com/office/drawing/2014/main" id="{B4FC26C0-7590-B101-50DB-4A8E44E43070}"/>
              </a:ext>
            </a:extLst>
          </p:cNvPr>
          <p:cNvSpPr txBox="1"/>
          <p:nvPr/>
        </p:nvSpPr>
        <p:spPr>
          <a:xfrm>
            <a:off x="4351588" y="5368496"/>
            <a:ext cx="7078412" cy="369332"/>
          </a:xfrm>
          <a:prstGeom prst="rect">
            <a:avLst/>
          </a:prstGeom>
          <a:noFill/>
        </p:spPr>
        <p:txBody>
          <a:bodyPr wrap="square">
            <a:spAutoFit/>
          </a:bodyPr>
          <a:lstStyle/>
          <a:p>
            <a:r>
              <a:rPr lang="zh-CN" altLang="en-US" b="0" i="0" dirty="0">
                <a:solidFill>
                  <a:srgbClr val="101214"/>
                </a:solidFill>
                <a:effectLst/>
                <a:latin typeface="PingFang SC"/>
              </a:rPr>
              <a:t>替代密码</a:t>
            </a:r>
            <a:r>
              <a:rPr lang="en-US" altLang="zh-CN" b="0" i="0" dirty="0">
                <a:solidFill>
                  <a:srgbClr val="101214"/>
                </a:solidFill>
                <a:effectLst/>
                <a:latin typeface="PingFang SC"/>
              </a:rPr>
              <a:t>(</a:t>
            </a:r>
            <a:r>
              <a:rPr lang="zh-CN" altLang="en-US" b="0" i="0" dirty="0">
                <a:solidFill>
                  <a:srgbClr val="101214"/>
                </a:solidFill>
                <a:effectLst/>
                <a:latin typeface="PingFang SC"/>
              </a:rPr>
              <a:t>凯撒密码</a:t>
            </a:r>
            <a:r>
              <a:rPr lang="en-US" altLang="zh-CN" b="0" i="0" dirty="0">
                <a:solidFill>
                  <a:srgbClr val="101214"/>
                </a:solidFill>
                <a:effectLst/>
                <a:latin typeface="PingFang SC"/>
              </a:rPr>
              <a:t>)</a:t>
            </a:r>
            <a:r>
              <a:rPr lang="zh-CN" altLang="en-US" b="0" i="0" dirty="0">
                <a:solidFill>
                  <a:srgbClr val="101214"/>
                </a:solidFill>
                <a:effectLst/>
                <a:latin typeface="PingFang SC"/>
              </a:rPr>
              <a:t>是指将明文中的每个位置的字符用其他字符替代。</a:t>
            </a:r>
            <a:endParaRPr lang="zh-CN" altLang="en-US" dirty="0"/>
          </a:p>
        </p:txBody>
      </p:sp>
      <p:sp>
        <p:nvSpPr>
          <p:cNvPr id="34" name="文本框 33">
            <a:extLst>
              <a:ext uri="{FF2B5EF4-FFF2-40B4-BE49-F238E27FC236}">
                <a16:creationId xmlns:a16="http://schemas.microsoft.com/office/drawing/2014/main" id="{5974CD83-0035-EA92-F15F-C130609EA693}"/>
              </a:ext>
            </a:extLst>
          </p:cNvPr>
          <p:cNvSpPr txBox="1"/>
          <p:nvPr/>
        </p:nvSpPr>
        <p:spPr>
          <a:xfrm>
            <a:off x="4351588" y="5860064"/>
            <a:ext cx="6096000" cy="369332"/>
          </a:xfrm>
          <a:prstGeom prst="rect">
            <a:avLst/>
          </a:prstGeom>
          <a:noFill/>
        </p:spPr>
        <p:txBody>
          <a:bodyPr wrap="square">
            <a:spAutoFit/>
          </a:bodyPr>
          <a:lstStyle/>
          <a:p>
            <a:r>
              <a:rPr lang="zh-CN" altLang="en-US" b="0" i="0" dirty="0">
                <a:solidFill>
                  <a:srgbClr val="101214"/>
                </a:solidFill>
                <a:effectLst/>
                <a:latin typeface="PingFang SC"/>
              </a:rPr>
              <a:t>将明文中的字符位置通过一定的规则重新排列。</a:t>
            </a:r>
            <a:endParaRPr lang="zh-CN" altLang="en-US" dirty="0"/>
          </a:p>
        </p:txBody>
      </p:sp>
      <p:sp>
        <p:nvSpPr>
          <p:cNvPr id="36" name="文本框 35">
            <a:extLst>
              <a:ext uri="{FF2B5EF4-FFF2-40B4-BE49-F238E27FC236}">
                <a16:creationId xmlns:a16="http://schemas.microsoft.com/office/drawing/2014/main" id="{6F8029F0-7579-7F72-DD43-DDE2C57A87F4}"/>
              </a:ext>
            </a:extLst>
          </p:cNvPr>
          <p:cNvSpPr txBox="1"/>
          <p:nvPr/>
        </p:nvSpPr>
        <p:spPr>
          <a:xfrm>
            <a:off x="4328469" y="6346011"/>
            <a:ext cx="6096000" cy="369332"/>
          </a:xfrm>
          <a:prstGeom prst="rect">
            <a:avLst/>
          </a:prstGeom>
          <a:noFill/>
        </p:spPr>
        <p:txBody>
          <a:bodyPr wrap="square">
            <a:spAutoFit/>
          </a:bodyPr>
          <a:lstStyle/>
          <a:p>
            <a:r>
              <a:rPr lang="zh-CN" altLang="en-US" b="0" i="0" dirty="0">
                <a:solidFill>
                  <a:srgbClr val="101214"/>
                </a:solidFill>
                <a:effectLst/>
                <a:latin typeface="PingFang SC"/>
              </a:rPr>
              <a:t>将参与运算的数转换为二进制数再进行按位异或运算</a:t>
            </a:r>
            <a:endParaRPr lang="zh-CN" altLang="en-US" dirty="0"/>
          </a:p>
        </p:txBody>
      </p:sp>
    </p:spTree>
    <p:extLst>
      <p:ext uri="{BB962C8B-B14F-4D97-AF65-F5344CB8AC3E}">
        <p14:creationId xmlns:p14="http://schemas.microsoft.com/office/powerpoint/2010/main" val="3045829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0" grpId="0" animBg="1"/>
      <p:bldP spid="11" grpId="0"/>
      <p:bldP spid="12" grpId="0"/>
      <p:bldP spid="13" grpId="0"/>
      <p:bldP spid="14" grpId="0"/>
      <p:bldP spid="15" grpId="0" animBg="1"/>
      <p:bldP spid="16" grpId="0"/>
      <p:bldP spid="17" grpId="0"/>
      <p:bldP spid="18" grpId="0"/>
      <p:bldP spid="19" grpId="0"/>
      <p:bldP spid="20" grpId="0"/>
      <p:bldP spid="21" grpId="0"/>
      <p:bldP spid="22" grpId="0"/>
      <p:bldP spid="23" grpId="0"/>
      <p:bldP spid="24" grpId="0"/>
      <p:bldP spid="25" grpId="0"/>
      <p:bldP spid="26" grpId="0" animBg="1"/>
      <p:bldP spid="27" grpId="0"/>
      <p:bldP spid="28" grpId="0"/>
      <p:bldP spid="29" grpId="0"/>
      <p:bldP spid="32" grpId="0"/>
      <p:bldP spid="34"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EB21E04F-3DC9-201E-5D18-CC73BB383724}"/>
              </a:ext>
            </a:extLst>
          </p:cNvPr>
          <p:cNvGraphicFramePr>
            <a:graphicFrameLocks noGrp="1"/>
          </p:cNvGraphicFramePr>
          <p:nvPr>
            <p:extLst>
              <p:ext uri="{D42A27DB-BD31-4B8C-83A1-F6EECF244321}">
                <p14:modId xmlns:p14="http://schemas.microsoft.com/office/powerpoint/2010/main" val="4194456959"/>
              </p:ext>
            </p:extLst>
          </p:nvPr>
        </p:nvGraphicFramePr>
        <p:xfrm>
          <a:off x="0" y="1278707"/>
          <a:ext cx="12006943" cy="3261360"/>
        </p:xfrm>
        <a:graphic>
          <a:graphicData uri="http://schemas.openxmlformats.org/drawingml/2006/table">
            <a:tbl>
              <a:tblPr firstRow="1" bandRow="1">
                <a:tableStyleId>{93296810-A885-4BE3-A3E7-6D5BEEA58F35}</a:tableStyleId>
              </a:tblPr>
              <a:tblGrid>
                <a:gridCol w="2941936">
                  <a:extLst>
                    <a:ext uri="{9D8B030D-6E8A-4147-A177-3AD203B41FA5}">
                      <a16:colId xmlns:a16="http://schemas.microsoft.com/office/drawing/2014/main" val="2482909834"/>
                    </a:ext>
                  </a:extLst>
                </a:gridCol>
                <a:gridCol w="2071902">
                  <a:extLst>
                    <a:ext uri="{9D8B030D-6E8A-4147-A177-3AD203B41FA5}">
                      <a16:colId xmlns:a16="http://schemas.microsoft.com/office/drawing/2014/main" val="1518367251"/>
                    </a:ext>
                  </a:extLst>
                </a:gridCol>
                <a:gridCol w="4080484">
                  <a:extLst>
                    <a:ext uri="{9D8B030D-6E8A-4147-A177-3AD203B41FA5}">
                      <a16:colId xmlns:a16="http://schemas.microsoft.com/office/drawing/2014/main" val="4078512493"/>
                    </a:ext>
                  </a:extLst>
                </a:gridCol>
                <a:gridCol w="2912621">
                  <a:extLst>
                    <a:ext uri="{9D8B030D-6E8A-4147-A177-3AD203B41FA5}">
                      <a16:colId xmlns:a16="http://schemas.microsoft.com/office/drawing/2014/main" val="4060997560"/>
                    </a:ext>
                  </a:extLst>
                </a:gridCol>
              </a:tblGrid>
              <a:tr h="377073">
                <a:tc>
                  <a:txBody>
                    <a:bodyPr/>
                    <a:lstStyle/>
                    <a:p>
                      <a:pPr algn="ctr"/>
                      <a:r>
                        <a:rPr lang="zh-CN" altLang="en-US" sz="2800" dirty="0"/>
                        <a:t>明文</a:t>
                      </a:r>
                      <a:r>
                        <a:rPr lang="en-US" altLang="zh-CN" sz="2800" dirty="0" err="1"/>
                        <a:t>ch</a:t>
                      </a:r>
                      <a:endParaRPr lang="zh-CN" altLang="en-US" sz="2800" dirty="0"/>
                    </a:p>
                  </a:txBody>
                  <a:tcPr/>
                </a:tc>
                <a:tc>
                  <a:txBody>
                    <a:bodyPr/>
                    <a:lstStyle/>
                    <a:p>
                      <a:pPr algn="ctr"/>
                      <a:r>
                        <a:rPr lang="zh-CN" altLang="en-US" sz="2800" dirty="0"/>
                        <a:t>方向</a:t>
                      </a:r>
                    </a:p>
                  </a:txBody>
                  <a:tcPr/>
                </a:tc>
                <a:tc>
                  <a:txBody>
                    <a:bodyPr/>
                    <a:lstStyle/>
                    <a:p>
                      <a:pPr algn="ctr"/>
                      <a:r>
                        <a:rPr lang="zh-CN" altLang="en-US" sz="2800" dirty="0"/>
                        <a:t>代码举例</a:t>
                      </a:r>
                    </a:p>
                  </a:txBody>
                  <a:tcPr/>
                </a:tc>
                <a:tc>
                  <a:txBody>
                    <a:bodyPr/>
                    <a:lstStyle/>
                    <a:p>
                      <a:pPr algn="ctr"/>
                      <a:r>
                        <a:rPr lang="en-US" altLang="zh-CN" sz="2800" dirty="0"/>
                        <a:t>Key</a:t>
                      </a:r>
                      <a:r>
                        <a:rPr lang="zh-CN" altLang="en-US" sz="2800" dirty="0"/>
                        <a:t>为</a:t>
                      </a:r>
                      <a:r>
                        <a:rPr lang="en-US" altLang="zh-CN" sz="2800" dirty="0"/>
                        <a:t>3</a:t>
                      </a:r>
                      <a:r>
                        <a:rPr lang="zh-CN" altLang="en-US" sz="2800" dirty="0"/>
                        <a:t>，密文</a:t>
                      </a:r>
                    </a:p>
                  </a:txBody>
                  <a:tcPr/>
                </a:tc>
                <a:extLst>
                  <a:ext uri="{0D108BD9-81ED-4DB2-BD59-A6C34878D82A}">
                    <a16:rowId xmlns:a16="http://schemas.microsoft.com/office/drawing/2014/main" val="912323235"/>
                  </a:ext>
                </a:extLst>
              </a:tr>
              <a:tr h="352902">
                <a:tc>
                  <a:txBody>
                    <a:bodyPr/>
                    <a:lstStyle/>
                    <a:p>
                      <a:pPr algn="ctr"/>
                      <a:r>
                        <a:rPr lang="en-US" altLang="zh-CN" sz="2400" dirty="0"/>
                        <a:t>A</a:t>
                      </a:r>
                      <a:endParaRPr lang="zh-CN" altLang="en-US" sz="2400" dirty="0"/>
                    </a:p>
                  </a:txBody>
                  <a:tcPr/>
                </a:tc>
                <a:tc>
                  <a:txBody>
                    <a:bodyPr/>
                    <a:lstStyle/>
                    <a:p>
                      <a:pPr algn="ctr"/>
                      <a:r>
                        <a:rPr lang="zh-CN" altLang="en-US" sz="2400" dirty="0"/>
                        <a:t>右移</a:t>
                      </a:r>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640573505"/>
                  </a:ext>
                </a:extLst>
              </a:tr>
              <a:tr h="352902">
                <a:tc>
                  <a:txBody>
                    <a:bodyPr/>
                    <a:lstStyle/>
                    <a:p>
                      <a:pPr algn="ctr"/>
                      <a:r>
                        <a:rPr lang="en-US" altLang="zh-CN" sz="2400" dirty="0"/>
                        <a:t>A</a:t>
                      </a:r>
                      <a:endParaRPr lang="zh-CN" altLang="en-US" sz="2400" dirty="0"/>
                    </a:p>
                  </a:txBody>
                  <a:tcPr/>
                </a:tc>
                <a:tc>
                  <a:txBody>
                    <a:bodyPr/>
                    <a:lstStyle/>
                    <a:p>
                      <a:pPr algn="ctr"/>
                      <a:r>
                        <a:rPr lang="zh-CN" altLang="en-US" sz="2400" dirty="0"/>
                        <a:t>左移</a:t>
                      </a:r>
                    </a:p>
                  </a:txBody>
                  <a:tcPr/>
                </a:tc>
                <a:tc>
                  <a:txBody>
                    <a:bodyPr/>
                    <a:lstStyle/>
                    <a:p>
                      <a:endParaRPr lang="zh-CN" altLang="en-US" sz="2400" dirty="0"/>
                    </a:p>
                  </a:txBody>
                  <a:tcPr/>
                </a:tc>
                <a:tc>
                  <a:txBody>
                    <a:bodyPr/>
                    <a:lstStyle/>
                    <a:p>
                      <a:endParaRPr lang="zh-CN" altLang="en-US" sz="2400"/>
                    </a:p>
                  </a:txBody>
                  <a:tcPr/>
                </a:tc>
                <a:extLst>
                  <a:ext uri="{0D108BD9-81ED-4DB2-BD59-A6C34878D82A}">
                    <a16:rowId xmlns:a16="http://schemas.microsoft.com/office/drawing/2014/main" val="288758267"/>
                  </a:ext>
                </a:extLst>
              </a:tr>
              <a:tr h="352902">
                <a:tc>
                  <a:txBody>
                    <a:bodyPr/>
                    <a:lstStyle/>
                    <a:p>
                      <a:pPr algn="ctr"/>
                      <a:r>
                        <a:rPr lang="en-US" altLang="zh-CN" sz="2400" dirty="0"/>
                        <a:t> a</a:t>
                      </a:r>
                      <a:endParaRPr lang="zh-CN" altLang="en-US" sz="2400" dirty="0"/>
                    </a:p>
                  </a:txBody>
                  <a:tcPr/>
                </a:tc>
                <a:tc>
                  <a:txBody>
                    <a:bodyPr/>
                    <a:lstStyle/>
                    <a:p>
                      <a:pPr algn="ctr"/>
                      <a:r>
                        <a:rPr lang="zh-CN" altLang="en-US" sz="2400" dirty="0"/>
                        <a:t>右移</a:t>
                      </a:r>
                    </a:p>
                  </a:txBody>
                  <a:tcPr/>
                </a:tc>
                <a:tc>
                  <a:txBody>
                    <a:bodyPr/>
                    <a:lstStyle/>
                    <a:p>
                      <a:endParaRPr lang="zh-CN" altLang="en-US" sz="2400" dirty="0"/>
                    </a:p>
                  </a:txBody>
                  <a:tcPr/>
                </a:tc>
                <a:tc>
                  <a:txBody>
                    <a:bodyPr/>
                    <a:lstStyle/>
                    <a:p>
                      <a:endParaRPr lang="zh-CN" altLang="en-US" sz="2400"/>
                    </a:p>
                  </a:txBody>
                  <a:tcPr/>
                </a:tc>
                <a:extLst>
                  <a:ext uri="{0D108BD9-81ED-4DB2-BD59-A6C34878D82A}">
                    <a16:rowId xmlns:a16="http://schemas.microsoft.com/office/drawing/2014/main" val="1953714967"/>
                  </a:ext>
                </a:extLst>
              </a:tr>
              <a:tr h="352902">
                <a:tc>
                  <a:txBody>
                    <a:bodyPr/>
                    <a:lstStyle/>
                    <a:p>
                      <a:pPr algn="ctr"/>
                      <a:r>
                        <a:rPr lang="en-US" altLang="zh-CN" sz="2400" dirty="0"/>
                        <a:t> a</a:t>
                      </a:r>
                      <a:endParaRPr lang="zh-CN" altLang="en-US" sz="2400" dirty="0"/>
                    </a:p>
                  </a:txBody>
                  <a:tcPr/>
                </a:tc>
                <a:tc>
                  <a:txBody>
                    <a:bodyPr/>
                    <a:lstStyle/>
                    <a:p>
                      <a:pPr algn="ctr"/>
                      <a:r>
                        <a:rPr lang="zh-CN" altLang="en-US" sz="2400" dirty="0"/>
                        <a:t>左移</a:t>
                      </a:r>
                    </a:p>
                  </a:txBody>
                  <a:tcPr/>
                </a:tc>
                <a:tc>
                  <a:txBody>
                    <a:bodyPr/>
                    <a:lstStyle/>
                    <a:p>
                      <a:endParaRPr lang="zh-CN" altLang="en-US" sz="2400" dirty="0"/>
                    </a:p>
                  </a:txBody>
                  <a:tcPr/>
                </a:tc>
                <a:tc>
                  <a:txBody>
                    <a:bodyPr/>
                    <a:lstStyle/>
                    <a:p>
                      <a:endParaRPr lang="zh-CN" altLang="en-US" sz="2400"/>
                    </a:p>
                  </a:txBody>
                  <a:tcPr/>
                </a:tc>
                <a:extLst>
                  <a:ext uri="{0D108BD9-81ED-4DB2-BD59-A6C34878D82A}">
                    <a16:rowId xmlns:a16="http://schemas.microsoft.com/office/drawing/2014/main" val="1642045670"/>
                  </a:ext>
                </a:extLst>
              </a:tr>
              <a:tr h="352902">
                <a:tc>
                  <a:txBody>
                    <a:bodyPr/>
                    <a:lstStyle/>
                    <a:p>
                      <a:pPr algn="ctr"/>
                      <a:r>
                        <a:rPr lang="en-US" altLang="zh-CN" sz="2400" dirty="0"/>
                        <a:t>0</a:t>
                      </a:r>
                      <a:endParaRPr lang="zh-CN" altLang="en-US" sz="2400" dirty="0"/>
                    </a:p>
                  </a:txBody>
                  <a:tcPr/>
                </a:tc>
                <a:tc>
                  <a:txBody>
                    <a:bodyPr/>
                    <a:lstStyle/>
                    <a:p>
                      <a:pPr algn="ctr"/>
                      <a:r>
                        <a:rPr lang="zh-CN" altLang="en-US" sz="2400" dirty="0"/>
                        <a:t>右移</a:t>
                      </a:r>
                    </a:p>
                  </a:txBody>
                  <a:tcPr/>
                </a:tc>
                <a:tc>
                  <a:txBody>
                    <a:bodyPr/>
                    <a:lstStyle/>
                    <a:p>
                      <a:endParaRPr lang="zh-CN" altLang="en-US" sz="2400" dirty="0"/>
                    </a:p>
                  </a:txBody>
                  <a:tcPr/>
                </a:tc>
                <a:tc>
                  <a:txBody>
                    <a:bodyPr/>
                    <a:lstStyle/>
                    <a:p>
                      <a:endParaRPr lang="zh-CN" altLang="en-US" sz="2400" dirty="0"/>
                    </a:p>
                  </a:txBody>
                  <a:tcPr/>
                </a:tc>
                <a:extLst>
                  <a:ext uri="{0D108BD9-81ED-4DB2-BD59-A6C34878D82A}">
                    <a16:rowId xmlns:a16="http://schemas.microsoft.com/office/drawing/2014/main" val="930813731"/>
                  </a:ext>
                </a:extLst>
              </a:tr>
              <a:tr h="352902">
                <a:tc>
                  <a:txBody>
                    <a:bodyPr/>
                    <a:lstStyle/>
                    <a:p>
                      <a:pPr algn="ctr"/>
                      <a:r>
                        <a:rPr lang="en-US" altLang="zh-CN" sz="2400" dirty="0"/>
                        <a:t>0</a:t>
                      </a:r>
                      <a:endParaRPr lang="zh-CN" altLang="en-US" sz="2400" dirty="0"/>
                    </a:p>
                  </a:txBody>
                  <a:tcPr/>
                </a:tc>
                <a:tc>
                  <a:txBody>
                    <a:bodyPr/>
                    <a:lstStyle/>
                    <a:p>
                      <a:pPr algn="ctr"/>
                      <a:r>
                        <a:rPr lang="zh-CN" altLang="en-US" sz="2400" dirty="0"/>
                        <a:t>左移</a:t>
                      </a:r>
                    </a:p>
                  </a:txBody>
                  <a:tcPr/>
                </a:tc>
                <a:tc>
                  <a:txBody>
                    <a:bodyPr/>
                    <a:lstStyle/>
                    <a:p>
                      <a:endParaRPr lang="zh-CN" altLang="en-US" sz="2400"/>
                    </a:p>
                  </a:txBody>
                  <a:tcPr/>
                </a:tc>
                <a:tc>
                  <a:txBody>
                    <a:bodyPr/>
                    <a:lstStyle/>
                    <a:p>
                      <a:endParaRPr lang="zh-CN" altLang="en-US" sz="2400" dirty="0"/>
                    </a:p>
                  </a:txBody>
                  <a:tcPr/>
                </a:tc>
                <a:extLst>
                  <a:ext uri="{0D108BD9-81ED-4DB2-BD59-A6C34878D82A}">
                    <a16:rowId xmlns:a16="http://schemas.microsoft.com/office/drawing/2014/main" val="3084293875"/>
                  </a:ext>
                </a:extLst>
              </a:tr>
            </a:tbl>
          </a:graphicData>
        </a:graphic>
      </p:graphicFrame>
      <p:sp>
        <p:nvSpPr>
          <p:cNvPr id="6" name="文本框 5">
            <a:extLst>
              <a:ext uri="{FF2B5EF4-FFF2-40B4-BE49-F238E27FC236}">
                <a16:creationId xmlns:a16="http://schemas.microsoft.com/office/drawing/2014/main" id="{805B088E-1723-2454-7E9B-D62DFD497B61}"/>
              </a:ext>
            </a:extLst>
          </p:cNvPr>
          <p:cNvSpPr txBox="1"/>
          <p:nvPr/>
        </p:nvSpPr>
        <p:spPr>
          <a:xfrm>
            <a:off x="1604706" y="5297713"/>
            <a:ext cx="9666514" cy="584775"/>
          </a:xfrm>
          <a:prstGeom prst="rect">
            <a:avLst/>
          </a:prstGeom>
          <a:noFill/>
        </p:spPr>
        <p:txBody>
          <a:bodyPr wrap="square">
            <a:spAutoFit/>
          </a:bodyPr>
          <a:lstStyle/>
          <a:p>
            <a:r>
              <a:rPr lang="zh-CN" altLang="en-US" sz="3200" dirty="0"/>
              <a:t>chr(ord("A")+(ord(</a:t>
            </a:r>
            <a:r>
              <a:rPr lang="en-US" altLang="zh-CN" sz="3200" dirty="0" err="1"/>
              <a:t>ch</a:t>
            </a:r>
            <a:r>
              <a:rPr lang="zh-CN" altLang="en-US" sz="3200" dirty="0"/>
              <a:t>)-ord("A")+</a:t>
            </a:r>
            <a:r>
              <a:rPr lang="en-US" altLang="zh-CN" sz="3200" dirty="0"/>
              <a:t>key</a:t>
            </a:r>
            <a:r>
              <a:rPr lang="zh-CN" altLang="en-US" sz="3200" dirty="0"/>
              <a:t>)%26)</a:t>
            </a:r>
          </a:p>
        </p:txBody>
      </p:sp>
    </p:spTree>
    <p:extLst>
      <p:ext uri="{BB962C8B-B14F-4D97-AF65-F5344CB8AC3E}">
        <p14:creationId xmlns:p14="http://schemas.microsoft.com/office/powerpoint/2010/main" val="664390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252851-3837-A28C-4B59-3F0E5A1CE3BD}"/>
              </a:ext>
            </a:extLst>
          </p:cNvPr>
          <p:cNvSpPr txBox="1"/>
          <p:nvPr/>
        </p:nvSpPr>
        <p:spPr>
          <a:xfrm>
            <a:off x="163247" y="336120"/>
            <a:ext cx="3200440" cy="461665"/>
          </a:xfrm>
          <a:prstGeom prst="rect">
            <a:avLst/>
          </a:prstGeom>
          <a:noFill/>
        </p:spPr>
        <p:txBody>
          <a:bodyPr wrap="square" rtlCol="0">
            <a:spAutoFit/>
          </a:bodyPr>
          <a:lstStyle/>
          <a:p>
            <a:r>
              <a:rPr lang="zh-CN" altLang="en-US" sz="2400" dirty="0"/>
              <a:t>凯撒密码加密</a:t>
            </a:r>
            <a:r>
              <a:rPr lang="en-US" altLang="zh-CN" sz="2400" dirty="0"/>
              <a:t>&amp;</a:t>
            </a:r>
            <a:r>
              <a:rPr lang="zh-CN" altLang="en-US" sz="2400" dirty="0"/>
              <a:t>解密</a:t>
            </a:r>
          </a:p>
        </p:txBody>
      </p:sp>
      <p:pic>
        <p:nvPicPr>
          <p:cNvPr id="4" name="图片 3">
            <a:extLst>
              <a:ext uri="{FF2B5EF4-FFF2-40B4-BE49-F238E27FC236}">
                <a16:creationId xmlns:a16="http://schemas.microsoft.com/office/drawing/2014/main" id="{FAD182B0-9BCA-7674-4F24-5CB9D43CD213}"/>
              </a:ext>
            </a:extLst>
          </p:cNvPr>
          <p:cNvPicPr>
            <a:picLocks noChangeAspect="1"/>
          </p:cNvPicPr>
          <p:nvPr/>
        </p:nvPicPr>
        <p:blipFill>
          <a:blip r:embed="rId2"/>
          <a:stretch>
            <a:fillRect/>
          </a:stretch>
        </p:blipFill>
        <p:spPr>
          <a:xfrm>
            <a:off x="387123" y="1486579"/>
            <a:ext cx="4021591" cy="2591692"/>
          </a:xfrm>
          <a:prstGeom prst="rect">
            <a:avLst/>
          </a:prstGeom>
        </p:spPr>
      </p:pic>
    </p:spTree>
    <p:extLst>
      <p:ext uri="{BB962C8B-B14F-4D97-AF65-F5344CB8AC3E}">
        <p14:creationId xmlns:p14="http://schemas.microsoft.com/office/powerpoint/2010/main" val="2607313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DDC3B7-E1BD-0E36-ACB0-F8B8657F6837}"/>
              </a:ext>
            </a:extLst>
          </p:cNvPr>
          <p:cNvSpPr txBox="1"/>
          <p:nvPr/>
        </p:nvSpPr>
        <p:spPr>
          <a:xfrm>
            <a:off x="164918" y="2640623"/>
            <a:ext cx="431353" cy="2308324"/>
          </a:xfrm>
          <a:prstGeom prst="rect">
            <a:avLst/>
          </a:prstGeom>
          <a:noFill/>
        </p:spPr>
        <p:txBody>
          <a:bodyPr wrap="square" rtlCol="0">
            <a:spAutoFit/>
          </a:bodyPr>
          <a:lstStyle/>
          <a:p>
            <a:r>
              <a:rPr lang="zh-CN" altLang="en-US" sz="2400" dirty="0"/>
              <a:t>信息系统安全</a:t>
            </a:r>
          </a:p>
        </p:txBody>
      </p:sp>
      <p:sp>
        <p:nvSpPr>
          <p:cNvPr id="3" name="左大括号 2">
            <a:extLst>
              <a:ext uri="{FF2B5EF4-FFF2-40B4-BE49-F238E27FC236}">
                <a16:creationId xmlns:a16="http://schemas.microsoft.com/office/drawing/2014/main" id="{888D298E-2E8A-BAD8-B19D-B00E05044E05}"/>
              </a:ext>
            </a:extLst>
          </p:cNvPr>
          <p:cNvSpPr/>
          <p:nvPr/>
        </p:nvSpPr>
        <p:spPr>
          <a:xfrm>
            <a:off x="822964" y="355282"/>
            <a:ext cx="705306" cy="61474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D5AD74A-B6AE-771A-A5ED-644D6839F21A}"/>
              </a:ext>
            </a:extLst>
          </p:cNvPr>
          <p:cNvSpPr txBox="1"/>
          <p:nvPr/>
        </p:nvSpPr>
        <p:spPr>
          <a:xfrm>
            <a:off x="1175617" y="499406"/>
            <a:ext cx="2074265" cy="461665"/>
          </a:xfrm>
          <a:prstGeom prst="rect">
            <a:avLst/>
          </a:prstGeom>
          <a:noFill/>
        </p:spPr>
        <p:txBody>
          <a:bodyPr wrap="square" rtlCol="0">
            <a:spAutoFit/>
          </a:bodyPr>
          <a:lstStyle/>
          <a:p>
            <a:r>
              <a:rPr lang="zh-CN" altLang="en-US" sz="2400" dirty="0"/>
              <a:t>身份认证技术</a:t>
            </a:r>
          </a:p>
        </p:txBody>
      </p:sp>
      <p:sp>
        <p:nvSpPr>
          <p:cNvPr id="5" name="左大括号 4">
            <a:extLst>
              <a:ext uri="{FF2B5EF4-FFF2-40B4-BE49-F238E27FC236}">
                <a16:creationId xmlns:a16="http://schemas.microsoft.com/office/drawing/2014/main" id="{549A77DF-9267-7C51-C5A0-FD9EFA22DA75}"/>
              </a:ext>
            </a:extLst>
          </p:cNvPr>
          <p:cNvSpPr/>
          <p:nvPr/>
        </p:nvSpPr>
        <p:spPr>
          <a:xfrm>
            <a:off x="3031226" y="111067"/>
            <a:ext cx="245985" cy="1128729"/>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3E96918E-7DAD-4518-7099-6255B29C4539}"/>
              </a:ext>
            </a:extLst>
          </p:cNvPr>
          <p:cNvSpPr txBox="1"/>
          <p:nvPr/>
        </p:nvSpPr>
        <p:spPr>
          <a:xfrm>
            <a:off x="3307443" y="59547"/>
            <a:ext cx="1961000" cy="461665"/>
          </a:xfrm>
          <a:prstGeom prst="rect">
            <a:avLst/>
          </a:prstGeom>
          <a:noFill/>
        </p:spPr>
        <p:txBody>
          <a:bodyPr wrap="square" rtlCol="0">
            <a:spAutoFit/>
          </a:bodyPr>
          <a:lstStyle/>
          <a:p>
            <a:r>
              <a:rPr lang="zh-CN" altLang="en-US" sz="2400" dirty="0"/>
              <a:t>用户名</a:t>
            </a:r>
            <a:r>
              <a:rPr lang="en-US" altLang="zh-CN" sz="2400" dirty="0"/>
              <a:t>+</a:t>
            </a:r>
            <a:r>
              <a:rPr lang="zh-CN" altLang="en-US" sz="2400" dirty="0"/>
              <a:t>口令</a:t>
            </a:r>
          </a:p>
        </p:txBody>
      </p:sp>
      <p:sp>
        <p:nvSpPr>
          <p:cNvPr id="7" name="文本框 6">
            <a:extLst>
              <a:ext uri="{FF2B5EF4-FFF2-40B4-BE49-F238E27FC236}">
                <a16:creationId xmlns:a16="http://schemas.microsoft.com/office/drawing/2014/main" id="{8EC17093-81E0-B928-6787-2ACAB21F7883}"/>
              </a:ext>
            </a:extLst>
          </p:cNvPr>
          <p:cNvSpPr txBox="1"/>
          <p:nvPr/>
        </p:nvSpPr>
        <p:spPr>
          <a:xfrm>
            <a:off x="3307442" y="521212"/>
            <a:ext cx="2350233" cy="461665"/>
          </a:xfrm>
          <a:prstGeom prst="rect">
            <a:avLst/>
          </a:prstGeom>
          <a:noFill/>
        </p:spPr>
        <p:txBody>
          <a:bodyPr wrap="square" rtlCol="0">
            <a:spAutoFit/>
          </a:bodyPr>
          <a:lstStyle/>
          <a:p>
            <a:r>
              <a:rPr lang="zh-CN" altLang="en-US" sz="2400" dirty="0"/>
              <a:t>生物特征识别</a:t>
            </a:r>
          </a:p>
        </p:txBody>
      </p:sp>
      <p:sp>
        <p:nvSpPr>
          <p:cNvPr id="8" name="文本框 7">
            <a:extLst>
              <a:ext uri="{FF2B5EF4-FFF2-40B4-BE49-F238E27FC236}">
                <a16:creationId xmlns:a16="http://schemas.microsoft.com/office/drawing/2014/main" id="{CEE584DC-EA60-CD57-99C5-36B1975A9D2B}"/>
              </a:ext>
            </a:extLst>
          </p:cNvPr>
          <p:cNvSpPr txBox="1"/>
          <p:nvPr/>
        </p:nvSpPr>
        <p:spPr>
          <a:xfrm>
            <a:off x="3307442" y="1055130"/>
            <a:ext cx="2633395" cy="461665"/>
          </a:xfrm>
          <a:prstGeom prst="rect">
            <a:avLst/>
          </a:prstGeom>
          <a:noFill/>
        </p:spPr>
        <p:txBody>
          <a:bodyPr wrap="square" rtlCol="0">
            <a:spAutoFit/>
          </a:bodyPr>
          <a:lstStyle/>
          <a:p>
            <a:r>
              <a:rPr lang="en-US" altLang="zh-CN" sz="2400" dirty="0"/>
              <a:t>USB key</a:t>
            </a:r>
            <a:r>
              <a:rPr lang="zh-CN" altLang="en-US" sz="2400" dirty="0"/>
              <a:t>认证技术</a:t>
            </a:r>
          </a:p>
        </p:txBody>
      </p:sp>
      <p:sp>
        <p:nvSpPr>
          <p:cNvPr id="9" name="文本框 8">
            <a:extLst>
              <a:ext uri="{FF2B5EF4-FFF2-40B4-BE49-F238E27FC236}">
                <a16:creationId xmlns:a16="http://schemas.microsoft.com/office/drawing/2014/main" id="{252FC607-DD50-9CC1-AE9F-0D524B951CF5}"/>
              </a:ext>
            </a:extLst>
          </p:cNvPr>
          <p:cNvSpPr txBox="1"/>
          <p:nvPr/>
        </p:nvSpPr>
        <p:spPr>
          <a:xfrm>
            <a:off x="1303367" y="2109578"/>
            <a:ext cx="2074265" cy="461665"/>
          </a:xfrm>
          <a:prstGeom prst="rect">
            <a:avLst/>
          </a:prstGeom>
          <a:noFill/>
        </p:spPr>
        <p:txBody>
          <a:bodyPr wrap="square" rtlCol="0">
            <a:spAutoFit/>
          </a:bodyPr>
          <a:lstStyle/>
          <a:p>
            <a:r>
              <a:rPr lang="zh-CN" altLang="en-US" sz="2400" dirty="0"/>
              <a:t>访问控制</a:t>
            </a:r>
          </a:p>
        </p:txBody>
      </p:sp>
      <p:sp>
        <p:nvSpPr>
          <p:cNvPr id="10" name="左大括号 9">
            <a:extLst>
              <a:ext uri="{FF2B5EF4-FFF2-40B4-BE49-F238E27FC236}">
                <a16:creationId xmlns:a16="http://schemas.microsoft.com/office/drawing/2014/main" id="{2A6C0E44-7174-AA91-2962-66E935B2FD11}"/>
              </a:ext>
            </a:extLst>
          </p:cNvPr>
          <p:cNvSpPr/>
          <p:nvPr/>
        </p:nvSpPr>
        <p:spPr>
          <a:xfrm>
            <a:off x="3031226" y="1712442"/>
            <a:ext cx="245985" cy="1128729"/>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B9DDC7DE-22A0-CBBE-63D2-034A5E826447}"/>
              </a:ext>
            </a:extLst>
          </p:cNvPr>
          <p:cNvSpPr txBox="1"/>
          <p:nvPr/>
        </p:nvSpPr>
        <p:spPr>
          <a:xfrm>
            <a:off x="3307443" y="1572032"/>
            <a:ext cx="1961000" cy="461665"/>
          </a:xfrm>
          <a:prstGeom prst="rect">
            <a:avLst/>
          </a:prstGeom>
          <a:noFill/>
        </p:spPr>
        <p:txBody>
          <a:bodyPr wrap="square" rtlCol="0">
            <a:spAutoFit/>
          </a:bodyPr>
          <a:lstStyle/>
          <a:p>
            <a:r>
              <a:rPr lang="zh-CN" altLang="en-US" sz="2400" dirty="0"/>
              <a:t>主体</a:t>
            </a:r>
          </a:p>
        </p:txBody>
      </p:sp>
      <p:sp>
        <p:nvSpPr>
          <p:cNvPr id="12" name="文本框 11">
            <a:extLst>
              <a:ext uri="{FF2B5EF4-FFF2-40B4-BE49-F238E27FC236}">
                <a16:creationId xmlns:a16="http://schemas.microsoft.com/office/drawing/2014/main" id="{D6FC3FCD-A014-6AB6-3CA2-5E0F1C3B99A4}"/>
              </a:ext>
            </a:extLst>
          </p:cNvPr>
          <p:cNvSpPr txBox="1"/>
          <p:nvPr/>
        </p:nvSpPr>
        <p:spPr>
          <a:xfrm>
            <a:off x="3307442" y="2122587"/>
            <a:ext cx="2350233" cy="461665"/>
          </a:xfrm>
          <a:prstGeom prst="rect">
            <a:avLst/>
          </a:prstGeom>
          <a:noFill/>
        </p:spPr>
        <p:txBody>
          <a:bodyPr wrap="square" rtlCol="0">
            <a:spAutoFit/>
          </a:bodyPr>
          <a:lstStyle/>
          <a:p>
            <a:r>
              <a:rPr lang="zh-CN" altLang="en-US" sz="2400" dirty="0"/>
              <a:t>客体</a:t>
            </a:r>
          </a:p>
        </p:txBody>
      </p:sp>
      <p:sp>
        <p:nvSpPr>
          <p:cNvPr id="13" name="文本框 12">
            <a:extLst>
              <a:ext uri="{FF2B5EF4-FFF2-40B4-BE49-F238E27FC236}">
                <a16:creationId xmlns:a16="http://schemas.microsoft.com/office/drawing/2014/main" id="{E7197803-0FCC-6336-CF37-3477A5D9F7D0}"/>
              </a:ext>
            </a:extLst>
          </p:cNvPr>
          <p:cNvSpPr txBox="1"/>
          <p:nvPr/>
        </p:nvSpPr>
        <p:spPr>
          <a:xfrm>
            <a:off x="3307442" y="2656505"/>
            <a:ext cx="2633395" cy="461665"/>
          </a:xfrm>
          <a:prstGeom prst="rect">
            <a:avLst/>
          </a:prstGeom>
          <a:noFill/>
        </p:spPr>
        <p:txBody>
          <a:bodyPr wrap="square" rtlCol="0">
            <a:spAutoFit/>
          </a:bodyPr>
          <a:lstStyle/>
          <a:p>
            <a:r>
              <a:rPr lang="zh-CN" altLang="en-US" sz="2400" dirty="0"/>
              <a:t>控制策略</a:t>
            </a:r>
          </a:p>
        </p:txBody>
      </p:sp>
      <p:sp>
        <p:nvSpPr>
          <p:cNvPr id="14" name="文本框 13">
            <a:extLst>
              <a:ext uri="{FF2B5EF4-FFF2-40B4-BE49-F238E27FC236}">
                <a16:creationId xmlns:a16="http://schemas.microsoft.com/office/drawing/2014/main" id="{78EB1301-5E63-A03F-78C4-E573F57BEDAC}"/>
              </a:ext>
            </a:extLst>
          </p:cNvPr>
          <p:cNvSpPr txBox="1"/>
          <p:nvPr/>
        </p:nvSpPr>
        <p:spPr>
          <a:xfrm>
            <a:off x="4678361" y="1609972"/>
            <a:ext cx="2633395" cy="461665"/>
          </a:xfrm>
          <a:prstGeom prst="rect">
            <a:avLst/>
          </a:prstGeom>
          <a:noFill/>
        </p:spPr>
        <p:txBody>
          <a:bodyPr wrap="square" rtlCol="0">
            <a:spAutoFit/>
          </a:bodyPr>
          <a:lstStyle/>
          <a:p>
            <a:r>
              <a:rPr lang="zh-CN" altLang="en-US" sz="2400" dirty="0"/>
              <a:t>访问资源的发起者</a:t>
            </a:r>
          </a:p>
        </p:txBody>
      </p:sp>
      <p:sp>
        <p:nvSpPr>
          <p:cNvPr id="15" name="文本框 14">
            <a:extLst>
              <a:ext uri="{FF2B5EF4-FFF2-40B4-BE49-F238E27FC236}">
                <a16:creationId xmlns:a16="http://schemas.microsoft.com/office/drawing/2014/main" id="{454CDEBE-44D0-D7B6-BFFC-1BD5D06FAA4E}"/>
              </a:ext>
            </a:extLst>
          </p:cNvPr>
          <p:cNvSpPr txBox="1"/>
          <p:nvPr/>
        </p:nvSpPr>
        <p:spPr>
          <a:xfrm>
            <a:off x="4710982" y="2134255"/>
            <a:ext cx="2633395" cy="461665"/>
          </a:xfrm>
          <a:prstGeom prst="rect">
            <a:avLst/>
          </a:prstGeom>
          <a:noFill/>
        </p:spPr>
        <p:txBody>
          <a:bodyPr wrap="square" rtlCol="0">
            <a:spAutoFit/>
          </a:bodyPr>
          <a:lstStyle/>
          <a:p>
            <a:r>
              <a:rPr lang="zh-CN" altLang="en-US" sz="2400" dirty="0"/>
              <a:t>被访问的资源</a:t>
            </a:r>
          </a:p>
        </p:txBody>
      </p:sp>
      <p:sp>
        <p:nvSpPr>
          <p:cNvPr id="16" name="文本框 15">
            <a:extLst>
              <a:ext uri="{FF2B5EF4-FFF2-40B4-BE49-F238E27FC236}">
                <a16:creationId xmlns:a16="http://schemas.microsoft.com/office/drawing/2014/main" id="{DEDE598B-F60E-4973-ABE0-E3BB47D9B999}"/>
              </a:ext>
            </a:extLst>
          </p:cNvPr>
          <p:cNvSpPr txBox="1"/>
          <p:nvPr/>
        </p:nvSpPr>
        <p:spPr>
          <a:xfrm>
            <a:off x="4710982" y="2629628"/>
            <a:ext cx="3397930" cy="461665"/>
          </a:xfrm>
          <a:prstGeom prst="rect">
            <a:avLst/>
          </a:prstGeom>
          <a:noFill/>
        </p:spPr>
        <p:txBody>
          <a:bodyPr wrap="square" rtlCol="0">
            <a:spAutoFit/>
          </a:bodyPr>
          <a:lstStyle/>
          <a:p>
            <a:r>
              <a:rPr lang="zh-CN" altLang="en-US" sz="2400" dirty="0"/>
              <a:t>对资源执行的具体操作</a:t>
            </a:r>
          </a:p>
        </p:txBody>
      </p:sp>
      <p:sp>
        <p:nvSpPr>
          <p:cNvPr id="17" name="文本框 16">
            <a:extLst>
              <a:ext uri="{FF2B5EF4-FFF2-40B4-BE49-F238E27FC236}">
                <a16:creationId xmlns:a16="http://schemas.microsoft.com/office/drawing/2014/main" id="{0BDA1761-D2DF-3968-0709-B02D8C2B1D10}"/>
              </a:ext>
            </a:extLst>
          </p:cNvPr>
          <p:cNvSpPr txBox="1"/>
          <p:nvPr/>
        </p:nvSpPr>
        <p:spPr>
          <a:xfrm>
            <a:off x="1321591" y="4172619"/>
            <a:ext cx="979791" cy="461665"/>
          </a:xfrm>
          <a:prstGeom prst="rect">
            <a:avLst/>
          </a:prstGeom>
          <a:noFill/>
        </p:spPr>
        <p:txBody>
          <a:bodyPr wrap="square" rtlCol="0">
            <a:spAutoFit/>
          </a:bodyPr>
          <a:lstStyle/>
          <a:p>
            <a:r>
              <a:rPr lang="zh-CN" altLang="en-US" sz="2400" dirty="0"/>
              <a:t>病毒</a:t>
            </a:r>
          </a:p>
        </p:txBody>
      </p:sp>
      <p:sp>
        <p:nvSpPr>
          <p:cNvPr id="18" name="左大括号 17">
            <a:extLst>
              <a:ext uri="{FF2B5EF4-FFF2-40B4-BE49-F238E27FC236}">
                <a16:creationId xmlns:a16="http://schemas.microsoft.com/office/drawing/2014/main" id="{D8D5789C-1BE5-3CCF-EEED-7D4AC0C9FBB4}"/>
              </a:ext>
            </a:extLst>
          </p:cNvPr>
          <p:cNvSpPr/>
          <p:nvPr/>
        </p:nvSpPr>
        <p:spPr>
          <a:xfrm>
            <a:off x="2171253" y="3397292"/>
            <a:ext cx="338495" cy="1895556"/>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dirty="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19FF0AB8-2CF9-BC2B-3569-F62DECB4F6D5}"/>
              </a:ext>
            </a:extLst>
          </p:cNvPr>
          <p:cNvSpPr txBox="1"/>
          <p:nvPr/>
        </p:nvSpPr>
        <p:spPr>
          <a:xfrm>
            <a:off x="2431512" y="3229808"/>
            <a:ext cx="9760488" cy="830997"/>
          </a:xfrm>
          <a:prstGeom prst="rect">
            <a:avLst/>
          </a:prstGeom>
          <a:noFill/>
        </p:spPr>
        <p:txBody>
          <a:bodyPr wrap="square" rtlCol="0">
            <a:spAutoFit/>
          </a:bodyPr>
          <a:lstStyle/>
          <a:p>
            <a:r>
              <a:rPr lang="zh-CN" altLang="en-US" sz="2400" b="1" i="0" dirty="0">
                <a:solidFill>
                  <a:srgbClr val="FF0000"/>
                </a:solidFill>
                <a:effectLst/>
                <a:latin typeface="PingFang SC"/>
              </a:rPr>
              <a:t>计算机病毒</a:t>
            </a:r>
            <a:r>
              <a:rPr lang="zh-CN" altLang="en-US" sz="2400" b="0" i="0" dirty="0">
                <a:solidFill>
                  <a:srgbClr val="101214"/>
                </a:solidFill>
                <a:effectLst/>
                <a:latin typeface="PingFang SC"/>
              </a:rPr>
              <a:t>是指人为编制的具有破坏计算机功能或者毁坏数据，影响计算机系统的使用</a:t>
            </a:r>
            <a:r>
              <a:rPr lang="en-US" altLang="zh-CN" sz="2400" b="0" i="0" dirty="0">
                <a:solidFill>
                  <a:srgbClr val="101214"/>
                </a:solidFill>
                <a:effectLst/>
                <a:latin typeface="PingFang SC"/>
              </a:rPr>
              <a:t>,</a:t>
            </a:r>
            <a:r>
              <a:rPr lang="zh-CN" altLang="en-US" sz="2400" b="0" i="0" dirty="0">
                <a:solidFill>
                  <a:srgbClr val="101214"/>
                </a:solidFill>
                <a:effectLst/>
                <a:latin typeface="PingFang SC"/>
              </a:rPr>
              <a:t>并能自我复制的一组计算机指令或者程序代码。</a:t>
            </a:r>
            <a:endParaRPr lang="zh-CN" altLang="en-US" sz="2400" dirty="0"/>
          </a:p>
        </p:txBody>
      </p:sp>
      <p:sp>
        <p:nvSpPr>
          <p:cNvPr id="21" name="文本框 20">
            <a:extLst>
              <a:ext uri="{FF2B5EF4-FFF2-40B4-BE49-F238E27FC236}">
                <a16:creationId xmlns:a16="http://schemas.microsoft.com/office/drawing/2014/main" id="{CC85EB11-7182-A138-78E3-B4E1F7BB72E8}"/>
              </a:ext>
            </a:extLst>
          </p:cNvPr>
          <p:cNvSpPr txBox="1"/>
          <p:nvPr/>
        </p:nvSpPr>
        <p:spPr>
          <a:xfrm>
            <a:off x="2431012" y="4764724"/>
            <a:ext cx="7928500" cy="461665"/>
          </a:xfrm>
          <a:prstGeom prst="rect">
            <a:avLst/>
          </a:prstGeom>
          <a:noFill/>
        </p:spPr>
        <p:txBody>
          <a:bodyPr wrap="square">
            <a:spAutoFit/>
          </a:bodyPr>
          <a:lstStyle/>
          <a:p>
            <a:r>
              <a:rPr lang="zh-CN" altLang="en-US" sz="2400" b="1" i="0" dirty="0">
                <a:solidFill>
                  <a:srgbClr val="FF0000"/>
                </a:solidFill>
                <a:effectLst/>
                <a:latin typeface="PingFang SC"/>
              </a:rPr>
              <a:t>手机病毒</a:t>
            </a:r>
            <a:r>
              <a:rPr lang="zh-CN" altLang="en-US" sz="2400" b="0" i="0" dirty="0">
                <a:solidFill>
                  <a:srgbClr val="101214"/>
                </a:solidFill>
                <a:effectLst/>
                <a:latin typeface="PingFang SC"/>
              </a:rPr>
              <a:t>具有计算机病毒的特征，是一种手机程序。</a:t>
            </a:r>
            <a:endParaRPr lang="zh-CN" altLang="en-US" sz="2400" dirty="0"/>
          </a:p>
        </p:txBody>
      </p:sp>
      <p:sp>
        <p:nvSpPr>
          <p:cNvPr id="22" name="文本框 21">
            <a:extLst>
              <a:ext uri="{FF2B5EF4-FFF2-40B4-BE49-F238E27FC236}">
                <a16:creationId xmlns:a16="http://schemas.microsoft.com/office/drawing/2014/main" id="{C700B674-D1D2-A406-6BB2-E67C3D2FB037}"/>
              </a:ext>
            </a:extLst>
          </p:cNvPr>
          <p:cNvSpPr txBox="1"/>
          <p:nvPr/>
        </p:nvSpPr>
        <p:spPr>
          <a:xfrm>
            <a:off x="2456049" y="4199320"/>
            <a:ext cx="2074265" cy="461665"/>
          </a:xfrm>
          <a:prstGeom prst="rect">
            <a:avLst/>
          </a:prstGeom>
          <a:noFill/>
        </p:spPr>
        <p:txBody>
          <a:bodyPr wrap="square" rtlCol="0">
            <a:spAutoFit/>
          </a:bodyPr>
          <a:lstStyle/>
          <a:p>
            <a:r>
              <a:rPr lang="zh-CN" altLang="en-US" sz="2400" dirty="0"/>
              <a:t>防治措施</a:t>
            </a:r>
          </a:p>
        </p:txBody>
      </p:sp>
      <p:sp>
        <p:nvSpPr>
          <p:cNvPr id="23" name="文本框 22">
            <a:extLst>
              <a:ext uri="{FF2B5EF4-FFF2-40B4-BE49-F238E27FC236}">
                <a16:creationId xmlns:a16="http://schemas.microsoft.com/office/drawing/2014/main" id="{468C3D89-7B69-0557-BBEB-A18268254206}"/>
              </a:ext>
            </a:extLst>
          </p:cNvPr>
          <p:cNvSpPr txBox="1"/>
          <p:nvPr/>
        </p:nvSpPr>
        <p:spPr>
          <a:xfrm>
            <a:off x="3844662" y="4199320"/>
            <a:ext cx="8830242" cy="461665"/>
          </a:xfrm>
          <a:prstGeom prst="rect">
            <a:avLst/>
          </a:prstGeom>
          <a:noFill/>
        </p:spPr>
        <p:txBody>
          <a:bodyPr wrap="square" rtlCol="0">
            <a:spAutoFit/>
          </a:bodyPr>
          <a:lstStyle/>
          <a:p>
            <a:r>
              <a:rPr lang="zh-CN" altLang="en-US" sz="2400" dirty="0"/>
              <a:t>开防火墙、安装系统补丁、安装防病毒软件、数据备份</a:t>
            </a:r>
          </a:p>
        </p:txBody>
      </p:sp>
      <p:sp>
        <p:nvSpPr>
          <p:cNvPr id="24" name="文本框 23">
            <a:extLst>
              <a:ext uri="{FF2B5EF4-FFF2-40B4-BE49-F238E27FC236}">
                <a16:creationId xmlns:a16="http://schemas.microsoft.com/office/drawing/2014/main" id="{C0D72336-819E-18D2-784E-21DC7C947713}"/>
              </a:ext>
            </a:extLst>
          </p:cNvPr>
          <p:cNvSpPr txBox="1"/>
          <p:nvPr/>
        </p:nvSpPr>
        <p:spPr>
          <a:xfrm>
            <a:off x="2490434" y="5470628"/>
            <a:ext cx="3432845" cy="461665"/>
          </a:xfrm>
          <a:prstGeom prst="rect">
            <a:avLst/>
          </a:prstGeom>
          <a:noFill/>
        </p:spPr>
        <p:txBody>
          <a:bodyPr wrap="square" rtlCol="0">
            <a:spAutoFit/>
          </a:bodyPr>
          <a:lstStyle/>
          <a:p>
            <a:r>
              <a:rPr lang="zh-CN" altLang="en-US" sz="2400" dirty="0"/>
              <a:t>系统存在的弱点或缺陷</a:t>
            </a:r>
          </a:p>
        </p:txBody>
      </p:sp>
      <p:sp>
        <p:nvSpPr>
          <p:cNvPr id="26" name="文本框 25">
            <a:extLst>
              <a:ext uri="{FF2B5EF4-FFF2-40B4-BE49-F238E27FC236}">
                <a16:creationId xmlns:a16="http://schemas.microsoft.com/office/drawing/2014/main" id="{A0D7E7EA-EB88-F1EC-916C-603A24E9A56D}"/>
              </a:ext>
            </a:extLst>
          </p:cNvPr>
          <p:cNvSpPr txBox="1"/>
          <p:nvPr/>
        </p:nvSpPr>
        <p:spPr>
          <a:xfrm>
            <a:off x="1391488" y="5906244"/>
            <a:ext cx="979791" cy="461665"/>
          </a:xfrm>
          <a:prstGeom prst="rect">
            <a:avLst/>
          </a:prstGeom>
          <a:noFill/>
        </p:spPr>
        <p:txBody>
          <a:bodyPr wrap="square" rtlCol="0">
            <a:spAutoFit/>
          </a:bodyPr>
          <a:lstStyle/>
          <a:p>
            <a:r>
              <a:rPr lang="zh-CN" altLang="en-US" sz="2400" dirty="0"/>
              <a:t>漏洞</a:t>
            </a:r>
          </a:p>
        </p:txBody>
      </p:sp>
      <p:sp>
        <p:nvSpPr>
          <p:cNvPr id="27" name="左大括号 26">
            <a:extLst>
              <a:ext uri="{FF2B5EF4-FFF2-40B4-BE49-F238E27FC236}">
                <a16:creationId xmlns:a16="http://schemas.microsoft.com/office/drawing/2014/main" id="{A196C9CD-B082-221D-E633-FA911DC4ADD4}"/>
              </a:ext>
            </a:extLst>
          </p:cNvPr>
          <p:cNvSpPr/>
          <p:nvPr/>
        </p:nvSpPr>
        <p:spPr>
          <a:xfrm>
            <a:off x="2234497" y="5629698"/>
            <a:ext cx="255937" cy="960749"/>
          </a:xfrm>
          <a:prstGeom prst="leftBrace">
            <a:avLst>
              <a:gd name="adj1" fmla="val 37961"/>
              <a:gd name="adj2" fmla="val 4971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dirty="0">
              <a:latin typeface="宋体" panose="02010600030101010101" pitchFamily="2" charset="-122"/>
              <a:ea typeface="宋体" panose="02010600030101010101" pitchFamily="2" charset="-122"/>
            </a:endParaRPr>
          </a:p>
        </p:txBody>
      </p:sp>
      <p:sp>
        <p:nvSpPr>
          <p:cNvPr id="28" name="文本框 27">
            <a:extLst>
              <a:ext uri="{FF2B5EF4-FFF2-40B4-BE49-F238E27FC236}">
                <a16:creationId xmlns:a16="http://schemas.microsoft.com/office/drawing/2014/main" id="{8F866678-9636-3DF6-E541-3D46921E4CAC}"/>
              </a:ext>
            </a:extLst>
          </p:cNvPr>
          <p:cNvSpPr txBox="1"/>
          <p:nvPr/>
        </p:nvSpPr>
        <p:spPr>
          <a:xfrm>
            <a:off x="2517515" y="6152122"/>
            <a:ext cx="3432845" cy="461665"/>
          </a:xfrm>
          <a:prstGeom prst="rect">
            <a:avLst/>
          </a:prstGeom>
          <a:noFill/>
        </p:spPr>
        <p:txBody>
          <a:bodyPr wrap="square" rtlCol="0">
            <a:spAutoFit/>
          </a:bodyPr>
          <a:lstStyle/>
          <a:p>
            <a:r>
              <a:rPr lang="zh-CN" altLang="en-US" sz="2400" dirty="0"/>
              <a:t>后门是漏洞的一种</a:t>
            </a:r>
          </a:p>
        </p:txBody>
      </p:sp>
      <p:sp>
        <p:nvSpPr>
          <p:cNvPr id="30" name="文本框 29">
            <a:extLst>
              <a:ext uri="{FF2B5EF4-FFF2-40B4-BE49-F238E27FC236}">
                <a16:creationId xmlns:a16="http://schemas.microsoft.com/office/drawing/2014/main" id="{544FA907-3121-2B9C-8090-1F0E76144131}"/>
              </a:ext>
            </a:extLst>
          </p:cNvPr>
          <p:cNvSpPr txBox="1"/>
          <p:nvPr/>
        </p:nvSpPr>
        <p:spPr>
          <a:xfrm>
            <a:off x="4880515" y="6152122"/>
            <a:ext cx="7928500" cy="461665"/>
          </a:xfrm>
          <a:prstGeom prst="rect">
            <a:avLst/>
          </a:prstGeom>
          <a:noFill/>
        </p:spPr>
        <p:txBody>
          <a:bodyPr wrap="square">
            <a:spAutoFit/>
          </a:bodyPr>
          <a:lstStyle/>
          <a:p>
            <a:r>
              <a:rPr lang="zh-CN" altLang="en-US" sz="2400" b="0" i="0" dirty="0">
                <a:solidFill>
                  <a:srgbClr val="101214"/>
                </a:solidFill>
                <a:effectLst/>
                <a:latin typeface="PingFang SC"/>
              </a:rPr>
              <a:t>编写人员为了方便进行某些调试和测试而预留的一些特权。</a:t>
            </a:r>
            <a:endParaRPr lang="zh-CN" altLang="en-US" sz="2400" dirty="0"/>
          </a:p>
        </p:txBody>
      </p:sp>
    </p:spTree>
    <p:extLst>
      <p:ext uri="{BB962C8B-B14F-4D97-AF65-F5344CB8AC3E}">
        <p14:creationId xmlns:p14="http://schemas.microsoft.com/office/powerpoint/2010/main" val="3719759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0" grpId="0" animBg="1"/>
      <p:bldP spid="11" grpId="0"/>
      <p:bldP spid="12" grpId="0"/>
      <p:bldP spid="13" grpId="0"/>
      <p:bldP spid="14" grpId="0"/>
      <p:bldP spid="15" grpId="0"/>
      <p:bldP spid="16" grpId="0"/>
      <p:bldP spid="17" grpId="0"/>
      <p:bldP spid="18" grpId="0" animBg="1"/>
      <p:bldP spid="19" grpId="0"/>
      <p:bldP spid="21" grpId="0"/>
      <p:bldP spid="22" grpId="0"/>
      <p:bldP spid="23" grpId="0"/>
      <p:bldP spid="24" grpId="0"/>
      <p:bldP spid="26" grpId="0"/>
      <p:bldP spid="27" grpId="0" animBg="1"/>
      <p:bldP spid="28"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a:extLst>
              <a:ext uri="{FF2B5EF4-FFF2-40B4-BE49-F238E27FC236}">
                <a16:creationId xmlns:a16="http://schemas.microsoft.com/office/drawing/2014/main" id="{F4D7843C-99B4-482B-15DF-6FEC0485FCEF}"/>
              </a:ext>
            </a:extLst>
          </p:cNvPr>
          <p:cNvSpPr txBox="1"/>
          <p:nvPr>
            <p:custDataLst>
              <p:tags r:id="rId1"/>
            </p:custDataLst>
          </p:nvPr>
        </p:nvSpPr>
        <p:spPr>
          <a:xfrm>
            <a:off x="79991" y="2627932"/>
            <a:ext cx="492443" cy="1887696"/>
          </a:xfrm>
          <a:prstGeom prst="rect">
            <a:avLst/>
          </a:prstGeom>
          <a:noFill/>
        </p:spPr>
        <p:txBody>
          <a:bodyPr vert="eaVert" wrap="none" rtlCol="0">
            <a:spAutoFit/>
          </a:bodyPr>
          <a:lstStyle/>
          <a:p>
            <a:r>
              <a:rPr lang="zh-CN" altLang="en-US" sz="2000" dirty="0"/>
              <a:t>信息系统的应用</a:t>
            </a:r>
          </a:p>
        </p:txBody>
      </p:sp>
      <p:sp>
        <p:nvSpPr>
          <p:cNvPr id="6" name="矩形 5">
            <a:extLst>
              <a:ext uri="{FF2B5EF4-FFF2-40B4-BE49-F238E27FC236}">
                <a16:creationId xmlns:a16="http://schemas.microsoft.com/office/drawing/2014/main" id="{8BF84238-F327-FFF0-F983-EDBA3C19EDBC}"/>
              </a:ext>
            </a:extLst>
          </p:cNvPr>
          <p:cNvSpPr/>
          <p:nvPr>
            <p:custDataLst>
              <p:tags r:id="rId2"/>
            </p:custDataLst>
          </p:nvPr>
        </p:nvSpPr>
        <p:spPr>
          <a:xfrm>
            <a:off x="902717" y="3569473"/>
            <a:ext cx="812784" cy="400110"/>
          </a:xfrm>
          <a:prstGeom prst="rect">
            <a:avLst/>
          </a:prstGeom>
        </p:spPr>
        <p:txBody>
          <a:bodyPr wrap="square">
            <a:spAutoFit/>
          </a:bodyPr>
          <a:lstStyle/>
          <a:p>
            <a:r>
              <a:rPr lang="zh-CN" altLang="en-US" sz="2000" dirty="0"/>
              <a:t>优势</a:t>
            </a:r>
            <a:endParaRPr lang="en-US" altLang="zh-CN" sz="2000" dirty="0"/>
          </a:p>
        </p:txBody>
      </p:sp>
      <p:sp>
        <p:nvSpPr>
          <p:cNvPr id="7" name="TextBox 16">
            <a:extLst>
              <a:ext uri="{FF2B5EF4-FFF2-40B4-BE49-F238E27FC236}">
                <a16:creationId xmlns:a16="http://schemas.microsoft.com/office/drawing/2014/main" id="{9AC560B3-EEE1-DB10-4EF5-F699657D5ECC}"/>
              </a:ext>
            </a:extLst>
          </p:cNvPr>
          <p:cNvSpPr txBox="1"/>
          <p:nvPr>
            <p:custDataLst>
              <p:tags r:id="rId3"/>
            </p:custDataLst>
          </p:nvPr>
        </p:nvSpPr>
        <p:spPr>
          <a:xfrm>
            <a:off x="771751" y="978504"/>
            <a:ext cx="812784" cy="400110"/>
          </a:xfrm>
          <a:prstGeom prst="rect">
            <a:avLst/>
          </a:prstGeom>
          <a:noFill/>
        </p:spPr>
        <p:txBody>
          <a:bodyPr wrap="square" rtlCol="0">
            <a:spAutoFit/>
          </a:bodyPr>
          <a:lstStyle/>
          <a:p>
            <a:r>
              <a:rPr lang="zh-CN" altLang="en-US" sz="2000" dirty="0"/>
              <a:t>分类</a:t>
            </a:r>
            <a:endParaRPr lang="en-US" altLang="zh-CN" sz="2000" dirty="0"/>
          </a:p>
        </p:txBody>
      </p:sp>
      <p:sp>
        <p:nvSpPr>
          <p:cNvPr id="8" name="左大括号 7">
            <a:extLst>
              <a:ext uri="{FF2B5EF4-FFF2-40B4-BE49-F238E27FC236}">
                <a16:creationId xmlns:a16="http://schemas.microsoft.com/office/drawing/2014/main" id="{944340E3-6ED6-31B6-3766-B17256075765}"/>
              </a:ext>
            </a:extLst>
          </p:cNvPr>
          <p:cNvSpPr/>
          <p:nvPr/>
        </p:nvSpPr>
        <p:spPr>
          <a:xfrm>
            <a:off x="464739" y="978504"/>
            <a:ext cx="416745" cy="554929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9" name="左大括号 8">
            <a:extLst>
              <a:ext uri="{FF2B5EF4-FFF2-40B4-BE49-F238E27FC236}">
                <a16:creationId xmlns:a16="http://schemas.microsoft.com/office/drawing/2014/main" id="{8C39C4F8-08B5-CD69-AD22-D2B0584AFB6D}"/>
              </a:ext>
            </a:extLst>
          </p:cNvPr>
          <p:cNvSpPr/>
          <p:nvPr/>
        </p:nvSpPr>
        <p:spPr>
          <a:xfrm>
            <a:off x="1605922" y="117759"/>
            <a:ext cx="519971" cy="235039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0" name="TextBox 16">
            <a:extLst>
              <a:ext uri="{FF2B5EF4-FFF2-40B4-BE49-F238E27FC236}">
                <a16:creationId xmlns:a16="http://schemas.microsoft.com/office/drawing/2014/main" id="{81792DD4-EE17-E9D3-C974-126BB4A472B0}"/>
              </a:ext>
            </a:extLst>
          </p:cNvPr>
          <p:cNvSpPr txBox="1"/>
          <p:nvPr>
            <p:custDataLst>
              <p:tags r:id="rId4"/>
            </p:custDataLst>
          </p:nvPr>
        </p:nvSpPr>
        <p:spPr>
          <a:xfrm>
            <a:off x="2291499" y="117759"/>
            <a:ext cx="1469660" cy="400110"/>
          </a:xfrm>
          <a:prstGeom prst="rect">
            <a:avLst/>
          </a:prstGeom>
          <a:noFill/>
        </p:spPr>
        <p:txBody>
          <a:bodyPr wrap="square" rtlCol="0">
            <a:spAutoFit/>
          </a:bodyPr>
          <a:lstStyle/>
          <a:p>
            <a:r>
              <a:rPr lang="zh-CN" altLang="en-US" sz="2000" dirty="0"/>
              <a:t>按规模</a:t>
            </a:r>
            <a:endParaRPr lang="en-US" altLang="zh-CN" sz="2000" dirty="0"/>
          </a:p>
        </p:txBody>
      </p:sp>
      <p:sp>
        <p:nvSpPr>
          <p:cNvPr id="11" name="TextBox 16">
            <a:extLst>
              <a:ext uri="{FF2B5EF4-FFF2-40B4-BE49-F238E27FC236}">
                <a16:creationId xmlns:a16="http://schemas.microsoft.com/office/drawing/2014/main" id="{CD6BEE65-EA45-3290-B4AF-F0D4D9F595D4}"/>
              </a:ext>
            </a:extLst>
          </p:cNvPr>
          <p:cNvSpPr txBox="1"/>
          <p:nvPr>
            <p:custDataLst>
              <p:tags r:id="rId5"/>
            </p:custDataLst>
          </p:nvPr>
        </p:nvSpPr>
        <p:spPr>
          <a:xfrm>
            <a:off x="4179235" y="80911"/>
            <a:ext cx="3271101" cy="400110"/>
          </a:xfrm>
          <a:prstGeom prst="rect">
            <a:avLst/>
          </a:prstGeom>
          <a:noFill/>
        </p:spPr>
        <p:txBody>
          <a:bodyPr wrap="square" rtlCol="0">
            <a:spAutoFit/>
          </a:bodyPr>
          <a:lstStyle/>
          <a:p>
            <a:r>
              <a:rPr lang="zh-CN" altLang="en-US" sz="2000" dirty="0"/>
              <a:t>简单系统、复杂系统</a:t>
            </a:r>
            <a:endParaRPr lang="en-US" altLang="zh-CN" sz="2000" dirty="0"/>
          </a:p>
        </p:txBody>
      </p:sp>
      <p:sp>
        <p:nvSpPr>
          <p:cNvPr id="13" name="TextBox 16">
            <a:extLst>
              <a:ext uri="{FF2B5EF4-FFF2-40B4-BE49-F238E27FC236}">
                <a16:creationId xmlns:a16="http://schemas.microsoft.com/office/drawing/2014/main" id="{1D678658-A4B1-DE8A-01E6-6844D48D4271}"/>
              </a:ext>
            </a:extLst>
          </p:cNvPr>
          <p:cNvSpPr txBox="1"/>
          <p:nvPr>
            <p:custDataLst>
              <p:tags r:id="rId6"/>
            </p:custDataLst>
          </p:nvPr>
        </p:nvSpPr>
        <p:spPr>
          <a:xfrm>
            <a:off x="2309127" y="942317"/>
            <a:ext cx="1870108" cy="400110"/>
          </a:xfrm>
          <a:prstGeom prst="rect">
            <a:avLst/>
          </a:prstGeom>
          <a:noFill/>
        </p:spPr>
        <p:txBody>
          <a:bodyPr wrap="square" rtlCol="0">
            <a:spAutoFit/>
          </a:bodyPr>
          <a:lstStyle/>
          <a:p>
            <a:r>
              <a:rPr lang="zh-CN" altLang="en-US" sz="2000" dirty="0"/>
              <a:t>按发展阶段</a:t>
            </a:r>
            <a:endParaRPr lang="en-US" altLang="zh-CN" sz="2000" dirty="0"/>
          </a:p>
        </p:txBody>
      </p:sp>
      <p:sp>
        <p:nvSpPr>
          <p:cNvPr id="14" name="TextBox 16">
            <a:extLst>
              <a:ext uri="{FF2B5EF4-FFF2-40B4-BE49-F238E27FC236}">
                <a16:creationId xmlns:a16="http://schemas.microsoft.com/office/drawing/2014/main" id="{711B3B78-2415-D0A7-CAA1-D021A92D1F55}"/>
              </a:ext>
            </a:extLst>
          </p:cNvPr>
          <p:cNvSpPr txBox="1"/>
          <p:nvPr>
            <p:custDataLst>
              <p:tags r:id="rId7"/>
            </p:custDataLst>
          </p:nvPr>
        </p:nvSpPr>
        <p:spPr>
          <a:xfrm>
            <a:off x="4179235" y="923719"/>
            <a:ext cx="7241014" cy="400110"/>
          </a:xfrm>
          <a:prstGeom prst="rect">
            <a:avLst/>
          </a:prstGeom>
          <a:noFill/>
        </p:spPr>
        <p:txBody>
          <a:bodyPr wrap="square" rtlCol="0">
            <a:spAutoFit/>
          </a:bodyPr>
          <a:lstStyle/>
          <a:p>
            <a:r>
              <a:rPr lang="zh-CN" altLang="en-US" sz="2000" dirty="0"/>
              <a:t>数据处理系统、管理信息系统、决策信息系统</a:t>
            </a:r>
            <a:endParaRPr lang="en-US" altLang="zh-CN" sz="2000" dirty="0"/>
          </a:p>
        </p:txBody>
      </p:sp>
      <p:sp>
        <p:nvSpPr>
          <p:cNvPr id="15" name="TextBox 16">
            <a:extLst>
              <a:ext uri="{FF2B5EF4-FFF2-40B4-BE49-F238E27FC236}">
                <a16:creationId xmlns:a16="http://schemas.microsoft.com/office/drawing/2014/main" id="{23966FBF-F194-F5E5-4E54-41E6F82FD499}"/>
              </a:ext>
            </a:extLst>
          </p:cNvPr>
          <p:cNvSpPr txBox="1"/>
          <p:nvPr>
            <p:custDataLst>
              <p:tags r:id="rId8"/>
            </p:custDataLst>
          </p:nvPr>
        </p:nvSpPr>
        <p:spPr>
          <a:xfrm>
            <a:off x="2309127" y="1785125"/>
            <a:ext cx="1870108" cy="400110"/>
          </a:xfrm>
          <a:prstGeom prst="rect">
            <a:avLst/>
          </a:prstGeom>
          <a:noFill/>
        </p:spPr>
        <p:txBody>
          <a:bodyPr wrap="square" rtlCol="0">
            <a:spAutoFit/>
          </a:bodyPr>
          <a:lstStyle/>
          <a:p>
            <a:r>
              <a:rPr lang="zh-CN" altLang="en-US" sz="2000" dirty="0"/>
              <a:t>按应用领域</a:t>
            </a:r>
            <a:endParaRPr lang="en-US" altLang="zh-CN" sz="2000" dirty="0"/>
          </a:p>
        </p:txBody>
      </p:sp>
      <p:sp>
        <p:nvSpPr>
          <p:cNvPr id="16" name="TextBox 16">
            <a:extLst>
              <a:ext uri="{FF2B5EF4-FFF2-40B4-BE49-F238E27FC236}">
                <a16:creationId xmlns:a16="http://schemas.microsoft.com/office/drawing/2014/main" id="{80077137-D072-5EE3-274F-AEF6B133F70D}"/>
              </a:ext>
            </a:extLst>
          </p:cNvPr>
          <p:cNvSpPr txBox="1"/>
          <p:nvPr>
            <p:custDataLst>
              <p:tags r:id="rId9"/>
            </p:custDataLst>
          </p:nvPr>
        </p:nvSpPr>
        <p:spPr>
          <a:xfrm>
            <a:off x="4179235" y="1766527"/>
            <a:ext cx="7241014" cy="400110"/>
          </a:xfrm>
          <a:prstGeom prst="rect">
            <a:avLst/>
          </a:prstGeom>
          <a:noFill/>
        </p:spPr>
        <p:txBody>
          <a:bodyPr wrap="square" rtlCol="0">
            <a:spAutoFit/>
          </a:bodyPr>
          <a:lstStyle/>
          <a:p>
            <a:r>
              <a:rPr lang="zh-CN" altLang="en-US" sz="2000" dirty="0"/>
              <a:t>通用、制造业、医疗保健、学校管理、银行等</a:t>
            </a:r>
            <a:endParaRPr lang="en-US" altLang="zh-CN" sz="2000" dirty="0"/>
          </a:p>
        </p:txBody>
      </p:sp>
      <p:sp>
        <p:nvSpPr>
          <p:cNvPr id="17" name="左大括号 16">
            <a:extLst>
              <a:ext uri="{FF2B5EF4-FFF2-40B4-BE49-F238E27FC236}">
                <a16:creationId xmlns:a16="http://schemas.microsoft.com/office/drawing/2014/main" id="{C20E5E24-A53E-ABBB-0397-F22EAAFA2452}"/>
              </a:ext>
            </a:extLst>
          </p:cNvPr>
          <p:cNvSpPr/>
          <p:nvPr/>
        </p:nvSpPr>
        <p:spPr>
          <a:xfrm>
            <a:off x="1640375" y="2761912"/>
            <a:ext cx="519971" cy="2076788"/>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9" name="文本框 18">
            <a:extLst>
              <a:ext uri="{FF2B5EF4-FFF2-40B4-BE49-F238E27FC236}">
                <a16:creationId xmlns:a16="http://schemas.microsoft.com/office/drawing/2014/main" id="{B8208EA1-D8B8-A504-BAF9-B0EC5D971D68}"/>
              </a:ext>
            </a:extLst>
          </p:cNvPr>
          <p:cNvSpPr txBox="1"/>
          <p:nvPr/>
        </p:nvSpPr>
        <p:spPr>
          <a:xfrm>
            <a:off x="2309127" y="2627932"/>
            <a:ext cx="4294873" cy="400110"/>
          </a:xfrm>
          <a:prstGeom prst="rect">
            <a:avLst/>
          </a:prstGeom>
          <a:noFill/>
        </p:spPr>
        <p:txBody>
          <a:bodyPr wrap="square">
            <a:spAutoFit/>
          </a:bodyPr>
          <a:lstStyle/>
          <a:p>
            <a:r>
              <a:rPr lang="zh-CN" altLang="en-US" sz="2000" b="0" i="0" dirty="0">
                <a:solidFill>
                  <a:srgbClr val="101214"/>
                </a:solidFill>
                <a:effectLst/>
                <a:latin typeface="PingFang SC"/>
              </a:rPr>
              <a:t>规范工作流程，提高工作效率</a:t>
            </a:r>
            <a:endParaRPr lang="zh-CN" altLang="en-US" sz="2000" dirty="0"/>
          </a:p>
        </p:txBody>
      </p:sp>
      <p:sp>
        <p:nvSpPr>
          <p:cNvPr id="20" name="文本框 19">
            <a:extLst>
              <a:ext uri="{FF2B5EF4-FFF2-40B4-BE49-F238E27FC236}">
                <a16:creationId xmlns:a16="http://schemas.microsoft.com/office/drawing/2014/main" id="{BBD44152-D0BF-FC56-49C2-457EF5A6F557}"/>
              </a:ext>
            </a:extLst>
          </p:cNvPr>
          <p:cNvSpPr txBox="1"/>
          <p:nvPr/>
        </p:nvSpPr>
        <p:spPr>
          <a:xfrm>
            <a:off x="6056965" y="2642971"/>
            <a:ext cx="4294873" cy="400110"/>
          </a:xfrm>
          <a:prstGeom prst="rect">
            <a:avLst/>
          </a:prstGeom>
          <a:noFill/>
        </p:spPr>
        <p:txBody>
          <a:bodyPr wrap="square">
            <a:spAutoFit/>
          </a:bodyPr>
          <a:lstStyle/>
          <a:p>
            <a:r>
              <a:rPr lang="zh-CN" altLang="en-US" sz="2000" b="0" i="0" dirty="0">
                <a:solidFill>
                  <a:srgbClr val="101214"/>
                </a:solidFill>
                <a:effectLst/>
                <a:latin typeface="PingFang SC"/>
              </a:rPr>
              <a:t>就医挂号、无人售票等</a:t>
            </a:r>
            <a:endParaRPr lang="zh-CN" altLang="en-US" sz="2000" dirty="0"/>
          </a:p>
        </p:txBody>
      </p:sp>
      <p:sp>
        <p:nvSpPr>
          <p:cNvPr id="21" name="文本框 20">
            <a:extLst>
              <a:ext uri="{FF2B5EF4-FFF2-40B4-BE49-F238E27FC236}">
                <a16:creationId xmlns:a16="http://schemas.microsoft.com/office/drawing/2014/main" id="{F98BB65D-A4BF-4848-7D83-AAA374DB4238}"/>
              </a:ext>
            </a:extLst>
          </p:cNvPr>
          <p:cNvSpPr txBox="1"/>
          <p:nvPr/>
        </p:nvSpPr>
        <p:spPr>
          <a:xfrm>
            <a:off x="2291499" y="3306739"/>
            <a:ext cx="4294873" cy="400110"/>
          </a:xfrm>
          <a:prstGeom prst="rect">
            <a:avLst/>
          </a:prstGeom>
          <a:noFill/>
        </p:spPr>
        <p:txBody>
          <a:bodyPr wrap="square">
            <a:spAutoFit/>
          </a:bodyPr>
          <a:lstStyle/>
          <a:p>
            <a:r>
              <a:rPr lang="zh-CN" altLang="en-US" sz="2000" b="0" i="0" dirty="0">
                <a:solidFill>
                  <a:srgbClr val="101214"/>
                </a:solidFill>
                <a:effectLst/>
                <a:latin typeface="PingFang SC"/>
              </a:rPr>
              <a:t>跨越时空限制，服务随时随处</a:t>
            </a:r>
            <a:endParaRPr lang="zh-CN" altLang="en-US" sz="2000" dirty="0"/>
          </a:p>
        </p:txBody>
      </p:sp>
      <p:sp>
        <p:nvSpPr>
          <p:cNvPr id="23" name="文本框 22">
            <a:extLst>
              <a:ext uri="{FF2B5EF4-FFF2-40B4-BE49-F238E27FC236}">
                <a16:creationId xmlns:a16="http://schemas.microsoft.com/office/drawing/2014/main" id="{8F6CF465-CA8B-4FDD-A9BB-BCEE77358538}"/>
              </a:ext>
            </a:extLst>
          </p:cNvPr>
          <p:cNvSpPr txBox="1"/>
          <p:nvPr/>
        </p:nvSpPr>
        <p:spPr>
          <a:xfrm>
            <a:off x="6056965" y="3298035"/>
            <a:ext cx="3238501" cy="400110"/>
          </a:xfrm>
          <a:prstGeom prst="rect">
            <a:avLst/>
          </a:prstGeom>
          <a:noFill/>
        </p:spPr>
        <p:txBody>
          <a:bodyPr wrap="square">
            <a:spAutoFit/>
          </a:bodyPr>
          <a:lstStyle/>
          <a:p>
            <a:r>
              <a:rPr lang="zh-CN" altLang="en-US" sz="2000" b="0" i="0" dirty="0">
                <a:solidFill>
                  <a:srgbClr val="101214"/>
                </a:solidFill>
                <a:effectLst/>
                <a:latin typeface="PingFang SC"/>
              </a:rPr>
              <a:t>网购、在线远程问诊</a:t>
            </a:r>
            <a:endParaRPr lang="zh-CN" altLang="en-US" sz="2000" dirty="0"/>
          </a:p>
        </p:txBody>
      </p:sp>
      <p:sp>
        <p:nvSpPr>
          <p:cNvPr id="24" name="文本框 23">
            <a:extLst>
              <a:ext uri="{FF2B5EF4-FFF2-40B4-BE49-F238E27FC236}">
                <a16:creationId xmlns:a16="http://schemas.microsoft.com/office/drawing/2014/main" id="{C9AFD5B9-AE8C-D4DE-4DFB-5380115DE56B}"/>
              </a:ext>
            </a:extLst>
          </p:cNvPr>
          <p:cNvSpPr txBox="1"/>
          <p:nvPr/>
        </p:nvSpPr>
        <p:spPr>
          <a:xfrm>
            <a:off x="2309127" y="3964369"/>
            <a:ext cx="4294873" cy="400110"/>
          </a:xfrm>
          <a:prstGeom prst="rect">
            <a:avLst/>
          </a:prstGeom>
          <a:noFill/>
        </p:spPr>
        <p:txBody>
          <a:bodyPr wrap="square">
            <a:spAutoFit/>
          </a:bodyPr>
          <a:lstStyle/>
          <a:p>
            <a:r>
              <a:rPr lang="zh-CN" altLang="en-US" sz="2000" b="0" i="0" dirty="0">
                <a:solidFill>
                  <a:srgbClr val="101214"/>
                </a:solidFill>
                <a:effectLst/>
                <a:latin typeface="PingFang SC"/>
              </a:rPr>
              <a:t>基于数据分析</a:t>
            </a:r>
            <a:r>
              <a:rPr lang="en-US" altLang="zh-CN" sz="2000" b="0" i="0" dirty="0">
                <a:solidFill>
                  <a:srgbClr val="101214"/>
                </a:solidFill>
                <a:effectLst/>
                <a:latin typeface="PingFang SC"/>
              </a:rPr>
              <a:t>,</a:t>
            </a:r>
            <a:r>
              <a:rPr lang="zh-CN" altLang="en-US" sz="2000" b="0" i="0" dirty="0">
                <a:solidFill>
                  <a:srgbClr val="101214"/>
                </a:solidFill>
                <a:effectLst/>
                <a:latin typeface="PingFang SC"/>
              </a:rPr>
              <a:t>支持科学决策</a:t>
            </a:r>
            <a:endParaRPr lang="zh-CN" altLang="en-US" sz="2000" dirty="0"/>
          </a:p>
        </p:txBody>
      </p:sp>
      <p:sp>
        <p:nvSpPr>
          <p:cNvPr id="25" name="文本框 24">
            <a:extLst>
              <a:ext uri="{FF2B5EF4-FFF2-40B4-BE49-F238E27FC236}">
                <a16:creationId xmlns:a16="http://schemas.microsoft.com/office/drawing/2014/main" id="{4A4C10F9-CFC8-229B-6683-A3345FA7E292}"/>
              </a:ext>
            </a:extLst>
          </p:cNvPr>
          <p:cNvSpPr txBox="1"/>
          <p:nvPr/>
        </p:nvSpPr>
        <p:spPr>
          <a:xfrm>
            <a:off x="6056965" y="3955665"/>
            <a:ext cx="5040591" cy="400110"/>
          </a:xfrm>
          <a:prstGeom prst="rect">
            <a:avLst/>
          </a:prstGeom>
          <a:noFill/>
        </p:spPr>
        <p:txBody>
          <a:bodyPr wrap="square">
            <a:spAutoFit/>
          </a:bodyPr>
          <a:lstStyle/>
          <a:p>
            <a:r>
              <a:rPr lang="zh-CN" altLang="en-US" sz="2000" b="0" i="0" dirty="0">
                <a:solidFill>
                  <a:srgbClr val="101214"/>
                </a:solidFill>
                <a:effectLst/>
                <a:latin typeface="PingFang SC"/>
              </a:rPr>
              <a:t>根据数据健康预测、灾难提前预警</a:t>
            </a:r>
            <a:endParaRPr lang="zh-CN" altLang="en-US" sz="2000" dirty="0"/>
          </a:p>
        </p:txBody>
      </p:sp>
      <p:sp>
        <p:nvSpPr>
          <p:cNvPr id="27" name="文本框 26">
            <a:extLst>
              <a:ext uri="{FF2B5EF4-FFF2-40B4-BE49-F238E27FC236}">
                <a16:creationId xmlns:a16="http://schemas.microsoft.com/office/drawing/2014/main" id="{0BDD250F-A184-7F68-0042-EB483EAD543C}"/>
              </a:ext>
            </a:extLst>
          </p:cNvPr>
          <p:cNvSpPr txBox="1"/>
          <p:nvPr/>
        </p:nvSpPr>
        <p:spPr>
          <a:xfrm>
            <a:off x="2309127" y="4576346"/>
            <a:ext cx="4294873" cy="400110"/>
          </a:xfrm>
          <a:prstGeom prst="rect">
            <a:avLst/>
          </a:prstGeom>
          <a:noFill/>
        </p:spPr>
        <p:txBody>
          <a:bodyPr wrap="square">
            <a:spAutoFit/>
          </a:bodyPr>
          <a:lstStyle/>
          <a:p>
            <a:r>
              <a:rPr lang="zh-CN" altLang="en-US" sz="2000" b="0" i="0" dirty="0">
                <a:solidFill>
                  <a:srgbClr val="101214"/>
                </a:solidFill>
                <a:effectLst/>
                <a:latin typeface="PingFang SC"/>
              </a:rPr>
              <a:t>便捷保存数据，利于共享追踪</a:t>
            </a:r>
            <a:endParaRPr lang="zh-CN" altLang="en-US" sz="2000" dirty="0"/>
          </a:p>
        </p:txBody>
      </p:sp>
      <p:sp>
        <p:nvSpPr>
          <p:cNvPr id="29" name="文本框 28">
            <a:extLst>
              <a:ext uri="{FF2B5EF4-FFF2-40B4-BE49-F238E27FC236}">
                <a16:creationId xmlns:a16="http://schemas.microsoft.com/office/drawing/2014/main" id="{8247B1A5-85D6-7BAA-5EE1-C7085A924EEE}"/>
              </a:ext>
            </a:extLst>
          </p:cNvPr>
          <p:cNvSpPr txBox="1"/>
          <p:nvPr/>
        </p:nvSpPr>
        <p:spPr>
          <a:xfrm>
            <a:off x="6056965" y="4559287"/>
            <a:ext cx="3238500" cy="400110"/>
          </a:xfrm>
          <a:prstGeom prst="rect">
            <a:avLst/>
          </a:prstGeom>
          <a:noFill/>
        </p:spPr>
        <p:txBody>
          <a:bodyPr wrap="square">
            <a:spAutoFit/>
          </a:bodyPr>
          <a:lstStyle/>
          <a:p>
            <a:r>
              <a:rPr lang="zh-CN" altLang="en-US" sz="2000" b="0" i="0" dirty="0">
                <a:solidFill>
                  <a:srgbClr val="101214"/>
                </a:solidFill>
                <a:effectLst/>
                <a:latin typeface="PingFang SC"/>
              </a:rPr>
              <a:t>因材施教、精准扶贫</a:t>
            </a:r>
            <a:endParaRPr lang="zh-CN" altLang="en-US" sz="2000" dirty="0"/>
          </a:p>
        </p:txBody>
      </p:sp>
      <p:sp>
        <p:nvSpPr>
          <p:cNvPr id="30" name="矩形 29">
            <a:extLst>
              <a:ext uri="{FF2B5EF4-FFF2-40B4-BE49-F238E27FC236}">
                <a16:creationId xmlns:a16="http://schemas.microsoft.com/office/drawing/2014/main" id="{CE9A9F33-82A2-2B4B-2F9B-35C7EC4642F7}"/>
              </a:ext>
            </a:extLst>
          </p:cNvPr>
          <p:cNvSpPr/>
          <p:nvPr>
            <p:custDataLst>
              <p:tags r:id="rId10"/>
            </p:custDataLst>
          </p:nvPr>
        </p:nvSpPr>
        <p:spPr>
          <a:xfrm>
            <a:off x="933846" y="5908139"/>
            <a:ext cx="1226499" cy="400110"/>
          </a:xfrm>
          <a:prstGeom prst="rect">
            <a:avLst/>
          </a:prstGeom>
        </p:spPr>
        <p:txBody>
          <a:bodyPr wrap="square">
            <a:spAutoFit/>
          </a:bodyPr>
          <a:lstStyle/>
          <a:p>
            <a:r>
              <a:rPr lang="zh-CN" altLang="en-US" sz="2000" dirty="0"/>
              <a:t>局限性</a:t>
            </a:r>
            <a:endParaRPr lang="en-US" altLang="zh-CN" sz="2000" dirty="0"/>
          </a:p>
        </p:txBody>
      </p:sp>
      <p:sp>
        <p:nvSpPr>
          <p:cNvPr id="31" name="左大括号 30">
            <a:extLst>
              <a:ext uri="{FF2B5EF4-FFF2-40B4-BE49-F238E27FC236}">
                <a16:creationId xmlns:a16="http://schemas.microsoft.com/office/drawing/2014/main" id="{DC560A64-8A0D-41C4-30DF-036EDB9660DD}"/>
              </a:ext>
            </a:extLst>
          </p:cNvPr>
          <p:cNvSpPr/>
          <p:nvPr/>
        </p:nvSpPr>
        <p:spPr>
          <a:xfrm>
            <a:off x="2037419" y="5440003"/>
            <a:ext cx="271708" cy="1362129"/>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2D253781-3724-A190-5C6E-BDE06377BF51}"/>
              </a:ext>
            </a:extLst>
          </p:cNvPr>
          <p:cNvSpPr txBox="1"/>
          <p:nvPr/>
        </p:nvSpPr>
        <p:spPr>
          <a:xfrm>
            <a:off x="2309128" y="5228679"/>
            <a:ext cx="2905130" cy="409034"/>
          </a:xfrm>
          <a:prstGeom prst="rect">
            <a:avLst/>
          </a:prstGeom>
          <a:noFill/>
        </p:spPr>
        <p:txBody>
          <a:bodyPr wrap="square">
            <a:spAutoFit/>
          </a:bodyPr>
          <a:lstStyle/>
          <a:p>
            <a:r>
              <a:rPr lang="zh-CN" altLang="en-US" sz="2000" b="1" i="0" dirty="0">
                <a:solidFill>
                  <a:srgbClr val="FF0000"/>
                </a:solidFill>
                <a:effectLst/>
                <a:latin typeface="PingFang SC"/>
              </a:rPr>
              <a:t>对外部环境的依赖性</a:t>
            </a:r>
            <a:endParaRPr lang="zh-CN" altLang="en-US" sz="2000" b="1" dirty="0">
              <a:solidFill>
                <a:srgbClr val="FF0000"/>
              </a:solidFill>
            </a:endParaRPr>
          </a:p>
        </p:txBody>
      </p:sp>
      <p:sp>
        <p:nvSpPr>
          <p:cNvPr id="33" name="文本框 32">
            <a:extLst>
              <a:ext uri="{FF2B5EF4-FFF2-40B4-BE49-F238E27FC236}">
                <a16:creationId xmlns:a16="http://schemas.microsoft.com/office/drawing/2014/main" id="{CD2B449C-5EF1-43FC-F191-57AF437F490E}"/>
              </a:ext>
            </a:extLst>
          </p:cNvPr>
          <p:cNvSpPr txBox="1"/>
          <p:nvPr/>
        </p:nvSpPr>
        <p:spPr>
          <a:xfrm>
            <a:off x="2326754" y="5840656"/>
            <a:ext cx="4294873" cy="400110"/>
          </a:xfrm>
          <a:prstGeom prst="rect">
            <a:avLst/>
          </a:prstGeom>
          <a:noFill/>
        </p:spPr>
        <p:txBody>
          <a:bodyPr wrap="square">
            <a:spAutoFit/>
          </a:bodyPr>
          <a:lstStyle/>
          <a:p>
            <a:r>
              <a:rPr lang="zh-CN" altLang="en-US" sz="2000" b="0" i="0" dirty="0">
                <a:solidFill>
                  <a:srgbClr val="101214"/>
                </a:solidFill>
                <a:effectLst/>
                <a:latin typeface="PingFang SC"/>
              </a:rPr>
              <a:t>本身有安全隐患</a:t>
            </a:r>
            <a:endParaRPr lang="zh-CN" altLang="en-US" sz="2000" dirty="0"/>
          </a:p>
        </p:txBody>
      </p:sp>
      <p:sp>
        <p:nvSpPr>
          <p:cNvPr id="34" name="文本框 33">
            <a:extLst>
              <a:ext uri="{FF2B5EF4-FFF2-40B4-BE49-F238E27FC236}">
                <a16:creationId xmlns:a16="http://schemas.microsoft.com/office/drawing/2014/main" id="{97E2ED57-4FFC-8357-3BD2-3458049AAA04}"/>
              </a:ext>
            </a:extLst>
          </p:cNvPr>
          <p:cNvSpPr txBox="1"/>
          <p:nvPr/>
        </p:nvSpPr>
        <p:spPr>
          <a:xfrm>
            <a:off x="2326755" y="6495719"/>
            <a:ext cx="2677045" cy="400110"/>
          </a:xfrm>
          <a:prstGeom prst="rect">
            <a:avLst/>
          </a:prstGeom>
          <a:noFill/>
        </p:spPr>
        <p:txBody>
          <a:bodyPr wrap="square">
            <a:spAutoFit/>
          </a:bodyPr>
          <a:lstStyle/>
          <a:p>
            <a:r>
              <a:rPr lang="zh-CN" altLang="en-US" sz="2000" b="0" i="0" dirty="0">
                <a:solidFill>
                  <a:srgbClr val="101214"/>
                </a:solidFill>
                <a:effectLst/>
                <a:latin typeface="PingFang SC"/>
              </a:rPr>
              <a:t>加剧数字鸿沟</a:t>
            </a:r>
            <a:endParaRPr lang="zh-CN" altLang="en-US" sz="2000" dirty="0"/>
          </a:p>
        </p:txBody>
      </p:sp>
      <p:sp>
        <p:nvSpPr>
          <p:cNvPr id="36" name="文本框 35">
            <a:extLst>
              <a:ext uri="{FF2B5EF4-FFF2-40B4-BE49-F238E27FC236}">
                <a16:creationId xmlns:a16="http://schemas.microsoft.com/office/drawing/2014/main" id="{4C2F3575-B4D2-6713-BBF0-C20C2DA54557}"/>
              </a:ext>
            </a:extLst>
          </p:cNvPr>
          <p:cNvSpPr txBox="1"/>
          <p:nvPr/>
        </p:nvSpPr>
        <p:spPr>
          <a:xfrm>
            <a:off x="5003800" y="5247658"/>
            <a:ext cx="4766119" cy="400110"/>
          </a:xfrm>
          <a:prstGeom prst="rect">
            <a:avLst/>
          </a:prstGeom>
          <a:noFill/>
        </p:spPr>
        <p:txBody>
          <a:bodyPr wrap="square">
            <a:spAutoFit/>
          </a:bodyPr>
          <a:lstStyle/>
          <a:p>
            <a:r>
              <a:rPr lang="zh-CN" altLang="en-US" sz="2000" b="0" i="0" dirty="0">
                <a:solidFill>
                  <a:srgbClr val="101214"/>
                </a:solidFill>
                <a:effectLst/>
                <a:latin typeface="PingFang SC"/>
              </a:rPr>
              <a:t>停电、水灾等原因导致系统瘫痪</a:t>
            </a:r>
            <a:endParaRPr lang="zh-CN" altLang="en-US" sz="2000" dirty="0"/>
          </a:p>
        </p:txBody>
      </p:sp>
      <p:sp>
        <p:nvSpPr>
          <p:cNvPr id="38" name="文本框 37">
            <a:extLst>
              <a:ext uri="{FF2B5EF4-FFF2-40B4-BE49-F238E27FC236}">
                <a16:creationId xmlns:a16="http://schemas.microsoft.com/office/drawing/2014/main" id="{DE02C823-6ED4-539D-7A5A-E353A16F372B}"/>
              </a:ext>
            </a:extLst>
          </p:cNvPr>
          <p:cNvSpPr txBox="1"/>
          <p:nvPr/>
        </p:nvSpPr>
        <p:spPr>
          <a:xfrm>
            <a:off x="5003800" y="5902799"/>
            <a:ext cx="5375275" cy="400110"/>
          </a:xfrm>
          <a:prstGeom prst="rect">
            <a:avLst/>
          </a:prstGeom>
          <a:noFill/>
        </p:spPr>
        <p:txBody>
          <a:bodyPr wrap="square">
            <a:spAutoFit/>
          </a:bodyPr>
          <a:lstStyle/>
          <a:p>
            <a:r>
              <a:rPr lang="zh-CN" altLang="en-US" sz="2000" b="0" i="0" dirty="0">
                <a:solidFill>
                  <a:srgbClr val="101214"/>
                </a:solidFill>
                <a:effectLst/>
                <a:latin typeface="PingFang SC"/>
              </a:rPr>
              <a:t>系统本身有安全漏洞，导致黑客入侵</a:t>
            </a:r>
            <a:endParaRPr lang="zh-CN" altLang="en-US" sz="2000" dirty="0"/>
          </a:p>
        </p:txBody>
      </p:sp>
    </p:spTree>
    <p:extLst>
      <p:ext uri="{BB962C8B-B14F-4D97-AF65-F5344CB8AC3E}">
        <p14:creationId xmlns:p14="http://schemas.microsoft.com/office/powerpoint/2010/main" val="4244149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p:bldP spid="11" grpId="0"/>
      <p:bldP spid="13" grpId="0"/>
      <p:bldP spid="14" grpId="0"/>
      <p:bldP spid="15" grpId="0"/>
      <p:bldP spid="16" grpId="0"/>
      <p:bldP spid="17" grpId="0" animBg="1"/>
      <p:bldP spid="19" grpId="0"/>
      <p:bldP spid="20" grpId="0"/>
      <p:bldP spid="21" grpId="0"/>
      <p:bldP spid="23" grpId="0"/>
      <p:bldP spid="24" grpId="0"/>
      <p:bldP spid="25" grpId="0"/>
      <p:bldP spid="27" grpId="0"/>
      <p:bldP spid="29" grpId="0"/>
      <p:bldP spid="30" grpId="0"/>
      <p:bldP spid="31" grpId="0" animBg="1"/>
      <p:bldP spid="32" grpId="0"/>
      <p:bldP spid="33" grpId="0"/>
      <p:bldP spid="34" grpId="0"/>
      <p:bldP spid="36" grpId="0"/>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1F7E0B-91B2-F228-BCFA-AA5CAA06F616}"/>
              </a:ext>
            </a:extLst>
          </p:cNvPr>
          <p:cNvPicPr>
            <a:picLocks noChangeAspect="1"/>
          </p:cNvPicPr>
          <p:nvPr/>
        </p:nvPicPr>
        <p:blipFill>
          <a:blip r:embed="rId2"/>
          <a:stretch>
            <a:fillRect/>
          </a:stretch>
        </p:blipFill>
        <p:spPr>
          <a:xfrm>
            <a:off x="397510" y="159273"/>
            <a:ext cx="10096500" cy="2257425"/>
          </a:xfrm>
          <a:prstGeom prst="rect">
            <a:avLst/>
          </a:prstGeom>
        </p:spPr>
      </p:pic>
      <p:sp>
        <p:nvSpPr>
          <p:cNvPr id="6" name="文本框 5">
            <a:extLst>
              <a:ext uri="{FF2B5EF4-FFF2-40B4-BE49-F238E27FC236}">
                <a16:creationId xmlns:a16="http://schemas.microsoft.com/office/drawing/2014/main" id="{8140A48C-62BF-B6C7-247B-B197CAF46A5E}"/>
              </a:ext>
            </a:extLst>
          </p:cNvPr>
          <p:cNvSpPr txBox="1"/>
          <p:nvPr/>
        </p:nvSpPr>
        <p:spPr>
          <a:xfrm>
            <a:off x="9245600" y="1087120"/>
            <a:ext cx="1899920" cy="646331"/>
          </a:xfrm>
          <a:prstGeom prst="rect">
            <a:avLst/>
          </a:prstGeom>
          <a:noFill/>
        </p:spPr>
        <p:txBody>
          <a:bodyPr wrap="square" rtlCol="0">
            <a:spAutoFit/>
          </a:bodyPr>
          <a:lstStyle/>
          <a:p>
            <a:r>
              <a:rPr lang="en-US" altLang="zh-CN" sz="3600" b="1" dirty="0">
                <a:solidFill>
                  <a:srgbClr val="FF0000"/>
                </a:solidFill>
              </a:rPr>
              <a:t>D</a:t>
            </a:r>
            <a:endParaRPr lang="zh-CN" altLang="en-US" sz="3600" b="1" dirty="0">
              <a:solidFill>
                <a:srgbClr val="FF0000"/>
              </a:solidFill>
            </a:endParaRPr>
          </a:p>
        </p:txBody>
      </p:sp>
      <p:pic>
        <p:nvPicPr>
          <p:cNvPr id="8" name="图片 7">
            <a:extLst>
              <a:ext uri="{FF2B5EF4-FFF2-40B4-BE49-F238E27FC236}">
                <a16:creationId xmlns:a16="http://schemas.microsoft.com/office/drawing/2014/main" id="{125BC01C-D269-AD06-B1FF-6F6E890051AE}"/>
              </a:ext>
            </a:extLst>
          </p:cNvPr>
          <p:cNvPicPr>
            <a:picLocks noChangeAspect="1"/>
          </p:cNvPicPr>
          <p:nvPr/>
        </p:nvPicPr>
        <p:blipFill>
          <a:blip r:embed="rId3"/>
          <a:stretch>
            <a:fillRect/>
          </a:stretch>
        </p:blipFill>
        <p:spPr>
          <a:xfrm>
            <a:off x="0" y="2933906"/>
            <a:ext cx="12192000" cy="2636108"/>
          </a:xfrm>
          <a:prstGeom prst="rect">
            <a:avLst/>
          </a:prstGeom>
        </p:spPr>
      </p:pic>
      <p:sp>
        <p:nvSpPr>
          <p:cNvPr id="9" name="文本框 8">
            <a:extLst>
              <a:ext uri="{FF2B5EF4-FFF2-40B4-BE49-F238E27FC236}">
                <a16:creationId xmlns:a16="http://schemas.microsoft.com/office/drawing/2014/main" id="{2AD32AA4-6C94-31A4-39F3-2A3A015744E5}"/>
              </a:ext>
            </a:extLst>
          </p:cNvPr>
          <p:cNvSpPr txBox="1"/>
          <p:nvPr/>
        </p:nvSpPr>
        <p:spPr>
          <a:xfrm>
            <a:off x="7538720" y="5902556"/>
            <a:ext cx="1899920" cy="646331"/>
          </a:xfrm>
          <a:prstGeom prst="rect">
            <a:avLst/>
          </a:prstGeom>
          <a:noFill/>
        </p:spPr>
        <p:txBody>
          <a:bodyPr wrap="square" rtlCol="0">
            <a:spAutoFit/>
          </a:bodyPr>
          <a:lstStyle/>
          <a:p>
            <a:r>
              <a:rPr lang="en-US" altLang="zh-CN" sz="3600" b="1" dirty="0">
                <a:solidFill>
                  <a:srgbClr val="FF0000"/>
                </a:solidFill>
              </a:rPr>
              <a:t>D</a:t>
            </a:r>
            <a:endParaRPr lang="zh-CN" altLang="en-US" sz="3600" b="1" dirty="0">
              <a:solidFill>
                <a:srgbClr val="FF0000"/>
              </a:solidFill>
            </a:endParaRPr>
          </a:p>
        </p:txBody>
      </p:sp>
    </p:spTree>
    <p:extLst>
      <p:ext uri="{BB962C8B-B14F-4D97-AF65-F5344CB8AC3E}">
        <p14:creationId xmlns:p14="http://schemas.microsoft.com/office/powerpoint/2010/main" val="2899158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90BE7977-EA6B-561E-00C9-99BDA34A226A}"/>
              </a:ext>
            </a:extLst>
          </p:cNvPr>
          <p:cNvSpPr txBox="1"/>
          <p:nvPr>
            <p:custDataLst>
              <p:tags r:id="rId1"/>
            </p:custDataLst>
          </p:nvPr>
        </p:nvSpPr>
        <p:spPr>
          <a:xfrm>
            <a:off x="-16236" y="2323131"/>
            <a:ext cx="553998" cy="2554545"/>
          </a:xfrm>
          <a:prstGeom prst="rect">
            <a:avLst/>
          </a:prstGeom>
          <a:noFill/>
        </p:spPr>
        <p:txBody>
          <a:bodyPr vert="eaVert" wrap="none" rtlCol="0">
            <a:spAutoFit/>
          </a:bodyPr>
          <a:lstStyle/>
          <a:p>
            <a:r>
              <a:rPr lang="zh-CN" altLang="en-US" sz="2400" dirty="0"/>
              <a:t>信息社会及其发展</a:t>
            </a:r>
          </a:p>
        </p:txBody>
      </p:sp>
      <p:sp>
        <p:nvSpPr>
          <p:cNvPr id="3" name="矩形 2">
            <a:extLst>
              <a:ext uri="{FF2B5EF4-FFF2-40B4-BE49-F238E27FC236}">
                <a16:creationId xmlns:a16="http://schemas.microsoft.com/office/drawing/2014/main" id="{A0718A55-5161-49C8-8E54-DA989DF36234}"/>
              </a:ext>
            </a:extLst>
          </p:cNvPr>
          <p:cNvSpPr/>
          <p:nvPr>
            <p:custDataLst>
              <p:tags r:id="rId2"/>
            </p:custDataLst>
          </p:nvPr>
        </p:nvSpPr>
        <p:spPr>
          <a:xfrm>
            <a:off x="771750" y="3264673"/>
            <a:ext cx="1428353" cy="461665"/>
          </a:xfrm>
          <a:prstGeom prst="rect">
            <a:avLst/>
          </a:prstGeom>
        </p:spPr>
        <p:txBody>
          <a:bodyPr wrap="square">
            <a:spAutoFit/>
          </a:bodyPr>
          <a:lstStyle/>
          <a:p>
            <a:r>
              <a:rPr lang="zh-CN" altLang="en-US" sz="2400" dirty="0"/>
              <a:t>主要特征</a:t>
            </a:r>
            <a:endParaRPr lang="en-US" altLang="zh-CN" sz="2400" dirty="0"/>
          </a:p>
        </p:txBody>
      </p:sp>
      <p:sp>
        <p:nvSpPr>
          <p:cNvPr id="4" name="TextBox 16">
            <a:extLst>
              <a:ext uri="{FF2B5EF4-FFF2-40B4-BE49-F238E27FC236}">
                <a16:creationId xmlns:a16="http://schemas.microsoft.com/office/drawing/2014/main" id="{E6F0B05E-5D03-65B5-92A3-5249F2B6A12F}"/>
              </a:ext>
            </a:extLst>
          </p:cNvPr>
          <p:cNvSpPr txBox="1"/>
          <p:nvPr>
            <p:custDataLst>
              <p:tags r:id="rId3"/>
            </p:custDataLst>
          </p:nvPr>
        </p:nvSpPr>
        <p:spPr>
          <a:xfrm>
            <a:off x="771750" y="978504"/>
            <a:ext cx="1590449" cy="461665"/>
          </a:xfrm>
          <a:prstGeom prst="rect">
            <a:avLst/>
          </a:prstGeom>
          <a:noFill/>
        </p:spPr>
        <p:txBody>
          <a:bodyPr wrap="square" rtlCol="0">
            <a:spAutoFit/>
          </a:bodyPr>
          <a:lstStyle/>
          <a:p>
            <a:r>
              <a:rPr lang="zh-CN" altLang="en-US" sz="2400" dirty="0"/>
              <a:t>基本内涵</a:t>
            </a:r>
            <a:endParaRPr lang="en-US" altLang="zh-CN" sz="2400" dirty="0"/>
          </a:p>
        </p:txBody>
      </p:sp>
      <p:sp>
        <p:nvSpPr>
          <p:cNvPr id="6" name="左大括号 5">
            <a:extLst>
              <a:ext uri="{FF2B5EF4-FFF2-40B4-BE49-F238E27FC236}">
                <a16:creationId xmlns:a16="http://schemas.microsoft.com/office/drawing/2014/main" id="{1A74B9A7-BE47-6C4B-804B-E4571B74ED82}"/>
              </a:ext>
            </a:extLst>
          </p:cNvPr>
          <p:cNvSpPr/>
          <p:nvPr/>
        </p:nvSpPr>
        <p:spPr>
          <a:xfrm>
            <a:off x="464739" y="940404"/>
            <a:ext cx="416745" cy="554929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宋体" panose="02010600030101010101" pitchFamily="2" charset="-122"/>
              <a:ea typeface="宋体" panose="02010600030101010101" pitchFamily="2" charset="-122"/>
            </a:endParaRPr>
          </a:p>
        </p:txBody>
      </p:sp>
      <p:sp>
        <p:nvSpPr>
          <p:cNvPr id="8" name="TextBox 16">
            <a:extLst>
              <a:ext uri="{FF2B5EF4-FFF2-40B4-BE49-F238E27FC236}">
                <a16:creationId xmlns:a16="http://schemas.microsoft.com/office/drawing/2014/main" id="{20CE1930-FFC2-AC2C-FE07-FD1FF94A7769}"/>
              </a:ext>
            </a:extLst>
          </p:cNvPr>
          <p:cNvSpPr txBox="1"/>
          <p:nvPr>
            <p:custDataLst>
              <p:tags r:id="rId4"/>
            </p:custDataLst>
          </p:nvPr>
        </p:nvSpPr>
        <p:spPr>
          <a:xfrm>
            <a:off x="2562450" y="953707"/>
            <a:ext cx="7597550" cy="461665"/>
          </a:xfrm>
          <a:prstGeom prst="rect">
            <a:avLst/>
          </a:prstGeom>
          <a:noFill/>
        </p:spPr>
        <p:txBody>
          <a:bodyPr wrap="square" rtlCol="0">
            <a:spAutoFit/>
          </a:bodyPr>
          <a:lstStyle/>
          <a:p>
            <a:r>
              <a:rPr lang="zh-CN" altLang="en-US" sz="2400" dirty="0"/>
              <a:t>以人为本、可持续发展、以信息和知识作为重要资源</a:t>
            </a:r>
            <a:endParaRPr lang="en-US" altLang="zh-CN" sz="2400" dirty="0"/>
          </a:p>
        </p:txBody>
      </p:sp>
      <p:sp>
        <p:nvSpPr>
          <p:cNvPr id="9" name="左大括号 8">
            <a:extLst>
              <a:ext uri="{FF2B5EF4-FFF2-40B4-BE49-F238E27FC236}">
                <a16:creationId xmlns:a16="http://schemas.microsoft.com/office/drawing/2014/main" id="{722D81FA-5E36-B575-2BB0-48CF6261163B}"/>
              </a:ext>
            </a:extLst>
          </p:cNvPr>
          <p:cNvSpPr/>
          <p:nvPr/>
        </p:nvSpPr>
        <p:spPr>
          <a:xfrm>
            <a:off x="2362199" y="2226439"/>
            <a:ext cx="278855" cy="243840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宋体" panose="02010600030101010101" pitchFamily="2" charset="-122"/>
              <a:ea typeface="宋体" panose="02010600030101010101" pitchFamily="2" charset="-122"/>
            </a:endParaRPr>
          </a:p>
        </p:txBody>
      </p:sp>
      <p:sp>
        <p:nvSpPr>
          <p:cNvPr id="10" name="TextBox 16">
            <a:extLst>
              <a:ext uri="{FF2B5EF4-FFF2-40B4-BE49-F238E27FC236}">
                <a16:creationId xmlns:a16="http://schemas.microsoft.com/office/drawing/2014/main" id="{D26003FA-D48D-B507-F3B3-3FA088B35101}"/>
              </a:ext>
            </a:extLst>
          </p:cNvPr>
          <p:cNvSpPr txBox="1"/>
          <p:nvPr>
            <p:custDataLst>
              <p:tags r:id="rId5"/>
            </p:custDataLst>
          </p:nvPr>
        </p:nvSpPr>
        <p:spPr>
          <a:xfrm>
            <a:off x="2727549" y="1995606"/>
            <a:ext cx="1819051" cy="461665"/>
          </a:xfrm>
          <a:prstGeom prst="rect">
            <a:avLst/>
          </a:prstGeom>
          <a:noFill/>
        </p:spPr>
        <p:txBody>
          <a:bodyPr wrap="square" rtlCol="0">
            <a:spAutoFit/>
          </a:bodyPr>
          <a:lstStyle/>
          <a:p>
            <a:r>
              <a:rPr lang="zh-CN" altLang="en-US" sz="2400" b="1" dirty="0">
                <a:solidFill>
                  <a:srgbClr val="FF0000"/>
                </a:solidFill>
              </a:rPr>
              <a:t>信息，经济</a:t>
            </a:r>
            <a:endParaRPr lang="en-US" altLang="zh-CN" sz="2400" b="1" dirty="0">
              <a:solidFill>
                <a:srgbClr val="FF0000"/>
              </a:solidFill>
            </a:endParaRPr>
          </a:p>
        </p:txBody>
      </p:sp>
      <p:sp>
        <p:nvSpPr>
          <p:cNvPr id="11" name="TextBox 16">
            <a:extLst>
              <a:ext uri="{FF2B5EF4-FFF2-40B4-BE49-F238E27FC236}">
                <a16:creationId xmlns:a16="http://schemas.microsoft.com/office/drawing/2014/main" id="{67E74B4E-91A8-9496-E61B-607F32F35BF3}"/>
              </a:ext>
            </a:extLst>
          </p:cNvPr>
          <p:cNvSpPr txBox="1"/>
          <p:nvPr>
            <p:custDataLst>
              <p:tags r:id="rId6"/>
            </p:custDataLst>
          </p:nvPr>
        </p:nvSpPr>
        <p:spPr>
          <a:xfrm>
            <a:off x="2727549" y="2779239"/>
            <a:ext cx="1819051" cy="461665"/>
          </a:xfrm>
          <a:prstGeom prst="rect">
            <a:avLst/>
          </a:prstGeom>
          <a:noFill/>
        </p:spPr>
        <p:txBody>
          <a:bodyPr wrap="square" rtlCol="0">
            <a:spAutoFit/>
          </a:bodyPr>
          <a:lstStyle/>
          <a:p>
            <a:r>
              <a:rPr lang="zh-CN" altLang="en-US" sz="2400" dirty="0"/>
              <a:t>网络社会</a:t>
            </a:r>
            <a:endParaRPr lang="en-US" altLang="zh-CN" sz="2400" dirty="0"/>
          </a:p>
        </p:txBody>
      </p:sp>
      <p:sp>
        <p:nvSpPr>
          <p:cNvPr id="12" name="TextBox 16">
            <a:extLst>
              <a:ext uri="{FF2B5EF4-FFF2-40B4-BE49-F238E27FC236}">
                <a16:creationId xmlns:a16="http://schemas.microsoft.com/office/drawing/2014/main" id="{84BB4195-C061-F5D5-2A4A-684EEF4448CA}"/>
              </a:ext>
            </a:extLst>
          </p:cNvPr>
          <p:cNvSpPr txBox="1"/>
          <p:nvPr>
            <p:custDataLst>
              <p:tags r:id="rId7"/>
            </p:custDataLst>
          </p:nvPr>
        </p:nvSpPr>
        <p:spPr>
          <a:xfrm>
            <a:off x="2727549" y="3562872"/>
            <a:ext cx="1819051" cy="461665"/>
          </a:xfrm>
          <a:prstGeom prst="rect">
            <a:avLst/>
          </a:prstGeom>
          <a:noFill/>
        </p:spPr>
        <p:txBody>
          <a:bodyPr wrap="square" rtlCol="0">
            <a:spAutoFit/>
          </a:bodyPr>
          <a:lstStyle/>
          <a:p>
            <a:r>
              <a:rPr lang="zh-CN" altLang="en-US" sz="2400" dirty="0"/>
              <a:t>在线政府</a:t>
            </a:r>
            <a:endParaRPr lang="en-US" altLang="zh-CN" sz="2400" dirty="0"/>
          </a:p>
        </p:txBody>
      </p:sp>
      <p:sp>
        <p:nvSpPr>
          <p:cNvPr id="13" name="TextBox 16">
            <a:extLst>
              <a:ext uri="{FF2B5EF4-FFF2-40B4-BE49-F238E27FC236}">
                <a16:creationId xmlns:a16="http://schemas.microsoft.com/office/drawing/2014/main" id="{9104B50F-ECD6-F143-43E7-88E713A15DC5}"/>
              </a:ext>
            </a:extLst>
          </p:cNvPr>
          <p:cNvSpPr txBox="1"/>
          <p:nvPr>
            <p:custDataLst>
              <p:tags r:id="rId8"/>
            </p:custDataLst>
          </p:nvPr>
        </p:nvSpPr>
        <p:spPr>
          <a:xfrm>
            <a:off x="2727549" y="4346504"/>
            <a:ext cx="1819051" cy="461665"/>
          </a:xfrm>
          <a:prstGeom prst="rect">
            <a:avLst/>
          </a:prstGeom>
          <a:noFill/>
        </p:spPr>
        <p:txBody>
          <a:bodyPr wrap="square" rtlCol="0">
            <a:spAutoFit/>
          </a:bodyPr>
          <a:lstStyle/>
          <a:p>
            <a:r>
              <a:rPr lang="zh-CN" altLang="en-US" sz="2400" dirty="0"/>
              <a:t>数字生活</a:t>
            </a:r>
            <a:endParaRPr lang="en-US" altLang="zh-CN" sz="2400" dirty="0"/>
          </a:p>
        </p:txBody>
      </p:sp>
      <p:sp>
        <p:nvSpPr>
          <p:cNvPr id="14" name="TextBox 16">
            <a:extLst>
              <a:ext uri="{FF2B5EF4-FFF2-40B4-BE49-F238E27FC236}">
                <a16:creationId xmlns:a16="http://schemas.microsoft.com/office/drawing/2014/main" id="{8969D8B5-9408-FF3A-CB58-C010F74C2BBC}"/>
              </a:ext>
            </a:extLst>
          </p:cNvPr>
          <p:cNvSpPr txBox="1"/>
          <p:nvPr>
            <p:custDataLst>
              <p:tags r:id="rId9"/>
            </p:custDataLst>
          </p:nvPr>
        </p:nvSpPr>
        <p:spPr>
          <a:xfrm>
            <a:off x="4663060" y="1747053"/>
            <a:ext cx="7890672" cy="400110"/>
          </a:xfrm>
          <a:prstGeom prst="rect">
            <a:avLst/>
          </a:prstGeom>
          <a:noFill/>
        </p:spPr>
        <p:txBody>
          <a:bodyPr wrap="square" rtlCol="0">
            <a:spAutoFit/>
          </a:bodyPr>
          <a:lstStyle/>
          <a:p>
            <a:r>
              <a:rPr lang="zh-CN" altLang="en-US" sz="2000" dirty="0"/>
              <a:t>最基本的经济形态，决定信息社会发展水平高低的重要因素</a:t>
            </a:r>
            <a:endParaRPr lang="en-US" altLang="zh-CN" sz="2000" dirty="0"/>
          </a:p>
        </p:txBody>
      </p:sp>
      <p:sp>
        <p:nvSpPr>
          <p:cNvPr id="15" name="TextBox 16">
            <a:extLst>
              <a:ext uri="{FF2B5EF4-FFF2-40B4-BE49-F238E27FC236}">
                <a16:creationId xmlns:a16="http://schemas.microsoft.com/office/drawing/2014/main" id="{D4A3D945-2FD7-60A9-F6A9-41549AFFD671}"/>
              </a:ext>
            </a:extLst>
          </p:cNvPr>
          <p:cNvSpPr txBox="1"/>
          <p:nvPr>
            <p:custDataLst>
              <p:tags r:id="rId10"/>
            </p:custDataLst>
          </p:nvPr>
        </p:nvSpPr>
        <p:spPr>
          <a:xfrm>
            <a:off x="4501579" y="3561421"/>
            <a:ext cx="6167349" cy="461665"/>
          </a:xfrm>
          <a:prstGeom prst="rect">
            <a:avLst/>
          </a:prstGeom>
          <a:noFill/>
        </p:spPr>
        <p:txBody>
          <a:bodyPr wrap="square" rtlCol="0">
            <a:spAutoFit/>
          </a:bodyPr>
          <a:lstStyle/>
          <a:p>
            <a:r>
              <a:rPr lang="zh-CN" altLang="en-US" sz="2400" dirty="0"/>
              <a:t>科学决策、公开透明、高效治理、互动参与</a:t>
            </a:r>
            <a:endParaRPr lang="en-US" altLang="zh-CN" sz="2400" dirty="0"/>
          </a:p>
        </p:txBody>
      </p:sp>
      <p:sp>
        <p:nvSpPr>
          <p:cNvPr id="16" name="TextBox 16">
            <a:extLst>
              <a:ext uri="{FF2B5EF4-FFF2-40B4-BE49-F238E27FC236}">
                <a16:creationId xmlns:a16="http://schemas.microsoft.com/office/drawing/2014/main" id="{5ACA4EA9-7914-26BC-9B36-A722D30E632D}"/>
              </a:ext>
            </a:extLst>
          </p:cNvPr>
          <p:cNvSpPr txBox="1"/>
          <p:nvPr>
            <p:custDataLst>
              <p:tags r:id="rId11"/>
            </p:custDataLst>
          </p:nvPr>
        </p:nvSpPr>
        <p:spPr>
          <a:xfrm>
            <a:off x="4367374" y="4203174"/>
            <a:ext cx="6167349" cy="461665"/>
          </a:xfrm>
          <a:prstGeom prst="rect">
            <a:avLst/>
          </a:prstGeom>
          <a:noFill/>
        </p:spPr>
        <p:txBody>
          <a:bodyPr wrap="square" rtlCol="0">
            <a:spAutoFit/>
          </a:bodyPr>
          <a:lstStyle/>
          <a:p>
            <a:r>
              <a:rPr lang="zh-CN" altLang="en-US" sz="2400" dirty="0"/>
              <a:t>生活工具、生活方式、生活内容数字化</a:t>
            </a:r>
            <a:endParaRPr lang="en-US" altLang="zh-CN" sz="2400" dirty="0"/>
          </a:p>
        </p:txBody>
      </p:sp>
      <p:sp>
        <p:nvSpPr>
          <p:cNvPr id="17" name="TextBox 16">
            <a:extLst>
              <a:ext uri="{FF2B5EF4-FFF2-40B4-BE49-F238E27FC236}">
                <a16:creationId xmlns:a16="http://schemas.microsoft.com/office/drawing/2014/main" id="{AF1F39A8-1868-548E-EE2A-065614255829}"/>
              </a:ext>
            </a:extLst>
          </p:cNvPr>
          <p:cNvSpPr txBox="1"/>
          <p:nvPr>
            <p:custDataLst>
              <p:tags r:id="rId12"/>
            </p:custDataLst>
          </p:nvPr>
        </p:nvSpPr>
        <p:spPr>
          <a:xfrm>
            <a:off x="4167123" y="4689354"/>
            <a:ext cx="6167349" cy="461665"/>
          </a:xfrm>
          <a:prstGeom prst="rect">
            <a:avLst/>
          </a:prstGeom>
          <a:noFill/>
        </p:spPr>
        <p:txBody>
          <a:bodyPr wrap="square" rtlCol="0">
            <a:spAutoFit/>
          </a:bodyPr>
          <a:lstStyle/>
          <a:p>
            <a:r>
              <a:rPr lang="zh-CN" altLang="en-US" sz="2400" dirty="0"/>
              <a:t>（扫地机器人、网络购物、学习）</a:t>
            </a:r>
            <a:endParaRPr lang="en-US" altLang="zh-CN" sz="2400" dirty="0"/>
          </a:p>
        </p:txBody>
      </p:sp>
      <p:sp>
        <p:nvSpPr>
          <p:cNvPr id="19" name="文本框 18">
            <a:extLst>
              <a:ext uri="{FF2B5EF4-FFF2-40B4-BE49-F238E27FC236}">
                <a16:creationId xmlns:a16="http://schemas.microsoft.com/office/drawing/2014/main" id="{CA33C1C7-F94F-CAA9-FD54-330E761F2AE3}"/>
              </a:ext>
            </a:extLst>
          </p:cNvPr>
          <p:cNvSpPr txBox="1"/>
          <p:nvPr/>
        </p:nvSpPr>
        <p:spPr>
          <a:xfrm>
            <a:off x="771750" y="5810670"/>
            <a:ext cx="6904825" cy="461665"/>
          </a:xfrm>
          <a:prstGeom prst="rect">
            <a:avLst/>
          </a:prstGeom>
          <a:noFill/>
        </p:spPr>
        <p:txBody>
          <a:bodyPr wrap="square">
            <a:spAutoFit/>
          </a:bodyPr>
          <a:lstStyle/>
          <a:p>
            <a:r>
              <a:rPr lang="zh-CN" altLang="en-US" sz="2400" b="0" i="0" dirty="0">
                <a:solidFill>
                  <a:srgbClr val="101214"/>
                </a:solidFill>
                <a:effectLst/>
                <a:latin typeface="PingFang SC"/>
              </a:rPr>
              <a:t>信息社会发展水平用“信息社会指数</a:t>
            </a:r>
            <a:r>
              <a:rPr lang="en-US" altLang="zh-CN" sz="2400" b="0" i="0" dirty="0">
                <a:solidFill>
                  <a:srgbClr val="101214"/>
                </a:solidFill>
                <a:effectLst/>
                <a:latin typeface="PingFang SC"/>
              </a:rPr>
              <a:t>(ISI)”</a:t>
            </a:r>
            <a:r>
              <a:rPr lang="zh-CN" altLang="en-US" sz="2400" b="0" i="0" dirty="0">
                <a:solidFill>
                  <a:srgbClr val="101214"/>
                </a:solidFill>
                <a:effectLst/>
                <a:latin typeface="PingFang SC"/>
              </a:rPr>
              <a:t>来度量</a:t>
            </a:r>
            <a:endParaRPr lang="zh-CN" altLang="en-US" sz="2400" dirty="0"/>
          </a:p>
        </p:txBody>
      </p:sp>
      <p:sp>
        <p:nvSpPr>
          <p:cNvPr id="20" name="TextBox 16">
            <a:extLst>
              <a:ext uri="{FF2B5EF4-FFF2-40B4-BE49-F238E27FC236}">
                <a16:creationId xmlns:a16="http://schemas.microsoft.com/office/drawing/2014/main" id="{0D2703DC-2CF9-701A-241A-906A22F65DDE}"/>
              </a:ext>
            </a:extLst>
          </p:cNvPr>
          <p:cNvSpPr txBox="1"/>
          <p:nvPr>
            <p:custDataLst>
              <p:tags r:id="rId13"/>
            </p:custDataLst>
          </p:nvPr>
        </p:nvSpPr>
        <p:spPr>
          <a:xfrm>
            <a:off x="4633095" y="2478483"/>
            <a:ext cx="7890672" cy="369332"/>
          </a:xfrm>
          <a:prstGeom prst="rect">
            <a:avLst/>
          </a:prstGeom>
          <a:noFill/>
        </p:spPr>
        <p:txBody>
          <a:bodyPr wrap="square" rtlCol="0">
            <a:spAutoFit/>
          </a:bodyPr>
          <a:lstStyle/>
          <a:p>
            <a:r>
              <a:rPr lang="zh-CN" altLang="en-US" dirty="0"/>
              <a:t>信息技术的应用提高了信息与知识的生产和创造能力</a:t>
            </a:r>
            <a:endParaRPr lang="en-US" altLang="zh-CN" sz="2400" dirty="0"/>
          </a:p>
        </p:txBody>
      </p:sp>
      <p:sp>
        <p:nvSpPr>
          <p:cNvPr id="21" name="左大括号 20">
            <a:extLst>
              <a:ext uri="{FF2B5EF4-FFF2-40B4-BE49-F238E27FC236}">
                <a16:creationId xmlns:a16="http://schemas.microsoft.com/office/drawing/2014/main" id="{DF2BB967-23FC-B723-FD04-A5FE606B443C}"/>
              </a:ext>
            </a:extLst>
          </p:cNvPr>
          <p:cNvSpPr/>
          <p:nvPr/>
        </p:nvSpPr>
        <p:spPr>
          <a:xfrm>
            <a:off x="4367374" y="1844182"/>
            <a:ext cx="239489" cy="989549"/>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61930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animBg="1"/>
      <p:bldP spid="10" grpId="0"/>
      <p:bldP spid="11" grpId="0"/>
      <p:bldP spid="12" grpId="0"/>
      <p:bldP spid="13" grpId="0"/>
      <p:bldP spid="14" grpId="0"/>
      <p:bldP spid="15" grpId="0"/>
      <p:bldP spid="16" grpId="0"/>
      <p:bldP spid="17" grpId="0"/>
      <p:bldP spid="19" grpId="0"/>
      <p:bldP spid="20"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605B2011-1DDB-8881-ADD6-7E909DC60A0E}"/>
              </a:ext>
            </a:extLst>
          </p:cNvPr>
          <p:cNvSpPr txBox="1"/>
          <p:nvPr>
            <p:custDataLst>
              <p:tags r:id="rId1"/>
            </p:custDataLst>
          </p:nvPr>
        </p:nvSpPr>
        <p:spPr>
          <a:xfrm>
            <a:off x="6208534" y="760596"/>
            <a:ext cx="2031325" cy="338554"/>
          </a:xfrm>
          <a:prstGeom prst="rect">
            <a:avLst/>
          </a:prstGeom>
          <a:noFill/>
        </p:spPr>
        <p:txBody>
          <a:bodyPr wrap="none" rtlCol="0">
            <a:spAutoFit/>
          </a:bodyPr>
          <a:lstStyle>
            <a:defPPr>
              <a:defRPr lang="zh-CN"/>
            </a:defPPr>
            <a:lvl1pPr>
              <a:defRPr sz="1600">
                <a:solidFill>
                  <a:srgbClr val="0070C0"/>
                </a:solidFill>
              </a:defRPr>
            </a:lvl1pPr>
          </a:lstStyle>
          <a:p>
            <a:r>
              <a:rPr lang="zh-CN" altLang="en-US" dirty="0"/>
              <a:t>计算机最核心的部件</a:t>
            </a:r>
          </a:p>
        </p:txBody>
      </p:sp>
      <p:sp>
        <p:nvSpPr>
          <p:cNvPr id="5" name="左大括号 4">
            <a:extLst>
              <a:ext uri="{FF2B5EF4-FFF2-40B4-BE49-F238E27FC236}">
                <a16:creationId xmlns:a16="http://schemas.microsoft.com/office/drawing/2014/main" id="{22AC2584-BCC9-C786-BCAF-95266E10B8DC}"/>
              </a:ext>
            </a:extLst>
          </p:cNvPr>
          <p:cNvSpPr/>
          <p:nvPr>
            <p:custDataLst>
              <p:tags r:id="rId2"/>
            </p:custDataLst>
          </p:nvPr>
        </p:nvSpPr>
        <p:spPr>
          <a:xfrm rot="10800000">
            <a:off x="2605636" y="770892"/>
            <a:ext cx="274676" cy="1338226"/>
          </a:xfrm>
          <a:prstGeom prst="leftBrace">
            <a:avLst>
              <a:gd name="adj1" fmla="val 8333"/>
              <a:gd name="adj2" fmla="val 5095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TextBox 23">
            <a:extLst>
              <a:ext uri="{FF2B5EF4-FFF2-40B4-BE49-F238E27FC236}">
                <a16:creationId xmlns:a16="http://schemas.microsoft.com/office/drawing/2014/main" id="{75E2591E-4C04-952B-DE06-452F927D18DC}"/>
              </a:ext>
            </a:extLst>
          </p:cNvPr>
          <p:cNvSpPr txBox="1"/>
          <p:nvPr>
            <p:custDataLst>
              <p:tags r:id="rId3"/>
            </p:custDataLst>
          </p:nvPr>
        </p:nvSpPr>
        <p:spPr>
          <a:xfrm>
            <a:off x="1630698" y="609630"/>
            <a:ext cx="954107" cy="400110"/>
          </a:xfrm>
          <a:prstGeom prst="rect">
            <a:avLst/>
          </a:prstGeom>
          <a:noFill/>
        </p:spPr>
        <p:txBody>
          <a:bodyPr wrap="none" rtlCol="0">
            <a:spAutoFit/>
          </a:bodyPr>
          <a:lstStyle/>
          <a:p>
            <a:r>
              <a:rPr lang="zh-CN" altLang="en-US" sz="2000" dirty="0"/>
              <a:t>运算器</a:t>
            </a:r>
          </a:p>
        </p:txBody>
      </p:sp>
      <p:sp>
        <p:nvSpPr>
          <p:cNvPr id="7" name="TextBox 27">
            <a:extLst>
              <a:ext uri="{FF2B5EF4-FFF2-40B4-BE49-F238E27FC236}">
                <a16:creationId xmlns:a16="http://schemas.microsoft.com/office/drawing/2014/main" id="{E57036E3-3421-25BC-DAC5-160C8A9C6170}"/>
              </a:ext>
            </a:extLst>
          </p:cNvPr>
          <p:cNvSpPr txBox="1"/>
          <p:nvPr>
            <p:custDataLst>
              <p:tags r:id="rId4"/>
            </p:custDataLst>
          </p:nvPr>
        </p:nvSpPr>
        <p:spPr>
          <a:xfrm>
            <a:off x="1610721" y="1824667"/>
            <a:ext cx="954107" cy="400110"/>
          </a:xfrm>
          <a:prstGeom prst="rect">
            <a:avLst/>
          </a:prstGeom>
          <a:noFill/>
        </p:spPr>
        <p:txBody>
          <a:bodyPr wrap="none" rtlCol="0">
            <a:spAutoFit/>
          </a:bodyPr>
          <a:lstStyle/>
          <a:p>
            <a:r>
              <a:rPr lang="zh-CN" altLang="en-US" sz="2000"/>
              <a:t>控制器</a:t>
            </a:r>
          </a:p>
        </p:txBody>
      </p:sp>
      <p:sp>
        <p:nvSpPr>
          <p:cNvPr id="8" name="TextBox 29">
            <a:extLst>
              <a:ext uri="{FF2B5EF4-FFF2-40B4-BE49-F238E27FC236}">
                <a16:creationId xmlns:a16="http://schemas.microsoft.com/office/drawing/2014/main" id="{37A70F76-6993-02D9-F918-C9B874DA5CD1}"/>
              </a:ext>
            </a:extLst>
          </p:cNvPr>
          <p:cNvSpPr txBox="1"/>
          <p:nvPr>
            <p:custDataLst>
              <p:tags r:id="rId5"/>
            </p:custDataLst>
          </p:nvPr>
        </p:nvSpPr>
        <p:spPr>
          <a:xfrm>
            <a:off x="2872246" y="2154547"/>
            <a:ext cx="2031325" cy="369332"/>
          </a:xfrm>
          <a:prstGeom prst="rect">
            <a:avLst/>
          </a:prstGeom>
          <a:noFill/>
        </p:spPr>
        <p:txBody>
          <a:bodyPr wrap="none" rtlCol="0">
            <a:spAutoFit/>
          </a:bodyPr>
          <a:lstStyle/>
          <a:p>
            <a:r>
              <a:rPr lang="zh-CN" altLang="en-US">
                <a:solidFill>
                  <a:srgbClr val="FF0000"/>
                </a:solidFill>
              </a:rPr>
              <a:t>主存储器</a:t>
            </a:r>
            <a:r>
              <a:rPr lang="zh-CN" altLang="en-US"/>
              <a:t>（内存）</a:t>
            </a:r>
          </a:p>
        </p:txBody>
      </p:sp>
      <p:sp>
        <p:nvSpPr>
          <p:cNvPr id="9" name="TextBox 30">
            <a:extLst>
              <a:ext uri="{FF2B5EF4-FFF2-40B4-BE49-F238E27FC236}">
                <a16:creationId xmlns:a16="http://schemas.microsoft.com/office/drawing/2014/main" id="{A9EFC2E5-B26C-8F10-D6C0-BB8A1BAFC823}"/>
              </a:ext>
            </a:extLst>
          </p:cNvPr>
          <p:cNvSpPr txBox="1"/>
          <p:nvPr>
            <p:custDataLst>
              <p:tags r:id="rId6"/>
            </p:custDataLst>
          </p:nvPr>
        </p:nvSpPr>
        <p:spPr>
          <a:xfrm>
            <a:off x="2912936" y="3282617"/>
            <a:ext cx="2262158" cy="369332"/>
          </a:xfrm>
          <a:prstGeom prst="rect">
            <a:avLst/>
          </a:prstGeom>
          <a:noFill/>
        </p:spPr>
        <p:txBody>
          <a:bodyPr wrap="none" rtlCol="0">
            <a:spAutoFit/>
          </a:bodyPr>
          <a:lstStyle/>
          <a:p>
            <a:r>
              <a:rPr lang="zh-CN" altLang="en-US">
                <a:solidFill>
                  <a:srgbClr val="FF0000"/>
                </a:solidFill>
              </a:rPr>
              <a:t>辅助存储器</a:t>
            </a:r>
            <a:r>
              <a:rPr lang="zh-CN" altLang="en-US"/>
              <a:t>（外存）</a:t>
            </a:r>
          </a:p>
        </p:txBody>
      </p:sp>
      <p:sp>
        <p:nvSpPr>
          <p:cNvPr id="10" name="TextBox 31">
            <a:extLst>
              <a:ext uri="{FF2B5EF4-FFF2-40B4-BE49-F238E27FC236}">
                <a16:creationId xmlns:a16="http://schemas.microsoft.com/office/drawing/2014/main" id="{33236D16-CB0A-1ACA-AC77-CB270DAF6815}"/>
              </a:ext>
            </a:extLst>
          </p:cNvPr>
          <p:cNvSpPr txBox="1"/>
          <p:nvPr>
            <p:custDataLst>
              <p:tags r:id="rId7"/>
            </p:custDataLst>
          </p:nvPr>
        </p:nvSpPr>
        <p:spPr>
          <a:xfrm>
            <a:off x="1579898" y="3270529"/>
            <a:ext cx="954107" cy="400110"/>
          </a:xfrm>
          <a:prstGeom prst="rect">
            <a:avLst/>
          </a:prstGeom>
          <a:noFill/>
        </p:spPr>
        <p:txBody>
          <a:bodyPr wrap="none" rtlCol="0">
            <a:spAutoFit/>
          </a:bodyPr>
          <a:lstStyle/>
          <a:p>
            <a:r>
              <a:rPr lang="zh-CN" altLang="en-US" sz="2000"/>
              <a:t>存储器</a:t>
            </a:r>
            <a:endParaRPr lang="en-US" altLang="zh-CN" sz="2000"/>
          </a:p>
        </p:txBody>
      </p:sp>
      <p:sp>
        <p:nvSpPr>
          <p:cNvPr id="11" name="左大括号 10">
            <a:extLst>
              <a:ext uri="{FF2B5EF4-FFF2-40B4-BE49-F238E27FC236}">
                <a16:creationId xmlns:a16="http://schemas.microsoft.com/office/drawing/2014/main" id="{A9FFB13C-4D99-3E0B-8123-B81BA3F15FB9}"/>
              </a:ext>
            </a:extLst>
          </p:cNvPr>
          <p:cNvSpPr/>
          <p:nvPr>
            <p:custDataLst>
              <p:tags r:id="rId8"/>
            </p:custDataLst>
          </p:nvPr>
        </p:nvSpPr>
        <p:spPr>
          <a:xfrm>
            <a:off x="2623448" y="2352956"/>
            <a:ext cx="195906" cy="224319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左大括号 11">
            <a:extLst>
              <a:ext uri="{FF2B5EF4-FFF2-40B4-BE49-F238E27FC236}">
                <a16:creationId xmlns:a16="http://schemas.microsoft.com/office/drawing/2014/main" id="{40EC3663-6F38-4475-AE80-9CE87D50D892}"/>
              </a:ext>
            </a:extLst>
          </p:cNvPr>
          <p:cNvSpPr/>
          <p:nvPr>
            <p:custDataLst>
              <p:tags r:id="rId9"/>
            </p:custDataLst>
          </p:nvPr>
        </p:nvSpPr>
        <p:spPr>
          <a:xfrm>
            <a:off x="4852267" y="1765998"/>
            <a:ext cx="332328" cy="814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TextBox 34">
            <a:extLst>
              <a:ext uri="{FF2B5EF4-FFF2-40B4-BE49-F238E27FC236}">
                <a16:creationId xmlns:a16="http://schemas.microsoft.com/office/drawing/2014/main" id="{69810DB4-F524-C145-8B84-98DB1F027E7B}"/>
              </a:ext>
            </a:extLst>
          </p:cNvPr>
          <p:cNvSpPr txBox="1"/>
          <p:nvPr>
            <p:custDataLst>
              <p:tags r:id="rId10"/>
            </p:custDataLst>
          </p:nvPr>
        </p:nvSpPr>
        <p:spPr>
          <a:xfrm>
            <a:off x="5174130" y="1615821"/>
            <a:ext cx="1952137" cy="369332"/>
          </a:xfrm>
          <a:prstGeom prst="rect">
            <a:avLst/>
          </a:prstGeom>
          <a:noFill/>
        </p:spPr>
        <p:txBody>
          <a:bodyPr wrap="none" rtlCol="0">
            <a:spAutoFit/>
          </a:bodyPr>
          <a:lstStyle/>
          <a:p>
            <a:r>
              <a:rPr lang="en-US" altLang="zh-CN">
                <a:solidFill>
                  <a:srgbClr val="FF0000"/>
                </a:solidFill>
              </a:rPr>
              <a:t>ROM(</a:t>
            </a:r>
            <a:r>
              <a:rPr lang="zh-CN" altLang="en-US">
                <a:solidFill>
                  <a:srgbClr val="FF0000"/>
                </a:solidFill>
              </a:rPr>
              <a:t>只读存储器</a:t>
            </a:r>
            <a:r>
              <a:rPr lang="en-US" altLang="zh-CN"/>
              <a:t>)</a:t>
            </a:r>
            <a:endParaRPr lang="zh-CN" altLang="en-US"/>
          </a:p>
        </p:txBody>
      </p:sp>
      <p:sp>
        <p:nvSpPr>
          <p:cNvPr id="14" name="TextBox 35">
            <a:extLst>
              <a:ext uri="{FF2B5EF4-FFF2-40B4-BE49-F238E27FC236}">
                <a16:creationId xmlns:a16="http://schemas.microsoft.com/office/drawing/2014/main" id="{F3B2DB39-2BD8-D7DF-0949-05CFBC9012C1}"/>
              </a:ext>
            </a:extLst>
          </p:cNvPr>
          <p:cNvSpPr txBox="1"/>
          <p:nvPr>
            <p:custDataLst>
              <p:tags r:id="rId11"/>
            </p:custDataLst>
          </p:nvPr>
        </p:nvSpPr>
        <p:spPr>
          <a:xfrm>
            <a:off x="5169422" y="2296483"/>
            <a:ext cx="2396810" cy="369332"/>
          </a:xfrm>
          <a:prstGeom prst="rect">
            <a:avLst/>
          </a:prstGeom>
          <a:noFill/>
        </p:spPr>
        <p:txBody>
          <a:bodyPr wrap="none" rtlCol="0">
            <a:spAutoFit/>
          </a:bodyPr>
          <a:lstStyle/>
          <a:p>
            <a:r>
              <a:rPr lang="en-US" altLang="zh-CN">
                <a:solidFill>
                  <a:srgbClr val="FF0000"/>
                </a:solidFill>
              </a:rPr>
              <a:t>RAM(</a:t>
            </a:r>
            <a:r>
              <a:rPr lang="zh-CN" altLang="en-US">
                <a:solidFill>
                  <a:srgbClr val="FF0000"/>
                </a:solidFill>
              </a:rPr>
              <a:t>随机存取存储器</a:t>
            </a:r>
            <a:r>
              <a:rPr lang="en-US" altLang="zh-CN">
                <a:solidFill>
                  <a:srgbClr val="FF0000"/>
                </a:solidFill>
              </a:rPr>
              <a:t>)</a:t>
            </a:r>
            <a:endParaRPr lang="zh-CN" altLang="en-US">
              <a:solidFill>
                <a:srgbClr val="FF0000"/>
              </a:solidFill>
            </a:endParaRPr>
          </a:p>
        </p:txBody>
      </p:sp>
      <p:sp>
        <p:nvSpPr>
          <p:cNvPr id="15" name="TextBox 36">
            <a:extLst>
              <a:ext uri="{FF2B5EF4-FFF2-40B4-BE49-F238E27FC236}">
                <a16:creationId xmlns:a16="http://schemas.microsoft.com/office/drawing/2014/main" id="{C9B79716-3960-F3A8-D180-B6485948E019}"/>
              </a:ext>
            </a:extLst>
          </p:cNvPr>
          <p:cNvSpPr txBox="1"/>
          <p:nvPr>
            <p:custDataLst>
              <p:tags r:id="rId12"/>
            </p:custDataLst>
          </p:nvPr>
        </p:nvSpPr>
        <p:spPr>
          <a:xfrm>
            <a:off x="7539373" y="1605961"/>
            <a:ext cx="1210588" cy="338554"/>
          </a:xfrm>
          <a:prstGeom prst="rect">
            <a:avLst/>
          </a:prstGeom>
          <a:noFill/>
        </p:spPr>
        <p:txBody>
          <a:bodyPr wrap="none" rtlCol="0">
            <a:spAutoFit/>
          </a:bodyPr>
          <a:lstStyle/>
          <a:p>
            <a:r>
              <a:rPr lang="zh-CN" altLang="en-US" sz="1600" dirty="0">
                <a:solidFill>
                  <a:srgbClr val="0070C0"/>
                </a:solidFill>
              </a:rPr>
              <a:t>断电仍保留</a:t>
            </a:r>
          </a:p>
        </p:txBody>
      </p:sp>
      <p:sp>
        <p:nvSpPr>
          <p:cNvPr id="16" name="TextBox 37">
            <a:extLst>
              <a:ext uri="{FF2B5EF4-FFF2-40B4-BE49-F238E27FC236}">
                <a16:creationId xmlns:a16="http://schemas.microsoft.com/office/drawing/2014/main" id="{39C89624-1EDC-6E16-963C-CB6ECA9B15CF}"/>
              </a:ext>
            </a:extLst>
          </p:cNvPr>
          <p:cNvSpPr txBox="1"/>
          <p:nvPr>
            <p:custDataLst>
              <p:tags r:id="rId13"/>
            </p:custDataLst>
          </p:nvPr>
        </p:nvSpPr>
        <p:spPr>
          <a:xfrm>
            <a:off x="7499129" y="2169593"/>
            <a:ext cx="3766915" cy="584775"/>
          </a:xfrm>
          <a:prstGeom prst="rect">
            <a:avLst/>
          </a:prstGeom>
          <a:noFill/>
        </p:spPr>
        <p:txBody>
          <a:bodyPr wrap="square" rtlCol="0">
            <a:spAutoFit/>
          </a:bodyPr>
          <a:lstStyle/>
          <a:p>
            <a:r>
              <a:rPr lang="zh-CN" altLang="en-US" sz="1600" dirty="0">
                <a:solidFill>
                  <a:srgbClr val="0070C0"/>
                </a:solidFill>
              </a:rPr>
              <a:t>计算机内存容量常指</a:t>
            </a:r>
            <a:r>
              <a:rPr lang="en-US" altLang="zh-CN" sz="1600" dirty="0">
                <a:solidFill>
                  <a:srgbClr val="0070C0"/>
                </a:solidFill>
              </a:rPr>
              <a:t>RAM</a:t>
            </a:r>
          </a:p>
          <a:p>
            <a:r>
              <a:rPr lang="zh-CN" altLang="en-US" sz="1600" dirty="0">
                <a:solidFill>
                  <a:srgbClr val="0070C0"/>
                </a:solidFill>
              </a:rPr>
              <a:t>可读、可写、断电丢失</a:t>
            </a:r>
          </a:p>
        </p:txBody>
      </p:sp>
      <p:sp>
        <p:nvSpPr>
          <p:cNvPr id="17" name="矩形 16">
            <a:extLst>
              <a:ext uri="{FF2B5EF4-FFF2-40B4-BE49-F238E27FC236}">
                <a16:creationId xmlns:a16="http://schemas.microsoft.com/office/drawing/2014/main" id="{CD47A22F-42E7-B34B-D06F-0602CBB7D1CF}"/>
              </a:ext>
            </a:extLst>
          </p:cNvPr>
          <p:cNvSpPr/>
          <p:nvPr>
            <p:custDataLst>
              <p:tags r:id="rId14"/>
            </p:custDataLst>
          </p:nvPr>
        </p:nvSpPr>
        <p:spPr>
          <a:xfrm>
            <a:off x="2869602" y="4361809"/>
            <a:ext cx="3292889" cy="369332"/>
          </a:xfrm>
          <a:prstGeom prst="rect">
            <a:avLst/>
          </a:prstGeom>
        </p:spPr>
        <p:txBody>
          <a:bodyPr wrap="none">
            <a:spAutoFit/>
          </a:bodyPr>
          <a:lstStyle/>
          <a:p>
            <a:r>
              <a:rPr lang="zh-CN" altLang="en-US">
                <a:solidFill>
                  <a:srgbClr val="FF0000"/>
                </a:solidFill>
              </a:rPr>
              <a:t>内部高速缓冲存储器</a:t>
            </a:r>
            <a:r>
              <a:rPr lang="zh-CN" altLang="en-US"/>
              <a:t>（</a:t>
            </a:r>
            <a:r>
              <a:rPr lang="en-US" altLang="zh-CN"/>
              <a:t>Cache</a:t>
            </a:r>
            <a:r>
              <a:rPr lang="zh-CN" altLang="en-US"/>
              <a:t>）</a:t>
            </a:r>
            <a:endParaRPr lang="en-US" altLang="zh-CN"/>
          </a:p>
        </p:txBody>
      </p:sp>
      <p:sp>
        <p:nvSpPr>
          <p:cNvPr id="18" name="左大括号 17">
            <a:extLst>
              <a:ext uri="{FF2B5EF4-FFF2-40B4-BE49-F238E27FC236}">
                <a16:creationId xmlns:a16="http://schemas.microsoft.com/office/drawing/2014/main" id="{71FD030A-D094-B05D-7CE4-55DBA004B1AA}"/>
              </a:ext>
            </a:extLst>
          </p:cNvPr>
          <p:cNvSpPr/>
          <p:nvPr>
            <p:custDataLst>
              <p:tags r:id="rId15"/>
            </p:custDataLst>
          </p:nvPr>
        </p:nvSpPr>
        <p:spPr>
          <a:xfrm>
            <a:off x="4938942" y="3277500"/>
            <a:ext cx="332328" cy="814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 name="TextBox 40">
            <a:extLst>
              <a:ext uri="{FF2B5EF4-FFF2-40B4-BE49-F238E27FC236}">
                <a16:creationId xmlns:a16="http://schemas.microsoft.com/office/drawing/2014/main" id="{BDF2C106-8168-9435-4AE3-FFCBAA394196}"/>
              </a:ext>
            </a:extLst>
          </p:cNvPr>
          <p:cNvSpPr txBox="1"/>
          <p:nvPr>
            <p:custDataLst>
              <p:tags r:id="rId16"/>
            </p:custDataLst>
          </p:nvPr>
        </p:nvSpPr>
        <p:spPr>
          <a:xfrm>
            <a:off x="5309443" y="3107868"/>
            <a:ext cx="646331" cy="369332"/>
          </a:xfrm>
          <a:prstGeom prst="rect">
            <a:avLst/>
          </a:prstGeom>
          <a:noFill/>
        </p:spPr>
        <p:txBody>
          <a:bodyPr wrap="none" rtlCol="0">
            <a:spAutoFit/>
          </a:bodyPr>
          <a:lstStyle/>
          <a:p>
            <a:r>
              <a:rPr lang="zh-CN" altLang="en-US">
                <a:solidFill>
                  <a:srgbClr val="FF0000"/>
                </a:solidFill>
              </a:rPr>
              <a:t>硬盘</a:t>
            </a:r>
          </a:p>
        </p:txBody>
      </p:sp>
      <p:sp>
        <p:nvSpPr>
          <p:cNvPr id="20" name="TextBox 41">
            <a:extLst>
              <a:ext uri="{FF2B5EF4-FFF2-40B4-BE49-F238E27FC236}">
                <a16:creationId xmlns:a16="http://schemas.microsoft.com/office/drawing/2014/main" id="{93FC73A6-8CE7-FBC1-23A1-C0E807AEE9FA}"/>
              </a:ext>
            </a:extLst>
          </p:cNvPr>
          <p:cNvSpPr txBox="1"/>
          <p:nvPr>
            <p:custDataLst>
              <p:tags r:id="rId17"/>
            </p:custDataLst>
          </p:nvPr>
        </p:nvSpPr>
        <p:spPr>
          <a:xfrm>
            <a:off x="5328900" y="3905535"/>
            <a:ext cx="1717137" cy="369332"/>
          </a:xfrm>
          <a:prstGeom prst="rect">
            <a:avLst/>
          </a:prstGeom>
          <a:noFill/>
        </p:spPr>
        <p:txBody>
          <a:bodyPr wrap="none" rtlCol="0">
            <a:spAutoFit/>
          </a:bodyPr>
          <a:lstStyle/>
          <a:p>
            <a:r>
              <a:rPr lang="zh-CN" altLang="en-US">
                <a:solidFill>
                  <a:srgbClr val="FF0000"/>
                </a:solidFill>
              </a:rPr>
              <a:t>闪存盘（</a:t>
            </a:r>
            <a:r>
              <a:rPr lang="en-US" altLang="zh-CN">
                <a:solidFill>
                  <a:srgbClr val="FF0000"/>
                </a:solidFill>
              </a:rPr>
              <a:t>U</a:t>
            </a:r>
            <a:r>
              <a:rPr lang="zh-CN" altLang="en-US">
                <a:solidFill>
                  <a:srgbClr val="FF0000"/>
                </a:solidFill>
              </a:rPr>
              <a:t>盘）</a:t>
            </a:r>
          </a:p>
        </p:txBody>
      </p:sp>
      <p:sp>
        <p:nvSpPr>
          <p:cNvPr id="21" name="TextBox 42">
            <a:extLst>
              <a:ext uri="{FF2B5EF4-FFF2-40B4-BE49-F238E27FC236}">
                <a16:creationId xmlns:a16="http://schemas.microsoft.com/office/drawing/2014/main" id="{C9E8FB75-4BD8-C675-E63A-4E8A22210C30}"/>
              </a:ext>
            </a:extLst>
          </p:cNvPr>
          <p:cNvSpPr txBox="1"/>
          <p:nvPr>
            <p:custDataLst>
              <p:tags r:id="rId18"/>
            </p:custDataLst>
          </p:nvPr>
        </p:nvSpPr>
        <p:spPr>
          <a:xfrm>
            <a:off x="2933461" y="3680185"/>
            <a:ext cx="1826141" cy="338554"/>
          </a:xfrm>
          <a:prstGeom prst="rect">
            <a:avLst/>
          </a:prstGeom>
          <a:noFill/>
        </p:spPr>
        <p:txBody>
          <a:bodyPr wrap="none" rtlCol="0">
            <a:spAutoFit/>
          </a:bodyPr>
          <a:lstStyle/>
          <a:p>
            <a:r>
              <a:rPr lang="zh-CN" altLang="en-US" sz="1600" dirty="0">
                <a:solidFill>
                  <a:srgbClr val="0070C0"/>
                </a:solidFill>
              </a:rPr>
              <a:t>断电长期保存数据</a:t>
            </a:r>
          </a:p>
        </p:txBody>
      </p:sp>
      <p:sp>
        <p:nvSpPr>
          <p:cNvPr id="22" name="左大括号 21">
            <a:extLst>
              <a:ext uri="{FF2B5EF4-FFF2-40B4-BE49-F238E27FC236}">
                <a16:creationId xmlns:a16="http://schemas.microsoft.com/office/drawing/2014/main" id="{A8C7A000-2294-831B-A9C6-AFEFBAD63C2B}"/>
              </a:ext>
            </a:extLst>
          </p:cNvPr>
          <p:cNvSpPr/>
          <p:nvPr>
            <p:custDataLst>
              <p:tags r:id="rId19"/>
            </p:custDataLst>
          </p:nvPr>
        </p:nvSpPr>
        <p:spPr>
          <a:xfrm>
            <a:off x="5901980" y="2849483"/>
            <a:ext cx="332328" cy="814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TextBox 44">
            <a:extLst>
              <a:ext uri="{FF2B5EF4-FFF2-40B4-BE49-F238E27FC236}">
                <a16:creationId xmlns:a16="http://schemas.microsoft.com/office/drawing/2014/main" id="{FC25A8D6-EC26-6C6F-3114-9DC1303D4C32}"/>
              </a:ext>
            </a:extLst>
          </p:cNvPr>
          <p:cNvSpPr txBox="1"/>
          <p:nvPr>
            <p:custDataLst>
              <p:tags r:id="rId20"/>
            </p:custDataLst>
          </p:nvPr>
        </p:nvSpPr>
        <p:spPr>
          <a:xfrm>
            <a:off x="6282209" y="2813228"/>
            <a:ext cx="3591048" cy="369332"/>
          </a:xfrm>
          <a:prstGeom prst="rect">
            <a:avLst/>
          </a:prstGeom>
          <a:noFill/>
        </p:spPr>
        <p:txBody>
          <a:bodyPr wrap="none" rtlCol="0">
            <a:spAutoFit/>
          </a:bodyPr>
          <a:lstStyle/>
          <a:p>
            <a:r>
              <a:rPr lang="zh-CN" altLang="en-US">
                <a:solidFill>
                  <a:srgbClr val="FF0000"/>
                </a:solidFill>
              </a:rPr>
              <a:t>机械硬盘</a:t>
            </a:r>
            <a:r>
              <a:rPr lang="en-US" altLang="zh-CN">
                <a:solidFill>
                  <a:srgbClr val="FF0000"/>
                </a:solidFill>
              </a:rPr>
              <a:t>HD</a:t>
            </a:r>
            <a:r>
              <a:rPr lang="en-US" altLang="zh-CN"/>
              <a:t>(</a:t>
            </a:r>
            <a:r>
              <a:rPr lang="zh-CN" altLang="en-US" sz="1600">
                <a:solidFill>
                  <a:srgbClr val="0070C0"/>
                </a:solidFill>
              </a:rPr>
              <a:t>磁性介质磁化表示</a:t>
            </a:r>
            <a:r>
              <a:rPr lang="en-US" altLang="zh-CN" sz="1600">
                <a:solidFill>
                  <a:srgbClr val="0070C0"/>
                </a:solidFill>
              </a:rPr>
              <a:t>0</a:t>
            </a:r>
            <a:r>
              <a:rPr lang="zh-CN" altLang="en-US" sz="1600">
                <a:solidFill>
                  <a:srgbClr val="0070C0"/>
                </a:solidFill>
              </a:rPr>
              <a:t>和</a:t>
            </a:r>
            <a:r>
              <a:rPr lang="en-US" altLang="zh-CN" sz="1600">
                <a:solidFill>
                  <a:srgbClr val="0070C0"/>
                </a:solidFill>
              </a:rPr>
              <a:t>1</a:t>
            </a:r>
            <a:r>
              <a:rPr lang="en-US" altLang="zh-CN"/>
              <a:t>)</a:t>
            </a:r>
            <a:endParaRPr lang="zh-CN" altLang="en-US"/>
          </a:p>
        </p:txBody>
      </p:sp>
      <p:sp>
        <p:nvSpPr>
          <p:cNvPr id="24" name="TextBox 45">
            <a:extLst>
              <a:ext uri="{FF2B5EF4-FFF2-40B4-BE49-F238E27FC236}">
                <a16:creationId xmlns:a16="http://schemas.microsoft.com/office/drawing/2014/main" id="{DE5C0426-4C48-8F0A-D963-03A8EC672559}"/>
              </a:ext>
            </a:extLst>
          </p:cNvPr>
          <p:cNvSpPr txBox="1"/>
          <p:nvPr>
            <p:custDataLst>
              <p:tags r:id="rId21"/>
            </p:custDataLst>
          </p:nvPr>
        </p:nvSpPr>
        <p:spPr>
          <a:xfrm>
            <a:off x="6260568" y="3430333"/>
            <a:ext cx="5931432" cy="369332"/>
          </a:xfrm>
          <a:prstGeom prst="rect">
            <a:avLst/>
          </a:prstGeom>
          <a:noFill/>
        </p:spPr>
        <p:txBody>
          <a:bodyPr wrap="none" rtlCol="0">
            <a:spAutoFit/>
          </a:bodyPr>
          <a:lstStyle/>
          <a:p>
            <a:r>
              <a:rPr lang="zh-CN" altLang="en-US" dirty="0">
                <a:solidFill>
                  <a:srgbClr val="FF0000"/>
                </a:solidFill>
              </a:rPr>
              <a:t>固态硬盘</a:t>
            </a:r>
            <a:r>
              <a:rPr lang="en-US" altLang="zh-CN" dirty="0">
                <a:solidFill>
                  <a:srgbClr val="FF0000"/>
                </a:solidFill>
              </a:rPr>
              <a:t>SSD</a:t>
            </a:r>
            <a:r>
              <a:rPr lang="zh-CN" altLang="en-US" dirty="0"/>
              <a:t>（</a:t>
            </a:r>
            <a:r>
              <a:rPr lang="en-US" altLang="zh-CN" sz="1600" dirty="0">
                <a:solidFill>
                  <a:srgbClr val="0070C0"/>
                </a:solidFill>
              </a:rPr>
              <a:t>Flash</a:t>
            </a:r>
            <a:r>
              <a:rPr lang="zh-CN" altLang="en-US" sz="1600" dirty="0">
                <a:solidFill>
                  <a:srgbClr val="0070C0"/>
                </a:solidFill>
              </a:rPr>
              <a:t>芯片</a:t>
            </a:r>
            <a:r>
              <a:rPr lang="zh-CN" altLang="en-US" dirty="0"/>
              <a:t>）</a:t>
            </a:r>
            <a:r>
              <a:rPr lang="zh-CN" altLang="en-US" sz="1600" dirty="0">
                <a:solidFill>
                  <a:srgbClr val="0070C0"/>
                </a:solidFill>
              </a:rPr>
              <a:t>速度快、重量轻、能耗低、体积小</a:t>
            </a:r>
            <a:r>
              <a:rPr lang="en-US" altLang="zh-CN" sz="1600" dirty="0">
                <a:solidFill>
                  <a:srgbClr val="0070C0"/>
                </a:solidFill>
              </a:rPr>
              <a:t>  </a:t>
            </a:r>
            <a:endParaRPr lang="zh-CN" altLang="en-US" sz="1600" dirty="0">
              <a:solidFill>
                <a:srgbClr val="0070C0"/>
              </a:solidFill>
            </a:endParaRPr>
          </a:p>
        </p:txBody>
      </p:sp>
      <p:sp>
        <p:nvSpPr>
          <p:cNvPr id="25" name="TextBox 46">
            <a:extLst>
              <a:ext uri="{FF2B5EF4-FFF2-40B4-BE49-F238E27FC236}">
                <a16:creationId xmlns:a16="http://schemas.microsoft.com/office/drawing/2014/main" id="{6AA5CBA6-C2E0-80B1-9052-A297797DA3FB}"/>
              </a:ext>
            </a:extLst>
          </p:cNvPr>
          <p:cNvSpPr txBox="1"/>
          <p:nvPr>
            <p:custDataLst>
              <p:tags r:id="rId22"/>
            </p:custDataLst>
          </p:nvPr>
        </p:nvSpPr>
        <p:spPr>
          <a:xfrm>
            <a:off x="1648605" y="5407709"/>
            <a:ext cx="1210588" cy="400110"/>
          </a:xfrm>
          <a:prstGeom prst="rect">
            <a:avLst/>
          </a:prstGeom>
          <a:noFill/>
        </p:spPr>
        <p:txBody>
          <a:bodyPr wrap="none" rtlCol="0">
            <a:spAutoFit/>
          </a:bodyPr>
          <a:lstStyle/>
          <a:p>
            <a:r>
              <a:rPr lang="zh-CN" altLang="en-US" sz="2000" dirty="0"/>
              <a:t>输出设备</a:t>
            </a:r>
          </a:p>
        </p:txBody>
      </p:sp>
      <p:sp>
        <p:nvSpPr>
          <p:cNvPr id="26" name="TextBox 47">
            <a:extLst>
              <a:ext uri="{FF2B5EF4-FFF2-40B4-BE49-F238E27FC236}">
                <a16:creationId xmlns:a16="http://schemas.microsoft.com/office/drawing/2014/main" id="{49B1C090-6980-3120-6764-624DC53697C2}"/>
              </a:ext>
            </a:extLst>
          </p:cNvPr>
          <p:cNvSpPr txBox="1"/>
          <p:nvPr>
            <p:custDataLst>
              <p:tags r:id="rId23"/>
            </p:custDataLst>
          </p:nvPr>
        </p:nvSpPr>
        <p:spPr>
          <a:xfrm>
            <a:off x="1618808" y="4801093"/>
            <a:ext cx="1210588" cy="400110"/>
          </a:xfrm>
          <a:prstGeom prst="rect">
            <a:avLst/>
          </a:prstGeom>
          <a:noFill/>
        </p:spPr>
        <p:txBody>
          <a:bodyPr wrap="none" rtlCol="0">
            <a:spAutoFit/>
          </a:bodyPr>
          <a:lstStyle/>
          <a:p>
            <a:r>
              <a:rPr lang="zh-CN" altLang="en-US" sz="2000" dirty="0"/>
              <a:t>输入设备</a:t>
            </a:r>
          </a:p>
        </p:txBody>
      </p:sp>
      <p:sp>
        <p:nvSpPr>
          <p:cNvPr id="27" name="TextBox 48">
            <a:extLst>
              <a:ext uri="{FF2B5EF4-FFF2-40B4-BE49-F238E27FC236}">
                <a16:creationId xmlns:a16="http://schemas.microsoft.com/office/drawing/2014/main" id="{558DE713-9C81-6A93-47B5-3AF16469640E}"/>
              </a:ext>
            </a:extLst>
          </p:cNvPr>
          <p:cNvSpPr txBox="1"/>
          <p:nvPr>
            <p:custDataLst>
              <p:tags r:id="rId24"/>
            </p:custDataLst>
          </p:nvPr>
        </p:nvSpPr>
        <p:spPr>
          <a:xfrm>
            <a:off x="6958182" y="3909569"/>
            <a:ext cx="2031325" cy="338554"/>
          </a:xfrm>
          <a:prstGeom prst="rect">
            <a:avLst/>
          </a:prstGeom>
          <a:noFill/>
        </p:spPr>
        <p:txBody>
          <a:bodyPr wrap="none" rtlCol="0">
            <a:spAutoFit/>
          </a:bodyPr>
          <a:lstStyle/>
          <a:p>
            <a:r>
              <a:rPr lang="zh-CN" altLang="en-US" sz="1600">
                <a:solidFill>
                  <a:srgbClr val="0070C0"/>
                </a:solidFill>
              </a:rPr>
              <a:t>即插即用、方便携带</a:t>
            </a:r>
          </a:p>
        </p:txBody>
      </p:sp>
      <p:grpSp>
        <p:nvGrpSpPr>
          <p:cNvPr id="29" name="组合 28">
            <a:extLst>
              <a:ext uri="{FF2B5EF4-FFF2-40B4-BE49-F238E27FC236}">
                <a16:creationId xmlns:a16="http://schemas.microsoft.com/office/drawing/2014/main" id="{814F2AD5-2DB2-B89B-CA4E-DBF3EBC386A6}"/>
              </a:ext>
            </a:extLst>
          </p:cNvPr>
          <p:cNvGrpSpPr/>
          <p:nvPr>
            <p:custDataLst>
              <p:tags r:id="rId25"/>
            </p:custDataLst>
          </p:nvPr>
        </p:nvGrpSpPr>
        <p:grpSpPr>
          <a:xfrm>
            <a:off x="3004929" y="774164"/>
            <a:ext cx="3177062" cy="918484"/>
            <a:chOff x="2476713" y="554806"/>
            <a:chExt cx="3177062" cy="918484"/>
          </a:xfrm>
        </p:grpSpPr>
        <p:pic>
          <p:nvPicPr>
            <p:cNvPr id="30" name="Picture 2">
              <a:extLst>
                <a:ext uri="{FF2B5EF4-FFF2-40B4-BE49-F238E27FC236}">
                  <a16:creationId xmlns:a16="http://schemas.microsoft.com/office/drawing/2014/main" id="{B539656A-667C-9601-13A1-7EA715F6DE57}"/>
                </a:ext>
              </a:extLst>
            </p:cNvPr>
            <p:cNvPicPr>
              <a:picLocks noChangeAspect="1" noChangeArrowheads="1"/>
            </p:cNvPicPr>
            <p:nvPr>
              <p:custDataLst>
                <p:tags r:id="rId31"/>
              </p:custDataLst>
            </p:nvPr>
          </p:nvPicPr>
          <p:blipFill>
            <a:blip r:embed="rId34">
              <a:extLst>
                <a:ext uri="{28A0092B-C50C-407E-A947-70E740481C1C}">
                  <a14:useLocalDpi xmlns:a14="http://schemas.microsoft.com/office/drawing/2010/main" val="0"/>
                </a:ext>
              </a:extLst>
            </a:blip>
            <a:srcRect t="11270" r="50356" b="3759"/>
            <a:stretch>
              <a:fillRect/>
            </a:stretch>
          </p:blipFill>
          <p:spPr bwMode="auto">
            <a:xfrm>
              <a:off x="2476713" y="554806"/>
              <a:ext cx="1000784" cy="91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矩形 30">
              <a:extLst>
                <a:ext uri="{FF2B5EF4-FFF2-40B4-BE49-F238E27FC236}">
                  <a16:creationId xmlns:a16="http://schemas.microsoft.com/office/drawing/2014/main" id="{65D54A85-DC24-0393-BE7C-60B47C95FD73}"/>
                </a:ext>
              </a:extLst>
            </p:cNvPr>
            <p:cNvSpPr/>
            <p:nvPr>
              <p:custDataLst>
                <p:tags r:id="rId32"/>
              </p:custDataLst>
            </p:nvPr>
          </p:nvSpPr>
          <p:spPr>
            <a:xfrm>
              <a:off x="3430089" y="892256"/>
              <a:ext cx="2223686" cy="369332"/>
            </a:xfrm>
            <a:prstGeom prst="rect">
              <a:avLst/>
            </a:prstGeom>
          </p:spPr>
          <p:txBody>
            <a:bodyPr wrap="none">
              <a:spAutoFit/>
            </a:bodyPr>
            <a:lstStyle/>
            <a:p>
              <a:pPr algn="ctr"/>
              <a:r>
                <a:rPr lang="zh-CN" altLang="en-US" dirty="0">
                  <a:solidFill>
                    <a:srgbClr val="FF0000"/>
                  </a:solidFill>
                </a:rPr>
                <a:t>中央处理器（</a:t>
              </a:r>
              <a:r>
                <a:rPr lang="en-US" altLang="zh-CN" dirty="0">
                  <a:solidFill>
                    <a:srgbClr val="FF0000"/>
                  </a:solidFill>
                </a:rPr>
                <a:t>CPU</a:t>
              </a:r>
              <a:r>
                <a:rPr lang="zh-CN" altLang="en-US" dirty="0">
                  <a:solidFill>
                    <a:srgbClr val="FF0000"/>
                  </a:solidFill>
                </a:rPr>
                <a:t>）</a:t>
              </a:r>
              <a:endParaRPr lang="en-US" altLang="zh-CN" dirty="0">
                <a:solidFill>
                  <a:srgbClr val="FF0000"/>
                </a:solidFill>
              </a:endParaRPr>
            </a:p>
          </p:txBody>
        </p:sp>
      </p:grpSp>
      <p:sp>
        <p:nvSpPr>
          <p:cNvPr id="32" name="TextBox 54">
            <a:extLst>
              <a:ext uri="{FF2B5EF4-FFF2-40B4-BE49-F238E27FC236}">
                <a16:creationId xmlns:a16="http://schemas.microsoft.com/office/drawing/2014/main" id="{5353DE7B-CCAC-2169-5FD3-80DE0BB3A2A9}"/>
              </a:ext>
            </a:extLst>
          </p:cNvPr>
          <p:cNvSpPr txBox="1"/>
          <p:nvPr>
            <p:custDataLst>
              <p:tags r:id="rId26"/>
            </p:custDataLst>
          </p:nvPr>
        </p:nvSpPr>
        <p:spPr>
          <a:xfrm>
            <a:off x="6342629" y="4392587"/>
            <a:ext cx="2646878" cy="338554"/>
          </a:xfrm>
          <a:prstGeom prst="rect">
            <a:avLst/>
          </a:prstGeom>
          <a:noFill/>
        </p:spPr>
        <p:txBody>
          <a:bodyPr wrap="none" rtlCol="0">
            <a:spAutoFit/>
          </a:bodyPr>
          <a:lstStyle/>
          <a:p>
            <a:r>
              <a:rPr lang="zh-CN" altLang="en-US" sz="1600" dirty="0">
                <a:solidFill>
                  <a:srgbClr val="0070C0"/>
                </a:solidFill>
              </a:rPr>
              <a:t>加快计算机执行指令的速度</a:t>
            </a:r>
          </a:p>
        </p:txBody>
      </p:sp>
      <p:sp>
        <p:nvSpPr>
          <p:cNvPr id="33" name="TextBox 55">
            <a:extLst>
              <a:ext uri="{FF2B5EF4-FFF2-40B4-BE49-F238E27FC236}">
                <a16:creationId xmlns:a16="http://schemas.microsoft.com/office/drawing/2014/main" id="{4F00965D-743C-6E1D-A152-FC222BA0F15E}"/>
              </a:ext>
            </a:extLst>
          </p:cNvPr>
          <p:cNvSpPr txBox="1"/>
          <p:nvPr>
            <p:custDataLst>
              <p:tags r:id="rId27"/>
            </p:custDataLst>
          </p:nvPr>
        </p:nvSpPr>
        <p:spPr>
          <a:xfrm>
            <a:off x="2969309" y="4862044"/>
            <a:ext cx="2262158" cy="369332"/>
          </a:xfrm>
          <a:prstGeom prst="rect">
            <a:avLst/>
          </a:prstGeom>
          <a:noFill/>
        </p:spPr>
        <p:txBody>
          <a:bodyPr wrap="none" rtlCol="0">
            <a:spAutoFit/>
          </a:bodyPr>
          <a:lstStyle/>
          <a:p>
            <a:r>
              <a:rPr lang="zh-CN" altLang="en-US" dirty="0"/>
              <a:t>鼠标、键盘、扫描仪</a:t>
            </a:r>
          </a:p>
        </p:txBody>
      </p:sp>
      <p:sp>
        <p:nvSpPr>
          <p:cNvPr id="34" name="TextBox 56">
            <a:extLst>
              <a:ext uri="{FF2B5EF4-FFF2-40B4-BE49-F238E27FC236}">
                <a16:creationId xmlns:a16="http://schemas.microsoft.com/office/drawing/2014/main" id="{8F00297F-CB17-2F63-44A9-E10D285D17B6}"/>
              </a:ext>
            </a:extLst>
          </p:cNvPr>
          <p:cNvSpPr txBox="1"/>
          <p:nvPr>
            <p:custDataLst>
              <p:tags r:id="rId28"/>
            </p:custDataLst>
          </p:nvPr>
        </p:nvSpPr>
        <p:spPr>
          <a:xfrm>
            <a:off x="3008288" y="5419804"/>
            <a:ext cx="2492990" cy="369332"/>
          </a:xfrm>
          <a:prstGeom prst="rect">
            <a:avLst/>
          </a:prstGeom>
          <a:noFill/>
        </p:spPr>
        <p:txBody>
          <a:bodyPr wrap="none" rtlCol="0">
            <a:spAutoFit/>
          </a:bodyPr>
          <a:lstStyle/>
          <a:p>
            <a:r>
              <a:rPr lang="zh-CN" altLang="en-US" dirty="0"/>
              <a:t>显示器、打印机、音箱</a:t>
            </a:r>
          </a:p>
        </p:txBody>
      </p:sp>
      <p:sp>
        <p:nvSpPr>
          <p:cNvPr id="35" name="TextBox 61">
            <a:extLst>
              <a:ext uri="{FF2B5EF4-FFF2-40B4-BE49-F238E27FC236}">
                <a16:creationId xmlns:a16="http://schemas.microsoft.com/office/drawing/2014/main" id="{E93A956B-AE1A-1DFD-1042-BEF62664AB77}"/>
              </a:ext>
            </a:extLst>
          </p:cNvPr>
          <p:cNvSpPr txBox="1"/>
          <p:nvPr>
            <p:custDataLst>
              <p:tags r:id="rId29"/>
            </p:custDataLst>
          </p:nvPr>
        </p:nvSpPr>
        <p:spPr>
          <a:xfrm>
            <a:off x="450455" y="2213064"/>
            <a:ext cx="475501" cy="1938992"/>
          </a:xfrm>
          <a:prstGeom prst="rect">
            <a:avLst/>
          </a:prstGeom>
          <a:noFill/>
        </p:spPr>
        <p:txBody>
          <a:bodyPr wrap="square" rtlCol="0">
            <a:spAutoFit/>
          </a:bodyPr>
          <a:lstStyle/>
          <a:p>
            <a:r>
              <a:rPr lang="zh-CN" altLang="en-US" sz="2400" dirty="0"/>
              <a:t>计算机硬件</a:t>
            </a:r>
          </a:p>
        </p:txBody>
      </p:sp>
      <p:sp>
        <p:nvSpPr>
          <p:cNvPr id="2" name="TextBox 21">
            <a:extLst>
              <a:ext uri="{FF2B5EF4-FFF2-40B4-BE49-F238E27FC236}">
                <a16:creationId xmlns:a16="http://schemas.microsoft.com/office/drawing/2014/main" id="{2AAC3576-E003-FD03-FCC7-11F3102EF128}"/>
              </a:ext>
            </a:extLst>
          </p:cNvPr>
          <p:cNvSpPr txBox="1"/>
          <p:nvPr>
            <p:custDataLst>
              <p:tags r:id="rId30"/>
            </p:custDataLst>
          </p:nvPr>
        </p:nvSpPr>
        <p:spPr>
          <a:xfrm>
            <a:off x="6234308" y="1096897"/>
            <a:ext cx="5028941" cy="338554"/>
          </a:xfrm>
          <a:prstGeom prst="rect">
            <a:avLst/>
          </a:prstGeom>
          <a:noFill/>
        </p:spPr>
        <p:txBody>
          <a:bodyPr wrap="none" rtlCol="0">
            <a:spAutoFit/>
          </a:bodyPr>
          <a:lstStyle>
            <a:defPPr>
              <a:defRPr lang="zh-CN"/>
            </a:defPPr>
            <a:lvl1pPr>
              <a:defRPr sz="1600">
                <a:solidFill>
                  <a:srgbClr val="0070C0"/>
                </a:solidFill>
              </a:defRPr>
            </a:lvl1pPr>
          </a:lstStyle>
          <a:p>
            <a:r>
              <a:rPr lang="zh-CN" altLang="en-US" b="0" i="0" dirty="0">
                <a:solidFill>
                  <a:srgbClr val="101214"/>
                </a:solidFill>
                <a:effectLst/>
                <a:latin typeface="PingFang SC"/>
              </a:rPr>
              <a:t>性能：时钟频率</a:t>
            </a:r>
            <a:r>
              <a:rPr lang="en-US" altLang="zh-CN" b="0" i="0" dirty="0">
                <a:solidFill>
                  <a:srgbClr val="101214"/>
                </a:solidFill>
                <a:effectLst/>
                <a:latin typeface="PingFang SC"/>
              </a:rPr>
              <a:t>(</a:t>
            </a:r>
            <a:r>
              <a:rPr lang="zh-CN" altLang="en-US" b="0" i="0" dirty="0">
                <a:solidFill>
                  <a:srgbClr val="101214"/>
                </a:solidFill>
                <a:effectLst/>
                <a:latin typeface="PingFang SC"/>
              </a:rPr>
              <a:t>主频</a:t>
            </a:r>
            <a:r>
              <a:rPr lang="en-US" altLang="zh-CN" b="0" i="0" dirty="0">
                <a:solidFill>
                  <a:srgbClr val="101214"/>
                </a:solidFill>
                <a:effectLst/>
                <a:latin typeface="PingFang SC"/>
              </a:rPr>
              <a:t>)</a:t>
            </a:r>
            <a:r>
              <a:rPr lang="zh-CN" altLang="en-US" b="0" i="0" dirty="0">
                <a:solidFill>
                  <a:srgbClr val="101214"/>
                </a:solidFill>
                <a:effectLst/>
                <a:latin typeface="PingFang SC"/>
              </a:rPr>
              <a:t>、字长、核心数量和高速缓存等</a:t>
            </a:r>
            <a:endParaRPr lang="zh-CN" altLang="en-US" dirty="0"/>
          </a:p>
        </p:txBody>
      </p:sp>
      <p:sp>
        <p:nvSpPr>
          <p:cNvPr id="3" name="左大括号 2">
            <a:extLst>
              <a:ext uri="{FF2B5EF4-FFF2-40B4-BE49-F238E27FC236}">
                <a16:creationId xmlns:a16="http://schemas.microsoft.com/office/drawing/2014/main" id="{CDDCF7A5-DD32-9C9A-072C-13BFAEB561A0}"/>
              </a:ext>
            </a:extLst>
          </p:cNvPr>
          <p:cNvSpPr/>
          <p:nvPr/>
        </p:nvSpPr>
        <p:spPr>
          <a:xfrm>
            <a:off x="1075675" y="814908"/>
            <a:ext cx="463090" cy="4955251"/>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2477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p:bldP spid="9" grpId="0"/>
      <p:bldP spid="10" grpId="0"/>
      <p:bldP spid="11" grpId="0" animBg="1"/>
      <p:bldP spid="12" grpId="0" animBg="1"/>
      <p:bldP spid="13" grpId="0"/>
      <p:bldP spid="14" grpId="0"/>
      <p:bldP spid="15" grpId="0"/>
      <p:bldP spid="16" grpId="0"/>
      <p:bldP spid="17" grpId="0"/>
      <p:bldP spid="18" grpId="0" animBg="1"/>
      <p:bldP spid="19" grpId="0"/>
      <p:bldP spid="20" grpId="0"/>
      <p:bldP spid="21" grpId="0"/>
      <p:bldP spid="22" grpId="0" animBg="1"/>
      <p:bldP spid="23" grpId="0"/>
      <p:bldP spid="24" grpId="0"/>
      <p:bldP spid="25" grpId="0"/>
      <p:bldP spid="26" grpId="0"/>
      <p:bldP spid="27" grpId="0"/>
      <p:bldP spid="32" grpId="0"/>
      <p:bldP spid="33" grpId="0"/>
      <p:bldP spid="3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79A41DA-F688-2B35-813A-78BA331FD4CF}"/>
              </a:ext>
            </a:extLst>
          </p:cNvPr>
          <p:cNvSpPr/>
          <p:nvPr>
            <p:custDataLst>
              <p:tags r:id="rId1"/>
            </p:custDataLst>
          </p:nvPr>
        </p:nvSpPr>
        <p:spPr>
          <a:xfrm>
            <a:off x="5182739" y="4330347"/>
            <a:ext cx="1673176" cy="433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rPr>
              <a:t>运算器</a:t>
            </a:r>
          </a:p>
        </p:txBody>
      </p:sp>
      <p:sp>
        <p:nvSpPr>
          <p:cNvPr id="5" name="矩形 4">
            <a:extLst>
              <a:ext uri="{FF2B5EF4-FFF2-40B4-BE49-F238E27FC236}">
                <a16:creationId xmlns:a16="http://schemas.microsoft.com/office/drawing/2014/main" id="{6FA86AAE-B62F-1DEB-F86B-07CCB95ED6B4}"/>
              </a:ext>
            </a:extLst>
          </p:cNvPr>
          <p:cNvSpPr/>
          <p:nvPr>
            <p:custDataLst>
              <p:tags r:id="rId2"/>
            </p:custDataLst>
          </p:nvPr>
        </p:nvSpPr>
        <p:spPr>
          <a:xfrm>
            <a:off x="2566719" y="4330347"/>
            <a:ext cx="1673176" cy="433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rPr>
              <a:t>输入设备</a:t>
            </a:r>
          </a:p>
        </p:txBody>
      </p:sp>
      <p:sp>
        <p:nvSpPr>
          <p:cNvPr id="6" name="矩形 5">
            <a:extLst>
              <a:ext uri="{FF2B5EF4-FFF2-40B4-BE49-F238E27FC236}">
                <a16:creationId xmlns:a16="http://schemas.microsoft.com/office/drawing/2014/main" id="{2276FE67-9942-AA97-14DB-9794F088D0E8}"/>
              </a:ext>
            </a:extLst>
          </p:cNvPr>
          <p:cNvSpPr/>
          <p:nvPr>
            <p:custDataLst>
              <p:tags r:id="rId3"/>
            </p:custDataLst>
          </p:nvPr>
        </p:nvSpPr>
        <p:spPr>
          <a:xfrm>
            <a:off x="7768826" y="4330346"/>
            <a:ext cx="1924558" cy="433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输出设备</a:t>
            </a:r>
          </a:p>
        </p:txBody>
      </p:sp>
      <p:cxnSp>
        <p:nvCxnSpPr>
          <p:cNvPr id="7" name="直接箭头连接符 6">
            <a:extLst>
              <a:ext uri="{FF2B5EF4-FFF2-40B4-BE49-F238E27FC236}">
                <a16:creationId xmlns:a16="http://schemas.microsoft.com/office/drawing/2014/main" id="{9DFC85AF-237B-92F2-31B0-FAE2A40C2F8B}"/>
              </a:ext>
            </a:extLst>
          </p:cNvPr>
          <p:cNvCxnSpPr>
            <a:stCxn id="5" idx="3"/>
            <a:endCxn id="4" idx="1"/>
          </p:cNvCxnSpPr>
          <p:nvPr>
            <p:custDataLst>
              <p:tags r:id="rId4"/>
            </p:custDataLst>
          </p:nvPr>
        </p:nvCxnSpPr>
        <p:spPr>
          <a:xfrm>
            <a:off x="4239895" y="4547164"/>
            <a:ext cx="9428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64EE783-D5BE-FA45-1461-19E101099141}"/>
              </a:ext>
            </a:extLst>
          </p:cNvPr>
          <p:cNvCxnSpPr>
            <a:stCxn id="4" idx="3"/>
            <a:endCxn id="6" idx="1"/>
          </p:cNvCxnSpPr>
          <p:nvPr>
            <p:custDataLst>
              <p:tags r:id="rId5"/>
            </p:custDataLst>
          </p:nvPr>
        </p:nvCxnSpPr>
        <p:spPr>
          <a:xfrm flipV="1">
            <a:off x="6855915" y="4547163"/>
            <a:ext cx="9129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60B7F23-7442-396D-8CB2-C0F40D99786F}"/>
              </a:ext>
            </a:extLst>
          </p:cNvPr>
          <p:cNvGrpSpPr/>
          <p:nvPr/>
        </p:nvGrpSpPr>
        <p:grpSpPr>
          <a:xfrm>
            <a:off x="6288655" y="4783717"/>
            <a:ext cx="510358" cy="1068024"/>
            <a:chOff x="6288655" y="4783717"/>
            <a:chExt cx="510358" cy="1068024"/>
          </a:xfrm>
        </p:grpSpPr>
        <p:cxnSp>
          <p:nvCxnSpPr>
            <p:cNvPr id="10" name="直接箭头连接符 9">
              <a:extLst>
                <a:ext uri="{FF2B5EF4-FFF2-40B4-BE49-F238E27FC236}">
                  <a16:creationId xmlns:a16="http://schemas.microsoft.com/office/drawing/2014/main" id="{B5BC2BCD-3794-0927-9BD1-EE06E43180CE}"/>
                </a:ext>
              </a:extLst>
            </p:cNvPr>
            <p:cNvCxnSpPr/>
            <p:nvPr>
              <p:custDataLst>
                <p:tags r:id="rId31"/>
              </p:custDataLst>
            </p:nvPr>
          </p:nvCxnSpPr>
          <p:spPr>
            <a:xfrm flipH="1" flipV="1">
              <a:off x="6288655" y="4783717"/>
              <a:ext cx="0" cy="1068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FC84C88-442A-9554-0032-7808D696DC98}"/>
                </a:ext>
              </a:extLst>
            </p:cNvPr>
            <p:cNvSpPr txBox="1"/>
            <p:nvPr>
              <p:custDataLst>
                <p:tags r:id="rId32"/>
              </p:custDataLst>
            </p:nvPr>
          </p:nvSpPr>
          <p:spPr>
            <a:xfrm>
              <a:off x="6330654" y="5019265"/>
              <a:ext cx="468359" cy="646331"/>
            </a:xfrm>
            <a:prstGeom prst="rect">
              <a:avLst/>
            </a:prstGeom>
            <a:noFill/>
          </p:spPr>
          <p:txBody>
            <a:bodyPr wrap="square" rtlCol="0" anchor="t">
              <a:spAutoFit/>
            </a:bodyPr>
            <a:lstStyle/>
            <a:p>
              <a:r>
                <a:rPr lang="zh-CN" altLang="en-US" spc="100">
                  <a:solidFill>
                    <a:srgbClr val="00B050"/>
                  </a:solidFill>
                  <a:ea typeface="微软雅黑" panose="020B0503020204020204" charset="-122"/>
                  <a:sym typeface="+mn-ea"/>
                </a:rPr>
                <a:t>取数</a:t>
              </a:r>
            </a:p>
          </p:txBody>
        </p:sp>
      </p:grpSp>
      <p:grpSp>
        <p:nvGrpSpPr>
          <p:cNvPr id="12" name="组合 11">
            <a:extLst>
              <a:ext uri="{FF2B5EF4-FFF2-40B4-BE49-F238E27FC236}">
                <a16:creationId xmlns:a16="http://schemas.microsoft.com/office/drawing/2014/main" id="{DBD12303-F0EE-2B47-52D1-12999DB891DE}"/>
              </a:ext>
            </a:extLst>
          </p:cNvPr>
          <p:cNvGrpSpPr/>
          <p:nvPr/>
        </p:nvGrpSpPr>
        <p:grpSpPr>
          <a:xfrm>
            <a:off x="5238871" y="4762757"/>
            <a:ext cx="514027" cy="1088984"/>
            <a:chOff x="5238871" y="4762757"/>
            <a:chExt cx="514027" cy="1088984"/>
          </a:xfrm>
        </p:grpSpPr>
        <p:cxnSp>
          <p:nvCxnSpPr>
            <p:cNvPr id="13" name="直接箭头连接符 12">
              <a:extLst>
                <a:ext uri="{FF2B5EF4-FFF2-40B4-BE49-F238E27FC236}">
                  <a16:creationId xmlns:a16="http://schemas.microsoft.com/office/drawing/2014/main" id="{3B8359B1-7728-85DB-9FAA-447A35C1F180}"/>
                </a:ext>
              </a:extLst>
            </p:cNvPr>
            <p:cNvCxnSpPr/>
            <p:nvPr>
              <p:custDataLst>
                <p:tags r:id="rId29"/>
              </p:custDataLst>
            </p:nvPr>
          </p:nvCxnSpPr>
          <p:spPr>
            <a:xfrm flipH="1">
              <a:off x="5752898" y="4762757"/>
              <a:ext cx="0" cy="1088984"/>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E25A026-D9C2-6B72-FD67-6E9B0B5D51ED}"/>
                </a:ext>
              </a:extLst>
            </p:cNvPr>
            <p:cNvSpPr txBox="1"/>
            <p:nvPr>
              <p:custDataLst>
                <p:tags r:id="rId30"/>
              </p:custDataLst>
            </p:nvPr>
          </p:nvSpPr>
          <p:spPr>
            <a:xfrm>
              <a:off x="5238871" y="5019264"/>
              <a:ext cx="468359" cy="646331"/>
            </a:xfrm>
            <a:prstGeom prst="rect">
              <a:avLst/>
            </a:prstGeom>
            <a:noFill/>
          </p:spPr>
          <p:txBody>
            <a:bodyPr wrap="square" rtlCol="0" anchor="t">
              <a:spAutoFit/>
            </a:bodyPr>
            <a:lstStyle/>
            <a:p>
              <a:r>
                <a:rPr lang="zh-CN" altLang="en-US" spc="100">
                  <a:solidFill>
                    <a:srgbClr val="00B050"/>
                  </a:solidFill>
                  <a:ea typeface="微软雅黑" panose="020B0503020204020204" charset="-122"/>
                  <a:sym typeface="+mn-ea"/>
                </a:rPr>
                <a:t>存数</a:t>
              </a:r>
            </a:p>
          </p:txBody>
        </p:sp>
      </p:grpSp>
      <p:grpSp>
        <p:nvGrpSpPr>
          <p:cNvPr id="15" name="组合 14">
            <a:extLst>
              <a:ext uri="{FF2B5EF4-FFF2-40B4-BE49-F238E27FC236}">
                <a16:creationId xmlns:a16="http://schemas.microsoft.com/office/drawing/2014/main" id="{006D9C00-520A-2BCC-38B7-EE213FB325F5}"/>
              </a:ext>
            </a:extLst>
          </p:cNvPr>
          <p:cNvGrpSpPr/>
          <p:nvPr/>
        </p:nvGrpSpPr>
        <p:grpSpPr>
          <a:xfrm>
            <a:off x="6288655" y="3172739"/>
            <a:ext cx="535998" cy="1200329"/>
            <a:chOff x="6288655" y="3172739"/>
            <a:chExt cx="535998" cy="1200329"/>
          </a:xfrm>
        </p:grpSpPr>
        <p:cxnSp>
          <p:nvCxnSpPr>
            <p:cNvPr id="16" name="直接箭头连接符 15">
              <a:extLst>
                <a:ext uri="{FF2B5EF4-FFF2-40B4-BE49-F238E27FC236}">
                  <a16:creationId xmlns:a16="http://schemas.microsoft.com/office/drawing/2014/main" id="{9C0E7682-7D11-AD03-4CE1-4E52A00BD8EC}"/>
                </a:ext>
              </a:extLst>
            </p:cNvPr>
            <p:cNvCxnSpPr/>
            <p:nvPr>
              <p:custDataLst>
                <p:tags r:id="rId27"/>
              </p:custDataLst>
            </p:nvPr>
          </p:nvCxnSpPr>
          <p:spPr>
            <a:xfrm flipH="1" flipV="1">
              <a:off x="6288655" y="3250788"/>
              <a:ext cx="0" cy="10585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E421D1A-8283-82F0-E9E5-12B6F41BCDC4}"/>
                </a:ext>
              </a:extLst>
            </p:cNvPr>
            <p:cNvSpPr txBox="1"/>
            <p:nvPr>
              <p:custDataLst>
                <p:tags r:id="rId28"/>
              </p:custDataLst>
            </p:nvPr>
          </p:nvSpPr>
          <p:spPr>
            <a:xfrm>
              <a:off x="6356294" y="3172739"/>
              <a:ext cx="468359" cy="1200329"/>
            </a:xfrm>
            <a:prstGeom prst="rect">
              <a:avLst/>
            </a:prstGeom>
            <a:noFill/>
          </p:spPr>
          <p:txBody>
            <a:bodyPr wrap="square" rtlCol="0" anchor="t">
              <a:spAutoFit/>
            </a:bodyPr>
            <a:lstStyle/>
            <a:p>
              <a:r>
                <a:rPr lang="zh-CN" altLang="en-US" spc="100" dirty="0">
                  <a:solidFill>
                    <a:srgbClr val="00B050"/>
                  </a:solidFill>
                  <a:ea typeface="微软雅黑" panose="020B0503020204020204" charset="-122"/>
                  <a:sym typeface="+mn-ea"/>
                </a:rPr>
                <a:t>运算状态</a:t>
              </a:r>
            </a:p>
          </p:txBody>
        </p:sp>
      </p:grpSp>
      <p:grpSp>
        <p:nvGrpSpPr>
          <p:cNvPr id="18" name="组合 17">
            <a:extLst>
              <a:ext uri="{FF2B5EF4-FFF2-40B4-BE49-F238E27FC236}">
                <a16:creationId xmlns:a16="http://schemas.microsoft.com/office/drawing/2014/main" id="{86CB0A9E-4E3F-EEE3-128F-8A72BD44D516}"/>
              </a:ext>
            </a:extLst>
          </p:cNvPr>
          <p:cNvGrpSpPr/>
          <p:nvPr/>
        </p:nvGrpSpPr>
        <p:grpSpPr>
          <a:xfrm>
            <a:off x="6838125" y="3072013"/>
            <a:ext cx="1018401" cy="3034586"/>
            <a:chOff x="6838125" y="3072013"/>
            <a:chExt cx="1018401" cy="3034586"/>
          </a:xfrm>
        </p:grpSpPr>
        <p:cxnSp>
          <p:nvCxnSpPr>
            <p:cNvPr id="19" name="连接符: 肘形 18">
              <a:extLst>
                <a:ext uri="{FF2B5EF4-FFF2-40B4-BE49-F238E27FC236}">
                  <a16:creationId xmlns:a16="http://schemas.microsoft.com/office/drawing/2014/main" id="{3D59F0DE-625C-063B-D837-346BA0F007BE}"/>
                </a:ext>
              </a:extLst>
            </p:cNvPr>
            <p:cNvCxnSpPr/>
            <p:nvPr>
              <p:custDataLst>
                <p:tags r:id="rId25"/>
              </p:custDataLst>
            </p:nvPr>
          </p:nvCxnSpPr>
          <p:spPr>
            <a:xfrm rot="10800000">
              <a:off x="6838125" y="3072013"/>
              <a:ext cx="12700" cy="3034586"/>
            </a:xfrm>
            <a:prstGeom prst="bentConnector3">
              <a:avLst>
                <a:gd name="adj1" fmla="val -443504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0217312-4B96-C11C-9446-9DE7AF7A221F}"/>
                </a:ext>
              </a:extLst>
            </p:cNvPr>
            <p:cNvSpPr txBox="1"/>
            <p:nvPr>
              <p:custDataLst>
                <p:tags r:id="rId26"/>
              </p:custDataLst>
            </p:nvPr>
          </p:nvSpPr>
          <p:spPr>
            <a:xfrm>
              <a:off x="7388167" y="3248589"/>
              <a:ext cx="468359" cy="923330"/>
            </a:xfrm>
            <a:prstGeom prst="rect">
              <a:avLst/>
            </a:prstGeom>
            <a:noFill/>
          </p:spPr>
          <p:txBody>
            <a:bodyPr wrap="square" rtlCol="0" anchor="t">
              <a:spAutoFit/>
            </a:bodyPr>
            <a:lstStyle/>
            <a:p>
              <a:r>
                <a:rPr lang="zh-CN" altLang="en-US" spc="100">
                  <a:solidFill>
                    <a:srgbClr val="00B050"/>
                  </a:solidFill>
                  <a:ea typeface="微软雅黑" panose="020B0503020204020204" charset="-122"/>
                  <a:sym typeface="+mn-ea"/>
                </a:rPr>
                <a:t>取指令</a:t>
              </a:r>
            </a:p>
          </p:txBody>
        </p:sp>
      </p:grpSp>
      <p:grpSp>
        <p:nvGrpSpPr>
          <p:cNvPr id="21" name="组合 20">
            <a:extLst>
              <a:ext uri="{FF2B5EF4-FFF2-40B4-BE49-F238E27FC236}">
                <a16:creationId xmlns:a16="http://schemas.microsoft.com/office/drawing/2014/main" id="{811A55F4-D579-B402-9763-A9D57C408D59}"/>
              </a:ext>
            </a:extLst>
          </p:cNvPr>
          <p:cNvGrpSpPr/>
          <p:nvPr/>
        </p:nvGrpSpPr>
        <p:grpSpPr>
          <a:xfrm>
            <a:off x="3403307" y="2439622"/>
            <a:ext cx="5255235" cy="3845752"/>
            <a:chOff x="3403307" y="2439622"/>
            <a:chExt cx="5255235" cy="3845752"/>
          </a:xfrm>
        </p:grpSpPr>
        <p:sp>
          <p:nvSpPr>
            <p:cNvPr id="22" name="矩形 21">
              <a:extLst>
                <a:ext uri="{FF2B5EF4-FFF2-40B4-BE49-F238E27FC236}">
                  <a16:creationId xmlns:a16="http://schemas.microsoft.com/office/drawing/2014/main" id="{D95A3003-CC4F-5B14-67E5-AE4883DFBBDF}"/>
                </a:ext>
              </a:extLst>
            </p:cNvPr>
            <p:cNvSpPr/>
            <p:nvPr>
              <p:custDataLst>
                <p:tags r:id="rId15"/>
              </p:custDataLst>
            </p:nvPr>
          </p:nvSpPr>
          <p:spPr>
            <a:xfrm>
              <a:off x="5182739" y="5851741"/>
              <a:ext cx="1673176" cy="433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rPr>
                <a:t>存储器</a:t>
              </a:r>
            </a:p>
          </p:txBody>
        </p:sp>
        <p:grpSp>
          <p:nvGrpSpPr>
            <p:cNvPr id="23" name="组合 22">
              <a:extLst>
                <a:ext uri="{FF2B5EF4-FFF2-40B4-BE49-F238E27FC236}">
                  <a16:creationId xmlns:a16="http://schemas.microsoft.com/office/drawing/2014/main" id="{8EA2B33D-F8E4-7361-3E5D-693EBB3F705D}"/>
                </a:ext>
              </a:extLst>
            </p:cNvPr>
            <p:cNvGrpSpPr/>
            <p:nvPr/>
          </p:nvGrpSpPr>
          <p:grpSpPr>
            <a:xfrm>
              <a:off x="3403307" y="2439622"/>
              <a:ext cx="5255235" cy="3624833"/>
              <a:chOff x="3403307" y="2439622"/>
              <a:chExt cx="5255235" cy="3624833"/>
            </a:xfrm>
          </p:grpSpPr>
          <p:cxnSp>
            <p:nvCxnSpPr>
              <p:cNvPr id="24" name="直接箭头连接符 23">
                <a:extLst>
                  <a:ext uri="{FF2B5EF4-FFF2-40B4-BE49-F238E27FC236}">
                    <a16:creationId xmlns:a16="http://schemas.microsoft.com/office/drawing/2014/main" id="{8D0420D0-4186-E99E-D53A-D743D33FDE80}"/>
                  </a:ext>
                </a:extLst>
              </p:cNvPr>
              <p:cNvCxnSpPr/>
              <p:nvPr>
                <p:custDataLst>
                  <p:tags r:id="rId16"/>
                </p:custDataLst>
              </p:nvPr>
            </p:nvCxnSpPr>
            <p:spPr>
              <a:xfrm flipH="1">
                <a:off x="5752898" y="3325357"/>
                <a:ext cx="0" cy="100498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A7DC6677-42F1-91AD-4737-C93E41D67585}"/>
                  </a:ext>
                </a:extLst>
              </p:cNvPr>
              <p:cNvGrpSpPr/>
              <p:nvPr/>
            </p:nvGrpSpPr>
            <p:grpSpPr>
              <a:xfrm>
                <a:off x="3403307" y="2439622"/>
                <a:ext cx="5255235" cy="3624833"/>
                <a:chOff x="3403307" y="2439622"/>
                <a:chExt cx="5255235" cy="3624833"/>
              </a:xfrm>
            </p:grpSpPr>
            <p:sp>
              <p:nvSpPr>
                <p:cNvPr id="26" name="矩形 25">
                  <a:extLst>
                    <a:ext uri="{FF2B5EF4-FFF2-40B4-BE49-F238E27FC236}">
                      <a16:creationId xmlns:a16="http://schemas.microsoft.com/office/drawing/2014/main" id="{4688BD95-0539-7063-3BF1-BFAE3F8525DB}"/>
                    </a:ext>
                  </a:extLst>
                </p:cNvPr>
                <p:cNvSpPr/>
                <p:nvPr>
                  <p:custDataLst>
                    <p:tags r:id="rId17"/>
                  </p:custDataLst>
                </p:nvPr>
              </p:nvSpPr>
              <p:spPr>
                <a:xfrm>
                  <a:off x="5182739" y="2817155"/>
                  <a:ext cx="1673176" cy="4336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控制器</a:t>
                  </a:r>
                </a:p>
              </p:txBody>
            </p:sp>
            <p:cxnSp>
              <p:nvCxnSpPr>
                <p:cNvPr id="27" name="连接符: 肘形 26">
                  <a:extLst>
                    <a:ext uri="{FF2B5EF4-FFF2-40B4-BE49-F238E27FC236}">
                      <a16:creationId xmlns:a16="http://schemas.microsoft.com/office/drawing/2014/main" id="{CAE85805-26B0-86C6-1869-7DD3D3136674}"/>
                    </a:ext>
                  </a:extLst>
                </p:cNvPr>
                <p:cNvCxnSpPr/>
                <p:nvPr>
                  <p:custDataLst>
                    <p:tags r:id="rId18"/>
                  </p:custDataLst>
                </p:nvPr>
              </p:nvCxnSpPr>
              <p:spPr>
                <a:xfrm rot="10800000" flipH="1" flipV="1">
                  <a:off x="5165909" y="3029869"/>
                  <a:ext cx="12700" cy="3034586"/>
                </a:xfrm>
                <a:prstGeom prst="bentConnector3">
                  <a:avLst>
                    <a:gd name="adj1" fmla="val -287629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D656AE07-9273-F528-69C6-01C3A85DCF29}"/>
                    </a:ext>
                  </a:extLst>
                </p:cNvPr>
                <p:cNvCxnSpPr>
                  <a:endCxn id="5" idx="0"/>
                </p:cNvCxnSpPr>
                <p:nvPr>
                  <p:custDataLst>
                    <p:tags r:id="rId19"/>
                  </p:custDataLst>
                </p:nvPr>
              </p:nvCxnSpPr>
              <p:spPr>
                <a:xfrm rot="10800000" flipV="1">
                  <a:off x="3403307" y="2854769"/>
                  <a:ext cx="1779432" cy="1475577"/>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CE6AE029-E3C5-D439-FC58-CBA4EF435ABE}"/>
                    </a:ext>
                  </a:extLst>
                </p:cNvPr>
                <p:cNvCxnSpPr/>
                <p:nvPr>
                  <p:custDataLst>
                    <p:tags r:id="rId20"/>
                  </p:custDataLst>
                </p:nvPr>
              </p:nvCxnSpPr>
              <p:spPr>
                <a:xfrm rot="10800000" flipH="1" flipV="1">
                  <a:off x="6879110" y="2854769"/>
                  <a:ext cx="1779432" cy="1475577"/>
                </a:xfrm>
                <a:prstGeom prst="bentConnector2">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1C4EACF-C7EA-6297-1EBB-E0907B7E09E2}"/>
                    </a:ext>
                  </a:extLst>
                </p:cNvPr>
                <p:cNvSpPr txBox="1"/>
                <p:nvPr>
                  <p:custDataLst>
                    <p:tags r:id="rId21"/>
                  </p:custDataLst>
                </p:nvPr>
              </p:nvSpPr>
              <p:spPr>
                <a:xfrm>
                  <a:off x="5266969" y="3194504"/>
                  <a:ext cx="468359" cy="1200329"/>
                </a:xfrm>
                <a:prstGeom prst="rect">
                  <a:avLst/>
                </a:prstGeom>
                <a:noFill/>
              </p:spPr>
              <p:txBody>
                <a:bodyPr wrap="square" rtlCol="0" anchor="t">
                  <a:spAutoFit/>
                </a:bodyPr>
                <a:lstStyle/>
                <a:p>
                  <a:r>
                    <a:rPr lang="zh-CN" altLang="en-US" spc="100">
                      <a:solidFill>
                        <a:srgbClr val="00B050"/>
                      </a:solidFill>
                      <a:sym typeface="+mn-ea"/>
                    </a:rPr>
                    <a:t>控制命令</a:t>
                  </a:r>
                </a:p>
              </p:txBody>
            </p:sp>
            <p:sp>
              <p:nvSpPr>
                <p:cNvPr id="31" name="文本框 30">
                  <a:extLst>
                    <a:ext uri="{FF2B5EF4-FFF2-40B4-BE49-F238E27FC236}">
                      <a16:creationId xmlns:a16="http://schemas.microsoft.com/office/drawing/2014/main" id="{CBD513F1-93D6-F38D-EC7D-88A9B292B23C}"/>
                    </a:ext>
                  </a:extLst>
                </p:cNvPr>
                <p:cNvSpPr txBox="1"/>
                <p:nvPr>
                  <p:custDataLst>
                    <p:tags r:id="rId22"/>
                  </p:custDataLst>
                </p:nvPr>
              </p:nvSpPr>
              <p:spPr>
                <a:xfrm>
                  <a:off x="4378571" y="3214351"/>
                  <a:ext cx="468359" cy="1200329"/>
                </a:xfrm>
                <a:prstGeom prst="rect">
                  <a:avLst/>
                </a:prstGeom>
                <a:noFill/>
              </p:spPr>
              <p:txBody>
                <a:bodyPr wrap="square" rtlCol="0" anchor="t">
                  <a:spAutoFit/>
                </a:bodyPr>
                <a:lstStyle/>
                <a:p>
                  <a:r>
                    <a:rPr lang="zh-CN" altLang="en-US" spc="100">
                      <a:solidFill>
                        <a:srgbClr val="00B050"/>
                      </a:solidFill>
                      <a:sym typeface="+mn-ea"/>
                    </a:rPr>
                    <a:t>控制命令</a:t>
                  </a:r>
                </a:p>
              </p:txBody>
            </p:sp>
            <p:sp>
              <p:nvSpPr>
                <p:cNvPr id="32" name="文本框 31">
                  <a:extLst>
                    <a:ext uri="{FF2B5EF4-FFF2-40B4-BE49-F238E27FC236}">
                      <a16:creationId xmlns:a16="http://schemas.microsoft.com/office/drawing/2014/main" id="{E297132F-ECF4-31BE-DE1A-107EE50BC172}"/>
                    </a:ext>
                  </a:extLst>
                </p:cNvPr>
                <p:cNvSpPr txBox="1"/>
                <p:nvPr>
                  <p:custDataLst>
                    <p:tags r:id="rId23"/>
                  </p:custDataLst>
                </p:nvPr>
              </p:nvSpPr>
              <p:spPr>
                <a:xfrm>
                  <a:off x="3918381" y="2439622"/>
                  <a:ext cx="1222217" cy="369332"/>
                </a:xfrm>
                <a:prstGeom prst="rect">
                  <a:avLst/>
                </a:prstGeom>
                <a:noFill/>
              </p:spPr>
              <p:txBody>
                <a:bodyPr wrap="square" rtlCol="0" anchor="t">
                  <a:spAutoFit/>
                </a:bodyPr>
                <a:lstStyle/>
                <a:p>
                  <a:r>
                    <a:rPr lang="zh-CN" altLang="en-US" spc="100">
                      <a:solidFill>
                        <a:srgbClr val="00B050"/>
                      </a:solidFill>
                      <a:ea typeface="微软雅黑" panose="020B0503020204020204" charset="-122"/>
                      <a:sym typeface="+mn-ea"/>
                    </a:rPr>
                    <a:t>控制命令</a:t>
                  </a:r>
                </a:p>
              </p:txBody>
            </p:sp>
            <p:sp>
              <p:nvSpPr>
                <p:cNvPr id="33" name="文本框 32">
                  <a:extLst>
                    <a:ext uri="{FF2B5EF4-FFF2-40B4-BE49-F238E27FC236}">
                      <a16:creationId xmlns:a16="http://schemas.microsoft.com/office/drawing/2014/main" id="{7F5783F4-C537-FB92-FD78-01452E4B961C}"/>
                    </a:ext>
                  </a:extLst>
                </p:cNvPr>
                <p:cNvSpPr txBox="1"/>
                <p:nvPr>
                  <p:custDataLst>
                    <p:tags r:id="rId24"/>
                  </p:custDataLst>
                </p:nvPr>
              </p:nvSpPr>
              <p:spPr>
                <a:xfrm>
                  <a:off x="7156782" y="2453640"/>
                  <a:ext cx="1222217" cy="369332"/>
                </a:xfrm>
                <a:prstGeom prst="rect">
                  <a:avLst/>
                </a:prstGeom>
                <a:noFill/>
              </p:spPr>
              <p:txBody>
                <a:bodyPr wrap="square" rtlCol="0" anchor="t">
                  <a:spAutoFit/>
                </a:bodyPr>
                <a:lstStyle/>
                <a:p>
                  <a:r>
                    <a:rPr lang="zh-CN" altLang="en-US" spc="100">
                      <a:solidFill>
                        <a:srgbClr val="00B050"/>
                      </a:solidFill>
                      <a:sym typeface="+mn-ea"/>
                    </a:rPr>
                    <a:t>控制命令</a:t>
                  </a:r>
                </a:p>
              </p:txBody>
            </p:sp>
          </p:grpSp>
        </p:grpSp>
      </p:grpSp>
      <p:sp>
        <p:nvSpPr>
          <p:cNvPr id="34" name="矩形 33">
            <a:extLst>
              <a:ext uri="{FF2B5EF4-FFF2-40B4-BE49-F238E27FC236}">
                <a16:creationId xmlns:a16="http://schemas.microsoft.com/office/drawing/2014/main" id="{B670440F-4A75-7740-4058-F87348A8205A}"/>
              </a:ext>
            </a:extLst>
          </p:cNvPr>
          <p:cNvSpPr/>
          <p:nvPr>
            <p:custDataLst>
              <p:tags r:id="rId6"/>
            </p:custDataLst>
          </p:nvPr>
        </p:nvSpPr>
        <p:spPr>
          <a:xfrm>
            <a:off x="7359505" y="1097985"/>
            <a:ext cx="3353458" cy="830997"/>
          </a:xfrm>
          <a:prstGeom prst="rect">
            <a:avLst/>
          </a:prstGeom>
          <a:noFill/>
          <a:ln w="9525">
            <a:noFill/>
          </a:ln>
        </p:spPr>
        <p:txBody>
          <a:bodyPr wrap="square" anchor="ctr">
            <a:spAutoFit/>
          </a:bodyPr>
          <a:lstStyle/>
          <a:p>
            <a:pPr algn="l" eaLnBrk="0" hangingPunct="0"/>
            <a:r>
              <a:rPr lang="zh-CN" altLang="en-US" sz="2400" dirty="0">
                <a:latin typeface="方正悠黑体加粗" panose="02010600010101010101" charset="-122"/>
                <a:ea typeface="方正悠黑体加粗" panose="02010600010101010101" charset="-122"/>
                <a:cs typeface="方正悠黑体加粗" panose="02010600010101010101" charset="-122"/>
              </a:rPr>
              <a:t>控制流</a:t>
            </a:r>
            <a:endParaRPr lang="en-US" altLang="zh-CN" sz="2400" dirty="0">
              <a:latin typeface="方正悠黑体加粗" panose="02010600010101010101" charset="-122"/>
              <a:ea typeface="方正悠黑体加粗" panose="02010600010101010101" charset="-122"/>
              <a:cs typeface="方正悠黑体加粗" panose="02010600010101010101" charset="-122"/>
            </a:endParaRPr>
          </a:p>
          <a:p>
            <a:pPr algn="l" eaLnBrk="0" hangingPunct="0"/>
            <a:r>
              <a:rPr lang="zh-CN" altLang="en-US" sz="2400" dirty="0">
                <a:latin typeface="方正悠黑体加粗" panose="02010600010101010101" charset="-122"/>
                <a:ea typeface="方正悠黑体加粗" panose="02010600010101010101" charset="-122"/>
                <a:cs typeface="方正悠黑体加粗" panose="02010600010101010101" charset="-122"/>
              </a:rPr>
              <a:t>数据</a:t>
            </a:r>
            <a:r>
              <a:rPr lang="en-US" altLang="zh-CN" sz="2400" dirty="0">
                <a:latin typeface="方正悠黑体加粗" panose="02010600010101010101" charset="-122"/>
                <a:ea typeface="方正悠黑体加粗" panose="02010600010101010101" charset="-122"/>
                <a:cs typeface="方正悠黑体加粗" panose="02010600010101010101" charset="-122"/>
              </a:rPr>
              <a:t>/</a:t>
            </a:r>
            <a:r>
              <a:rPr lang="zh-CN" altLang="en-US" sz="2400" dirty="0">
                <a:latin typeface="方正悠黑体加粗" panose="02010600010101010101" charset="-122"/>
                <a:ea typeface="方正悠黑体加粗" panose="02010600010101010101" charset="-122"/>
                <a:cs typeface="方正悠黑体加粗" panose="02010600010101010101" charset="-122"/>
              </a:rPr>
              <a:t>指令流</a:t>
            </a:r>
          </a:p>
        </p:txBody>
      </p:sp>
      <p:cxnSp>
        <p:nvCxnSpPr>
          <p:cNvPr id="35" name="直接箭头连接符 34">
            <a:extLst>
              <a:ext uri="{FF2B5EF4-FFF2-40B4-BE49-F238E27FC236}">
                <a16:creationId xmlns:a16="http://schemas.microsoft.com/office/drawing/2014/main" id="{70946272-488D-E0E2-4D63-A194EBC947EB}"/>
              </a:ext>
            </a:extLst>
          </p:cNvPr>
          <p:cNvCxnSpPr/>
          <p:nvPr>
            <p:custDataLst>
              <p:tags r:id="rId7"/>
            </p:custDataLst>
          </p:nvPr>
        </p:nvCxnSpPr>
        <p:spPr>
          <a:xfrm>
            <a:off x="6313593" y="1711267"/>
            <a:ext cx="9428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7908E29-1E7C-DDD2-9A18-57C66D4F9070}"/>
              </a:ext>
            </a:extLst>
          </p:cNvPr>
          <p:cNvCxnSpPr/>
          <p:nvPr>
            <p:custDataLst>
              <p:tags r:id="rId8"/>
            </p:custDataLst>
          </p:nvPr>
        </p:nvCxnSpPr>
        <p:spPr>
          <a:xfrm>
            <a:off x="6288655" y="1326339"/>
            <a:ext cx="94284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94A01FC-0517-0E6F-CE11-2C34F2A70BE9}"/>
              </a:ext>
            </a:extLst>
          </p:cNvPr>
          <p:cNvCxnSpPr/>
          <p:nvPr>
            <p:custDataLst>
              <p:tags r:id="rId9"/>
            </p:custDataLst>
          </p:nvPr>
        </p:nvCxnSpPr>
        <p:spPr>
          <a:xfrm flipV="1">
            <a:off x="1682397" y="4554556"/>
            <a:ext cx="785191" cy="993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8" name="TextBox 45">
            <a:extLst>
              <a:ext uri="{FF2B5EF4-FFF2-40B4-BE49-F238E27FC236}">
                <a16:creationId xmlns:a16="http://schemas.microsoft.com/office/drawing/2014/main" id="{E11AA912-446E-3DD1-911C-C7A29CCE47F8}"/>
              </a:ext>
            </a:extLst>
          </p:cNvPr>
          <p:cNvSpPr txBox="1"/>
          <p:nvPr>
            <p:custDataLst>
              <p:tags r:id="rId10"/>
            </p:custDataLst>
          </p:nvPr>
        </p:nvSpPr>
        <p:spPr>
          <a:xfrm>
            <a:off x="1602883" y="4147052"/>
            <a:ext cx="697627" cy="400110"/>
          </a:xfrm>
          <a:prstGeom prst="rect">
            <a:avLst/>
          </a:prstGeom>
          <a:noFill/>
        </p:spPr>
        <p:txBody>
          <a:bodyPr wrap="none" rtlCol="0">
            <a:spAutoFit/>
          </a:bodyPr>
          <a:lstStyle/>
          <a:p>
            <a:r>
              <a:rPr lang="zh-CN" altLang="en-US" sz="2000"/>
              <a:t>数据</a:t>
            </a:r>
          </a:p>
        </p:txBody>
      </p:sp>
      <p:cxnSp>
        <p:nvCxnSpPr>
          <p:cNvPr id="39" name="直接箭头连接符 38">
            <a:extLst>
              <a:ext uri="{FF2B5EF4-FFF2-40B4-BE49-F238E27FC236}">
                <a16:creationId xmlns:a16="http://schemas.microsoft.com/office/drawing/2014/main" id="{C66749C1-C0E1-549B-9D70-C7F3367ED663}"/>
              </a:ext>
            </a:extLst>
          </p:cNvPr>
          <p:cNvCxnSpPr/>
          <p:nvPr>
            <p:custDataLst>
              <p:tags r:id="rId11"/>
            </p:custDataLst>
          </p:nvPr>
        </p:nvCxnSpPr>
        <p:spPr>
          <a:xfrm flipV="1">
            <a:off x="9705016" y="4529733"/>
            <a:ext cx="785191" cy="993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0" name="TextBox 51">
            <a:extLst>
              <a:ext uri="{FF2B5EF4-FFF2-40B4-BE49-F238E27FC236}">
                <a16:creationId xmlns:a16="http://schemas.microsoft.com/office/drawing/2014/main" id="{C5FD60EF-A18C-E1DE-2304-C369C08FB85A}"/>
              </a:ext>
            </a:extLst>
          </p:cNvPr>
          <p:cNvSpPr txBox="1"/>
          <p:nvPr>
            <p:custDataLst>
              <p:tags r:id="rId12"/>
            </p:custDataLst>
          </p:nvPr>
        </p:nvSpPr>
        <p:spPr>
          <a:xfrm>
            <a:off x="9635441" y="4092411"/>
            <a:ext cx="697627" cy="400110"/>
          </a:xfrm>
          <a:prstGeom prst="rect">
            <a:avLst/>
          </a:prstGeom>
          <a:noFill/>
        </p:spPr>
        <p:txBody>
          <a:bodyPr wrap="none" rtlCol="0">
            <a:spAutoFit/>
          </a:bodyPr>
          <a:lstStyle/>
          <a:p>
            <a:r>
              <a:rPr lang="zh-CN" altLang="en-US" sz="2000" dirty="0"/>
              <a:t>结果</a:t>
            </a:r>
          </a:p>
        </p:txBody>
      </p:sp>
      <p:sp>
        <p:nvSpPr>
          <p:cNvPr id="41" name="文本框 40">
            <a:extLst>
              <a:ext uri="{FF2B5EF4-FFF2-40B4-BE49-F238E27FC236}">
                <a16:creationId xmlns:a16="http://schemas.microsoft.com/office/drawing/2014/main" id="{E771EBFF-7606-12FE-A4BE-22F916114313}"/>
              </a:ext>
            </a:extLst>
          </p:cNvPr>
          <p:cNvSpPr txBox="1"/>
          <p:nvPr/>
        </p:nvSpPr>
        <p:spPr>
          <a:xfrm>
            <a:off x="847929" y="272521"/>
            <a:ext cx="5440726" cy="646331"/>
          </a:xfrm>
          <a:prstGeom prst="rect">
            <a:avLst/>
          </a:prstGeom>
          <a:noFill/>
        </p:spPr>
        <p:txBody>
          <a:bodyPr wrap="square" rtlCol="0" anchor="t">
            <a:spAutoFit/>
          </a:bodyPr>
          <a:lstStyle/>
          <a:p>
            <a:r>
              <a:rPr lang="zh-CN" altLang="en-US" sz="3600" b="1" dirty="0">
                <a:solidFill>
                  <a:srgbClr val="FF0000"/>
                </a:solidFill>
                <a:latin typeface="华文行楷" panose="02010800040101010101" pitchFamily="2" charset="-122"/>
                <a:ea typeface="华文行楷" panose="02010800040101010101" pitchFamily="2" charset="-122"/>
              </a:rPr>
              <a:t>“存储程序式”体系结构</a:t>
            </a:r>
          </a:p>
        </p:txBody>
      </p:sp>
      <p:grpSp>
        <p:nvGrpSpPr>
          <p:cNvPr id="42" name="组合 41">
            <a:extLst>
              <a:ext uri="{FF2B5EF4-FFF2-40B4-BE49-F238E27FC236}">
                <a16:creationId xmlns:a16="http://schemas.microsoft.com/office/drawing/2014/main" id="{90B423C0-9985-3A38-38A9-5A0C1720350A}"/>
              </a:ext>
            </a:extLst>
          </p:cNvPr>
          <p:cNvGrpSpPr/>
          <p:nvPr/>
        </p:nvGrpSpPr>
        <p:grpSpPr>
          <a:xfrm>
            <a:off x="233015" y="365392"/>
            <a:ext cx="440753" cy="336228"/>
            <a:chOff x="233015" y="365392"/>
            <a:chExt cx="440753" cy="336228"/>
          </a:xfrm>
        </p:grpSpPr>
        <p:sp>
          <p:nvSpPr>
            <p:cNvPr id="43" name="矩形: 圆角 42">
              <a:extLst>
                <a:ext uri="{FF2B5EF4-FFF2-40B4-BE49-F238E27FC236}">
                  <a16:creationId xmlns:a16="http://schemas.microsoft.com/office/drawing/2014/main" id="{DDAEC1A9-5EBD-275C-691B-60E9E6805A64}"/>
                </a:ext>
              </a:extLst>
            </p:cNvPr>
            <p:cNvSpPr/>
            <p:nvPr>
              <p:custDataLst>
                <p:tags r:id="rId13"/>
              </p:custDataLst>
            </p:nvPr>
          </p:nvSpPr>
          <p:spPr>
            <a:xfrm rot="2700000">
              <a:off x="233015" y="365392"/>
              <a:ext cx="336228" cy="336228"/>
            </a:xfrm>
            <a:prstGeom prst="roundRect">
              <a:avLst/>
            </a:prstGeom>
            <a:noFill/>
            <a:ln w="38100">
              <a:solidFill>
                <a:srgbClr val="334A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4" name="矩形: 圆角 43">
              <a:extLst>
                <a:ext uri="{FF2B5EF4-FFF2-40B4-BE49-F238E27FC236}">
                  <a16:creationId xmlns:a16="http://schemas.microsoft.com/office/drawing/2014/main" id="{EB5A9FC9-3275-3C7E-B972-425EA2760CEC}"/>
                </a:ext>
              </a:extLst>
            </p:cNvPr>
            <p:cNvSpPr/>
            <p:nvPr>
              <p:custDataLst>
                <p:tags r:id="rId14"/>
              </p:custDataLst>
            </p:nvPr>
          </p:nvSpPr>
          <p:spPr>
            <a:xfrm rot="2700000">
              <a:off x="337540" y="365392"/>
              <a:ext cx="336228" cy="336228"/>
            </a:xfrm>
            <a:prstGeom prst="roundRect">
              <a:avLst/>
            </a:prstGeom>
            <a:solidFill>
              <a:srgbClr val="FCA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3075252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4">
            <a:extLst>
              <a:ext uri="{FF2B5EF4-FFF2-40B4-BE49-F238E27FC236}">
                <a16:creationId xmlns:a16="http://schemas.microsoft.com/office/drawing/2014/main" id="{6BCB6F5A-B8D8-B22E-4C6C-2FF30CE517A1}"/>
              </a:ext>
            </a:extLst>
          </p:cNvPr>
          <p:cNvSpPr txBox="1"/>
          <p:nvPr>
            <p:custDataLst>
              <p:tags r:id="rId1"/>
            </p:custDataLst>
          </p:nvPr>
        </p:nvSpPr>
        <p:spPr>
          <a:xfrm>
            <a:off x="-101372" y="2154094"/>
            <a:ext cx="615553" cy="1887696"/>
          </a:xfrm>
          <a:prstGeom prst="rect">
            <a:avLst/>
          </a:prstGeom>
          <a:noFill/>
        </p:spPr>
        <p:txBody>
          <a:bodyPr vert="eaVert" wrap="none" rtlCol="0">
            <a:spAutoFit/>
          </a:bodyPr>
          <a:lstStyle/>
          <a:p>
            <a:r>
              <a:rPr lang="zh-CN" altLang="en-US" sz="2800" dirty="0"/>
              <a:t>计算机软件</a:t>
            </a:r>
          </a:p>
        </p:txBody>
      </p:sp>
      <p:sp>
        <p:nvSpPr>
          <p:cNvPr id="6" name="TextBox 16">
            <a:extLst>
              <a:ext uri="{FF2B5EF4-FFF2-40B4-BE49-F238E27FC236}">
                <a16:creationId xmlns:a16="http://schemas.microsoft.com/office/drawing/2014/main" id="{4B970AD3-AA48-B05F-1927-B47EB8EB2691}"/>
              </a:ext>
            </a:extLst>
          </p:cNvPr>
          <p:cNvSpPr txBox="1"/>
          <p:nvPr>
            <p:custDataLst>
              <p:tags r:id="rId2"/>
            </p:custDataLst>
          </p:nvPr>
        </p:nvSpPr>
        <p:spPr>
          <a:xfrm>
            <a:off x="2398779" y="447868"/>
            <a:ext cx="9456943" cy="461665"/>
          </a:xfrm>
          <a:prstGeom prst="rect">
            <a:avLst/>
          </a:prstGeom>
          <a:noFill/>
        </p:spPr>
        <p:txBody>
          <a:bodyPr wrap="square" rtlCol="0">
            <a:spAutoFit/>
          </a:bodyPr>
          <a:lstStyle/>
          <a:p>
            <a:r>
              <a:rPr lang="zh-CN" altLang="en-US" sz="2400" dirty="0"/>
              <a:t>控制和协调计算机及外部设备，支持应用软件开发和运行的软件。</a:t>
            </a:r>
            <a:endParaRPr lang="en-US" altLang="zh-CN" sz="2400" dirty="0"/>
          </a:p>
        </p:txBody>
      </p:sp>
      <p:sp>
        <p:nvSpPr>
          <p:cNvPr id="7" name="矩形 6">
            <a:extLst>
              <a:ext uri="{FF2B5EF4-FFF2-40B4-BE49-F238E27FC236}">
                <a16:creationId xmlns:a16="http://schemas.microsoft.com/office/drawing/2014/main" id="{3943DA59-29D6-9338-F6A5-38FD2B40577D}"/>
              </a:ext>
            </a:extLst>
          </p:cNvPr>
          <p:cNvSpPr/>
          <p:nvPr>
            <p:custDataLst>
              <p:tags r:id="rId3"/>
            </p:custDataLst>
          </p:nvPr>
        </p:nvSpPr>
        <p:spPr>
          <a:xfrm>
            <a:off x="902717" y="4745445"/>
            <a:ext cx="1406410" cy="461665"/>
          </a:xfrm>
          <a:prstGeom prst="rect">
            <a:avLst/>
          </a:prstGeom>
        </p:spPr>
        <p:txBody>
          <a:bodyPr wrap="square">
            <a:spAutoFit/>
          </a:bodyPr>
          <a:lstStyle/>
          <a:p>
            <a:r>
              <a:rPr lang="zh-CN" altLang="en-US" sz="2400" dirty="0"/>
              <a:t>应用软件</a:t>
            </a:r>
            <a:endParaRPr lang="en-US" altLang="zh-CN" sz="2400" dirty="0"/>
          </a:p>
        </p:txBody>
      </p:sp>
      <p:sp>
        <p:nvSpPr>
          <p:cNvPr id="11" name="TextBox 16">
            <a:extLst>
              <a:ext uri="{FF2B5EF4-FFF2-40B4-BE49-F238E27FC236}">
                <a16:creationId xmlns:a16="http://schemas.microsoft.com/office/drawing/2014/main" id="{A396D3F4-6D44-E4FB-FFE7-1885D3C0B06D}"/>
              </a:ext>
            </a:extLst>
          </p:cNvPr>
          <p:cNvSpPr txBox="1"/>
          <p:nvPr>
            <p:custDataLst>
              <p:tags r:id="rId4"/>
            </p:custDataLst>
          </p:nvPr>
        </p:nvSpPr>
        <p:spPr>
          <a:xfrm>
            <a:off x="705486" y="1148508"/>
            <a:ext cx="1469660" cy="461665"/>
          </a:xfrm>
          <a:prstGeom prst="rect">
            <a:avLst/>
          </a:prstGeom>
          <a:noFill/>
        </p:spPr>
        <p:txBody>
          <a:bodyPr wrap="square" rtlCol="0">
            <a:spAutoFit/>
          </a:bodyPr>
          <a:lstStyle/>
          <a:p>
            <a:r>
              <a:rPr lang="zh-CN" altLang="en-US" sz="2400" dirty="0"/>
              <a:t>系统软件</a:t>
            </a:r>
            <a:endParaRPr lang="en-US" altLang="zh-CN" sz="2400" dirty="0"/>
          </a:p>
        </p:txBody>
      </p:sp>
      <p:sp>
        <p:nvSpPr>
          <p:cNvPr id="12" name="左大括号 11">
            <a:extLst>
              <a:ext uri="{FF2B5EF4-FFF2-40B4-BE49-F238E27FC236}">
                <a16:creationId xmlns:a16="http://schemas.microsoft.com/office/drawing/2014/main" id="{E2E80D56-A492-3561-A622-DE8482FA6E48}"/>
              </a:ext>
            </a:extLst>
          </p:cNvPr>
          <p:cNvSpPr/>
          <p:nvPr/>
        </p:nvSpPr>
        <p:spPr>
          <a:xfrm>
            <a:off x="3243421" y="1321064"/>
            <a:ext cx="213985" cy="2031736"/>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104A1773-9772-DE5E-E7E1-9BDACA11BDA6}"/>
              </a:ext>
            </a:extLst>
          </p:cNvPr>
          <p:cNvSpPr txBox="1"/>
          <p:nvPr/>
        </p:nvSpPr>
        <p:spPr>
          <a:xfrm>
            <a:off x="3463189" y="1148508"/>
            <a:ext cx="194261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操作系统</a:t>
            </a:r>
          </a:p>
        </p:txBody>
      </p:sp>
      <p:sp>
        <p:nvSpPr>
          <p:cNvPr id="14" name="文本框 13">
            <a:extLst>
              <a:ext uri="{FF2B5EF4-FFF2-40B4-BE49-F238E27FC236}">
                <a16:creationId xmlns:a16="http://schemas.microsoft.com/office/drawing/2014/main" id="{AA0485B4-A3B9-01A3-4A24-00A75F626CDC}"/>
              </a:ext>
            </a:extLst>
          </p:cNvPr>
          <p:cNvSpPr txBox="1"/>
          <p:nvPr/>
        </p:nvSpPr>
        <p:spPr>
          <a:xfrm>
            <a:off x="3463189" y="1768220"/>
            <a:ext cx="313313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计算机语言处理程序</a:t>
            </a:r>
          </a:p>
        </p:txBody>
      </p:sp>
      <p:sp>
        <p:nvSpPr>
          <p:cNvPr id="15" name="TextBox 16">
            <a:extLst>
              <a:ext uri="{FF2B5EF4-FFF2-40B4-BE49-F238E27FC236}">
                <a16:creationId xmlns:a16="http://schemas.microsoft.com/office/drawing/2014/main" id="{5B59593D-D01D-1C5A-B7D0-384B867687DF}"/>
              </a:ext>
            </a:extLst>
          </p:cNvPr>
          <p:cNvSpPr txBox="1"/>
          <p:nvPr>
            <p:custDataLst>
              <p:tags r:id="rId5"/>
            </p:custDataLst>
          </p:nvPr>
        </p:nvSpPr>
        <p:spPr>
          <a:xfrm>
            <a:off x="2393337" y="1874245"/>
            <a:ext cx="830677" cy="461665"/>
          </a:xfrm>
          <a:prstGeom prst="rect">
            <a:avLst/>
          </a:prstGeom>
          <a:noFill/>
        </p:spPr>
        <p:txBody>
          <a:bodyPr wrap="square" rtlCol="0">
            <a:spAutoFit/>
          </a:bodyPr>
          <a:lstStyle/>
          <a:p>
            <a:r>
              <a:rPr lang="zh-CN" altLang="en-US" sz="2400" b="1" dirty="0">
                <a:solidFill>
                  <a:srgbClr val="FF0000"/>
                </a:solidFill>
              </a:rPr>
              <a:t>分类</a:t>
            </a:r>
            <a:endParaRPr lang="en-US" altLang="zh-CN" sz="2400" b="1" dirty="0">
              <a:solidFill>
                <a:srgbClr val="FF0000"/>
              </a:solidFill>
            </a:endParaRPr>
          </a:p>
        </p:txBody>
      </p:sp>
      <p:sp>
        <p:nvSpPr>
          <p:cNvPr id="16" name="左大括号 15">
            <a:extLst>
              <a:ext uri="{FF2B5EF4-FFF2-40B4-BE49-F238E27FC236}">
                <a16:creationId xmlns:a16="http://schemas.microsoft.com/office/drawing/2014/main" id="{B8F5110D-00DB-E608-0D91-7653FD384C91}"/>
              </a:ext>
            </a:extLst>
          </p:cNvPr>
          <p:cNvSpPr/>
          <p:nvPr/>
        </p:nvSpPr>
        <p:spPr>
          <a:xfrm>
            <a:off x="2079736" y="603311"/>
            <a:ext cx="331188" cy="1552060"/>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9F99F144-9C2A-B373-DF74-0C0EFF9559CC}"/>
              </a:ext>
            </a:extLst>
          </p:cNvPr>
          <p:cNvSpPr txBox="1"/>
          <p:nvPr/>
        </p:nvSpPr>
        <p:spPr>
          <a:xfrm>
            <a:off x="3463189" y="2387932"/>
            <a:ext cx="252410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数据库管理系统</a:t>
            </a:r>
          </a:p>
        </p:txBody>
      </p:sp>
      <p:sp>
        <p:nvSpPr>
          <p:cNvPr id="18" name="文本框 17">
            <a:extLst>
              <a:ext uri="{FF2B5EF4-FFF2-40B4-BE49-F238E27FC236}">
                <a16:creationId xmlns:a16="http://schemas.microsoft.com/office/drawing/2014/main" id="{9C4093E9-892E-0222-6617-1DCEC41B5E79}"/>
              </a:ext>
            </a:extLst>
          </p:cNvPr>
          <p:cNvSpPr txBox="1"/>
          <p:nvPr/>
        </p:nvSpPr>
        <p:spPr>
          <a:xfrm>
            <a:off x="3463189" y="3007645"/>
            <a:ext cx="313313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其他辅助程序软件</a:t>
            </a:r>
          </a:p>
        </p:txBody>
      </p:sp>
      <p:sp>
        <p:nvSpPr>
          <p:cNvPr id="19" name="文本框 18">
            <a:extLst>
              <a:ext uri="{FF2B5EF4-FFF2-40B4-BE49-F238E27FC236}">
                <a16:creationId xmlns:a16="http://schemas.microsoft.com/office/drawing/2014/main" id="{06000D80-8F12-DE09-72AA-4975E7157472}"/>
              </a:ext>
            </a:extLst>
          </p:cNvPr>
          <p:cNvSpPr txBox="1"/>
          <p:nvPr/>
        </p:nvSpPr>
        <p:spPr>
          <a:xfrm>
            <a:off x="6408039" y="1114773"/>
            <a:ext cx="5041748"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Windows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Mac OS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Linux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Unix</a:t>
            </a:r>
            <a:endParaRPr lang="zh-CN" altLang="en-US" sz="2400" dirty="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5D477FD4-75AD-5AB9-353B-C8652EB2ECB2}"/>
              </a:ext>
            </a:extLst>
          </p:cNvPr>
          <p:cNvSpPr txBox="1"/>
          <p:nvPr/>
        </p:nvSpPr>
        <p:spPr>
          <a:xfrm>
            <a:off x="6408039" y="1710528"/>
            <a:ext cx="6177047"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Python</a:t>
            </a:r>
            <a:r>
              <a:rPr lang="zh-CN" altLang="en-US" sz="2400" dirty="0">
                <a:latin typeface="宋体" panose="02010600030101010101" pitchFamily="2" charset="-122"/>
                <a:ea typeface="宋体" panose="02010600030101010101" pitchFamily="2" charset="-122"/>
              </a:rPr>
              <a:t>编译器、编译程序、汇编语言汇编器</a:t>
            </a:r>
          </a:p>
        </p:txBody>
      </p:sp>
      <p:sp>
        <p:nvSpPr>
          <p:cNvPr id="21" name="文本框 20">
            <a:extLst>
              <a:ext uri="{FF2B5EF4-FFF2-40B4-BE49-F238E27FC236}">
                <a16:creationId xmlns:a16="http://schemas.microsoft.com/office/drawing/2014/main" id="{E60A8381-F837-0131-5920-1257D6D09111}"/>
              </a:ext>
            </a:extLst>
          </p:cNvPr>
          <p:cNvSpPr txBox="1"/>
          <p:nvPr/>
        </p:nvSpPr>
        <p:spPr>
          <a:xfrm>
            <a:off x="6408039" y="2318821"/>
            <a:ext cx="6177047"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MySQL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Oracle</a:t>
            </a:r>
            <a:endParaRPr lang="zh-CN" altLang="en-US" sz="2400" dirty="0">
              <a:latin typeface="宋体" panose="02010600030101010101" pitchFamily="2" charset="-122"/>
              <a:ea typeface="宋体" panose="02010600030101010101" pitchFamily="2" charset="-122"/>
            </a:endParaRPr>
          </a:p>
        </p:txBody>
      </p:sp>
      <p:sp>
        <p:nvSpPr>
          <p:cNvPr id="22" name="左大括号 21">
            <a:extLst>
              <a:ext uri="{FF2B5EF4-FFF2-40B4-BE49-F238E27FC236}">
                <a16:creationId xmlns:a16="http://schemas.microsoft.com/office/drawing/2014/main" id="{4B38F408-C712-2C1C-ECB1-F664827169D6}"/>
              </a:ext>
            </a:extLst>
          </p:cNvPr>
          <p:cNvSpPr/>
          <p:nvPr/>
        </p:nvSpPr>
        <p:spPr>
          <a:xfrm>
            <a:off x="517101" y="1222956"/>
            <a:ext cx="331187" cy="3715513"/>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3" name="左大括号 22">
            <a:extLst>
              <a:ext uri="{FF2B5EF4-FFF2-40B4-BE49-F238E27FC236}">
                <a16:creationId xmlns:a16="http://schemas.microsoft.com/office/drawing/2014/main" id="{9874C002-5CB1-6A06-6305-E88A0EA7FC39}"/>
              </a:ext>
            </a:extLst>
          </p:cNvPr>
          <p:cNvSpPr/>
          <p:nvPr/>
        </p:nvSpPr>
        <p:spPr>
          <a:xfrm>
            <a:off x="2309126" y="3928507"/>
            <a:ext cx="331187" cy="193003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5" name="文本框 24">
            <a:extLst>
              <a:ext uri="{FF2B5EF4-FFF2-40B4-BE49-F238E27FC236}">
                <a16:creationId xmlns:a16="http://schemas.microsoft.com/office/drawing/2014/main" id="{FAFFF814-7878-2E70-2DCB-863E032BCEC3}"/>
              </a:ext>
            </a:extLst>
          </p:cNvPr>
          <p:cNvSpPr txBox="1"/>
          <p:nvPr/>
        </p:nvSpPr>
        <p:spPr>
          <a:xfrm>
            <a:off x="2808675" y="3855847"/>
            <a:ext cx="5697290" cy="461665"/>
          </a:xfrm>
          <a:prstGeom prst="rect">
            <a:avLst/>
          </a:prstGeom>
          <a:noFill/>
        </p:spPr>
        <p:txBody>
          <a:bodyPr wrap="square">
            <a:spAutoFit/>
          </a:bodyPr>
          <a:lstStyle/>
          <a:p>
            <a:r>
              <a:rPr lang="zh-CN" altLang="en-US" sz="2400" dirty="0"/>
              <a:t>概念：为了某种特定用途而开发的软件</a:t>
            </a:r>
          </a:p>
        </p:txBody>
      </p:sp>
      <p:sp>
        <p:nvSpPr>
          <p:cNvPr id="26" name="文本框 25">
            <a:extLst>
              <a:ext uri="{FF2B5EF4-FFF2-40B4-BE49-F238E27FC236}">
                <a16:creationId xmlns:a16="http://schemas.microsoft.com/office/drawing/2014/main" id="{A947B5AA-92B6-19B2-BF53-41E3D4D962FB}"/>
              </a:ext>
            </a:extLst>
          </p:cNvPr>
          <p:cNvSpPr txBox="1"/>
          <p:nvPr/>
        </p:nvSpPr>
        <p:spPr>
          <a:xfrm>
            <a:off x="2573987" y="5282224"/>
            <a:ext cx="830677" cy="461665"/>
          </a:xfrm>
          <a:prstGeom prst="rect">
            <a:avLst/>
          </a:prstGeom>
          <a:noFill/>
        </p:spPr>
        <p:txBody>
          <a:bodyPr wrap="square">
            <a:spAutoFit/>
          </a:bodyPr>
          <a:lstStyle/>
          <a:p>
            <a:r>
              <a:rPr lang="zh-CN" altLang="en-US" sz="2400" dirty="0"/>
              <a:t>分类</a:t>
            </a:r>
          </a:p>
        </p:txBody>
      </p:sp>
      <p:sp>
        <p:nvSpPr>
          <p:cNvPr id="27" name="左大括号 26">
            <a:extLst>
              <a:ext uri="{FF2B5EF4-FFF2-40B4-BE49-F238E27FC236}">
                <a16:creationId xmlns:a16="http://schemas.microsoft.com/office/drawing/2014/main" id="{C8D5CFBA-2349-6E0D-6195-47053B77D424}"/>
              </a:ext>
            </a:extLst>
          </p:cNvPr>
          <p:cNvSpPr/>
          <p:nvPr/>
        </p:nvSpPr>
        <p:spPr>
          <a:xfrm>
            <a:off x="3391360" y="4820559"/>
            <a:ext cx="272423" cy="1415291"/>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8" name="文本框 27">
            <a:extLst>
              <a:ext uri="{FF2B5EF4-FFF2-40B4-BE49-F238E27FC236}">
                <a16:creationId xmlns:a16="http://schemas.microsoft.com/office/drawing/2014/main" id="{CD962FB3-6C38-69E6-EC64-5EC78898A66D}"/>
              </a:ext>
            </a:extLst>
          </p:cNvPr>
          <p:cNvSpPr txBox="1"/>
          <p:nvPr/>
        </p:nvSpPr>
        <p:spPr>
          <a:xfrm>
            <a:off x="3706908" y="4690976"/>
            <a:ext cx="1579863" cy="461665"/>
          </a:xfrm>
          <a:prstGeom prst="rect">
            <a:avLst/>
          </a:prstGeom>
          <a:noFill/>
        </p:spPr>
        <p:txBody>
          <a:bodyPr wrap="square">
            <a:spAutoFit/>
          </a:bodyPr>
          <a:lstStyle/>
          <a:p>
            <a:r>
              <a:rPr lang="zh-CN" altLang="en-US" sz="2400" dirty="0"/>
              <a:t>办公软件</a:t>
            </a:r>
          </a:p>
        </p:txBody>
      </p:sp>
      <p:sp>
        <p:nvSpPr>
          <p:cNvPr id="29" name="文本框 28">
            <a:extLst>
              <a:ext uri="{FF2B5EF4-FFF2-40B4-BE49-F238E27FC236}">
                <a16:creationId xmlns:a16="http://schemas.microsoft.com/office/drawing/2014/main" id="{EED290AD-0FFF-58B5-D6CF-85959C7C6E19}"/>
              </a:ext>
            </a:extLst>
          </p:cNvPr>
          <p:cNvSpPr txBox="1"/>
          <p:nvPr/>
        </p:nvSpPr>
        <p:spPr>
          <a:xfrm>
            <a:off x="3644563" y="5875920"/>
            <a:ext cx="1579863" cy="461665"/>
          </a:xfrm>
          <a:prstGeom prst="rect">
            <a:avLst/>
          </a:prstGeom>
          <a:noFill/>
        </p:spPr>
        <p:txBody>
          <a:bodyPr wrap="square">
            <a:spAutoFit/>
          </a:bodyPr>
          <a:lstStyle/>
          <a:p>
            <a:r>
              <a:rPr lang="zh-CN" altLang="en-US" sz="2400" dirty="0"/>
              <a:t>工具软件</a:t>
            </a:r>
          </a:p>
        </p:txBody>
      </p:sp>
      <p:sp>
        <p:nvSpPr>
          <p:cNvPr id="30" name="文本框 29">
            <a:extLst>
              <a:ext uri="{FF2B5EF4-FFF2-40B4-BE49-F238E27FC236}">
                <a16:creationId xmlns:a16="http://schemas.microsoft.com/office/drawing/2014/main" id="{E71597EC-83B2-4402-3209-826FB3210F2E}"/>
              </a:ext>
            </a:extLst>
          </p:cNvPr>
          <p:cNvSpPr txBox="1"/>
          <p:nvPr/>
        </p:nvSpPr>
        <p:spPr>
          <a:xfrm>
            <a:off x="5200847" y="4657259"/>
            <a:ext cx="2208638" cy="461665"/>
          </a:xfrm>
          <a:prstGeom prst="rect">
            <a:avLst/>
          </a:prstGeom>
          <a:noFill/>
        </p:spPr>
        <p:txBody>
          <a:bodyPr wrap="square">
            <a:spAutoFit/>
          </a:bodyPr>
          <a:lstStyle/>
          <a:p>
            <a:r>
              <a:rPr lang="en-US" altLang="zh-CN" sz="2400" dirty="0"/>
              <a:t>Excel</a:t>
            </a:r>
            <a:r>
              <a:rPr lang="zh-CN" altLang="en-US" sz="2400" dirty="0"/>
              <a:t>、</a:t>
            </a:r>
            <a:r>
              <a:rPr lang="en-US" altLang="zh-CN" sz="2400" dirty="0"/>
              <a:t>PPT</a:t>
            </a:r>
            <a:r>
              <a:rPr lang="zh-CN" altLang="en-US" sz="2400" dirty="0"/>
              <a:t>等</a:t>
            </a:r>
          </a:p>
        </p:txBody>
      </p:sp>
      <p:sp>
        <p:nvSpPr>
          <p:cNvPr id="32" name="文本框 31">
            <a:extLst>
              <a:ext uri="{FF2B5EF4-FFF2-40B4-BE49-F238E27FC236}">
                <a16:creationId xmlns:a16="http://schemas.microsoft.com/office/drawing/2014/main" id="{64035503-8FFD-E4C1-C93E-CFD15C6DDF91}"/>
              </a:ext>
            </a:extLst>
          </p:cNvPr>
          <p:cNvSpPr txBox="1"/>
          <p:nvPr/>
        </p:nvSpPr>
        <p:spPr>
          <a:xfrm>
            <a:off x="5257952" y="5858542"/>
            <a:ext cx="6421410" cy="461665"/>
          </a:xfrm>
          <a:prstGeom prst="rect">
            <a:avLst/>
          </a:prstGeom>
          <a:noFill/>
        </p:spPr>
        <p:txBody>
          <a:bodyPr wrap="square">
            <a:spAutoFit/>
          </a:bodyPr>
          <a:lstStyle/>
          <a:p>
            <a:r>
              <a:rPr lang="zh-CN" altLang="en-US" sz="2400" dirty="0">
                <a:solidFill>
                  <a:schemeClr val="tx1">
                    <a:lumMod val="75000"/>
                    <a:lumOff val="25000"/>
                  </a:schemeClr>
                </a:solidFill>
              </a:rPr>
              <a:t>系统维护、系统美化、图像编辑、音视频处理</a:t>
            </a:r>
            <a:endParaRPr lang="zh-CN" altLang="en-US" sz="2400" dirty="0"/>
          </a:p>
        </p:txBody>
      </p:sp>
    </p:spTree>
    <p:extLst>
      <p:ext uri="{BB962C8B-B14F-4D97-AF65-F5344CB8AC3E}">
        <p14:creationId xmlns:p14="http://schemas.microsoft.com/office/powerpoint/2010/main" val="242814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animBg="1"/>
      <p:bldP spid="13" grpId="0"/>
      <p:bldP spid="14" grpId="0"/>
      <p:bldP spid="15" grpId="0"/>
      <p:bldP spid="16" grpId="0" animBg="1"/>
      <p:bldP spid="17" grpId="0"/>
      <p:bldP spid="18" grpId="0"/>
      <p:bldP spid="19" grpId="0"/>
      <p:bldP spid="20" grpId="0"/>
      <p:bldP spid="21" grpId="0"/>
      <p:bldP spid="23" grpId="0" animBg="1"/>
      <p:bldP spid="25" grpId="0"/>
      <p:bldP spid="26" grpId="0"/>
      <p:bldP spid="27" grpId="0" animBg="1"/>
      <p:bldP spid="28" grpId="0"/>
      <p:bldP spid="29" grpId="0"/>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FB7EDC82-00DD-9273-459A-23613474A45E}"/>
              </a:ext>
            </a:extLst>
          </p:cNvPr>
          <p:cNvSpPr txBox="1"/>
          <p:nvPr>
            <p:custDataLst>
              <p:tags r:id="rId1"/>
            </p:custDataLst>
          </p:nvPr>
        </p:nvSpPr>
        <p:spPr>
          <a:xfrm>
            <a:off x="508228" y="1965408"/>
            <a:ext cx="615553" cy="1528624"/>
          </a:xfrm>
          <a:prstGeom prst="rect">
            <a:avLst/>
          </a:prstGeom>
          <a:noFill/>
        </p:spPr>
        <p:txBody>
          <a:bodyPr vert="eaVert" wrap="none" rtlCol="0">
            <a:spAutoFit/>
          </a:bodyPr>
          <a:lstStyle/>
          <a:p>
            <a:r>
              <a:rPr lang="zh-CN" altLang="en-US" sz="2800" dirty="0"/>
              <a:t>移动终端</a:t>
            </a:r>
          </a:p>
        </p:txBody>
      </p:sp>
      <p:sp>
        <p:nvSpPr>
          <p:cNvPr id="3" name="矩形 2">
            <a:extLst>
              <a:ext uri="{FF2B5EF4-FFF2-40B4-BE49-F238E27FC236}">
                <a16:creationId xmlns:a16="http://schemas.microsoft.com/office/drawing/2014/main" id="{58FE8FF9-3E48-E98B-FB34-4F5502E962C3}"/>
              </a:ext>
            </a:extLst>
          </p:cNvPr>
          <p:cNvSpPr/>
          <p:nvPr>
            <p:custDataLst>
              <p:tags r:id="rId2"/>
            </p:custDataLst>
          </p:nvPr>
        </p:nvSpPr>
        <p:spPr>
          <a:xfrm>
            <a:off x="1423943" y="2268055"/>
            <a:ext cx="991397" cy="461665"/>
          </a:xfrm>
          <a:prstGeom prst="rect">
            <a:avLst/>
          </a:prstGeom>
        </p:spPr>
        <p:txBody>
          <a:bodyPr wrap="square">
            <a:spAutoFit/>
          </a:bodyPr>
          <a:lstStyle/>
          <a:p>
            <a:r>
              <a:rPr lang="zh-CN" altLang="en-US" sz="2400" dirty="0"/>
              <a:t>软件</a:t>
            </a:r>
            <a:endParaRPr lang="en-US" altLang="zh-CN" sz="2400" dirty="0"/>
          </a:p>
        </p:txBody>
      </p:sp>
      <p:sp>
        <p:nvSpPr>
          <p:cNvPr id="4" name="TextBox 16">
            <a:extLst>
              <a:ext uri="{FF2B5EF4-FFF2-40B4-BE49-F238E27FC236}">
                <a16:creationId xmlns:a16="http://schemas.microsoft.com/office/drawing/2014/main" id="{88048FD2-A817-98F3-95A2-F97753BD8E6E}"/>
              </a:ext>
            </a:extLst>
          </p:cNvPr>
          <p:cNvSpPr txBox="1"/>
          <p:nvPr>
            <p:custDataLst>
              <p:tags r:id="rId3"/>
            </p:custDataLst>
          </p:nvPr>
        </p:nvSpPr>
        <p:spPr>
          <a:xfrm>
            <a:off x="1423943" y="959822"/>
            <a:ext cx="1469660" cy="461665"/>
          </a:xfrm>
          <a:prstGeom prst="rect">
            <a:avLst/>
          </a:prstGeom>
          <a:noFill/>
        </p:spPr>
        <p:txBody>
          <a:bodyPr wrap="square" rtlCol="0">
            <a:spAutoFit/>
          </a:bodyPr>
          <a:lstStyle/>
          <a:p>
            <a:r>
              <a:rPr lang="zh-CN" altLang="en-US" sz="2400" dirty="0"/>
              <a:t>硬件</a:t>
            </a:r>
            <a:endParaRPr lang="en-US" altLang="zh-CN" sz="2400" dirty="0"/>
          </a:p>
        </p:txBody>
      </p:sp>
      <p:sp>
        <p:nvSpPr>
          <p:cNvPr id="6" name="左大括号 5">
            <a:extLst>
              <a:ext uri="{FF2B5EF4-FFF2-40B4-BE49-F238E27FC236}">
                <a16:creationId xmlns:a16="http://schemas.microsoft.com/office/drawing/2014/main" id="{20AA9F5C-B8D8-F8AB-50BD-AF1FFD7E8CB5}"/>
              </a:ext>
            </a:extLst>
          </p:cNvPr>
          <p:cNvSpPr/>
          <p:nvPr/>
        </p:nvSpPr>
        <p:spPr>
          <a:xfrm>
            <a:off x="1126701" y="1034270"/>
            <a:ext cx="331187" cy="3715513"/>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TextBox 16">
            <a:extLst>
              <a:ext uri="{FF2B5EF4-FFF2-40B4-BE49-F238E27FC236}">
                <a16:creationId xmlns:a16="http://schemas.microsoft.com/office/drawing/2014/main" id="{4B369A5C-083B-9E12-D65F-4A5A4EC02F75}"/>
              </a:ext>
            </a:extLst>
          </p:cNvPr>
          <p:cNvSpPr txBox="1"/>
          <p:nvPr>
            <p:custDataLst>
              <p:tags r:id="rId4"/>
            </p:custDataLst>
          </p:nvPr>
        </p:nvSpPr>
        <p:spPr>
          <a:xfrm>
            <a:off x="2556057" y="959821"/>
            <a:ext cx="3931829" cy="461665"/>
          </a:xfrm>
          <a:prstGeom prst="rect">
            <a:avLst/>
          </a:prstGeom>
          <a:noFill/>
        </p:spPr>
        <p:txBody>
          <a:bodyPr wrap="square" rtlCol="0">
            <a:spAutoFit/>
          </a:bodyPr>
          <a:lstStyle/>
          <a:p>
            <a:r>
              <a:rPr lang="zh-CN" altLang="en-US" sz="2400" dirty="0"/>
              <a:t>采用计算机经典体系结构</a:t>
            </a:r>
            <a:endParaRPr lang="en-US" altLang="zh-CN" sz="2400" dirty="0"/>
          </a:p>
        </p:txBody>
      </p:sp>
      <p:sp>
        <p:nvSpPr>
          <p:cNvPr id="9" name="TextBox 16">
            <a:extLst>
              <a:ext uri="{FF2B5EF4-FFF2-40B4-BE49-F238E27FC236}">
                <a16:creationId xmlns:a16="http://schemas.microsoft.com/office/drawing/2014/main" id="{6E89B70D-638B-D8A4-7777-D0EC2C496FBF}"/>
              </a:ext>
            </a:extLst>
          </p:cNvPr>
          <p:cNvSpPr txBox="1"/>
          <p:nvPr>
            <p:custDataLst>
              <p:tags r:id="rId5"/>
            </p:custDataLst>
          </p:nvPr>
        </p:nvSpPr>
        <p:spPr>
          <a:xfrm>
            <a:off x="2556058" y="1848816"/>
            <a:ext cx="1440264" cy="461665"/>
          </a:xfrm>
          <a:prstGeom prst="rect">
            <a:avLst/>
          </a:prstGeom>
          <a:noFill/>
        </p:spPr>
        <p:txBody>
          <a:bodyPr wrap="square" rtlCol="0">
            <a:spAutoFit/>
          </a:bodyPr>
          <a:lstStyle/>
          <a:p>
            <a:r>
              <a:rPr lang="zh-CN" altLang="en-US" sz="2400" dirty="0"/>
              <a:t>系统软件</a:t>
            </a:r>
            <a:endParaRPr lang="en-US" altLang="zh-CN" sz="2400" dirty="0"/>
          </a:p>
        </p:txBody>
      </p:sp>
      <p:sp>
        <p:nvSpPr>
          <p:cNvPr id="10" name="左大括号 9">
            <a:extLst>
              <a:ext uri="{FF2B5EF4-FFF2-40B4-BE49-F238E27FC236}">
                <a16:creationId xmlns:a16="http://schemas.microsoft.com/office/drawing/2014/main" id="{314F5362-B967-A5AB-FCFE-790E5526F5C6}"/>
              </a:ext>
            </a:extLst>
          </p:cNvPr>
          <p:cNvSpPr/>
          <p:nvPr/>
        </p:nvSpPr>
        <p:spPr>
          <a:xfrm>
            <a:off x="2269618" y="2035597"/>
            <a:ext cx="216182" cy="926579"/>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1" name="TextBox 16">
            <a:extLst>
              <a:ext uri="{FF2B5EF4-FFF2-40B4-BE49-F238E27FC236}">
                <a16:creationId xmlns:a16="http://schemas.microsoft.com/office/drawing/2014/main" id="{5FBBF3FA-8049-2C5F-4075-25FCA7A6BD49}"/>
              </a:ext>
            </a:extLst>
          </p:cNvPr>
          <p:cNvSpPr txBox="1"/>
          <p:nvPr>
            <p:custDataLst>
              <p:tags r:id="rId6"/>
            </p:custDataLst>
          </p:nvPr>
        </p:nvSpPr>
        <p:spPr>
          <a:xfrm>
            <a:off x="2603725" y="2729720"/>
            <a:ext cx="3931829" cy="461665"/>
          </a:xfrm>
          <a:prstGeom prst="rect">
            <a:avLst/>
          </a:prstGeom>
          <a:noFill/>
        </p:spPr>
        <p:txBody>
          <a:bodyPr wrap="square" rtlCol="0">
            <a:spAutoFit/>
          </a:bodyPr>
          <a:lstStyle/>
          <a:p>
            <a:r>
              <a:rPr lang="zh-CN" altLang="en-US" sz="2400" dirty="0"/>
              <a:t>应用软件</a:t>
            </a:r>
            <a:endParaRPr lang="en-US" altLang="zh-CN" sz="2400" dirty="0"/>
          </a:p>
        </p:txBody>
      </p:sp>
      <p:sp>
        <p:nvSpPr>
          <p:cNvPr id="12" name="TextBox 16">
            <a:extLst>
              <a:ext uri="{FF2B5EF4-FFF2-40B4-BE49-F238E27FC236}">
                <a16:creationId xmlns:a16="http://schemas.microsoft.com/office/drawing/2014/main" id="{405C6B33-FEDA-6203-F655-FB6908D95657}"/>
              </a:ext>
            </a:extLst>
          </p:cNvPr>
          <p:cNvSpPr txBox="1"/>
          <p:nvPr>
            <p:custDataLst>
              <p:tags r:id="rId7"/>
            </p:custDataLst>
          </p:nvPr>
        </p:nvSpPr>
        <p:spPr>
          <a:xfrm>
            <a:off x="4330428" y="1848816"/>
            <a:ext cx="5706201" cy="461665"/>
          </a:xfrm>
          <a:prstGeom prst="rect">
            <a:avLst/>
          </a:prstGeom>
          <a:noFill/>
        </p:spPr>
        <p:txBody>
          <a:bodyPr wrap="square" rtlCol="0">
            <a:spAutoFit/>
          </a:bodyPr>
          <a:lstStyle/>
          <a:p>
            <a:r>
              <a:rPr lang="en-US" altLang="zh-CN" sz="2400" dirty="0"/>
              <a:t>Android</a:t>
            </a:r>
            <a:r>
              <a:rPr lang="zh-CN" altLang="en-US" sz="2400" dirty="0"/>
              <a:t>、</a:t>
            </a:r>
            <a:r>
              <a:rPr lang="en-US" altLang="zh-CN" sz="2400" dirty="0"/>
              <a:t>IOS</a:t>
            </a:r>
            <a:r>
              <a:rPr lang="zh-CN" altLang="en-US" sz="2400" dirty="0"/>
              <a:t>、</a:t>
            </a:r>
            <a:r>
              <a:rPr lang="en-US" altLang="zh-CN" sz="2400" dirty="0"/>
              <a:t>Windows</a:t>
            </a:r>
            <a:r>
              <a:rPr lang="zh-CN" altLang="en-US" sz="2400" dirty="0"/>
              <a:t>、鸿蒙系统等</a:t>
            </a:r>
            <a:endParaRPr lang="en-US" altLang="zh-CN" sz="2400" dirty="0"/>
          </a:p>
        </p:txBody>
      </p:sp>
      <p:sp>
        <p:nvSpPr>
          <p:cNvPr id="13" name="矩形 12">
            <a:extLst>
              <a:ext uri="{FF2B5EF4-FFF2-40B4-BE49-F238E27FC236}">
                <a16:creationId xmlns:a16="http://schemas.microsoft.com/office/drawing/2014/main" id="{D1FD745E-4CF6-2341-999D-15D844EBD6EA}"/>
              </a:ext>
            </a:extLst>
          </p:cNvPr>
          <p:cNvSpPr/>
          <p:nvPr>
            <p:custDataLst>
              <p:tags r:id="rId8"/>
            </p:custDataLst>
          </p:nvPr>
        </p:nvSpPr>
        <p:spPr>
          <a:xfrm>
            <a:off x="1522136" y="4402606"/>
            <a:ext cx="991397" cy="830997"/>
          </a:xfrm>
          <a:prstGeom prst="rect">
            <a:avLst/>
          </a:prstGeom>
        </p:spPr>
        <p:txBody>
          <a:bodyPr wrap="square">
            <a:spAutoFit/>
          </a:bodyPr>
          <a:lstStyle/>
          <a:p>
            <a:r>
              <a:rPr lang="zh-CN" altLang="en-US" sz="2400" dirty="0"/>
              <a:t>工作原理</a:t>
            </a:r>
            <a:endParaRPr lang="en-US" altLang="zh-CN" sz="2400" dirty="0"/>
          </a:p>
        </p:txBody>
      </p:sp>
      <p:sp>
        <p:nvSpPr>
          <p:cNvPr id="14" name="左大括号 13">
            <a:extLst>
              <a:ext uri="{FF2B5EF4-FFF2-40B4-BE49-F238E27FC236}">
                <a16:creationId xmlns:a16="http://schemas.microsoft.com/office/drawing/2014/main" id="{86A7EB1E-B8CA-AB96-B803-E0A59D2B239C}"/>
              </a:ext>
            </a:extLst>
          </p:cNvPr>
          <p:cNvSpPr/>
          <p:nvPr/>
        </p:nvSpPr>
        <p:spPr>
          <a:xfrm>
            <a:off x="2438132" y="3966824"/>
            <a:ext cx="331186" cy="156299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TextBox 16">
            <a:extLst>
              <a:ext uri="{FF2B5EF4-FFF2-40B4-BE49-F238E27FC236}">
                <a16:creationId xmlns:a16="http://schemas.microsoft.com/office/drawing/2014/main" id="{C2B21EF7-AD95-308A-BD83-E91571A989AC}"/>
              </a:ext>
            </a:extLst>
          </p:cNvPr>
          <p:cNvSpPr txBox="1"/>
          <p:nvPr>
            <p:custDataLst>
              <p:tags r:id="rId9"/>
            </p:custDataLst>
          </p:nvPr>
        </p:nvSpPr>
        <p:spPr>
          <a:xfrm>
            <a:off x="2769317" y="3735990"/>
            <a:ext cx="2074826" cy="461665"/>
          </a:xfrm>
          <a:prstGeom prst="rect">
            <a:avLst/>
          </a:prstGeom>
          <a:noFill/>
        </p:spPr>
        <p:txBody>
          <a:bodyPr wrap="square" rtlCol="0">
            <a:spAutoFit/>
          </a:bodyPr>
          <a:lstStyle/>
          <a:p>
            <a:r>
              <a:rPr lang="zh-CN" altLang="en-US" sz="2400" dirty="0"/>
              <a:t>与计算机相同</a:t>
            </a:r>
            <a:endParaRPr lang="en-US" altLang="zh-CN" sz="2400" dirty="0"/>
          </a:p>
        </p:txBody>
      </p:sp>
      <p:sp>
        <p:nvSpPr>
          <p:cNvPr id="16" name="TextBox 16">
            <a:extLst>
              <a:ext uri="{FF2B5EF4-FFF2-40B4-BE49-F238E27FC236}">
                <a16:creationId xmlns:a16="http://schemas.microsoft.com/office/drawing/2014/main" id="{14DD0305-6E38-F32D-4BDF-8DFA586DD5CB}"/>
              </a:ext>
            </a:extLst>
          </p:cNvPr>
          <p:cNvSpPr txBox="1"/>
          <p:nvPr>
            <p:custDataLst>
              <p:tags r:id="rId10"/>
            </p:custDataLst>
          </p:nvPr>
        </p:nvSpPr>
        <p:spPr>
          <a:xfrm>
            <a:off x="2769317" y="4518950"/>
            <a:ext cx="1227005" cy="461665"/>
          </a:xfrm>
          <a:prstGeom prst="rect">
            <a:avLst/>
          </a:prstGeom>
          <a:noFill/>
        </p:spPr>
        <p:txBody>
          <a:bodyPr wrap="square" rtlCol="0">
            <a:spAutoFit/>
          </a:bodyPr>
          <a:lstStyle/>
          <a:p>
            <a:r>
              <a:rPr lang="zh-CN" altLang="en-US" sz="2400" b="1" dirty="0">
                <a:solidFill>
                  <a:srgbClr val="FF0000"/>
                </a:solidFill>
              </a:rPr>
              <a:t>移动性</a:t>
            </a:r>
            <a:endParaRPr lang="en-US" altLang="zh-CN" sz="2400" b="1" dirty="0">
              <a:solidFill>
                <a:srgbClr val="FF0000"/>
              </a:solidFill>
            </a:endParaRPr>
          </a:p>
        </p:txBody>
      </p:sp>
      <p:sp>
        <p:nvSpPr>
          <p:cNvPr id="17" name="TextBox 16">
            <a:extLst>
              <a:ext uri="{FF2B5EF4-FFF2-40B4-BE49-F238E27FC236}">
                <a16:creationId xmlns:a16="http://schemas.microsoft.com/office/drawing/2014/main" id="{604518CE-BCD7-014E-3FC3-15A643BADAA6}"/>
              </a:ext>
            </a:extLst>
          </p:cNvPr>
          <p:cNvSpPr txBox="1"/>
          <p:nvPr>
            <p:custDataLst>
              <p:tags r:id="rId11"/>
            </p:custDataLst>
          </p:nvPr>
        </p:nvSpPr>
        <p:spPr>
          <a:xfrm>
            <a:off x="2769317" y="5233603"/>
            <a:ext cx="1227005" cy="461665"/>
          </a:xfrm>
          <a:prstGeom prst="rect">
            <a:avLst/>
          </a:prstGeom>
          <a:noFill/>
        </p:spPr>
        <p:txBody>
          <a:bodyPr wrap="square" rtlCol="0">
            <a:spAutoFit/>
          </a:bodyPr>
          <a:lstStyle/>
          <a:p>
            <a:r>
              <a:rPr lang="zh-CN" altLang="en-US" sz="2400" b="1" dirty="0">
                <a:solidFill>
                  <a:srgbClr val="FF0000"/>
                </a:solidFill>
              </a:rPr>
              <a:t>智能型</a:t>
            </a:r>
            <a:endParaRPr lang="en-US" altLang="zh-CN" sz="2400" b="1" dirty="0">
              <a:solidFill>
                <a:srgbClr val="FF0000"/>
              </a:solidFill>
            </a:endParaRPr>
          </a:p>
        </p:txBody>
      </p:sp>
      <p:sp>
        <p:nvSpPr>
          <p:cNvPr id="18" name="TextBox 16">
            <a:extLst>
              <a:ext uri="{FF2B5EF4-FFF2-40B4-BE49-F238E27FC236}">
                <a16:creationId xmlns:a16="http://schemas.microsoft.com/office/drawing/2014/main" id="{2108EBE6-510F-951E-757C-C0F463050D2F}"/>
              </a:ext>
            </a:extLst>
          </p:cNvPr>
          <p:cNvSpPr txBox="1"/>
          <p:nvPr>
            <p:custDataLst>
              <p:tags r:id="rId12"/>
            </p:custDataLst>
          </p:nvPr>
        </p:nvSpPr>
        <p:spPr>
          <a:xfrm>
            <a:off x="3893579" y="4518951"/>
            <a:ext cx="3769964" cy="461665"/>
          </a:xfrm>
          <a:prstGeom prst="rect">
            <a:avLst/>
          </a:prstGeom>
          <a:noFill/>
        </p:spPr>
        <p:txBody>
          <a:bodyPr wrap="square" rtlCol="0">
            <a:spAutoFit/>
          </a:bodyPr>
          <a:lstStyle/>
          <a:p>
            <a:r>
              <a:rPr lang="zh-CN" altLang="en-US" sz="2400" dirty="0"/>
              <a:t>基本上没有空间上的限制</a:t>
            </a:r>
            <a:endParaRPr lang="en-US" altLang="zh-CN" sz="2400" dirty="0"/>
          </a:p>
        </p:txBody>
      </p:sp>
      <p:sp>
        <p:nvSpPr>
          <p:cNvPr id="19" name="TextBox 16">
            <a:extLst>
              <a:ext uri="{FF2B5EF4-FFF2-40B4-BE49-F238E27FC236}">
                <a16:creationId xmlns:a16="http://schemas.microsoft.com/office/drawing/2014/main" id="{4CC2D11F-CEB2-396F-F71D-3148D0909C84}"/>
              </a:ext>
            </a:extLst>
          </p:cNvPr>
          <p:cNvSpPr txBox="1"/>
          <p:nvPr>
            <p:custDataLst>
              <p:tags r:id="rId13"/>
            </p:custDataLst>
          </p:nvPr>
        </p:nvSpPr>
        <p:spPr>
          <a:xfrm>
            <a:off x="3880629" y="5233603"/>
            <a:ext cx="3769964" cy="461665"/>
          </a:xfrm>
          <a:prstGeom prst="rect">
            <a:avLst/>
          </a:prstGeom>
          <a:noFill/>
        </p:spPr>
        <p:txBody>
          <a:bodyPr wrap="square" rtlCol="0">
            <a:spAutoFit/>
          </a:bodyPr>
          <a:lstStyle/>
          <a:p>
            <a:r>
              <a:rPr lang="zh-CN" altLang="en-US" sz="2400" dirty="0"/>
              <a:t>主要体现在传感器的植入</a:t>
            </a:r>
            <a:endParaRPr lang="en-US" altLang="zh-CN" sz="2400" dirty="0"/>
          </a:p>
        </p:txBody>
      </p:sp>
    </p:spTree>
    <p:extLst>
      <p:ext uri="{BB962C8B-B14F-4D97-AF65-F5344CB8AC3E}">
        <p14:creationId xmlns:p14="http://schemas.microsoft.com/office/powerpoint/2010/main" val="446274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animBg="1"/>
      <p:bldP spid="8" grpId="0"/>
      <p:bldP spid="9" grpId="0"/>
      <p:bldP spid="10" grpId="0" animBg="1"/>
      <p:bldP spid="11" grpId="0"/>
      <p:bldP spid="12" grpId="0"/>
      <p:bldP spid="13" grpId="0"/>
      <p:bldP spid="14" grpId="0" animBg="1"/>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55D19F-18B9-E19A-73F8-527F0A08EC40}"/>
              </a:ext>
            </a:extLst>
          </p:cNvPr>
          <p:cNvSpPr txBox="1"/>
          <p:nvPr/>
        </p:nvSpPr>
        <p:spPr>
          <a:xfrm>
            <a:off x="148135" y="2598460"/>
            <a:ext cx="542290" cy="1785104"/>
          </a:xfrm>
          <a:prstGeom prst="rect">
            <a:avLst/>
          </a:prstGeom>
          <a:noFill/>
        </p:spPr>
        <p:txBody>
          <a:bodyPr wrap="square" rtlCol="0">
            <a:spAutoFit/>
          </a:bodyPr>
          <a:lstStyle/>
          <a:p>
            <a:r>
              <a:rPr lang="zh-CN" altLang="en-US" sz="2200" dirty="0"/>
              <a:t>传感与控制</a:t>
            </a:r>
          </a:p>
        </p:txBody>
      </p:sp>
      <p:sp>
        <p:nvSpPr>
          <p:cNvPr id="6" name="左大括号 5">
            <a:extLst>
              <a:ext uri="{FF2B5EF4-FFF2-40B4-BE49-F238E27FC236}">
                <a16:creationId xmlns:a16="http://schemas.microsoft.com/office/drawing/2014/main" id="{0A0145D4-1CDF-64AA-5856-3367CC1C7DAE}"/>
              </a:ext>
            </a:extLst>
          </p:cNvPr>
          <p:cNvSpPr/>
          <p:nvPr/>
        </p:nvSpPr>
        <p:spPr>
          <a:xfrm>
            <a:off x="696852" y="627581"/>
            <a:ext cx="333726" cy="5670778"/>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94834DF4-BCC9-7C80-5F14-B1CBC146AA1F}"/>
              </a:ext>
            </a:extLst>
          </p:cNvPr>
          <p:cNvSpPr txBox="1"/>
          <p:nvPr/>
        </p:nvSpPr>
        <p:spPr>
          <a:xfrm>
            <a:off x="1048631" y="374681"/>
            <a:ext cx="2432369" cy="769441"/>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信息系统与外部世界的联系</a:t>
            </a:r>
          </a:p>
        </p:txBody>
      </p:sp>
      <p:sp>
        <p:nvSpPr>
          <p:cNvPr id="8" name="左大括号 7">
            <a:extLst>
              <a:ext uri="{FF2B5EF4-FFF2-40B4-BE49-F238E27FC236}">
                <a16:creationId xmlns:a16="http://schemas.microsoft.com/office/drawing/2014/main" id="{835DA9CF-385F-8CA0-FAC7-19713A96E25C}"/>
              </a:ext>
            </a:extLst>
          </p:cNvPr>
          <p:cNvSpPr/>
          <p:nvPr/>
        </p:nvSpPr>
        <p:spPr>
          <a:xfrm>
            <a:off x="3437379" y="335184"/>
            <a:ext cx="226064" cy="754062"/>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163E3D85-DE8F-BABD-F348-7F5DFFB90667}"/>
              </a:ext>
            </a:extLst>
          </p:cNvPr>
          <p:cNvSpPr txBox="1"/>
          <p:nvPr/>
        </p:nvSpPr>
        <p:spPr>
          <a:xfrm>
            <a:off x="3663443" y="174966"/>
            <a:ext cx="1871383"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传感技术</a:t>
            </a:r>
          </a:p>
        </p:txBody>
      </p:sp>
      <p:sp>
        <p:nvSpPr>
          <p:cNvPr id="10" name="文本框 9">
            <a:extLst>
              <a:ext uri="{FF2B5EF4-FFF2-40B4-BE49-F238E27FC236}">
                <a16:creationId xmlns:a16="http://schemas.microsoft.com/office/drawing/2014/main" id="{19ED6DF2-8292-63EA-9257-F3763E2A94E6}"/>
              </a:ext>
            </a:extLst>
          </p:cNvPr>
          <p:cNvSpPr txBox="1"/>
          <p:nvPr/>
        </p:nvSpPr>
        <p:spPr>
          <a:xfrm>
            <a:off x="3663443" y="757004"/>
            <a:ext cx="1668050"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控制技术</a:t>
            </a:r>
          </a:p>
        </p:txBody>
      </p:sp>
      <p:sp>
        <p:nvSpPr>
          <p:cNvPr id="11" name="文本框 10">
            <a:extLst>
              <a:ext uri="{FF2B5EF4-FFF2-40B4-BE49-F238E27FC236}">
                <a16:creationId xmlns:a16="http://schemas.microsoft.com/office/drawing/2014/main" id="{93B83E8D-6024-C0D8-DD9A-0E7EAC9B4799}"/>
              </a:ext>
            </a:extLst>
          </p:cNvPr>
          <p:cNvSpPr txBox="1"/>
          <p:nvPr/>
        </p:nvSpPr>
        <p:spPr>
          <a:xfrm>
            <a:off x="4981798" y="189526"/>
            <a:ext cx="2235066"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获取外部信息</a:t>
            </a:r>
          </a:p>
        </p:txBody>
      </p:sp>
      <p:sp>
        <p:nvSpPr>
          <p:cNvPr id="12" name="文本框 11">
            <a:extLst>
              <a:ext uri="{FF2B5EF4-FFF2-40B4-BE49-F238E27FC236}">
                <a16:creationId xmlns:a16="http://schemas.microsoft.com/office/drawing/2014/main" id="{7131A805-4C75-C470-EAEF-CE5CB41A8E34}"/>
              </a:ext>
            </a:extLst>
          </p:cNvPr>
          <p:cNvSpPr txBox="1"/>
          <p:nvPr/>
        </p:nvSpPr>
        <p:spPr>
          <a:xfrm>
            <a:off x="4981798" y="726862"/>
            <a:ext cx="2786742"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对外部世界的控制</a:t>
            </a:r>
          </a:p>
        </p:txBody>
      </p:sp>
      <p:sp>
        <p:nvSpPr>
          <p:cNvPr id="13" name="文本框 12">
            <a:extLst>
              <a:ext uri="{FF2B5EF4-FFF2-40B4-BE49-F238E27FC236}">
                <a16:creationId xmlns:a16="http://schemas.microsoft.com/office/drawing/2014/main" id="{1591058F-D07F-B386-077B-4DEE2640DDEA}"/>
              </a:ext>
            </a:extLst>
          </p:cNvPr>
          <p:cNvSpPr txBox="1"/>
          <p:nvPr/>
        </p:nvSpPr>
        <p:spPr>
          <a:xfrm>
            <a:off x="1048631" y="1598036"/>
            <a:ext cx="1758546"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常见传感器</a:t>
            </a:r>
          </a:p>
        </p:txBody>
      </p:sp>
      <p:sp>
        <p:nvSpPr>
          <p:cNvPr id="14" name="左大括号 13">
            <a:extLst>
              <a:ext uri="{FF2B5EF4-FFF2-40B4-BE49-F238E27FC236}">
                <a16:creationId xmlns:a16="http://schemas.microsoft.com/office/drawing/2014/main" id="{ED599274-3448-8EEA-D51B-F7F001F81585}"/>
              </a:ext>
            </a:extLst>
          </p:cNvPr>
          <p:cNvSpPr/>
          <p:nvPr/>
        </p:nvSpPr>
        <p:spPr>
          <a:xfrm>
            <a:off x="3413983" y="1343613"/>
            <a:ext cx="230706" cy="830997"/>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F8E9E22F-6922-42D8-0FC3-A547C61798A4}"/>
              </a:ext>
            </a:extLst>
          </p:cNvPr>
          <p:cNvSpPr txBox="1"/>
          <p:nvPr/>
        </p:nvSpPr>
        <p:spPr>
          <a:xfrm>
            <a:off x="3663443" y="1241172"/>
            <a:ext cx="949593"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组成</a:t>
            </a:r>
          </a:p>
        </p:txBody>
      </p:sp>
      <p:sp>
        <p:nvSpPr>
          <p:cNvPr id="16" name="文本框 15">
            <a:extLst>
              <a:ext uri="{FF2B5EF4-FFF2-40B4-BE49-F238E27FC236}">
                <a16:creationId xmlns:a16="http://schemas.microsoft.com/office/drawing/2014/main" id="{9219EC4D-14B9-3380-2F3F-380F542E2E13}"/>
              </a:ext>
            </a:extLst>
          </p:cNvPr>
          <p:cNvSpPr txBox="1"/>
          <p:nvPr/>
        </p:nvSpPr>
        <p:spPr>
          <a:xfrm>
            <a:off x="4599134" y="1230047"/>
            <a:ext cx="4948503"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敏感元件、转换元件、辅助元件</a:t>
            </a:r>
          </a:p>
        </p:txBody>
      </p:sp>
      <p:sp>
        <p:nvSpPr>
          <p:cNvPr id="17" name="文本框 16">
            <a:extLst>
              <a:ext uri="{FF2B5EF4-FFF2-40B4-BE49-F238E27FC236}">
                <a16:creationId xmlns:a16="http://schemas.microsoft.com/office/drawing/2014/main" id="{7F90660E-BAAD-4DBB-887F-E0A5BE50790C}"/>
              </a:ext>
            </a:extLst>
          </p:cNvPr>
          <p:cNvSpPr txBox="1"/>
          <p:nvPr/>
        </p:nvSpPr>
        <p:spPr>
          <a:xfrm>
            <a:off x="3663443" y="1873376"/>
            <a:ext cx="7187106"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光线、距离、重力、加速度、指纹传感器等</a:t>
            </a:r>
          </a:p>
        </p:txBody>
      </p:sp>
      <p:sp>
        <p:nvSpPr>
          <p:cNvPr id="18" name="文本框 17">
            <a:extLst>
              <a:ext uri="{FF2B5EF4-FFF2-40B4-BE49-F238E27FC236}">
                <a16:creationId xmlns:a16="http://schemas.microsoft.com/office/drawing/2014/main" id="{08E30AB0-0520-023F-CAA5-87BB1F582AE5}"/>
              </a:ext>
            </a:extLst>
          </p:cNvPr>
          <p:cNvSpPr txBox="1"/>
          <p:nvPr/>
        </p:nvSpPr>
        <p:spPr>
          <a:xfrm>
            <a:off x="1048631" y="2434676"/>
            <a:ext cx="2432369"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传感信息的获取</a:t>
            </a:r>
          </a:p>
        </p:txBody>
      </p:sp>
      <p:sp>
        <p:nvSpPr>
          <p:cNvPr id="19" name="文本框 18">
            <a:extLst>
              <a:ext uri="{FF2B5EF4-FFF2-40B4-BE49-F238E27FC236}">
                <a16:creationId xmlns:a16="http://schemas.microsoft.com/office/drawing/2014/main" id="{E3213331-E564-087C-442D-9C4F46BAC010}"/>
              </a:ext>
            </a:extLst>
          </p:cNvPr>
          <p:cNvSpPr txBox="1"/>
          <p:nvPr/>
        </p:nvSpPr>
        <p:spPr>
          <a:xfrm>
            <a:off x="3360688" y="2440376"/>
            <a:ext cx="3393164"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无线网络、蓝牙、串口</a:t>
            </a:r>
          </a:p>
        </p:txBody>
      </p:sp>
      <p:sp>
        <p:nvSpPr>
          <p:cNvPr id="20" name="文本框 19">
            <a:extLst>
              <a:ext uri="{FF2B5EF4-FFF2-40B4-BE49-F238E27FC236}">
                <a16:creationId xmlns:a16="http://schemas.microsoft.com/office/drawing/2014/main" id="{7E5EF3CC-8481-198F-6F2A-41D2CF7CE86C}"/>
              </a:ext>
            </a:extLst>
          </p:cNvPr>
          <p:cNvSpPr txBox="1"/>
          <p:nvPr/>
        </p:nvSpPr>
        <p:spPr>
          <a:xfrm>
            <a:off x="1048631" y="4410233"/>
            <a:ext cx="2186958" cy="769441"/>
          </a:xfrm>
          <a:prstGeom prst="rect">
            <a:avLst/>
          </a:prstGeom>
          <a:noFill/>
        </p:spPr>
        <p:txBody>
          <a:bodyPr wrap="square" rtlCol="0">
            <a:spAutoFit/>
          </a:bodyPr>
          <a:lstStyle/>
          <a:p>
            <a:r>
              <a:rPr lang="zh-CN" altLang="en-US" sz="2200" b="1" dirty="0">
                <a:solidFill>
                  <a:srgbClr val="FF0000"/>
                </a:solidFill>
                <a:latin typeface="宋体" panose="02010600030101010101" pitchFamily="2" charset="-122"/>
                <a:ea typeface="宋体" panose="02010600030101010101" pitchFamily="2" charset="-122"/>
              </a:rPr>
              <a:t>射频识别技术</a:t>
            </a:r>
            <a:endParaRPr lang="en-US" altLang="zh-CN" sz="2200" b="1" dirty="0">
              <a:solidFill>
                <a:srgbClr val="FF0000"/>
              </a:solidFill>
              <a:latin typeface="宋体" panose="02010600030101010101" pitchFamily="2" charset="-122"/>
              <a:ea typeface="宋体" panose="02010600030101010101" pitchFamily="2" charset="-122"/>
            </a:endParaRPr>
          </a:p>
          <a:p>
            <a:r>
              <a:rPr lang="zh-CN" altLang="en-US" sz="2200" b="1" dirty="0">
                <a:solidFill>
                  <a:srgbClr val="FF0000"/>
                </a:solidFill>
                <a:latin typeface="宋体" panose="02010600030101010101" pitchFamily="2" charset="-122"/>
                <a:ea typeface="宋体" panose="02010600030101010101" pitchFamily="2" charset="-122"/>
              </a:rPr>
              <a:t>（</a:t>
            </a:r>
            <a:r>
              <a:rPr lang="en-US" altLang="zh-CN" sz="2200" b="1" dirty="0">
                <a:solidFill>
                  <a:srgbClr val="FF0000"/>
                </a:solidFill>
                <a:latin typeface="宋体" panose="02010600030101010101" pitchFamily="2" charset="-122"/>
                <a:ea typeface="宋体" panose="02010600030101010101" pitchFamily="2" charset="-122"/>
              </a:rPr>
              <a:t>RFID</a:t>
            </a:r>
            <a:r>
              <a:rPr lang="zh-CN" altLang="en-US" sz="2200" b="1" dirty="0">
                <a:solidFill>
                  <a:srgbClr val="FF0000"/>
                </a:solidFill>
                <a:latin typeface="宋体" panose="02010600030101010101" pitchFamily="2" charset="-122"/>
                <a:ea typeface="宋体" panose="02010600030101010101" pitchFamily="2" charset="-122"/>
              </a:rPr>
              <a:t>）</a:t>
            </a:r>
          </a:p>
        </p:txBody>
      </p:sp>
      <p:sp>
        <p:nvSpPr>
          <p:cNvPr id="21" name="左大括号 20">
            <a:extLst>
              <a:ext uri="{FF2B5EF4-FFF2-40B4-BE49-F238E27FC236}">
                <a16:creationId xmlns:a16="http://schemas.microsoft.com/office/drawing/2014/main" id="{23E5BD89-A1F1-99D3-F990-8EF53C8A36D9}"/>
              </a:ext>
            </a:extLst>
          </p:cNvPr>
          <p:cNvSpPr/>
          <p:nvPr/>
        </p:nvSpPr>
        <p:spPr>
          <a:xfrm>
            <a:off x="2924919" y="3062847"/>
            <a:ext cx="361982" cy="359357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BE6AA5E2-5351-CEF6-5D3D-E9483EE0D87C}"/>
              </a:ext>
            </a:extLst>
          </p:cNvPr>
          <p:cNvSpPr txBox="1"/>
          <p:nvPr/>
        </p:nvSpPr>
        <p:spPr>
          <a:xfrm>
            <a:off x="3389179" y="3195902"/>
            <a:ext cx="806987"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要素</a:t>
            </a:r>
          </a:p>
        </p:txBody>
      </p:sp>
      <p:sp>
        <p:nvSpPr>
          <p:cNvPr id="25" name="左大括号 24">
            <a:extLst>
              <a:ext uri="{FF2B5EF4-FFF2-40B4-BE49-F238E27FC236}">
                <a16:creationId xmlns:a16="http://schemas.microsoft.com/office/drawing/2014/main" id="{E6905D76-BCD5-970B-A329-42E215198199}"/>
              </a:ext>
            </a:extLst>
          </p:cNvPr>
          <p:cNvSpPr/>
          <p:nvPr/>
        </p:nvSpPr>
        <p:spPr>
          <a:xfrm>
            <a:off x="4158066" y="3013959"/>
            <a:ext cx="252300" cy="96061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26" name="文本框 25">
            <a:extLst>
              <a:ext uri="{FF2B5EF4-FFF2-40B4-BE49-F238E27FC236}">
                <a16:creationId xmlns:a16="http://schemas.microsoft.com/office/drawing/2014/main" id="{BBEC40D2-139F-6575-D4B2-050929B57AF3}"/>
              </a:ext>
            </a:extLst>
          </p:cNvPr>
          <p:cNvSpPr txBox="1"/>
          <p:nvPr/>
        </p:nvSpPr>
        <p:spPr>
          <a:xfrm>
            <a:off x="4410364" y="2802928"/>
            <a:ext cx="3196193" cy="769441"/>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发射端</a:t>
            </a:r>
            <a:endParaRPr lang="en-US" altLang="zh-CN" sz="2200" dirty="0">
              <a:latin typeface="宋体" panose="02010600030101010101" pitchFamily="2" charset="-122"/>
              <a:ea typeface="宋体" panose="02010600030101010101" pitchFamily="2" charset="-122"/>
            </a:endParaRPr>
          </a:p>
          <a:p>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RFID</a:t>
            </a:r>
            <a:r>
              <a:rPr lang="zh-CN" altLang="en-US" sz="2200" dirty="0">
                <a:latin typeface="宋体" panose="02010600030101010101" pitchFamily="2" charset="-122"/>
                <a:ea typeface="宋体" panose="02010600030101010101" pitchFamily="2" charset="-122"/>
              </a:rPr>
              <a:t>标签、电子标签）</a:t>
            </a:r>
          </a:p>
        </p:txBody>
      </p:sp>
      <p:sp>
        <p:nvSpPr>
          <p:cNvPr id="27" name="文本框 26">
            <a:extLst>
              <a:ext uri="{FF2B5EF4-FFF2-40B4-BE49-F238E27FC236}">
                <a16:creationId xmlns:a16="http://schemas.microsoft.com/office/drawing/2014/main" id="{7126BDDA-0161-4102-CA60-1D2B42E07B62}"/>
              </a:ext>
            </a:extLst>
          </p:cNvPr>
          <p:cNvSpPr txBox="1"/>
          <p:nvPr/>
        </p:nvSpPr>
        <p:spPr>
          <a:xfrm>
            <a:off x="4493181" y="3614123"/>
            <a:ext cx="2718363" cy="769441"/>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接收端</a:t>
            </a:r>
            <a:endParaRPr lang="en-US" altLang="zh-CN" sz="2200" dirty="0">
              <a:latin typeface="宋体" panose="02010600030101010101" pitchFamily="2" charset="-122"/>
              <a:ea typeface="宋体" panose="02010600030101010101" pitchFamily="2" charset="-122"/>
            </a:endParaRPr>
          </a:p>
          <a:p>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RFID</a:t>
            </a:r>
            <a:r>
              <a:rPr lang="zh-CN" altLang="en-US" sz="2200" dirty="0">
                <a:latin typeface="宋体" panose="02010600030101010101" pitchFamily="2" charset="-122"/>
                <a:ea typeface="宋体" panose="02010600030101010101" pitchFamily="2" charset="-122"/>
              </a:rPr>
              <a:t>读写器）</a:t>
            </a:r>
          </a:p>
        </p:txBody>
      </p:sp>
      <p:sp>
        <p:nvSpPr>
          <p:cNvPr id="29" name="文本框 28">
            <a:extLst>
              <a:ext uri="{FF2B5EF4-FFF2-40B4-BE49-F238E27FC236}">
                <a16:creationId xmlns:a16="http://schemas.microsoft.com/office/drawing/2014/main" id="{70EC2C32-D8A3-B2C9-ED33-AE5EF23B00CA}"/>
              </a:ext>
            </a:extLst>
          </p:cNvPr>
          <p:cNvSpPr txBox="1"/>
          <p:nvPr/>
        </p:nvSpPr>
        <p:spPr>
          <a:xfrm>
            <a:off x="7537854" y="2893467"/>
            <a:ext cx="3240610"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发送特定的射频信号</a:t>
            </a:r>
          </a:p>
        </p:txBody>
      </p:sp>
      <p:sp>
        <p:nvSpPr>
          <p:cNvPr id="30" name="文本框 29">
            <a:extLst>
              <a:ext uri="{FF2B5EF4-FFF2-40B4-BE49-F238E27FC236}">
                <a16:creationId xmlns:a16="http://schemas.microsoft.com/office/drawing/2014/main" id="{8103FD4F-6B7C-4EC5-2E5C-F9B3422D7340}"/>
              </a:ext>
            </a:extLst>
          </p:cNvPr>
          <p:cNvSpPr txBox="1"/>
          <p:nvPr/>
        </p:nvSpPr>
        <p:spPr>
          <a:xfrm>
            <a:off x="7537854" y="3660380"/>
            <a:ext cx="5243696"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接收射频信号，从中提取有用的信息</a:t>
            </a:r>
          </a:p>
        </p:txBody>
      </p:sp>
      <p:sp>
        <p:nvSpPr>
          <p:cNvPr id="31" name="文本框 30">
            <a:extLst>
              <a:ext uri="{FF2B5EF4-FFF2-40B4-BE49-F238E27FC236}">
                <a16:creationId xmlns:a16="http://schemas.microsoft.com/office/drawing/2014/main" id="{14FADADC-13E7-1EF6-ABDB-209D3C3C5E73}"/>
              </a:ext>
            </a:extLst>
          </p:cNvPr>
          <p:cNvSpPr txBox="1"/>
          <p:nvPr/>
        </p:nvSpPr>
        <p:spPr>
          <a:xfrm>
            <a:off x="6359683" y="4962520"/>
            <a:ext cx="583860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无源标签</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被动式标签</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无电源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从读写器的电磁波中获得能量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价格低，检测距离近</a:t>
            </a:r>
          </a:p>
        </p:txBody>
      </p:sp>
      <p:sp>
        <p:nvSpPr>
          <p:cNvPr id="2" name="文本框 1">
            <a:extLst>
              <a:ext uri="{FF2B5EF4-FFF2-40B4-BE49-F238E27FC236}">
                <a16:creationId xmlns:a16="http://schemas.microsoft.com/office/drawing/2014/main" id="{24E695E7-391B-44CD-1AEC-A6F6040F30F5}"/>
              </a:ext>
            </a:extLst>
          </p:cNvPr>
          <p:cNvSpPr txBox="1"/>
          <p:nvPr/>
        </p:nvSpPr>
        <p:spPr>
          <a:xfrm>
            <a:off x="3293328" y="4690367"/>
            <a:ext cx="806987" cy="1107996"/>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电子标签分类</a:t>
            </a:r>
          </a:p>
        </p:txBody>
      </p:sp>
      <p:sp>
        <p:nvSpPr>
          <p:cNvPr id="3" name="左大括号 2">
            <a:extLst>
              <a:ext uri="{FF2B5EF4-FFF2-40B4-BE49-F238E27FC236}">
                <a16:creationId xmlns:a16="http://schemas.microsoft.com/office/drawing/2014/main" id="{6C524817-BDB7-BEAC-124E-A5656261E5EE}"/>
              </a:ext>
            </a:extLst>
          </p:cNvPr>
          <p:cNvSpPr/>
          <p:nvPr/>
        </p:nvSpPr>
        <p:spPr>
          <a:xfrm>
            <a:off x="4118368" y="4864127"/>
            <a:ext cx="252300" cy="960615"/>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283F61F6-9127-AA3E-9552-7260014D4A2F}"/>
              </a:ext>
            </a:extLst>
          </p:cNvPr>
          <p:cNvSpPr txBox="1"/>
          <p:nvPr/>
        </p:nvSpPr>
        <p:spPr>
          <a:xfrm>
            <a:off x="4320042" y="4597063"/>
            <a:ext cx="1866501"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能量供给方式</a:t>
            </a:r>
          </a:p>
        </p:txBody>
      </p:sp>
      <p:sp>
        <p:nvSpPr>
          <p:cNvPr id="28" name="文本框 27">
            <a:extLst>
              <a:ext uri="{FF2B5EF4-FFF2-40B4-BE49-F238E27FC236}">
                <a16:creationId xmlns:a16="http://schemas.microsoft.com/office/drawing/2014/main" id="{55705E45-BC4D-3815-6AEC-798386ABC3C9}"/>
              </a:ext>
            </a:extLst>
          </p:cNvPr>
          <p:cNvSpPr txBox="1"/>
          <p:nvPr/>
        </p:nvSpPr>
        <p:spPr>
          <a:xfrm>
            <a:off x="4424408" y="5662535"/>
            <a:ext cx="2002608"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按工作频率</a:t>
            </a:r>
          </a:p>
        </p:txBody>
      </p:sp>
      <p:sp>
        <p:nvSpPr>
          <p:cNvPr id="32" name="文本框 31">
            <a:extLst>
              <a:ext uri="{FF2B5EF4-FFF2-40B4-BE49-F238E27FC236}">
                <a16:creationId xmlns:a16="http://schemas.microsoft.com/office/drawing/2014/main" id="{F603044E-055B-7CE4-B48C-3587D4CF04F8}"/>
              </a:ext>
            </a:extLst>
          </p:cNvPr>
          <p:cNvSpPr txBox="1"/>
          <p:nvPr/>
        </p:nvSpPr>
        <p:spPr>
          <a:xfrm>
            <a:off x="6359682" y="4181013"/>
            <a:ext cx="5816831"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有源：能量由电池提供，通信距离远，体积大，价格高，远距离检测</a:t>
            </a:r>
          </a:p>
        </p:txBody>
      </p:sp>
      <p:sp>
        <p:nvSpPr>
          <p:cNvPr id="33" name="左大括号 32">
            <a:extLst>
              <a:ext uri="{FF2B5EF4-FFF2-40B4-BE49-F238E27FC236}">
                <a16:creationId xmlns:a16="http://schemas.microsoft.com/office/drawing/2014/main" id="{4EC7D519-B612-F3E1-C425-54726324CB30}"/>
              </a:ext>
            </a:extLst>
          </p:cNvPr>
          <p:cNvSpPr/>
          <p:nvPr/>
        </p:nvSpPr>
        <p:spPr>
          <a:xfrm>
            <a:off x="6122869" y="4356927"/>
            <a:ext cx="185501" cy="1172853"/>
          </a:xfrm>
          <a:prstGeom prst="leftBrace">
            <a:avLst>
              <a:gd name="adj1" fmla="val 37961"/>
              <a:gd name="adj2" fmla="val 49717"/>
            </a:avLst>
          </a:prstGeom>
          <a:ln w="476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200">
              <a:latin typeface="宋体" panose="02010600030101010101" pitchFamily="2" charset="-122"/>
              <a:ea typeface="宋体" panose="02010600030101010101" pitchFamily="2" charset="-122"/>
            </a:endParaRPr>
          </a:p>
        </p:txBody>
      </p:sp>
      <p:sp>
        <p:nvSpPr>
          <p:cNvPr id="34" name="文本框 33">
            <a:extLst>
              <a:ext uri="{FF2B5EF4-FFF2-40B4-BE49-F238E27FC236}">
                <a16:creationId xmlns:a16="http://schemas.microsoft.com/office/drawing/2014/main" id="{82B83B70-CE77-DA0B-73AC-1B2E287C9999}"/>
              </a:ext>
            </a:extLst>
          </p:cNvPr>
          <p:cNvSpPr txBox="1"/>
          <p:nvPr/>
        </p:nvSpPr>
        <p:spPr>
          <a:xfrm>
            <a:off x="6122869" y="5629889"/>
            <a:ext cx="6221596" cy="430887"/>
          </a:xfrm>
          <a:prstGeom prst="rect">
            <a:avLst/>
          </a:prstGeom>
          <a:noFill/>
        </p:spPr>
        <p:txBody>
          <a:bodyPr wrap="square" rtlCol="0">
            <a:spAutoFit/>
          </a:bodyPr>
          <a:lstStyle/>
          <a:p>
            <a:r>
              <a:rPr lang="zh-CN" altLang="en-US" sz="2200" dirty="0">
                <a:latin typeface="宋体" panose="02010600030101010101" pitchFamily="2" charset="-122"/>
                <a:ea typeface="宋体" panose="02010600030101010101" pitchFamily="2" charset="-122"/>
              </a:rPr>
              <a:t>低频；高频；超高频；微波频段</a:t>
            </a:r>
          </a:p>
        </p:txBody>
      </p:sp>
      <p:sp>
        <p:nvSpPr>
          <p:cNvPr id="35" name="文本框 34">
            <a:extLst>
              <a:ext uri="{FF2B5EF4-FFF2-40B4-BE49-F238E27FC236}">
                <a16:creationId xmlns:a16="http://schemas.microsoft.com/office/drawing/2014/main" id="{3C85B554-C55A-5205-D85F-F77E62765CDD}"/>
              </a:ext>
            </a:extLst>
          </p:cNvPr>
          <p:cNvSpPr txBox="1"/>
          <p:nvPr/>
        </p:nvSpPr>
        <p:spPr>
          <a:xfrm>
            <a:off x="3337463" y="6135002"/>
            <a:ext cx="8839050" cy="769441"/>
          </a:xfrm>
          <a:prstGeom prst="rect">
            <a:avLst/>
          </a:prstGeom>
          <a:noFill/>
        </p:spPr>
        <p:txBody>
          <a:bodyPr wrap="square" rtlCol="0">
            <a:spAutoFit/>
          </a:bodyPr>
          <a:lstStyle/>
          <a:p>
            <a:r>
              <a:rPr lang="en-US" altLang="zh-CN" sz="2200" b="0" i="0" dirty="0">
                <a:solidFill>
                  <a:srgbClr val="101214"/>
                </a:solidFill>
                <a:effectLst/>
                <a:latin typeface="PingFang SC"/>
              </a:rPr>
              <a:t>NFC</a:t>
            </a:r>
            <a:r>
              <a:rPr lang="zh-CN" altLang="en-US" sz="2200" b="0" i="0" dirty="0">
                <a:solidFill>
                  <a:srgbClr val="101214"/>
                </a:solidFill>
                <a:effectLst/>
                <a:latin typeface="PingFang SC"/>
              </a:rPr>
              <a:t>技术由</a:t>
            </a:r>
            <a:r>
              <a:rPr lang="en-US" altLang="zh-CN" sz="2200" b="0" i="0" dirty="0">
                <a:solidFill>
                  <a:srgbClr val="101214"/>
                </a:solidFill>
                <a:effectLst/>
                <a:latin typeface="PingFang SC"/>
              </a:rPr>
              <a:t>RFID</a:t>
            </a:r>
            <a:r>
              <a:rPr lang="zh-CN" altLang="en-US" sz="2200" b="0" i="0" dirty="0">
                <a:solidFill>
                  <a:srgbClr val="101214"/>
                </a:solidFill>
                <a:effectLst/>
                <a:latin typeface="PingFang SC"/>
              </a:rPr>
              <a:t>演变而来，是一种短距离高频的无线电技术，应用在手机、平板电脑、蓝牙音频设备等</a:t>
            </a:r>
            <a:endParaRPr lang="zh-CN" altLang="en-US"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91371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p:bldP spid="12" grpId="0"/>
      <p:bldP spid="13" grpId="0"/>
      <p:bldP spid="14" grpId="0" animBg="1"/>
      <p:bldP spid="15" grpId="0"/>
      <p:bldP spid="16" grpId="0"/>
      <p:bldP spid="17" grpId="0"/>
      <p:bldP spid="18" grpId="0"/>
      <p:bldP spid="19" grpId="0"/>
      <p:bldP spid="20" grpId="0"/>
      <p:bldP spid="21" grpId="0" animBg="1"/>
      <p:bldP spid="24" grpId="0"/>
      <p:bldP spid="25" grpId="0" animBg="1"/>
      <p:bldP spid="26" grpId="0"/>
      <p:bldP spid="27" grpId="0"/>
      <p:bldP spid="29" grpId="0"/>
      <p:bldP spid="30" grpId="0"/>
      <p:bldP spid="31" grpId="0"/>
      <p:bldP spid="2" grpId="0"/>
      <p:bldP spid="3" grpId="0" animBg="1"/>
      <p:bldP spid="5" grpId="0"/>
      <p:bldP spid="28" grpId="0"/>
      <p:bldP spid="32" grpId="0"/>
      <p:bldP spid="33" grpId="0" animBg="1"/>
      <p:bldP spid="3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AS_UNIQUEID" val="2289"/>
</p:tagLst>
</file>

<file path=ppt/tags/tag10.xml><?xml version="1.0" encoding="utf-8"?>
<p:tagLst xmlns:a="http://schemas.openxmlformats.org/drawingml/2006/main" xmlns:r="http://schemas.openxmlformats.org/officeDocument/2006/relationships" xmlns:p="http://schemas.openxmlformats.org/presentationml/2006/main">
  <p:tag name="AS_UNIQUEID" val="2292"/>
</p:tagLst>
</file>

<file path=ppt/tags/tag100.xml><?xml version="1.0" encoding="utf-8"?>
<p:tagLst xmlns:a="http://schemas.openxmlformats.org/drawingml/2006/main" xmlns:r="http://schemas.openxmlformats.org/officeDocument/2006/relationships" xmlns:p="http://schemas.openxmlformats.org/presentationml/2006/main">
  <p:tag name="AS_UNIQUEID" val="2276"/>
</p:tagLst>
</file>

<file path=ppt/tags/tag101.xml><?xml version="1.0" encoding="utf-8"?>
<p:tagLst xmlns:a="http://schemas.openxmlformats.org/drawingml/2006/main" xmlns:r="http://schemas.openxmlformats.org/officeDocument/2006/relationships" xmlns:p="http://schemas.openxmlformats.org/presentationml/2006/main">
  <p:tag name="AS_UNIQUEID" val="2277"/>
</p:tagLst>
</file>

<file path=ppt/tags/tag102.xml><?xml version="1.0" encoding="utf-8"?>
<p:tagLst xmlns:a="http://schemas.openxmlformats.org/drawingml/2006/main" xmlns:r="http://schemas.openxmlformats.org/officeDocument/2006/relationships" xmlns:p="http://schemas.openxmlformats.org/presentationml/2006/main">
  <p:tag name="AS_UNIQUEID" val="2281"/>
</p:tagLst>
</file>

<file path=ppt/tags/tag103.xml><?xml version="1.0" encoding="utf-8"?>
<p:tagLst xmlns:a="http://schemas.openxmlformats.org/drawingml/2006/main" xmlns:r="http://schemas.openxmlformats.org/officeDocument/2006/relationships" xmlns:p="http://schemas.openxmlformats.org/presentationml/2006/main">
  <p:tag name="AS_UNIQUEID" val="2282"/>
</p:tagLst>
</file>

<file path=ppt/tags/tag104.xml><?xml version="1.0" encoding="utf-8"?>
<p:tagLst xmlns:a="http://schemas.openxmlformats.org/drawingml/2006/main" xmlns:r="http://schemas.openxmlformats.org/officeDocument/2006/relationships" xmlns:p="http://schemas.openxmlformats.org/presentationml/2006/main">
  <p:tag name="AS_UNIQUEID" val="2284"/>
</p:tagLst>
</file>

<file path=ppt/tags/tag105.xml><?xml version="1.0" encoding="utf-8"?>
<p:tagLst xmlns:a="http://schemas.openxmlformats.org/drawingml/2006/main" xmlns:r="http://schemas.openxmlformats.org/officeDocument/2006/relationships" xmlns:p="http://schemas.openxmlformats.org/presentationml/2006/main">
  <p:tag name="AS_UNIQUEID" val="2285"/>
</p:tagLst>
</file>

<file path=ppt/tags/tag106.xml><?xml version="1.0" encoding="utf-8"?>
<p:tagLst xmlns:a="http://schemas.openxmlformats.org/drawingml/2006/main" xmlns:r="http://schemas.openxmlformats.org/officeDocument/2006/relationships" xmlns:p="http://schemas.openxmlformats.org/presentationml/2006/main">
  <p:tag name="AS_UNIQUEID" val="2274"/>
</p:tagLst>
</file>

<file path=ppt/tags/tag107.xml><?xml version="1.0" encoding="utf-8"?>
<p:tagLst xmlns:a="http://schemas.openxmlformats.org/drawingml/2006/main" xmlns:r="http://schemas.openxmlformats.org/officeDocument/2006/relationships" xmlns:p="http://schemas.openxmlformats.org/presentationml/2006/main">
  <p:tag name="AS_UNIQUEID" val="2283"/>
</p:tagLst>
</file>

<file path=ppt/tags/tag108.xml><?xml version="1.0" encoding="utf-8"?>
<p:tagLst xmlns:a="http://schemas.openxmlformats.org/drawingml/2006/main" xmlns:r="http://schemas.openxmlformats.org/officeDocument/2006/relationships" xmlns:p="http://schemas.openxmlformats.org/presentationml/2006/main">
  <p:tag name="AS_UNIQUEID" val="2270"/>
</p:tagLst>
</file>

<file path=ppt/tags/tag109.xml><?xml version="1.0" encoding="utf-8"?>
<p:tagLst xmlns:a="http://schemas.openxmlformats.org/drawingml/2006/main" xmlns:r="http://schemas.openxmlformats.org/officeDocument/2006/relationships" xmlns:p="http://schemas.openxmlformats.org/presentationml/2006/main">
  <p:tag name="AS_UNIQUEID" val="2280"/>
</p:tagLst>
</file>

<file path=ppt/tags/tag11.xml><?xml version="1.0" encoding="utf-8"?>
<p:tagLst xmlns:a="http://schemas.openxmlformats.org/drawingml/2006/main" xmlns:r="http://schemas.openxmlformats.org/officeDocument/2006/relationships" xmlns:p="http://schemas.openxmlformats.org/presentationml/2006/main">
  <p:tag name="AS_UNIQUEID" val="2292"/>
</p:tagLst>
</file>

<file path=ppt/tags/tag110.xml><?xml version="1.0" encoding="utf-8"?>
<p:tagLst xmlns:a="http://schemas.openxmlformats.org/drawingml/2006/main" xmlns:r="http://schemas.openxmlformats.org/officeDocument/2006/relationships" xmlns:p="http://schemas.openxmlformats.org/presentationml/2006/main">
  <p:tag name="AS_UNIQUEID" val="2273"/>
</p:tagLst>
</file>

<file path=ppt/tags/tag111.xml><?xml version="1.0" encoding="utf-8"?>
<p:tagLst xmlns:a="http://schemas.openxmlformats.org/drawingml/2006/main" xmlns:r="http://schemas.openxmlformats.org/officeDocument/2006/relationships" xmlns:p="http://schemas.openxmlformats.org/presentationml/2006/main">
  <p:tag name="AS_UNIQUEID" val="2279"/>
</p:tagLst>
</file>

<file path=ppt/tags/tag112.xml><?xml version="1.0" encoding="utf-8"?>
<p:tagLst xmlns:a="http://schemas.openxmlformats.org/drawingml/2006/main" xmlns:r="http://schemas.openxmlformats.org/officeDocument/2006/relationships" xmlns:p="http://schemas.openxmlformats.org/presentationml/2006/main">
  <p:tag name="AS_UNIQUEID" val="2271"/>
</p:tagLst>
</file>

<file path=ppt/tags/tag113.xml><?xml version="1.0" encoding="utf-8"?>
<p:tagLst xmlns:a="http://schemas.openxmlformats.org/drawingml/2006/main" xmlns:r="http://schemas.openxmlformats.org/officeDocument/2006/relationships" xmlns:p="http://schemas.openxmlformats.org/presentationml/2006/main">
  <p:tag name="AS_UNIQUEID" val="2278"/>
</p:tagLst>
</file>

<file path=ppt/tags/tag114.xml><?xml version="1.0" encoding="utf-8"?>
<p:tagLst xmlns:a="http://schemas.openxmlformats.org/drawingml/2006/main" xmlns:r="http://schemas.openxmlformats.org/officeDocument/2006/relationships" xmlns:p="http://schemas.openxmlformats.org/presentationml/2006/main">
  <p:tag name="AS_UNIQUEID" val="2289"/>
</p:tagLst>
</file>

<file path=ppt/tags/tag115.xml><?xml version="1.0" encoding="utf-8"?>
<p:tagLst xmlns:a="http://schemas.openxmlformats.org/drawingml/2006/main" xmlns:r="http://schemas.openxmlformats.org/officeDocument/2006/relationships" xmlns:p="http://schemas.openxmlformats.org/presentationml/2006/main">
  <p:tag name="AS_UNIQUEID" val="2291"/>
</p:tagLst>
</file>

<file path=ppt/tags/tag116.xml><?xml version="1.0" encoding="utf-8"?>
<p:tagLst xmlns:a="http://schemas.openxmlformats.org/drawingml/2006/main" xmlns:r="http://schemas.openxmlformats.org/officeDocument/2006/relationships" xmlns:p="http://schemas.openxmlformats.org/presentationml/2006/main">
  <p:tag name="AS_UNIQUEID" val="2292"/>
</p:tagLst>
</file>

<file path=ppt/tags/tag117.xml><?xml version="1.0" encoding="utf-8"?>
<p:tagLst xmlns:a="http://schemas.openxmlformats.org/drawingml/2006/main" xmlns:r="http://schemas.openxmlformats.org/officeDocument/2006/relationships" xmlns:p="http://schemas.openxmlformats.org/presentationml/2006/main">
  <p:tag name="AS_UNIQUEID" val="2291"/>
</p:tagLst>
</file>

<file path=ppt/tags/tag118.xml><?xml version="1.0" encoding="utf-8"?>
<p:tagLst xmlns:a="http://schemas.openxmlformats.org/drawingml/2006/main" xmlns:r="http://schemas.openxmlformats.org/officeDocument/2006/relationships" xmlns:p="http://schemas.openxmlformats.org/presentationml/2006/main">
  <p:tag name="AS_UNIQUEID" val="2291"/>
</p:tagLst>
</file>

<file path=ppt/tags/tag119.xml><?xml version="1.0" encoding="utf-8"?>
<p:tagLst xmlns:a="http://schemas.openxmlformats.org/drawingml/2006/main" xmlns:r="http://schemas.openxmlformats.org/officeDocument/2006/relationships" xmlns:p="http://schemas.openxmlformats.org/presentationml/2006/main">
  <p:tag name="AS_UNIQUEID" val="2289"/>
</p:tagLst>
</file>

<file path=ppt/tags/tag12.xml><?xml version="1.0" encoding="utf-8"?>
<p:tagLst xmlns:a="http://schemas.openxmlformats.org/drawingml/2006/main" xmlns:r="http://schemas.openxmlformats.org/officeDocument/2006/relationships" xmlns:p="http://schemas.openxmlformats.org/presentationml/2006/main">
  <p:tag name="AS_UNIQUEID" val="2292"/>
</p:tagLst>
</file>

<file path=ppt/tags/tag120.xml><?xml version="1.0" encoding="utf-8"?>
<p:tagLst xmlns:a="http://schemas.openxmlformats.org/drawingml/2006/main" xmlns:r="http://schemas.openxmlformats.org/officeDocument/2006/relationships" xmlns:p="http://schemas.openxmlformats.org/presentationml/2006/main">
  <p:tag name="AS_UNIQUEID" val="2292"/>
</p:tagLst>
</file>

<file path=ppt/tags/tag121.xml><?xml version="1.0" encoding="utf-8"?>
<p:tagLst xmlns:a="http://schemas.openxmlformats.org/drawingml/2006/main" xmlns:r="http://schemas.openxmlformats.org/officeDocument/2006/relationships" xmlns:p="http://schemas.openxmlformats.org/presentationml/2006/main">
  <p:tag name="AS_UNIQUEID" val="2291"/>
</p:tagLst>
</file>

<file path=ppt/tags/tag122.xml><?xml version="1.0" encoding="utf-8"?>
<p:tagLst xmlns:a="http://schemas.openxmlformats.org/drawingml/2006/main" xmlns:r="http://schemas.openxmlformats.org/officeDocument/2006/relationships" xmlns:p="http://schemas.openxmlformats.org/presentationml/2006/main">
  <p:tag name="AS_UNIQUEID" val="2291"/>
</p:tagLst>
</file>

<file path=ppt/tags/tag123.xml><?xml version="1.0" encoding="utf-8"?>
<p:tagLst xmlns:a="http://schemas.openxmlformats.org/drawingml/2006/main" xmlns:r="http://schemas.openxmlformats.org/officeDocument/2006/relationships" xmlns:p="http://schemas.openxmlformats.org/presentationml/2006/main">
  <p:tag name="AS_UNIQUEID" val="2291"/>
</p:tagLst>
</file>

<file path=ppt/tags/tag124.xml><?xml version="1.0" encoding="utf-8"?>
<p:tagLst xmlns:a="http://schemas.openxmlformats.org/drawingml/2006/main" xmlns:r="http://schemas.openxmlformats.org/officeDocument/2006/relationships" xmlns:p="http://schemas.openxmlformats.org/presentationml/2006/main">
  <p:tag name="AS_UNIQUEID" val="2291"/>
</p:tagLst>
</file>

<file path=ppt/tags/tag125.xml><?xml version="1.0" encoding="utf-8"?>
<p:tagLst xmlns:a="http://schemas.openxmlformats.org/drawingml/2006/main" xmlns:r="http://schemas.openxmlformats.org/officeDocument/2006/relationships" xmlns:p="http://schemas.openxmlformats.org/presentationml/2006/main">
  <p:tag name="AS_UNIQUEID" val="2291"/>
</p:tagLst>
</file>

<file path=ppt/tags/tag126.xml><?xml version="1.0" encoding="utf-8"?>
<p:tagLst xmlns:a="http://schemas.openxmlformats.org/drawingml/2006/main" xmlns:r="http://schemas.openxmlformats.org/officeDocument/2006/relationships" xmlns:p="http://schemas.openxmlformats.org/presentationml/2006/main">
  <p:tag name="AS_UNIQUEID" val="2292"/>
</p:tagLst>
</file>

<file path=ppt/tags/tag127.xml><?xml version="1.0" encoding="utf-8"?>
<p:tagLst xmlns:a="http://schemas.openxmlformats.org/drawingml/2006/main" xmlns:r="http://schemas.openxmlformats.org/officeDocument/2006/relationships" xmlns:p="http://schemas.openxmlformats.org/presentationml/2006/main">
  <p:tag name="AS_UNIQUEID" val="2291"/>
</p:tagLst>
</file>

<file path=ppt/tags/tag128.xml><?xml version="1.0" encoding="utf-8"?>
<p:tagLst xmlns:a="http://schemas.openxmlformats.org/drawingml/2006/main" xmlns:r="http://schemas.openxmlformats.org/officeDocument/2006/relationships" xmlns:p="http://schemas.openxmlformats.org/presentationml/2006/main">
  <p:tag name="AS_UNIQUEID" val="2291"/>
</p:tagLst>
</file>

<file path=ppt/tags/tag129.xml><?xml version="1.0" encoding="utf-8"?>
<p:tagLst xmlns:a="http://schemas.openxmlformats.org/drawingml/2006/main" xmlns:r="http://schemas.openxmlformats.org/officeDocument/2006/relationships" xmlns:p="http://schemas.openxmlformats.org/presentationml/2006/main">
  <p:tag name="AS_UNIQUEID" val="2291"/>
</p:tagLst>
</file>

<file path=ppt/tags/tag13.xml><?xml version="1.0" encoding="utf-8"?>
<p:tagLst xmlns:a="http://schemas.openxmlformats.org/drawingml/2006/main" xmlns:r="http://schemas.openxmlformats.org/officeDocument/2006/relationships" xmlns:p="http://schemas.openxmlformats.org/presentationml/2006/main">
  <p:tag name="AS_UNIQUEID" val="2292"/>
</p:tagLst>
</file>

<file path=ppt/tags/tag130.xml><?xml version="1.0" encoding="utf-8"?>
<p:tagLst xmlns:a="http://schemas.openxmlformats.org/drawingml/2006/main" xmlns:r="http://schemas.openxmlformats.org/officeDocument/2006/relationships" xmlns:p="http://schemas.openxmlformats.org/presentationml/2006/main">
  <p:tag name="AS_UNIQUEID" val="2291"/>
</p:tagLst>
</file>

<file path=ppt/tags/tag131.xml><?xml version="1.0" encoding="utf-8"?>
<p:tagLst xmlns:a="http://schemas.openxmlformats.org/drawingml/2006/main" xmlns:r="http://schemas.openxmlformats.org/officeDocument/2006/relationships" xmlns:p="http://schemas.openxmlformats.org/presentationml/2006/main">
  <p:tag name="AS_UNIQUEID" val="2291"/>
</p:tagLst>
</file>

<file path=ppt/tags/tag132.xml><?xml version="1.0" encoding="utf-8"?>
<p:tagLst xmlns:a="http://schemas.openxmlformats.org/drawingml/2006/main" xmlns:r="http://schemas.openxmlformats.org/officeDocument/2006/relationships" xmlns:p="http://schemas.openxmlformats.org/presentationml/2006/main">
  <p:tag name="AS_UNIQUEID" val="1776"/>
</p:tagLst>
</file>

<file path=ppt/tags/tag133.xml><?xml version="1.0" encoding="utf-8"?>
<p:tagLst xmlns:a="http://schemas.openxmlformats.org/drawingml/2006/main" xmlns:r="http://schemas.openxmlformats.org/officeDocument/2006/relationships" xmlns:p="http://schemas.openxmlformats.org/presentationml/2006/main">
  <p:tag name="AS_UNIQUEID" val="2010"/>
</p:tagLst>
</file>

<file path=ppt/tags/tag134.xml><?xml version="1.0" encoding="utf-8"?>
<p:tagLst xmlns:a="http://schemas.openxmlformats.org/drawingml/2006/main" xmlns:r="http://schemas.openxmlformats.org/officeDocument/2006/relationships" xmlns:p="http://schemas.openxmlformats.org/presentationml/2006/main">
  <p:tag name="AS_UNIQUEID" val="1778"/>
</p:tagLst>
</file>

<file path=ppt/tags/tag135.xml><?xml version="1.0" encoding="utf-8"?>
<p:tagLst xmlns:a="http://schemas.openxmlformats.org/drawingml/2006/main" xmlns:r="http://schemas.openxmlformats.org/officeDocument/2006/relationships" xmlns:p="http://schemas.openxmlformats.org/presentationml/2006/main">
  <p:tag name="AS_UNIQUEID" val="1779"/>
</p:tagLst>
</file>

<file path=ppt/tags/tag136.xml><?xml version="1.0" encoding="utf-8"?>
<p:tagLst xmlns:a="http://schemas.openxmlformats.org/drawingml/2006/main" xmlns:r="http://schemas.openxmlformats.org/officeDocument/2006/relationships" xmlns:p="http://schemas.openxmlformats.org/presentationml/2006/main">
  <p:tag name="AS_UNIQUEID" val="1780"/>
</p:tagLst>
</file>

<file path=ppt/tags/tag137.xml><?xml version="1.0" encoding="utf-8"?>
<p:tagLst xmlns:a="http://schemas.openxmlformats.org/drawingml/2006/main" xmlns:r="http://schemas.openxmlformats.org/officeDocument/2006/relationships" xmlns:p="http://schemas.openxmlformats.org/presentationml/2006/main">
  <p:tag name="AS_UNIQUEID" val="2505"/>
</p:tagLst>
</file>

<file path=ppt/tags/tag138.xml><?xml version="1.0" encoding="utf-8"?>
<p:tagLst xmlns:a="http://schemas.openxmlformats.org/drawingml/2006/main" xmlns:r="http://schemas.openxmlformats.org/officeDocument/2006/relationships" xmlns:p="http://schemas.openxmlformats.org/presentationml/2006/main">
  <p:tag name="AS_UNIQUEID" val="2506"/>
</p:tagLst>
</file>

<file path=ppt/tags/tag139.xml><?xml version="1.0" encoding="utf-8"?>
<p:tagLst xmlns:a="http://schemas.openxmlformats.org/drawingml/2006/main" xmlns:r="http://schemas.openxmlformats.org/officeDocument/2006/relationships" xmlns:p="http://schemas.openxmlformats.org/presentationml/2006/main">
  <p:tag name="AS_UNIQUEID" val="833"/>
  <p:tag name="KSO_WM_UNIT_TABLE_BEAUTIFY" val="smartTable{ef082ab5-0d9c-4593-9ad2-3dab18b19528}"/>
  <p:tag name="TABLE_ENDDRAG_ORIGIN_RECT" val="804*296"/>
  <p:tag name="TABLE_ENDDRAG_RECT" val="78*140*804*296"/>
</p:tagLst>
</file>

<file path=ppt/tags/tag14.xml><?xml version="1.0" encoding="utf-8"?>
<p:tagLst xmlns:a="http://schemas.openxmlformats.org/drawingml/2006/main" xmlns:r="http://schemas.openxmlformats.org/officeDocument/2006/relationships" xmlns:p="http://schemas.openxmlformats.org/presentationml/2006/main">
  <p:tag name="AS_UNIQUEID" val="2292"/>
</p:tagLst>
</file>

<file path=ppt/tags/tag140.xml><?xml version="1.0" encoding="utf-8"?>
<p:tagLst xmlns:a="http://schemas.openxmlformats.org/drawingml/2006/main" xmlns:r="http://schemas.openxmlformats.org/officeDocument/2006/relationships" xmlns:p="http://schemas.openxmlformats.org/presentationml/2006/main">
  <p:tag name="AS_UNIQUEID" val="1953"/>
</p:tagLst>
</file>

<file path=ppt/tags/tag141.xml><?xml version="1.0" encoding="utf-8"?>
<p:tagLst xmlns:a="http://schemas.openxmlformats.org/drawingml/2006/main" xmlns:r="http://schemas.openxmlformats.org/officeDocument/2006/relationships" xmlns:p="http://schemas.openxmlformats.org/presentationml/2006/main">
  <p:tag name="AS_UNIQUEID" val="1954"/>
</p:tagLst>
</file>

<file path=ppt/tags/tag142.xml><?xml version="1.0" encoding="utf-8"?>
<p:tagLst xmlns:a="http://schemas.openxmlformats.org/drawingml/2006/main" xmlns:r="http://schemas.openxmlformats.org/officeDocument/2006/relationships" xmlns:p="http://schemas.openxmlformats.org/presentationml/2006/main">
  <p:tag name="AS_UNIQUEID" val="1955"/>
</p:tagLst>
</file>

<file path=ppt/tags/tag143.xml><?xml version="1.0" encoding="utf-8"?>
<p:tagLst xmlns:a="http://schemas.openxmlformats.org/drawingml/2006/main" xmlns:r="http://schemas.openxmlformats.org/officeDocument/2006/relationships" xmlns:p="http://schemas.openxmlformats.org/presentationml/2006/main">
  <p:tag name="AS_UNIQUEID" val="1956"/>
</p:tagLst>
</file>

<file path=ppt/tags/tag144.xml><?xml version="1.0" encoding="utf-8"?>
<p:tagLst xmlns:a="http://schemas.openxmlformats.org/drawingml/2006/main" xmlns:r="http://schemas.openxmlformats.org/officeDocument/2006/relationships" xmlns:p="http://schemas.openxmlformats.org/presentationml/2006/main">
  <p:tag name="AS_UNIQUEID" val="1957"/>
</p:tagLst>
</file>

<file path=ppt/tags/tag145.xml><?xml version="1.0" encoding="utf-8"?>
<p:tagLst xmlns:a="http://schemas.openxmlformats.org/drawingml/2006/main" xmlns:r="http://schemas.openxmlformats.org/officeDocument/2006/relationships" xmlns:p="http://schemas.openxmlformats.org/presentationml/2006/main">
  <p:tag name="AS_UNIQUEID" val="1958"/>
</p:tagLst>
</file>

<file path=ppt/tags/tag146.xml><?xml version="1.0" encoding="utf-8"?>
<p:tagLst xmlns:a="http://schemas.openxmlformats.org/drawingml/2006/main" xmlns:r="http://schemas.openxmlformats.org/officeDocument/2006/relationships" xmlns:p="http://schemas.openxmlformats.org/presentationml/2006/main">
  <p:tag name="AS_UNIQUEID" val="1959"/>
</p:tagLst>
</file>

<file path=ppt/tags/tag147.xml><?xml version="1.0" encoding="utf-8"?>
<p:tagLst xmlns:a="http://schemas.openxmlformats.org/drawingml/2006/main" xmlns:r="http://schemas.openxmlformats.org/officeDocument/2006/relationships" xmlns:p="http://schemas.openxmlformats.org/presentationml/2006/main">
  <p:tag name="AS_UNIQUEID" val="1960"/>
</p:tagLst>
</file>

<file path=ppt/tags/tag148.xml><?xml version="1.0" encoding="utf-8"?>
<p:tagLst xmlns:a="http://schemas.openxmlformats.org/drawingml/2006/main" xmlns:r="http://schemas.openxmlformats.org/officeDocument/2006/relationships" xmlns:p="http://schemas.openxmlformats.org/presentationml/2006/main">
  <p:tag name="AS_UNIQUEID" val="817"/>
  <p:tag name="KSO_WM_UNIT_PLACING_PICTURE_USER_VIEWPORT" val="{&quot;height&quot;:5826,&quot;width&quot;:7966}"/>
</p:tagLst>
</file>

<file path=ppt/tags/tag149.xml><?xml version="1.0" encoding="utf-8"?>
<p:tagLst xmlns:a="http://schemas.openxmlformats.org/drawingml/2006/main" xmlns:r="http://schemas.openxmlformats.org/officeDocument/2006/relationships" xmlns:p="http://schemas.openxmlformats.org/presentationml/2006/main">
  <p:tag name="AS_UNIQUEID" val="825"/>
</p:tagLst>
</file>

<file path=ppt/tags/tag15.xml><?xml version="1.0" encoding="utf-8"?>
<p:tagLst xmlns:a="http://schemas.openxmlformats.org/drawingml/2006/main" xmlns:r="http://schemas.openxmlformats.org/officeDocument/2006/relationships" xmlns:p="http://schemas.openxmlformats.org/presentationml/2006/main">
  <p:tag name="AS_UNIQUEID" val="2292"/>
</p:tagLst>
</file>

<file path=ppt/tags/tag16.xml><?xml version="1.0" encoding="utf-8"?>
<p:tagLst xmlns:a="http://schemas.openxmlformats.org/drawingml/2006/main" xmlns:r="http://schemas.openxmlformats.org/officeDocument/2006/relationships" xmlns:p="http://schemas.openxmlformats.org/presentationml/2006/main">
  <p:tag name="AS_UNIQUEID" val="2292"/>
</p:tagLst>
</file>

<file path=ppt/tags/tag17.xml><?xml version="1.0" encoding="utf-8"?>
<p:tagLst xmlns:a="http://schemas.openxmlformats.org/drawingml/2006/main" xmlns:r="http://schemas.openxmlformats.org/officeDocument/2006/relationships" xmlns:p="http://schemas.openxmlformats.org/presentationml/2006/main">
  <p:tag name="AS_UNIQUEID" val="2292"/>
</p:tagLst>
</file>

<file path=ppt/tags/tag18.xml><?xml version="1.0" encoding="utf-8"?>
<p:tagLst xmlns:a="http://schemas.openxmlformats.org/drawingml/2006/main" xmlns:r="http://schemas.openxmlformats.org/officeDocument/2006/relationships" xmlns:p="http://schemas.openxmlformats.org/presentationml/2006/main">
  <p:tag name="AS_UNIQUEID" val="2292"/>
</p:tagLst>
</file>

<file path=ppt/tags/tag19.xml><?xml version="1.0" encoding="utf-8"?>
<p:tagLst xmlns:a="http://schemas.openxmlformats.org/drawingml/2006/main" xmlns:r="http://schemas.openxmlformats.org/officeDocument/2006/relationships" xmlns:p="http://schemas.openxmlformats.org/presentationml/2006/main">
  <p:tag name="AS_UNIQUEID" val="2292"/>
</p:tagLst>
</file>

<file path=ppt/tags/tag2.xml><?xml version="1.0" encoding="utf-8"?>
<p:tagLst xmlns:a="http://schemas.openxmlformats.org/drawingml/2006/main" xmlns:r="http://schemas.openxmlformats.org/officeDocument/2006/relationships" xmlns:p="http://schemas.openxmlformats.org/presentationml/2006/main">
  <p:tag name="AS_UNIQUEID" val="2292"/>
</p:tagLst>
</file>

<file path=ppt/tags/tag20.xml><?xml version="1.0" encoding="utf-8"?>
<p:tagLst xmlns:a="http://schemas.openxmlformats.org/drawingml/2006/main" xmlns:r="http://schemas.openxmlformats.org/officeDocument/2006/relationships" xmlns:p="http://schemas.openxmlformats.org/presentationml/2006/main">
  <p:tag name="AS_UNIQUEID" val="2292"/>
</p:tagLst>
</file>

<file path=ppt/tags/tag21.xml><?xml version="1.0" encoding="utf-8"?>
<p:tagLst xmlns:a="http://schemas.openxmlformats.org/drawingml/2006/main" xmlns:r="http://schemas.openxmlformats.org/officeDocument/2006/relationships" xmlns:p="http://schemas.openxmlformats.org/presentationml/2006/main">
  <p:tag name="AS_UNIQUEID" val="2292"/>
</p:tagLst>
</file>

<file path=ppt/tags/tag22.xml><?xml version="1.0" encoding="utf-8"?>
<p:tagLst xmlns:a="http://schemas.openxmlformats.org/drawingml/2006/main" xmlns:r="http://schemas.openxmlformats.org/officeDocument/2006/relationships" xmlns:p="http://schemas.openxmlformats.org/presentationml/2006/main">
  <p:tag name="AS_UNIQUEID" val="2292"/>
</p:tagLst>
</file>

<file path=ppt/tags/tag23.xml><?xml version="1.0" encoding="utf-8"?>
<p:tagLst xmlns:a="http://schemas.openxmlformats.org/drawingml/2006/main" xmlns:r="http://schemas.openxmlformats.org/officeDocument/2006/relationships" xmlns:p="http://schemas.openxmlformats.org/presentationml/2006/main">
  <p:tag name="AS_UNIQUEID" val="2292"/>
</p:tagLst>
</file>

<file path=ppt/tags/tag24.xml><?xml version="1.0" encoding="utf-8"?>
<p:tagLst xmlns:a="http://schemas.openxmlformats.org/drawingml/2006/main" xmlns:r="http://schemas.openxmlformats.org/officeDocument/2006/relationships" xmlns:p="http://schemas.openxmlformats.org/presentationml/2006/main">
  <p:tag name="AS_UNIQUEID" val="2292"/>
</p:tagLst>
</file>

<file path=ppt/tags/tag25.xml><?xml version="1.0" encoding="utf-8"?>
<p:tagLst xmlns:a="http://schemas.openxmlformats.org/drawingml/2006/main" xmlns:r="http://schemas.openxmlformats.org/officeDocument/2006/relationships" xmlns:p="http://schemas.openxmlformats.org/presentationml/2006/main">
  <p:tag name="AS_UNIQUEID" val="2292"/>
</p:tagLst>
</file>

<file path=ppt/tags/tag26.xml><?xml version="1.0" encoding="utf-8"?>
<p:tagLst xmlns:a="http://schemas.openxmlformats.org/drawingml/2006/main" xmlns:r="http://schemas.openxmlformats.org/officeDocument/2006/relationships" xmlns:p="http://schemas.openxmlformats.org/presentationml/2006/main">
  <p:tag name="AS_UNIQUEID" val="2292"/>
</p:tagLst>
</file>

<file path=ppt/tags/tag27.xml><?xml version="1.0" encoding="utf-8"?>
<p:tagLst xmlns:a="http://schemas.openxmlformats.org/drawingml/2006/main" xmlns:r="http://schemas.openxmlformats.org/officeDocument/2006/relationships" xmlns:p="http://schemas.openxmlformats.org/presentationml/2006/main">
  <p:tag name="AS_UNIQUEID" val="2289"/>
</p:tagLst>
</file>

<file path=ppt/tags/tag28.xml><?xml version="1.0" encoding="utf-8"?>
<p:tagLst xmlns:a="http://schemas.openxmlformats.org/drawingml/2006/main" xmlns:r="http://schemas.openxmlformats.org/officeDocument/2006/relationships" xmlns:p="http://schemas.openxmlformats.org/presentationml/2006/main">
  <p:tag name="AS_UNIQUEID" val="2292"/>
</p:tagLst>
</file>

<file path=ppt/tags/tag29.xml><?xml version="1.0" encoding="utf-8"?>
<p:tagLst xmlns:a="http://schemas.openxmlformats.org/drawingml/2006/main" xmlns:r="http://schemas.openxmlformats.org/officeDocument/2006/relationships" xmlns:p="http://schemas.openxmlformats.org/presentationml/2006/main">
  <p:tag name="AS_UNIQUEID" val="2291"/>
</p:tagLst>
</file>

<file path=ppt/tags/tag3.xml><?xml version="1.0" encoding="utf-8"?>
<p:tagLst xmlns:a="http://schemas.openxmlformats.org/drawingml/2006/main" xmlns:r="http://schemas.openxmlformats.org/officeDocument/2006/relationships" xmlns:p="http://schemas.openxmlformats.org/presentationml/2006/main">
  <p:tag name="AS_UNIQUEID" val="2291"/>
</p:tagLst>
</file>

<file path=ppt/tags/tag30.xml><?xml version="1.0" encoding="utf-8"?>
<p:tagLst xmlns:a="http://schemas.openxmlformats.org/drawingml/2006/main" xmlns:r="http://schemas.openxmlformats.org/officeDocument/2006/relationships" xmlns:p="http://schemas.openxmlformats.org/presentationml/2006/main">
  <p:tag name="AS_UNIQUEID" val="2291"/>
</p:tagLst>
</file>

<file path=ppt/tags/tag31.xml><?xml version="1.0" encoding="utf-8"?>
<p:tagLst xmlns:a="http://schemas.openxmlformats.org/drawingml/2006/main" xmlns:r="http://schemas.openxmlformats.org/officeDocument/2006/relationships" xmlns:p="http://schemas.openxmlformats.org/presentationml/2006/main">
  <p:tag name="AS_UNIQUEID" val="2291"/>
</p:tagLst>
</file>

<file path=ppt/tags/tag32.xml><?xml version="1.0" encoding="utf-8"?>
<p:tagLst xmlns:a="http://schemas.openxmlformats.org/drawingml/2006/main" xmlns:r="http://schemas.openxmlformats.org/officeDocument/2006/relationships" xmlns:p="http://schemas.openxmlformats.org/presentationml/2006/main">
  <p:tag name="AS_UNIQUEID" val="2291"/>
</p:tagLst>
</file>

<file path=ppt/tags/tag33.xml><?xml version="1.0" encoding="utf-8"?>
<p:tagLst xmlns:a="http://schemas.openxmlformats.org/drawingml/2006/main" xmlns:r="http://schemas.openxmlformats.org/officeDocument/2006/relationships" xmlns:p="http://schemas.openxmlformats.org/presentationml/2006/main">
  <p:tag name="AS_UNIQUEID" val="2291"/>
</p:tagLst>
</file>

<file path=ppt/tags/tag34.xml><?xml version="1.0" encoding="utf-8"?>
<p:tagLst xmlns:a="http://schemas.openxmlformats.org/drawingml/2006/main" xmlns:r="http://schemas.openxmlformats.org/officeDocument/2006/relationships" xmlns:p="http://schemas.openxmlformats.org/presentationml/2006/main">
  <p:tag name="AS_UNIQUEID" val="2291"/>
</p:tagLst>
</file>

<file path=ppt/tags/tag35.xml><?xml version="1.0" encoding="utf-8"?>
<p:tagLst xmlns:a="http://schemas.openxmlformats.org/drawingml/2006/main" xmlns:r="http://schemas.openxmlformats.org/officeDocument/2006/relationships" xmlns:p="http://schemas.openxmlformats.org/presentationml/2006/main">
  <p:tag name="AS_UNIQUEID" val="2291"/>
</p:tagLst>
</file>

<file path=ppt/tags/tag36.xml><?xml version="1.0" encoding="utf-8"?>
<p:tagLst xmlns:a="http://schemas.openxmlformats.org/drawingml/2006/main" xmlns:r="http://schemas.openxmlformats.org/officeDocument/2006/relationships" xmlns:p="http://schemas.openxmlformats.org/presentationml/2006/main">
  <p:tag name="AS_UNIQUEID" val="2292"/>
</p:tagLst>
</file>

<file path=ppt/tags/tag37.xml><?xml version="1.0" encoding="utf-8"?>
<p:tagLst xmlns:a="http://schemas.openxmlformats.org/drawingml/2006/main" xmlns:r="http://schemas.openxmlformats.org/officeDocument/2006/relationships" xmlns:p="http://schemas.openxmlformats.org/presentationml/2006/main">
  <p:tag name="AS_UNIQUEID" val="2289"/>
</p:tagLst>
</file>

<file path=ppt/tags/tag38.xml><?xml version="1.0" encoding="utf-8"?>
<p:tagLst xmlns:a="http://schemas.openxmlformats.org/drawingml/2006/main" xmlns:r="http://schemas.openxmlformats.org/officeDocument/2006/relationships" xmlns:p="http://schemas.openxmlformats.org/presentationml/2006/main">
  <p:tag name="AS_UNIQUEID" val="2292"/>
</p:tagLst>
</file>

<file path=ppt/tags/tag39.xml><?xml version="1.0" encoding="utf-8"?>
<p:tagLst xmlns:a="http://schemas.openxmlformats.org/drawingml/2006/main" xmlns:r="http://schemas.openxmlformats.org/officeDocument/2006/relationships" xmlns:p="http://schemas.openxmlformats.org/presentationml/2006/main">
  <p:tag name="AS_UNIQUEID" val="2291"/>
</p:tagLst>
</file>

<file path=ppt/tags/tag4.xml><?xml version="1.0" encoding="utf-8"?>
<p:tagLst xmlns:a="http://schemas.openxmlformats.org/drawingml/2006/main" xmlns:r="http://schemas.openxmlformats.org/officeDocument/2006/relationships" xmlns:p="http://schemas.openxmlformats.org/presentationml/2006/main">
  <p:tag name="AS_UNIQUEID" val="2292"/>
</p:tagLst>
</file>

<file path=ppt/tags/tag40.xml><?xml version="1.0" encoding="utf-8"?>
<p:tagLst xmlns:a="http://schemas.openxmlformats.org/drawingml/2006/main" xmlns:r="http://schemas.openxmlformats.org/officeDocument/2006/relationships" xmlns:p="http://schemas.openxmlformats.org/presentationml/2006/main">
  <p:tag name="AS_UNIQUEID" val="2291"/>
</p:tagLst>
</file>

<file path=ppt/tags/tag41.xml><?xml version="1.0" encoding="utf-8"?>
<p:tagLst xmlns:a="http://schemas.openxmlformats.org/drawingml/2006/main" xmlns:r="http://schemas.openxmlformats.org/officeDocument/2006/relationships" xmlns:p="http://schemas.openxmlformats.org/presentationml/2006/main">
  <p:tag name="AS_UNIQUEID" val="2291"/>
</p:tagLst>
</file>

<file path=ppt/tags/tag42.xml><?xml version="1.0" encoding="utf-8"?>
<p:tagLst xmlns:a="http://schemas.openxmlformats.org/drawingml/2006/main" xmlns:r="http://schemas.openxmlformats.org/officeDocument/2006/relationships" xmlns:p="http://schemas.openxmlformats.org/presentationml/2006/main">
  <p:tag name="AS_UNIQUEID" val="2291"/>
</p:tagLst>
</file>

<file path=ppt/tags/tag43.xml><?xml version="1.0" encoding="utf-8"?>
<p:tagLst xmlns:a="http://schemas.openxmlformats.org/drawingml/2006/main" xmlns:r="http://schemas.openxmlformats.org/officeDocument/2006/relationships" xmlns:p="http://schemas.openxmlformats.org/presentationml/2006/main">
  <p:tag name="AS_UNIQUEID" val="2291"/>
</p:tagLst>
</file>

<file path=ppt/tags/tag44.xml><?xml version="1.0" encoding="utf-8"?>
<p:tagLst xmlns:a="http://schemas.openxmlformats.org/drawingml/2006/main" xmlns:r="http://schemas.openxmlformats.org/officeDocument/2006/relationships" xmlns:p="http://schemas.openxmlformats.org/presentationml/2006/main">
  <p:tag name="AS_UNIQUEID" val="2291"/>
</p:tagLst>
</file>

<file path=ppt/tags/tag45.xml><?xml version="1.0" encoding="utf-8"?>
<p:tagLst xmlns:a="http://schemas.openxmlformats.org/drawingml/2006/main" xmlns:r="http://schemas.openxmlformats.org/officeDocument/2006/relationships" xmlns:p="http://schemas.openxmlformats.org/presentationml/2006/main">
  <p:tag name="AS_UNIQUEID" val="2291"/>
</p:tagLst>
</file>

<file path=ppt/tags/tag46.xml><?xml version="1.0" encoding="utf-8"?>
<p:tagLst xmlns:a="http://schemas.openxmlformats.org/drawingml/2006/main" xmlns:r="http://schemas.openxmlformats.org/officeDocument/2006/relationships" xmlns:p="http://schemas.openxmlformats.org/presentationml/2006/main">
  <p:tag name="AS_UNIQUEID" val="2291"/>
</p:tagLst>
</file>

<file path=ppt/tags/tag47.xml><?xml version="1.0" encoding="utf-8"?>
<p:tagLst xmlns:a="http://schemas.openxmlformats.org/drawingml/2006/main" xmlns:r="http://schemas.openxmlformats.org/officeDocument/2006/relationships" xmlns:p="http://schemas.openxmlformats.org/presentationml/2006/main">
  <p:tag name="AS_UNIQUEID" val="2291"/>
</p:tagLst>
</file>

<file path=ppt/tags/tag48.xml><?xml version="1.0" encoding="utf-8"?>
<p:tagLst xmlns:a="http://schemas.openxmlformats.org/drawingml/2006/main" xmlns:r="http://schemas.openxmlformats.org/officeDocument/2006/relationships" xmlns:p="http://schemas.openxmlformats.org/presentationml/2006/main">
  <p:tag name="AS_UNIQUEID" val="2291"/>
</p:tagLst>
</file>

<file path=ppt/tags/tag49.xml><?xml version="1.0" encoding="utf-8"?>
<p:tagLst xmlns:a="http://schemas.openxmlformats.org/drawingml/2006/main" xmlns:r="http://schemas.openxmlformats.org/officeDocument/2006/relationships" xmlns:p="http://schemas.openxmlformats.org/presentationml/2006/main">
  <p:tag name="AS_UNIQUEID" val="2291"/>
</p:tagLst>
</file>

<file path=ppt/tags/tag5.xml><?xml version="1.0" encoding="utf-8"?>
<p:tagLst xmlns:a="http://schemas.openxmlformats.org/drawingml/2006/main" xmlns:r="http://schemas.openxmlformats.org/officeDocument/2006/relationships" xmlns:p="http://schemas.openxmlformats.org/presentationml/2006/main">
  <p:tag name="AS_UNIQUEID" val="2292"/>
</p:tagLst>
</file>

<file path=ppt/tags/tag50.xml><?xml version="1.0" encoding="utf-8"?>
<p:tagLst xmlns:a="http://schemas.openxmlformats.org/drawingml/2006/main" xmlns:r="http://schemas.openxmlformats.org/officeDocument/2006/relationships" xmlns:p="http://schemas.openxmlformats.org/presentationml/2006/main">
  <p:tag name="AS_UNIQUEID" val="2174"/>
</p:tagLst>
</file>

<file path=ppt/tags/tag51.xml><?xml version="1.0" encoding="utf-8"?>
<p:tagLst xmlns:a="http://schemas.openxmlformats.org/drawingml/2006/main" xmlns:r="http://schemas.openxmlformats.org/officeDocument/2006/relationships" xmlns:p="http://schemas.openxmlformats.org/presentationml/2006/main">
  <p:tag name="AS_UNIQUEID" val="2175"/>
</p:tagLst>
</file>

<file path=ppt/tags/tag52.xml><?xml version="1.0" encoding="utf-8"?>
<p:tagLst xmlns:a="http://schemas.openxmlformats.org/drawingml/2006/main" xmlns:r="http://schemas.openxmlformats.org/officeDocument/2006/relationships" xmlns:p="http://schemas.openxmlformats.org/presentationml/2006/main">
  <p:tag name="AS_UNIQUEID" val="2176"/>
</p:tagLst>
</file>

<file path=ppt/tags/tag53.xml><?xml version="1.0" encoding="utf-8"?>
<p:tagLst xmlns:a="http://schemas.openxmlformats.org/drawingml/2006/main" xmlns:r="http://schemas.openxmlformats.org/officeDocument/2006/relationships" xmlns:p="http://schemas.openxmlformats.org/presentationml/2006/main">
  <p:tag name="AS_UNIQUEID" val="2177"/>
</p:tagLst>
</file>

<file path=ppt/tags/tag54.xml><?xml version="1.0" encoding="utf-8"?>
<p:tagLst xmlns:a="http://schemas.openxmlformats.org/drawingml/2006/main" xmlns:r="http://schemas.openxmlformats.org/officeDocument/2006/relationships" xmlns:p="http://schemas.openxmlformats.org/presentationml/2006/main">
  <p:tag name="AS_UNIQUEID" val="2178"/>
</p:tagLst>
</file>

<file path=ppt/tags/tag55.xml><?xml version="1.0" encoding="utf-8"?>
<p:tagLst xmlns:a="http://schemas.openxmlformats.org/drawingml/2006/main" xmlns:r="http://schemas.openxmlformats.org/officeDocument/2006/relationships" xmlns:p="http://schemas.openxmlformats.org/presentationml/2006/main">
  <p:tag name="AS_UNIQUEID" val="2179"/>
</p:tagLst>
</file>

<file path=ppt/tags/tag56.xml><?xml version="1.0" encoding="utf-8"?>
<p:tagLst xmlns:a="http://schemas.openxmlformats.org/drawingml/2006/main" xmlns:r="http://schemas.openxmlformats.org/officeDocument/2006/relationships" xmlns:p="http://schemas.openxmlformats.org/presentationml/2006/main">
  <p:tag name="AS_UNIQUEID" val="2180"/>
</p:tagLst>
</file>

<file path=ppt/tags/tag57.xml><?xml version="1.0" encoding="utf-8"?>
<p:tagLst xmlns:a="http://schemas.openxmlformats.org/drawingml/2006/main" xmlns:r="http://schemas.openxmlformats.org/officeDocument/2006/relationships" xmlns:p="http://schemas.openxmlformats.org/presentationml/2006/main">
  <p:tag name="AS_UNIQUEID" val="2181"/>
</p:tagLst>
</file>

<file path=ppt/tags/tag58.xml><?xml version="1.0" encoding="utf-8"?>
<p:tagLst xmlns:a="http://schemas.openxmlformats.org/drawingml/2006/main" xmlns:r="http://schemas.openxmlformats.org/officeDocument/2006/relationships" xmlns:p="http://schemas.openxmlformats.org/presentationml/2006/main">
  <p:tag name="AS_UNIQUEID" val="2182"/>
</p:tagLst>
</file>

<file path=ppt/tags/tag59.xml><?xml version="1.0" encoding="utf-8"?>
<p:tagLst xmlns:a="http://schemas.openxmlformats.org/drawingml/2006/main" xmlns:r="http://schemas.openxmlformats.org/officeDocument/2006/relationships" xmlns:p="http://schemas.openxmlformats.org/presentationml/2006/main">
  <p:tag name="AS_UNIQUEID" val="2183"/>
</p:tagLst>
</file>

<file path=ppt/tags/tag6.xml><?xml version="1.0" encoding="utf-8"?>
<p:tagLst xmlns:a="http://schemas.openxmlformats.org/drawingml/2006/main" xmlns:r="http://schemas.openxmlformats.org/officeDocument/2006/relationships" xmlns:p="http://schemas.openxmlformats.org/presentationml/2006/main">
  <p:tag name="AS_UNIQUEID" val="2292"/>
</p:tagLst>
</file>

<file path=ppt/tags/tag60.xml><?xml version="1.0" encoding="utf-8"?>
<p:tagLst xmlns:a="http://schemas.openxmlformats.org/drawingml/2006/main" xmlns:r="http://schemas.openxmlformats.org/officeDocument/2006/relationships" xmlns:p="http://schemas.openxmlformats.org/presentationml/2006/main">
  <p:tag name="AS_UNIQUEID" val="2184"/>
</p:tagLst>
</file>

<file path=ppt/tags/tag61.xml><?xml version="1.0" encoding="utf-8"?>
<p:tagLst xmlns:a="http://schemas.openxmlformats.org/drawingml/2006/main" xmlns:r="http://schemas.openxmlformats.org/officeDocument/2006/relationships" xmlns:p="http://schemas.openxmlformats.org/presentationml/2006/main">
  <p:tag name="AS_UNIQUEID" val="2185"/>
</p:tagLst>
</file>

<file path=ppt/tags/tag62.xml><?xml version="1.0" encoding="utf-8"?>
<p:tagLst xmlns:a="http://schemas.openxmlformats.org/drawingml/2006/main" xmlns:r="http://schemas.openxmlformats.org/officeDocument/2006/relationships" xmlns:p="http://schemas.openxmlformats.org/presentationml/2006/main">
  <p:tag name="AS_UNIQUEID" val="2186"/>
</p:tagLst>
</file>

<file path=ppt/tags/tag63.xml><?xml version="1.0" encoding="utf-8"?>
<p:tagLst xmlns:a="http://schemas.openxmlformats.org/drawingml/2006/main" xmlns:r="http://schemas.openxmlformats.org/officeDocument/2006/relationships" xmlns:p="http://schemas.openxmlformats.org/presentationml/2006/main">
  <p:tag name="AS_UNIQUEID" val="2187"/>
</p:tagLst>
</file>

<file path=ppt/tags/tag64.xml><?xml version="1.0" encoding="utf-8"?>
<p:tagLst xmlns:a="http://schemas.openxmlformats.org/drawingml/2006/main" xmlns:r="http://schemas.openxmlformats.org/officeDocument/2006/relationships" xmlns:p="http://schemas.openxmlformats.org/presentationml/2006/main">
  <p:tag name="AS_UNIQUEID" val="2188"/>
</p:tagLst>
</file>

<file path=ppt/tags/tag65.xml><?xml version="1.0" encoding="utf-8"?>
<p:tagLst xmlns:a="http://schemas.openxmlformats.org/drawingml/2006/main" xmlns:r="http://schemas.openxmlformats.org/officeDocument/2006/relationships" xmlns:p="http://schemas.openxmlformats.org/presentationml/2006/main">
  <p:tag name="AS_UNIQUEID" val="2189"/>
</p:tagLst>
</file>

<file path=ppt/tags/tag66.xml><?xml version="1.0" encoding="utf-8"?>
<p:tagLst xmlns:a="http://schemas.openxmlformats.org/drawingml/2006/main" xmlns:r="http://schemas.openxmlformats.org/officeDocument/2006/relationships" xmlns:p="http://schemas.openxmlformats.org/presentationml/2006/main">
  <p:tag name="AS_UNIQUEID" val="2190"/>
</p:tagLst>
</file>

<file path=ppt/tags/tag67.xml><?xml version="1.0" encoding="utf-8"?>
<p:tagLst xmlns:a="http://schemas.openxmlformats.org/drawingml/2006/main" xmlns:r="http://schemas.openxmlformats.org/officeDocument/2006/relationships" xmlns:p="http://schemas.openxmlformats.org/presentationml/2006/main">
  <p:tag name="AS_UNIQUEID" val="2191"/>
</p:tagLst>
</file>

<file path=ppt/tags/tag68.xml><?xml version="1.0" encoding="utf-8"?>
<p:tagLst xmlns:a="http://schemas.openxmlformats.org/drawingml/2006/main" xmlns:r="http://schemas.openxmlformats.org/officeDocument/2006/relationships" xmlns:p="http://schemas.openxmlformats.org/presentationml/2006/main">
  <p:tag name="AS_UNIQUEID" val="2192"/>
</p:tagLst>
</file>

<file path=ppt/tags/tag69.xml><?xml version="1.0" encoding="utf-8"?>
<p:tagLst xmlns:a="http://schemas.openxmlformats.org/drawingml/2006/main" xmlns:r="http://schemas.openxmlformats.org/officeDocument/2006/relationships" xmlns:p="http://schemas.openxmlformats.org/presentationml/2006/main">
  <p:tag name="AS_UNIQUEID" val="2193"/>
</p:tagLst>
</file>

<file path=ppt/tags/tag7.xml><?xml version="1.0" encoding="utf-8"?>
<p:tagLst xmlns:a="http://schemas.openxmlformats.org/drawingml/2006/main" xmlns:r="http://schemas.openxmlformats.org/officeDocument/2006/relationships" xmlns:p="http://schemas.openxmlformats.org/presentationml/2006/main">
  <p:tag name="AS_UNIQUEID" val="2292"/>
</p:tagLst>
</file>

<file path=ppt/tags/tag70.xml><?xml version="1.0" encoding="utf-8"?>
<p:tagLst xmlns:a="http://schemas.openxmlformats.org/drawingml/2006/main" xmlns:r="http://schemas.openxmlformats.org/officeDocument/2006/relationships" xmlns:p="http://schemas.openxmlformats.org/presentationml/2006/main">
  <p:tag name="AS_UNIQUEID" val="2194"/>
</p:tagLst>
</file>

<file path=ppt/tags/tag71.xml><?xml version="1.0" encoding="utf-8"?>
<p:tagLst xmlns:a="http://schemas.openxmlformats.org/drawingml/2006/main" xmlns:r="http://schemas.openxmlformats.org/officeDocument/2006/relationships" xmlns:p="http://schemas.openxmlformats.org/presentationml/2006/main">
  <p:tag name="AS_UNIQUEID" val="2195"/>
</p:tagLst>
</file>

<file path=ppt/tags/tag72.xml><?xml version="1.0" encoding="utf-8"?>
<p:tagLst xmlns:a="http://schemas.openxmlformats.org/drawingml/2006/main" xmlns:r="http://schemas.openxmlformats.org/officeDocument/2006/relationships" xmlns:p="http://schemas.openxmlformats.org/presentationml/2006/main">
  <p:tag name="AS_UNIQUEID" val="2196"/>
</p:tagLst>
</file>

<file path=ppt/tags/tag73.xml><?xml version="1.0" encoding="utf-8"?>
<p:tagLst xmlns:a="http://schemas.openxmlformats.org/drawingml/2006/main" xmlns:r="http://schemas.openxmlformats.org/officeDocument/2006/relationships" xmlns:p="http://schemas.openxmlformats.org/presentationml/2006/main">
  <p:tag name="AS_UNIQUEID" val="2197"/>
</p:tagLst>
</file>

<file path=ppt/tags/tag74.xml><?xml version="1.0" encoding="utf-8"?>
<p:tagLst xmlns:a="http://schemas.openxmlformats.org/drawingml/2006/main" xmlns:r="http://schemas.openxmlformats.org/officeDocument/2006/relationships" xmlns:p="http://schemas.openxmlformats.org/presentationml/2006/main">
  <p:tag name="AS_UNIQUEID" val="2199"/>
</p:tagLst>
</file>

<file path=ppt/tags/tag75.xml><?xml version="1.0" encoding="utf-8"?>
<p:tagLst xmlns:a="http://schemas.openxmlformats.org/drawingml/2006/main" xmlns:r="http://schemas.openxmlformats.org/officeDocument/2006/relationships" xmlns:p="http://schemas.openxmlformats.org/presentationml/2006/main">
  <p:tag name="AS_UNIQUEID" val="2203"/>
</p:tagLst>
</file>

<file path=ppt/tags/tag76.xml><?xml version="1.0" encoding="utf-8"?>
<p:tagLst xmlns:a="http://schemas.openxmlformats.org/drawingml/2006/main" xmlns:r="http://schemas.openxmlformats.org/officeDocument/2006/relationships" xmlns:p="http://schemas.openxmlformats.org/presentationml/2006/main">
  <p:tag name="AS_UNIQUEID" val="2204"/>
</p:tagLst>
</file>

<file path=ppt/tags/tag77.xml><?xml version="1.0" encoding="utf-8"?>
<p:tagLst xmlns:a="http://schemas.openxmlformats.org/drawingml/2006/main" xmlns:r="http://schemas.openxmlformats.org/officeDocument/2006/relationships" xmlns:p="http://schemas.openxmlformats.org/presentationml/2006/main">
  <p:tag name="AS_UNIQUEID" val="2205"/>
</p:tagLst>
</file>

<file path=ppt/tags/tag78.xml><?xml version="1.0" encoding="utf-8"?>
<p:tagLst xmlns:a="http://schemas.openxmlformats.org/drawingml/2006/main" xmlns:r="http://schemas.openxmlformats.org/officeDocument/2006/relationships" xmlns:p="http://schemas.openxmlformats.org/presentationml/2006/main">
  <p:tag name="AS_UNIQUEID" val="2304"/>
</p:tagLst>
</file>

<file path=ppt/tags/tag79.xml><?xml version="1.0" encoding="utf-8"?>
<p:tagLst xmlns:a="http://schemas.openxmlformats.org/drawingml/2006/main" xmlns:r="http://schemas.openxmlformats.org/officeDocument/2006/relationships" xmlns:p="http://schemas.openxmlformats.org/presentationml/2006/main">
  <p:tag name="AS_UNIQUEID" val="2174"/>
</p:tagLst>
</file>

<file path=ppt/tags/tag8.xml><?xml version="1.0" encoding="utf-8"?>
<p:tagLst xmlns:a="http://schemas.openxmlformats.org/drawingml/2006/main" xmlns:r="http://schemas.openxmlformats.org/officeDocument/2006/relationships" xmlns:p="http://schemas.openxmlformats.org/presentationml/2006/main">
  <p:tag name="AS_UNIQUEID" val="2292"/>
</p:tagLst>
</file>

<file path=ppt/tags/tag80.xml><?xml version="1.0" encoding="utf-8"?>
<p:tagLst xmlns:a="http://schemas.openxmlformats.org/drawingml/2006/main" xmlns:r="http://schemas.openxmlformats.org/officeDocument/2006/relationships" xmlns:p="http://schemas.openxmlformats.org/presentationml/2006/main">
  <p:tag name="AS_UNIQUEID" val="2200"/>
</p:tagLst>
</file>

<file path=ppt/tags/tag81.xml><?xml version="1.0" encoding="utf-8"?>
<p:tagLst xmlns:a="http://schemas.openxmlformats.org/drawingml/2006/main" xmlns:r="http://schemas.openxmlformats.org/officeDocument/2006/relationships" xmlns:p="http://schemas.openxmlformats.org/presentationml/2006/main">
  <p:tag name="AS_UNIQUEID" val="2201"/>
</p:tagLst>
</file>

<file path=ppt/tags/tag82.xml><?xml version="1.0" encoding="utf-8"?>
<p:tagLst xmlns:a="http://schemas.openxmlformats.org/drawingml/2006/main" xmlns:r="http://schemas.openxmlformats.org/officeDocument/2006/relationships" xmlns:p="http://schemas.openxmlformats.org/presentationml/2006/main">
  <p:tag name="AS_UNIQUEID" val="2264"/>
</p:tagLst>
</file>

<file path=ppt/tags/tag83.xml><?xml version="1.0" encoding="utf-8"?>
<p:tagLst xmlns:a="http://schemas.openxmlformats.org/drawingml/2006/main" xmlns:r="http://schemas.openxmlformats.org/officeDocument/2006/relationships" xmlns:p="http://schemas.openxmlformats.org/presentationml/2006/main">
  <p:tag name="AS_UNIQUEID" val="2266"/>
</p:tagLst>
</file>

<file path=ppt/tags/tag84.xml><?xml version="1.0" encoding="utf-8"?>
<p:tagLst xmlns:a="http://schemas.openxmlformats.org/drawingml/2006/main" xmlns:r="http://schemas.openxmlformats.org/officeDocument/2006/relationships" xmlns:p="http://schemas.openxmlformats.org/presentationml/2006/main">
  <p:tag name="AS_UNIQUEID" val="2267"/>
</p:tagLst>
</file>

<file path=ppt/tags/tag85.xml><?xml version="1.0" encoding="utf-8"?>
<p:tagLst xmlns:a="http://schemas.openxmlformats.org/drawingml/2006/main" xmlns:r="http://schemas.openxmlformats.org/officeDocument/2006/relationships" xmlns:p="http://schemas.openxmlformats.org/presentationml/2006/main">
  <p:tag name="AS_UNIQUEID" val="2268"/>
</p:tagLst>
</file>

<file path=ppt/tags/tag86.xml><?xml version="1.0" encoding="utf-8"?>
<p:tagLst xmlns:a="http://schemas.openxmlformats.org/drawingml/2006/main" xmlns:r="http://schemas.openxmlformats.org/officeDocument/2006/relationships" xmlns:p="http://schemas.openxmlformats.org/presentationml/2006/main">
  <p:tag name="AS_UNIQUEID" val="2269"/>
</p:tagLst>
</file>

<file path=ppt/tags/tag87.xml><?xml version="1.0" encoding="utf-8"?>
<p:tagLst xmlns:a="http://schemas.openxmlformats.org/drawingml/2006/main" xmlns:r="http://schemas.openxmlformats.org/officeDocument/2006/relationships" xmlns:p="http://schemas.openxmlformats.org/presentationml/2006/main">
  <p:tag name="AS_UNIQUEID" val="752"/>
</p:tagLst>
</file>

<file path=ppt/tags/tag88.xml><?xml version="1.0" encoding="utf-8"?>
<p:tagLst xmlns:a="http://schemas.openxmlformats.org/drawingml/2006/main" xmlns:r="http://schemas.openxmlformats.org/officeDocument/2006/relationships" xmlns:p="http://schemas.openxmlformats.org/presentationml/2006/main">
  <p:tag name="AS_UNIQUEID" val="2288"/>
</p:tagLst>
</file>

<file path=ppt/tags/tag89.xml><?xml version="1.0" encoding="utf-8"?>
<p:tagLst xmlns:a="http://schemas.openxmlformats.org/drawingml/2006/main" xmlns:r="http://schemas.openxmlformats.org/officeDocument/2006/relationships" xmlns:p="http://schemas.openxmlformats.org/presentationml/2006/main">
  <p:tag name="AS_UNIQUEID" val="2289"/>
</p:tagLst>
</file>

<file path=ppt/tags/tag9.xml><?xml version="1.0" encoding="utf-8"?>
<p:tagLst xmlns:a="http://schemas.openxmlformats.org/drawingml/2006/main" xmlns:r="http://schemas.openxmlformats.org/officeDocument/2006/relationships" xmlns:p="http://schemas.openxmlformats.org/presentationml/2006/main">
  <p:tag name="AS_UNIQUEID" val="2292"/>
</p:tagLst>
</file>

<file path=ppt/tags/tag90.xml><?xml version="1.0" encoding="utf-8"?>
<p:tagLst xmlns:a="http://schemas.openxmlformats.org/drawingml/2006/main" xmlns:r="http://schemas.openxmlformats.org/officeDocument/2006/relationships" xmlns:p="http://schemas.openxmlformats.org/presentationml/2006/main">
  <p:tag name="AS_UNIQUEID" val="2213"/>
</p:tagLst>
</file>

<file path=ppt/tags/tag91.xml><?xml version="1.0" encoding="utf-8"?>
<p:tagLst xmlns:a="http://schemas.openxmlformats.org/drawingml/2006/main" xmlns:r="http://schemas.openxmlformats.org/officeDocument/2006/relationships" xmlns:p="http://schemas.openxmlformats.org/presentationml/2006/main">
  <p:tag name="AS_UNIQUEID" val="2214"/>
</p:tagLst>
</file>

<file path=ppt/tags/tag92.xml><?xml version="1.0" encoding="utf-8"?>
<p:tagLst xmlns:a="http://schemas.openxmlformats.org/drawingml/2006/main" xmlns:r="http://schemas.openxmlformats.org/officeDocument/2006/relationships" xmlns:p="http://schemas.openxmlformats.org/presentationml/2006/main">
  <p:tag name="AS_UNIQUEID" val="2217"/>
</p:tagLst>
</file>

<file path=ppt/tags/tag93.xml><?xml version="1.0" encoding="utf-8"?>
<p:tagLst xmlns:a="http://schemas.openxmlformats.org/drawingml/2006/main" xmlns:r="http://schemas.openxmlformats.org/officeDocument/2006/relationships" xmlns:p="http://schemas.openxmlformats.org/presentationml/2006/main">
  <p:tag name="AS_UNIQUEID" val="2220"/>
</p:tagLst>
</file>

<file path=ppt/tags/tag94.xml><?xml version="1.0" encoding="utf-8"?>
<p:tagLst xmlns:a="http://schemas.openxmlformats.org/drawingml/2006/main" xmlns:r="http://schemas.openxmlformats.org/officeDocument/2006/relationships" xmlns:p="http://schemas.openxmlformats.org/presentationml/2006/main">
  <p:tag name="AS_UNIQUEID" val="1805"/>
</p:tagLst>
</file>

<file path=ppt/tags/tag95.xml><?xml version="1.0" encoding="utf-8"?>
<p:tagLst xmlns:a="http://schemas.openxmlformats.org/drawingml/2006/main" xmlns:r="http://schemas.openxmlformats.org/officeDocument/2006/relationships" xmlns:p="http://schemas.openxmlformats.org/presentationml/2006/main">
  <p:tag name="AS_UNIQUEID" val="1806"/>
</p:tagLst>
</file>

<file path=ppt/tags/tag96.xml><?xml version="1.0" encoding="utf-8"?>
<p:tagLst xmlns:a="http://schemas.openxmlformats.org/drawingml/2006/main" xmlns:r="http://schemas.openxmlformats.org/officeDocument/2006/relationships" xmlns:p="http://schemas.openxmlformats.org/presentationml/2006/main">
  <p:tag name="AS_UNIQUEID" val="2263"/>
</p:tagLst>
</file>

<file path=ppt/tags/tag97.xml><?xml version="1.0" encoding="utf-8"?>
<p:tagLst xmlns:a="http://schemas.openxmlformats.org/drawingml/2006/main" xmlns:r="http://schemas.openxmlformats.org/officeDocument/2006/relationships" xmlns:p="http://schemas.openxmlformats.org/presentationml/2006/main">
  <p:tag name="AS_UNIQUEID" val="2272"/>
</p:tagLst>
</file>

<file path=ppt/tags/tag98.xml><?xml version="1.0" encoding="utf-8"?>
<p:tagLst xmlns:a="http://schemas.openxmlformats.org/drawingml/2006/main" xmlns:r="http://schemas.openxmlformats.org/officeDocument/2006/relationships" xmlns:p="http://schemas.openxmlformats.org/presentationml/2006/main">
  <p:tag name="AS_UNIQUEID" val="2265"/>
</p:tagLst>
</file>

<file path=ppt/tags/tag99.xml><?xml version="1.0" encoding="utf-8"?>
<p:tagLst xmlns:a="http://schemas.openxmlformats.org/drawingml/2006/main" xmlns:r="http://schemas.openxmlformats.org/officeDocument/2006/relationships" xmlns:p="http://schemas.openxmlformats.org/presentationml/2006/main">
  <p:tag name="AS_UNIQUEID" val="22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1928</Words>
  <Application>Microsoft Office PowerPoint</Application>
  <PresentationFormat>宽屏</PresentationFormat>
  <Paragraphs>372</Paragraphs>
  <Slides>30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PingFang SC</vt:lpstr>
      <vt:lpstr>阿里巴巴普惠体 R</vt:lpstr>
      <vt:lpstr>等线</vt:lpstr>
      <vt:lpstr>等线 Light</vt:lpstr>
      <vt:lpstr>方正悠黑体加粗</vt:lpstr>
      <vt:lpstr>华文行楷</vt:lpstr>
      <vt:lpstr>思源宋体 CN</vt:lpstr>
      <vt:lpstr>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seewo</cp:lastModifiedBy>
  <cp:revision>42</cp:revision>
  <dcterms:created xsi:type="dcterms:W3CDTF">2023-03-08T14:10:43Z</dcterms:created>
  <dcterms:modified xsi:type="dcterms:W3CDTF">2023-04-03T06:17:29Z</dcterms:modified>
</cp:coreProperties>
</file>