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923AC-0539-4B66-9313-107D7CC84B19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D6E53-5D74-4A47-8457-22A6849C6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7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D6E53-5D74-4A47-8457-22A6849C6C9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971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D6E53-5D74-4A47-8457-22A6849C6C9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83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8363-C5B3-3137-E0B3-CDD6DD06B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792095-1057-1289-901F-5A2DB6B86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5230A-24F4-4DC2-D78E-2830D83B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45D5-3A0C-4722-9218-A2D87B367628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828E5-79E9-A093-9220-96DF09D9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4F77B-FD63-8332-FF9A-5C2DD72C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A9FC-8CA8-469D-BBA0-ED7457BA6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51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D82FF-7DDF-D8BC-433B-6DFC0373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A9AB3-1830-FB51-7E34-D9B4A6DD4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0F570-0881-85CF-869E-3C04233A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45D5-3A0C-4722-9218-A2D87B367628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B2153-4F18-8866-8FEA-06C5B99D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E2319-58F4-AE43-C0E3-6301CEAE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A9FC-8CA8-469D-BBA0-ED7457BA6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9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EBE05D-7D59-6962-F08C-681472C6F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61122F-9648-A68E-170B-44939E4E4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D93C7-11D3-207F-1599-EC37303B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45D5-3A0C-4722-9218-A2D87B367628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609BC-93D2-D47F-50EF-5B0CCB14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C0D3D-BCFD-8E6F-D197-EE7137A4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A9FC-8CA8-469D-BBA0-ED7457BA6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44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71A3A-18D6-A70B-F013-3913168E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AED3C-24C5-2976-C8DE-8AD19124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13EFB-49CC-68EC-16A3-C5831531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45D5-3A0C-4722-9218-A2D87B367628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A3189-9C36-EF05-922B-7D179AA6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3DEF6-627B-0DB8-E2FB-E3C03767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A9FC-8CA8-469D-BBA0-ED7457BA6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4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10E20-8599-F35A-9ECD-6D639AFA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00A35-BECF-9CF5-6CFA-923ED17E2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592C7-C11D-4764-BAB2-C6834939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45D5-3A0C-4722-9218-A2D87B367628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6AD08-EBC7-BC92-64CC-0420E32A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762DA-B3DB-2DAC-095C-84A63219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A9FC-8CA8-469D-BBA0-ED7457BA6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13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F7D5B-7CF0-3B8A-B0A4-43AC6F61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5F2F5-A5AC-FA4F-A79A-544239443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C3840-2A6E-7BFD-4546-5F301613B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CFB269-EFAE-39B6-79A2-2C6DA4B1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45D5-3A0C-4722-9218-A2D87B367628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DEB11-163D-35C1-78B7-C7D04019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49C6FC-883A-D15E-E80E-EBF84FE5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A9FC-8CA8-469D-BBA0-ED7457BA6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2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17817-C8BF-2C40-2C7C-65A93CDC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C6A05-E3E4-3490-3BCB-2509CCC67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5DF32-2FD7-2B9C-3A4F-9B06773EE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01A163-C807-A71A-17BA-778920D0E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DBAA4D-BAD7-CD14-346A-8E69072A3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49C6B2-C45D-EE10-D5EB-310081EF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45D5-3A0C-4722-9218-A2D87B367628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4E1720-1013-52C6-B2A4-34021E77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AD5E56-FB5C-6D1E-873E-B061F2FA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A9FC-8CA8-469D-BBA0-ED7457BA6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3B24B-D4A8-B025-7F58-7C1E2656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31C7C5-5184-4DCF-2600-DA6719B2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45D5-3A0C-4722-9218-A2D87B367628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14AC7B-A205-B67C-C328-65B6B9AA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C1F861-1C5C-CF55-BE1F-D9EDF6D3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A9FC-8CA8-469D-BBA0-ED7457BA6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2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C53E84-B940-B2D7-8C01-B6EBE780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45D5-3A0C-4722-9218-A2D87B367628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AA37B9-2CEF-27B0-7ED6-42B95466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C057DD-EDB6-ED16-5050-67F335B0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A9FC-8CA8-469D-BBA0-ED7457BA6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50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E9FE7-0789-5A25-B64F-23D9F5B6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5BFE9-607C-382D-F78C-39A7AB5E9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C7698D-E4E9-37DA-EF79-DD76F5318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B65B4-00A5-D2F9-5498-397CE1A0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45D5-3A0C-4722-9218-A2D87B367628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854B4D-9B68-A655-194F-4D92F4C2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6EBA19-7CB5-1B42-78B0-94152DD2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A9FC-8CA8-469D-BBA0-ED7457BA6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58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46284-5E79-9910-508F-2C9D3E7C6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7256BA-01AB-CA3B-1CCE-9ADC5868E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D7B541-306F-2C0E-3ADE-BF5737488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B5CBE3-750A-05AC-6EA7-79BEB2AC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45D5-3A0C-4722-9218-A2D87B367628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3E5F51-6F6C-ED14-E89F-A252B112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C78DC3-8713-0A23-20E7-846FB777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A9FC-8CA8-469D-BBA0-ED7457BA6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7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DB8B8E-F3DD-FFFB-E526-D3ECA44D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1E22CE-43F8-2576-7C90-9DEBD5D29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829C3-88A9-C62A-60AA-DC1EAC17F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845D5-3A0C-4722-9218-A2D87B367628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585EE-7F62-C61E-A7CD-03B8582D3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BB536-8281-951A-6FBD-5FA6DC283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BA9FC-8CA8-469D-BBA0-ED7457BA6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69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tags" Target="../tags/tag50.xml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34" Type="http://schemas.openxmlformats.org/officeDocument/2006/relationships/image" Target="../media/image4.png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tags" Target="../tags/tag49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29" Type="http://schemas.openxmlformats.org/officeDocument/2006/relationships/tags" Target="../tags/tag53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32" Type="http://schemas.openxmlformats.org/officeDocument/2006/relationships/tags" Target="../tags/tag56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28" Type="http://schemas.openxmlformats.org/officeDocument/2006/relationships/tags" Target="../tags/tag52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31" Type="http://schemas.openxmlformats.org/officeDocument/2006/relationships/tags" Target="../tags/tag55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Relationship Id="rId27" Type="http://schemas.openxmlformats.org/officeDocument/2006/relationships/tags" Target="../tags/tag51.xml"/><Relationship Id="rId30" Type="http://schemas.openxmlformats.org/officeDocument/2006/relationships/tags" Target="../tags/tag54.xml"/><Relationship Id="rId8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10E7ADF-F92C-227B-BE24-96DBF2AAA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82941" cy="682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29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1F7E0B-91B2-F228-BCFA-AA5CAA06F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" y="159273"/>
            <a:ext cx="10096500" cy="22574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40A48C-62BF-B6C7-247B-B197CAF46A5E}"/>
              </a:ext>
            </a:extLst>
          </p:cNvPr>
          <p:cNvSpPr txBox="1"/>
          <p:nvPr/>
        </p:nvSpPr>
        <p:spPr>
          <a:xfrm>
            <a:off x="9245600" y="1087120"/>
            <a:ext cx="189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D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5BC01C-D269-AD06-B1FF-6F6E8900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3906"/>
            <a:ext cx="12192000" cy="263610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AD32AA4-6C94-31A4-39F3-2A3A015744E5}"/>
              </a:ext>
            </a:extLst>
          </p:cNvPr>
          <p:cNvSpPr txBox="1"/>
          <p:nvPr/>
        </p:nvSpPr>
        <p:spPr>
          <a:xfrm>
            <a:off x="7538720" y="5902556"/>
            <a:ext cx="189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D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158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4F7174-0E4D-DC93-DB12-DEF5762E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87" y="190182"/>
            <a:ext cx="101822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8B21AFE-F63D-0A9F-5454-EC019796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7" y="227697"/>
            <a:ext cx="8269923" cy="41480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4D5268-A51C-C5AD-B984-769F3E8B3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439" y="4375785"/>
            <a:ext cx="5487035" cy="251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9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408B81F3-237C-0EFB-ABB4-0A19EE3B9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059997"/>
            <a:ext cx="112109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14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0">
            <a:extLst>
              <a:ext uri="{FF2B5EF4-FFF2-40B4-BE49-F238E27FC236}">
                <a16:creationId xmlns:a16="http://schemas.microsoft.com/office/drawing/2014/main" id="{0EBB35C3-5A3F-0AE2-63E4-D8C53857E7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67672" y="1148622"/>
            <a:ext cx="673271" cy="3386398"/>
          </a:xfrm>
          <a:prstGeom prst="roundRect">
            <a:avLst>
              <a:gd name="adj" fmla="val 42348"/>
            </a:avLst>
          </a:prstGeom>
          <a:solidFill>
            <a:srgbClr val="334A5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spc="300" noProof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</a:t>
            </a:r>
            <a:endParaRPr lang="en-US" altLang="zh-CN" sz="2400" b="1" kern="0" spc="300" noProof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spc="300" noProof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</a:t>
            </a:r>
            <a:endParaRPr lang="en-US" altLang="zh-CN" sz="2400" b="1" kern="0" spc="300" noProof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spc="300" noProof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统的规模分类</a:t>
            </a:r>
            <a:endParaRPr kumimoji="0" lang="en-US" sz="2400" b="1" i="0" u="none" strike="noStrike" kern="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025711-1019-CD62-F3C4-98D83B9057E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60445" y="1283740"/>
            <a:ext cx="141577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  <a:lvl2pPr>
              <a:defRPr>
                <a:latin typeface="+mn-lt"/>
                <a:ea typeface="+mn-ea"/>
                <a:cs typeface="+mn-cs"/>
                <a:sym typeface="Helvetica"/>
              </a:defRPr>
            </a:lvl2pPr>
            <a:lvl3pPr>
              <a:defRPr>
                <a:latin typeface="+mn-lt"/>
                <a:ea typeface="+mn-ea"/>
                <a:cs typeface="+mn-cs"/>
                <a:sym typeface="Helvetica"/>
              </a:defRPr>
            </a:lvl3pPr>
            <a:lvl4pPr>
              <a:defRPr>
                <a:latin typeface="+mn-lt"/>
                <a:ea typeface="+mn-ea"/>
                <a:cs typeface="+mn-cs"/>
                <a:sym typeface="Helvetica"/>
              </a:defRPr>
            </a:lvl4pPr>
            <a:lvl5pPr>
              <a:defRPr>
                <a:latin typeface="+mn-lt"/>
                <a:ea typeface="+mn-ea"/>
                <a:cs typeface="+mn-cs"/>
                <a:sym typeface="Helvetica"/>
              </a:defRPr>
            </a:lvl5pPr>
            <a:lvl6pPr>
              <a:defRPr>
                <a:latin typeface="+mn-lt"/>
                <a:ea typeface="+mn-ea"/>
                <a:cs typeface="+mn-cs"/>
                <a:sym typeface="Helvetica"/>
              </a:defRPr>
            </a:lvl6pPr>
            <a:lvl7pPr>
              <a:defRPr>
                <a:latin typeface="+mn-lt"/>
                <a:ea typeface="+mn-ea"/>
                <a:cs typeface="+mn-cs"/>
                <a:sym typeface="Helvetica"/>
              </a:defRPr>
            </a:lvl7pPr>
            <a:lvl8pPr>
              <a:defRPr>
                <a:latin typeface="+mn-lt"/>
                <a:ea typeface="+mn-ea"/>
                <a:cs typeface="+mn-cs"/>
                <a:sym typeface="Helvetica"/>
              </a:defRPr>
            </a:lvl8pPr>
            <a:lvl9pPr>
              <a:defRPr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zh-CN" altLang="zh-CN" sz="24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简单系统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EFF911-5CDC-35CA-5BB9-932E6340CC9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050021" y="3818504"/>
            <a:ext cx="141577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  <a:lvl2pPr>
              <a:defRPr>
                <a:latin typeface="+mn-lt"/>
                <a:ea typeface="+mn-ea"/>
                <a:cs typeface="+mn-cs"/>
                <a:sym typeface="Helvetica"/>
              </a:defRPr>
            </a:lvl2pPr>
            <a:lvl3pPr>
              <a:defRPr>
                <a:latin typeface="+mn-lt"/>
                <a:ea typeface="+mn-ea"/>
                <a:cs typeface="+mn-cs"/>
                <a:sym typeface="Helvetica"/>
              </a:defRPr>
            </a:lvl3pPr>
            <a:lvl4pPr>
              <a:defRPr>
                <a:latin typeface="+mn-lt"/>
                <a:ea typeface="+mn-ea"/>
                <a:cs typeface="+mn-cs"/>
                <a:sym typeface="Helvetica"/>
              </a:defRPr>
            </a:lvl4pPr>
            <a:lvl5pPr>
              <a:defRPr>
                <a:latin typeface="+mn-lt"/>
                <a:ea typeface="+mn-ea"/>
                <a:cs typeface="+mn-cs"/>
                <a:sym typeface="Helvetica"/>
              </a:defRPr>
            </a:lvl5pPr>
            <a:lvl6pPr>
              <a:defRPr>
                <a:latin typeface="+mn-lt"/>
                <a:ea typeface="+mn-ea"/>
                <a:cs typeface="+mn-cs"/>
                <a:sym typeface="Helvetica"/>
              </a:defRPr>
            </a:lvl6pPr>
            <a:lvl7pPr>
              <a:defRPr>
                <a:latin typeface="+mn-lt"/>
                <a:ea typeface="+mn-ea"/>
                <a:cs typeface="+mn-cs"/>
                <a:sym typeface="Helvetica"/>
              </a:defRPr>
            </a:lvl7pPr>
            <a:lvl8pPr>
              <a:defRPr>
                <a:latin typeface="+mn-lt"/>
                <a:ea typeface="+mn-ea"/>
                <a:cs typeface="+mn-cs"/>
                <a:sym typeface="Helvetica"/>
              </a:defRPr>
            </a:lvl8pPr>
            <a:lvl9pPr>
              <a:defRPr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zh-CN" altLang="zh-CN" sz="24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复杂系统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B2ED69-C123-FA97-907E-03664E6B9FB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716745" y="880836"/>
            <a:ext cx="6802120" cy="119888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  <a:lvl2pPr>
              <a:defRPr>
                <a:latin typeface="+mn-lt"/>
                <a:ea typeface="+mn-ea"/>
                <a:cs typeface="+mn-cs"/>
                <a:sym typeface="Helvetica"/>
              </a:defRPr>
            </a:lvl2pPr>
            <a:lvl3pPr>
              <a:defRPr>
                <a:latin typeface="+mn-lt"/>
                <a:ea typeface="+mn-ea"/>
                <a:cs typeface="+mn-cs"/>
                <a:sym typeface="Helvetica"/>
              </a:defRPr>
            </a:lvl3pPr>
            <a:lvl4pPr>
              <a:defRPr>
                <a:latin typeface="+mn-lt"/>
                <a:ea typeface="+mn-ea"/>
                <a:cs typeface="+mn-cs"/>
                <a:sym typeface="Helvetica"/>
              </a:defRPr>
            </a:lvl4pPr>
            <a:lvl5pPr>
              <a:defRPr>
                <a:latin typeface="+mn-lt"/>
                <a:ea typeface="+mn-ea"/>
                <a:cs typeface="+mn-cs"/>
                <a:sym typeface="Helvetica"/>
              </a:defRPr>
            </a:lvl5pPr>
            <a:lvl6pPr>
              <a:defRPr>
                <a:latin typeface="+mn-lt"/>
                <a:ea typeface="+mn-ea"/>
                <a:cs typeface="+mn-cs"/>
                <a:sym typeface="Helvetica"/>
              </a:defRPr>
            </a:lvl6pPr>
            <a:lvl7pPr>
              <a:defRPr>
                <a:latin typeface="+mn-lt"/>
                <a:ea typeface="+mn-ea"/>
                <a:cs typeface="+mn-cs"/>
                <a:sym typeface="Helvetica"/>
              </a:defRPr>
            </a:lvl7pPr>
            <a:lvl8pPr>
              <a:defRPr>
                <a:latin typeface="+mn-lt"/>
                <a:ea typeface="+mn-ea"/>
                <a:cs typeface="+mn-cs"/>
                <a:sym typeface="Helvetica"/>
              </a:defRPr>
            </a:lvl8pPr>
            <a:lvl9pPr>
              <a:defRPr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4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简单系统是功能单一的若干模块的集合，可以是一个大系统的子系统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C93571-8B49-2414-FA08-E11C50C7239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155530" y="2514056"/>
            <a:ext cx="6880860" cy="119888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  <a:lvl2pPr>
              <a:defRPr>
                <a:latin typeface="+mn-lt"/>
                <a:ea typeface="+mn-ea"/>
                <a:cs typeface="+mn-cs"/>
                <a:sym typeface="Helvetica"/>
              </a:defRPr>
            </a:lvl2pPr>
            <a:lvl3pPr>
              <a:defRPr>
                <a:latin typeface="+mn-lt"/>
                <a:ea typeface="+mn-ea"/>
                <a:cs typeface="+mn-cs"/>
                <a:sym typeface="Helvetica"/>
              </a:defRPr>
            </a:lvl3pPr>
            <a:lvl4pPr>
              <a:defRPr>
                <a:latin typeface="+mn-lt"/>
                <a:ea typeface="+mn-ea"/>
                <a:cs typeface="+mn-cs"/>
                <a:sym typeface="Helvetica"/>
              </a:defRPr>
            </a:lvl4pPr>
            <a:lvl5pPr>
              <a:defRPr>
                <a:latin typeface="+mn-lt"/>
                <a:ea typeface="+mn-ea"/>
                <a:cs typeface="+mn-cs"/>
                <a:sym typeface="Helvetica"/>
              </a:defRPr>
            </a:lvl5pPr>
            <a:lvl6pPr>
              <a:defRPr>
                <a:latin typeface="+mn-lt"/>
                <a:ea typeface="+mn-ea"/>
                <a:cs typeface="+mn-cs"/>
                <a:sym typeface="Helvetica"/>
              </a:defRPr>
            </a:lvl6pPr>
            <a:lvl7pPr>
              <a:defRPr>
                <a:latin typeface="+mn-lt"/>
                <a:ea typeface="+mn-ea"/>
                <a:cs typeface="+mn-cs"/>
                <a:sym typeface="Helvetica"/>
              </a:defRPr>
            </a:lvl7pPr>
            <a:lvl8pPr>
              <a:defRPr>
                <a:latin typeface="+mn-lt"/>
                <a:ea typeface="+mn-ea"/>
                <a:cs typeface="+mn-cs"/>
                <a:sym typeface="Helvetica"/>
              </a:defRPr>
            </a:lvl8pPr>
            <a:lvl9pPr>
              <a:defRPr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4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复杂系统是指相互作用的单元和子系统</a:t>
            </a:r>
            <a:r>
              <a:rPr lang="en-US" altLang="zh-CN" sz="24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24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简单系统</a:t>
            </a:r>
            <a:r>
              <a:rPr lang="en-US" altLang="zh-CN" sz="24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的复杂组合，由许多子系统组成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46E1C-4470-B36F-33E2-C4AD4C1E9F2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155608" y="4545815"/>
            <a:ext cx="6106216" cy="119888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  <a:lvl2pPr>
              <a:defRPr>
                <a:latin typeface="+mn-lt"/>
                <a:ea typeface="+mn-ea"/>
                <a:cs typeface="+mn-cs"/>
                <a:sym typeface="Helvetica"/>
              </a:defRPr>
            </a:lvl2pPr>
            <a:lvl3pPr>
              <a:defRPr>
                <a:latin typeface="+mn-lt"/>
                <a:ea typeface="+mn-ea"/>
                <a:cs typeface="+mn-cs"/>
                <a:sym typeface="Helvetica"/>
              </a:defRPr>
            </a:lvl3pPr>
            <a:lvl4pPr>
              <a:defRPr>
                <a:latin typeface="+mn-lt"/>
                <a:ea typeface="+mn-ea"/>
                <a:cs typeface="+mn-cs"/>
                <a:sym typeface="Helvetica"/>
              </a:defRPr>
            </a:lvl4pPr>
            <a:lvl5pPr>
              <a:defRPr>
                <a:latin typeface="+mn-lt"/>
                <a:ea typeface="+mn-ea"/>
                <a:cs typeface="+mn-cs"/>
                <a:sym typeface="Helvetica"/>
              </a:defRPr>
            </a:lvl5pPr>
            <a:lvl6pPr>
              <a:defRPr>
                <a:latin typeface="+mn-lt"/>
                <a:ea typeface="+mn-ea"/>
                <a:cs typeface="+mn-cs"/>
                <a:sym typeface="Helvetica"/>
              </a:defRPr>
            </a:lvl6pPr>
            <a:lvl7pPr>
              <a:defRPr>
                <a:latin typeface="+mn-lt"/>
                <a:ea typeface="+mn-ea"/>
                <a:cs typeface="+mn-cs"/>
                <a:sym typeface="Helvetica"/>
              </a:defRPr>
            </a:lvl7pPr>
            <a:lvl8pPr>
              <a:defRPr>
                <a:latin typeface="+mn-lt"/>
                <a:ea typeface="+mn-ea"/>
                <a:cs typeface="+mn-cs"/>
                <a:sym typeface="Helvetica"/>
              </a:defRPr>
            </a:lvl8pPr>
            <a:lvl9pPr>
              <a:defRPr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4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如大医院的智慧医疗系统，往往由门诊系统、药房管理系统等组成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07E90166-BA7C-9373-505E-3DE08F22D17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597726" y="1463766"/>
            <a:ext cx="411260" cy="258557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="horz" wrap="square" lIns="91439" tIns="45719" rIns="91439" bIns="45719" numCol="1" spcCol="38100" rtlCol="0" anchor="t">
            <a:noAutofit/>
          </a:bodyPr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699544D3-0C87-D2FF-0A68-77E5426A9F1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622576" y="3154587"/>
            <a:ext cx="320938" cy="205483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="horz" wrap="square" lIns="91439" tIns="45719" rIns="91439" bIns="45719" numCol="1" spcCol="38100" rtlCol="0" anchor="t">
            <a:noAutofit/>
          </a:bodyPr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0B83FB-5F64-E8B4-ECC0-47195EDFC05A}"/>
              </a:ext>
            </a:extLst>
          </p:cNvPr>
          <p:cNvSpPr txBox="1"/>
          <p:nvPr/>
        </p:nvSpPr>
        <p:spPr>
          <a:xfrm>
            <a:off x="8376375" y="5564596"/>
            <a:ext cx="3282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挂号系统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结算系统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.....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A7A0002-FBFF-C29E-2CD8-07CD81A2FCFE}"/>
              </a:ext>
            </a:extLst>
          </p:cNvPr>
          <p:cNvCxnSpPr/>
          <p:nvPr/>
        </p:nvCxnSpPr>
        <p:spPr>
          <a:xfrm flipH="1">
            <a:off x="8934540" y="5117556"/>
            <a:ext cx="313690" cy="470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85C7587-28F6-2B39-5671-74C11D91298F}"/>
              </a:ext>
            </a:extLst>
          </p:cNvPr>
          <p:cNvCxnSpPr/>
          <p:nvPr/>
        </p:nvCxnSpPr>
        <p:spPr>
          <a:xfrm>
            <a:off x="9688920" y="5117556"/>
            <a:ext cx="209550" cy="4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043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0">
            <a:extLst>
              <a:ext uri="{FF2B5EF4-FFF2-40B4-BE49-F238E27FC236}">
                <a16:creationId xmlns:a16="http://schemas.microsoft.com/office/drawing/2014/main" id="{AA85CC16-42A9-3A52-1A16-A5A95E828A1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09417" y="632147"/>
            <a:ext cx="673271" cy="3804532"/>
          </a:xfrm>
          <a:prstGeom prst="roundRect">
            <a:avLst>
              <a:gd name="adj" fmla="val 42348"/>
            </a:avLst>
          </a:prstGeom>
          <a:solidFill>
            <a:srgbClr val="334A5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spc="300" noProof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</a:t>
            </a:r>
            <a:endParaRPr lang="en-US" altLang="zh-CN" sz="2400" b="1" kern="0" spc="300" noProof="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spc="300" noProof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技术的发展阶段分类</a:t>
            </a:r>
            <a:endParaRPr kumimoji="0" lang="en-US" sz="2400" b="1" i="0" u="none" strike="noStrike" kern="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12629E-776A-4F31-7978-66304C933F5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708563" y="511890"/>
            <a:ext cx="20313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  <a:lvl2pPr>
              <a:defRPr>
                <a:latin typeface="+mn-lt"/>
                <a:ea typeface="+mn-ea"/>
                <a:cs typeface="+mn-cs"/>
                <a:sym typeface="Helvetica"/>
              </a:defRPr>
            </a:lvl2pPr>
            <a:lvl3pPr>
              <a:defRPr>
                <a:latin typeface="+mn-lt"/>
                <a:ea typeface="+mn-ea"/>
                <a:cs typeface="+mn-cs"/>
                <a:sym typeface="Helvetica"/>
              </a:defRPr>
            </a:lvl3pPr>
            <a:lvl4pPr>
              <a:defRPr>
                <a:latin typeface="+mn-lt"/>
                <a:ea typeface="+mn-ea"/>
                <a:cs typeface="+mn-cs"/>
                <a:sym typeface="Helvetica"/>
              </a:defRPr>
            </a:lvl4pPr>
            <a:lvl5pPr>
              <a:defRPr>
                <a:latin typeface="+mn-lt"/>
                <a:ea typeface="+mn-ea"/>
                <a:cs typeface="+mn-cs"/>
                <a:sym typeface="Helvetica"/>
              </a:defRPr>
            </a:lvl5pPr>
            <a:lvl6pPr>
              <a:defRPr>
                <a:latin typeface="+mn-lt"/>
                <a:ea typeface="+mn-ea"/>
                <a:cs typeface="+mn-cs"/>
                <a:sym typeface="Helvetica"/>
              </a:defRPr>
            </a:lvl6pPr>
            <a:lvl7pPr>
              <a:defRPr>
                <a:latin typeface="+mn-lt"/>
                <a:ea typeface="+mn-ea"/>
                <a:cs typeface="+mn-cs"/>
                <a:sym typeface="Helvetica"/>
              </a:defRPr>
            </a:lvl7pPr>
            <a:lvl8pPr>
              <a:defRPr>
                <a:latin typeface="+mn-lt"/>
                <a:ea typeface="+mn-ea"/>
                <a:cs typeface="+mn-cs"/>
                <a:sym typeface="Helvetica"/>
              </a:defRPr>
            </a:lvl8pPr>
            <a:lvl9pPr>
              <a:defRPr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zh-CN" altLang="zh-CN" sz="24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数据处理系统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927917-0BA4-606F-FEF9-E4799E2745C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708563" y="2320999"/>
            <a:ext cx="20313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  <a:lvl2pPr>
              <a:defRPr>
                <a:latin typeface="+mn-lt"/>
                <a:ea typeface="+mn-ea"/>
                <a:cs typeface="+mn-cs"/>
                <a:sym typeface="Helvetica"/>
              </a:defRPr>
            </a:lvl2pPr>
            <a:lvl3pPr>
              <a:defRPr>
                <a:latin typeface="+mn-lt"/>
                <a:ea typeface="+mn-ea"/>
                <a:cs typeface="+mn-cs"/>
                <a:sym typeface="Helvetica"/>
              </a:defRPr>
            </a:lvl3pPr>
            <a:lvl4pPr>
              <a:defRPr>
                <a:latin typeface="+mn-lt"/>
                <a:ea typeface="+mn-ea"/>
                <a:cs typeface="+mn-cs"/>
                <a:sym typeface="Helvetica"/>
              </a:defRPr>
            </a:lvl4pPr>
            <a:lvl5pPr>
              <a:defRPr>
                <a:latin typeface="+mn-lt"/>
                <a:ea typeface="+mn-ea"/>
                <a:cs typeface="+mn-cs"/>
                <a:sym typeface="Helvetica"/>
              </a:defRPr>
            </a:lvl5pPr>
            <a:lvl6pPr>
              <a:defRPr>
                <a:latin typeface="+mn-lt"/>
                <a:ea typeface="+mn-ea"/>
                <a:cs typeface="+mn-cs"/>
                <a:sym typeface="Helvetica"/>
              </a:defRPr>
            </a:lvl6pPr>
            <a:lvl7pPr>
              <a:defRPr>
                <a:latin typeface="+mn-lt"/>
                <a:ea typeface="+mn-ea"/>
                <a:cs typeface="+mn-cs"/>
                <a:sym typeface="Helvetica"/>
              </a:defRPr>
            </a:lvl7pPr>
            <a:lvl8pPr>
              <a:defRPr>
                <a:latin typeface="+mn-lt"/>
                <a:ea typeface="+mn-ea"/>
                <a:cs typeface="+mn-cs"/>
                <a:sym typeface="Helvetica"/>
              </a:defRPr>
            </a:lvl8pPr>
            <a:lvl9pPr>
              <a:defRPr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zh-CN" altLang="zh-CN" sz="24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管理信息系统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477A78-DE8D-A6E3-FFC3-9E7AA209D1C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71151" y="4107865"/>
            <a:ext cx="20313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  <a:lvl2pPr>
              <a:defRPr>
                <a:latin typeface="+mn-lt"/>
                <a:ea typeface="+mn-ea"/>
                <a:cs typeface="+mn-cs"/>
                <a:sym typeface="Helvetica"/>
              </a:defRPr>
            </a:lvl2pPr>
            <a:lvl3pPr>
              <a:defRPr>
                <a:latin typeface="+mn-lt"/>
                <a:ea typeface="+mn-ea"/>
                <a:cs typeface="+mn-cs"/>
                <a:sym typeface="Helvetica"/>
              </a:defRPr>
            </a:lvl3pPr>
            <a:lvl4pPr>
              <a:defRPr>
                <a:latin typeface="+mn-lt"/>
                <a:ea typeface="+mn-ea"/>
                <a:cs typeface="+mn-cs"/>
                <a:sym typeface="Helvetica"/>
              </a:defRPr>
            </a:lvl4pPr>
            <a:lvl5pPr>
              <a:defRPr>
                <a:latin typeface="+mn-lt"/>
                <a:ea typeface="+mn-ea"/>
                <a:cs typeface="+mn-cs"/>
                <a:sym typeface="Helvetica"/>
              </a:defRPr>
            </a:lvl5pPr>
            <a:lvl6pPr>
              <a:defRPr>
                <a:latin typeface="+mn-lt"/>
                <a:ea typeface="+mn-ea"/>
                <a:cs typeface="+mn-cs"/>
                <a:sym typeface="Helvetica"/>
              </a:defRPr>
            </a:lvl6pPr>
            <a:lvl7pPr>
              <a:defRPr>
                <a:latin typeface="+mn-lt"/>
                <a:ea typeface="+mn-ea"/>
                <a:cs typeface="+mn-cs"/>
                <a:sym typeface="Helvetica"/>
              </a:defRPr>
            </a:lvl7pPr>
            <a:lvl8pPr>
              <a:defRPr>
                <a:latin typeface="+mn-lt"/>
                <a:ea typeface="+mn-ea"/>
                <a:cs typeface="+mn-cs"/>
                <a:sym typeface="Helvetica"/>
              </a:defRPr>
            </a:lvl8pPr>
            <a:lvl9pPr>
              <a:defRPr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zh-CN" altLang="zh-CN" sz="24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决策信息系统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2ED833-D71B-E0B0-6078-E46635BD73A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079454" y="119817"/>
            <a:ext cx="6763419" cy="110680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  <a:lvl2pPr>
              <a:defRPr>
                <a:latin typeface="+mn-lt"/>
                <a:ea typeface="+mn-ea"/>
                <a:cs typeface="+mn-cs"/>
                <a:sym typeface="Helvetica"/>
              </a:defRPr>
            </a:lvl2pPr>
            <a:lvl3pPr>
              <a:defRPr>
                <a:latin typeface="+mn-lt"/>
                <a:ea typeface="+mn-ea"/>
                <a:cs typeface="+mn-cs"/>
                <a:sym typeface="Helvetica"/>
              </a:defRPr>
            </a:lvl3pPr>
            <a:lvl4pPr>
              <a:defRPr>
                <a:latin typeface="+mn-lt"/>
                <a:ea typeface="+mn-ea"/>
                <a:cs typeface="+mn-cs"/>
                <a:sym typeface="Helvetica"/>
              </a:defRPr>
            </a:lvl4pPr>
            <a:lvl5pPr>
              <a:defRPr>
                <a:latin typeface="+mn-lt"/>
                <a:ea typeface="+mn-ea"/>
                <a:cs typeface="+mn-cs"/>
                <a:sym typeface="Helvetica"/>
              </a:defRPr>
            </a:lvl5pPr>
            <a:lvl6pPr>
              <a:defRPr>
                <a:latin typeface="+mn-lt"/>
                <a:ea typeface="+mn-ea"/>
                <a:cs typeface="+mn-cs"/>
                <a:sym typeface="Helvetica"/>
              </a:defRPr>
            </a:lvl6pPr>
            <a:lvl7pPr>
              <a:defRPr>
                <a:latin typeface="+mn-lt"/>
                <a:ea typeface="+mn-ea"/>
                <a:cs typeface="+mn-cs"/>
                <a:sym typeface="Helvetica"/>
              </a:defRPr>
            </a:lvl7pPr>
            <a:lvl8pPr>
              <a:defRPr>
                <a:latin typeface="+mn-lt"/>
                <a:ea typeface="+mn-ea"/>
                <a:cs typeface="+mn-cs"/>
                <a:sym typeface="Helvetica"/>
              </a:defRPr>
            </a:lvl8pPr>
            <a:lvl9pPr>
              <a:defRPr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也称事务处理系统，是信息系统的</a:t>
            </a:r>
            <a:r>
              <a:rPr lang="zh-CN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初级阶段</a:t>
            </a:r>
            <a:endParaRPr lang="zh-CN" altLang="zh-CN" sz="20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主要用于处理日常交易数据，产生各种报表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1D7420-9FD0-343E-A016-A6A2EAD6E74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079454" y="2004184"/>
            <a:ext cx="6661176" cy="10147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  <a:lvl2pPr>
              <a:defRPr>
                <a:latin typeface="+mn-lt"/>
                <a:ea typeface="+mn-ea"/>
                <a:cs typeface="+mn-cs"/>
                <a:sym typeface="Helvetica"/>
              </a:defRPr>
            </a:lvl2pPr>
            <a:lvl3pPr>
              <a:defRPr>
                <a:latin typeface="+mn-lt"/>
                <a:ea typeface="+mn-ea"/>
                <a:cs typeface="+mn-cs"/>
                <a:sym typeface="Helvetica"/>
              </a:defRPr>
            </a:lvl3pPr>
            <a:lvl4pPr>
              <a:defRPr>
                <a:latin typeface="+mn-lt"/>
                <a:ea typeface="+mn-ea"/>
                <a:cs typeface="+mn-cs"/>
                <a:sym typeface="Helvetica"/>
              </a:defRPr>
            </a:lvl4pPr>
            <a:lvl5pPr>
              <a:defRPr>
                <a:latin typeface="+mn-lt"/>
                <a:ea typeface="+mn-ea"/>
                <a:cs typeface="+mn-cs"/>
                <a:sym typeface="Helvetica"/>
              </a:defRPr>
            </a:lvl5pPr>
            <a:lvl6pPr>
              <a:defRPr>
                <a:latin typeface="+mn-lt"/>
                <a:ea typeface="+mn-ea"/>
                <a:cs typeface="+mn-cs"/>
                <a:sym typeface="Helvetica"/>
              </a:defRPr>
            </a:lvl6pPr>
            <a:lvl7pPr>
              <a:defRPr>
                <a:latin typeface="+mn-lt"/>
                <a:ea typeface="+mn-ea"/>
                <a:cs typeface="+mn-cs"/>
                <a:sym typeface="Helvetica"/>
              </a:defRPr>
            </a:lvl7pPr>
            <a:lvl8pPr>
              <a:defRPr>
                <a:latin typeface="+mn-lt"/>
                <a:ea typeface="+mn-ea"/>
                <a:cs typeface="+mn-cs"/>
                <a:sym typeface="Helvetica"/>
              </a:defRPr>
            </a:lvl8pPr>
            <a:lvl9pPr>
              <a:defRPr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0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具有统一规划的数据库，信息高度集中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0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供各类用户共享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76D8C0-FC9D-9B4F-C1D1-00C76F9D289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044252" y="4061698"/>
            <a:ext cx="6695034" cy="5530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  <a:lvl2pPr>
              <a:defRPr>
                <a:latin typeface="+mn-lt"/>
                <a:ea typeface="+mn-ea"/>
                <a:cs typeface="+mn-cs"/>
                <a:sym typeface="Helvetica"/>
              </a:defRPr>
            </a:lvl2pPr>
            <a:lvl3pPr>
              <a:defRPr>
                <a:latin typeface="+mn-lt"/>
                <a:ea typeface="+mn-ea"/>
                <a:cs typeface="+mn-cs"/>
                <a:sym typeface="Helvetica"/>
              </a:defRPr>
            </a:lvl3pPr>
            <a:lvl4pPr>
              <a:defRPr>
                <a:latin typeface="+mn-lt"/>
                <a:ea typeface="+mn-ea"/>
                <a:cs typeface="+mn-cs"/>
                <a:sym typeface="Helvetica"/>
              </a:defRPr>
            </a:lvl4pPr>
            <a:lvl5pPr>
              <a:defRPr>
                <a:latin typeface="+mn-lt"/>
                <a:ea typeface="+mn-ea"/>
                <a:cs typeface="+mn-cs"/>
                <a:sym typeface="Helvetica"/>
              </a:defRPr>
            </a:lvl5pPr>
            <a:lvl6pPr>
              <a:defRPr>
                <a:latin typeface="+mn-lt"/>
                <a:ea typeface="+mn-ea"/>
                <a:cs typeface="+mn-cs"/>
                <a:sym typeface="Helvetica"/>
              </a:defRPr>
            </a:lvl6pPr>
            <a:lvl7pPr>
              <a:defRPr>
                <a:latin typeface="+mn-lt"/>
                <a:ea typeface="+mn-ea"/>
                <a:cs typeface="+mn-cs"/>
                <a:sym typeface="Helvetica"/>
              </a:defRPr>
            </a:lvl7pPr>
            <a:lvl8pPr>
              <a:defRPr>
                <a:latin typeface="+mn-lt"/>
                <a:ea typeface="+mn-ea"/>
                <a:cs typeface="+mn-cs"/>
                <a:sym typeface="Helvetica"/>
              </a:defRPr>
            </a:lvl8pPr>
            <a:lvl9pPr>
              <a:defRPr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0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zh-CN" altLang="zh-CN" sz="2000" b="1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交互</a:t>
            </a:r>
            <a:r>
              <a:rPr lang="zh-CN" altLang="zh-CN" sz="20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的方式，支持决策者解决半结构化的决策问题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A5A0E67B-06D3-CA92-A7C9-56A3013D626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17540" y="594781"/>
            <a:ext cx="421240" cy="382176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="horz" wrap="square" lIns="91439" tIns="45719" rIns="91439" bIns="45719" numCol="1" spcCol="38100" rtlCol="0" anchor="t">
            <a:noAutofit/>
          </a:bodyPr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7424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0">
            <a:extLst>
              <a:ext uri="{FF2B5EF4-FFF2-40B4-BE49-F238E27FC236}">
                <a16:creationId xmlns:a16="http://schemas.microsoft.com/office/drawing/2014/main" id="{DF44D8CC-F33B-A6A2-C048-C2596C9D7D8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19322" y="770595"/>
            <a:ext cx="673271" cy="3804532"/>
          </a:xfrm>
          <a:prstGeom prst="roundRect">
            <a:avLst>
              <a:gd name="adj" fmla="val 42348"/>
            </a:avLst>
          </a:prstGeom>
          <a:solidFill>
            <a:srgbClr val="334A5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spc="300" noProof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</a:t>
            </a:r>
            <a:endParaRPr lang="en-US" altLang="zh-CN" sz="2400" b="1" kern="0" spc="300" noProof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spc="300" noProof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不同的应用邻域分类</a:t>
            </a:r>
            <a:endParaRPr kumimoji="0" lang="en-US" sz="2400" b="1" i="0" u="none" strike="noStrike" kern="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C17081-CD4A-C934-8D33-0A41E2ED573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769631" y="927440"/>
            <a:ext cx="20313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  <a:lvl2pPr>
              <a:defRPr>
                <a:latin typeface="+mn-lt"/>
                <a:ea typeface="+mn-ea"/>
                <a:cs typeface="+mn-cs"/>
                <a:sym typeface="Helvetica"/>
              </a:defRPr>
            </a:lvl2pPr>
            <a:lvl3pPr>
              <a:defRPr>
                <a:latin typeface="+mn-lt"/>
                <a:ea typeface="+mn-ea"/>
                <a:cs typeface="+mn-cs"/>
                <a:sym typeface="Helvetica"/>
              </a:defRPr>
            </a:lvl3pPr>
            <a:lvl4pPr>
              <a:defRPr>
                <a:latin typeface="+mn-lt"/>
                <a:ea typeface="+mn-ea"/>
                <a:cs typeface="+mn-cs"/>
                <a:sym typeface="Helvetica"/>
              </a:defRPr>
            </a:lvl4pPr>
            <a:lvl5pPr>
              <a:defRPr>
                <a:latin typeface="+mn-lt"/>
                <a:ea typeface="+mn-ea"/>
                <a:cs typeface="+mn-cs"/>
                <a:sym typeface="Helvetica"/>
              </a:defRPr>
            </a:lvl5pPr>
            <a:lvl6pPr>
              <a:defRPr>
                <a:latin typeface="+mn-lt"/>
                <a:ea typeface="+mn-ea"/>
                <a:cs typeface="+mn-cs"/>
                <a:sym typeface="Helvetica"/>
              </a:defRPr>
            </a:lvl6pPr>
            <a:lvl7pPr>
              <a:defRPr>
                <a:latin typeface="+mn-lt"/>
                <a:ea typeface="+mn-ea"/>
                <a:cs typeface="+mn-cs"/>
                <a:sym typeface="Helvetica"/>
              </a:defRPr>
            </a:lvl7pPr>
            <a:lvl8pPr>
              <a:defRPr>
                <a:latin typeface="+mn-lt"/>
                <a:ea typeface="+mn-ea"/>
                <a:cs typeface="+mn-cs"/>
                <a:sym typeface="Helvetica"/>
              </a:defRPr>
            </a:lvl8pPr>
            <a:lvl9pPr>
              <a:defRPr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zh-CN" altLang="zh-CN" sz="24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通用信息系统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05CC70-135C-03AD-16F1-CB60730356D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769631" y="2208730"/>
            <a:ext cx="264687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  <a:lvl2pPr>
              <a:defRPr>
                <a:latin typeface="+mn-lt"/>
                <a:ea typeface="+mn-ea"/>
                <a:cs typeface="+mn-cs"/>
                <a:sym typeface="Helvetica"/>
              </a:defRPr>
            </a:lvl2pPr>
            <a:lvl3pPr>
              <a:defRPr>
                <a:latin typeface="+mn-lt"/>
                <a:ea typeface="+mn-ea"/>
                <a:cs typeface="+mn-cs"/>
                <a:sym typeface="Helvetica"/>
              </a:defRPr>
            </a:lvl3pPr>
            <a:lvl4pPr>
              <a:defRPr>
                <a:latin typeface="+mn-lt"/>
                <a:ea typeface="+mn-ea"/>
                <a:cs typeface="+mn-cs"/>
                <a:sym typeface="Helvetica"/>
              </a:defRPr>
            </a:lvl4pPr>
            <a:lvl5pPr>
              <a:defRPr>
                <a:latin typeface="+mn-lt"/>
                <a:ea typeface="+mn-ea"/>
                <a:cs typeface="+mn-cs"/>
                <a:sym typeface="Helvetica"/>
              </a:defRPr>
            </a:lvl5pPr>
            <a:lvl6pPr>
              <a:defRPr>
                <a:latin typeface="+mn-lt"/>
                <a:ea typeface="+mn-ea"/>
                <a:cs typeface="+mn-cs"/>
                <a:sym typeface="Helvetica"/>
              </a:defRPr>
            </a:lvl6pPr>
            <a:lvl7pPr>
              <a:defRPr>
                <a:latin typeface="+mn-lt"/>
                <a:ea typeface="+mn-ea"/>
                <a:cs typeface="+mn-cs"/>
                <a:sym typeface="Helvetica"/>
              </a:defRPr>
            </a:lvl7pPr>
            <a:lvl8pPr>
              <a:defRPr>
                <a:latin typeface="+mn-lt"/>
                <a:ea typeface="+mn-ea"/>
                <a:cs typeface="+mn-cs"/>
                <a:sym typeface="Helvetica"/>
              </a:defRPr>
            </a:lvl8pPr>
            <a:lvl9pPr>
              <a:defRPr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zh-CN" altLang="zh-CN" sz="24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医疗保健信息系统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0DC586-37CC-C802-71EB-7F43F79DDF5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769631" y="2850575"/>
            <a:ext cx="264687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  <a:lvl2pPr>
              <a:defRPr>
                <a:latin typeface="+mn-lt"/>
                <a:ea typeface="+mn-ea"/>
                <a:cs typeface="+mn-cs"/>
                <a:sym typeface="Helvetica"/>
              </a:defRPr>
            </a:lvl2pPr>
            <a:lvl3pPr>
              <a:defRPr>
                <a:latin typeface="+mn-lt"/>
                <a:ea typeface="+mn-ea"/>
                <a:cs typeface="+mn-cs"/>
                <a:sym typeface="Helvetica"/>
              </a:defRPr>
            </a:lvl3pPr>
            <a:lvl4pPr>
              <a:defRPr>
                <a:latin typeface="+mn-lt"/>
                <a:ea typeface="+mn-ea"/>
                <a:cs typeface="+mn-cs"/>
                <a:sym typeface="Helvetica"/>
              </a:defRPr>
            </a:lvl4pPr>
            <a:lvl5pPr>
              <a:defRPr>
                <a:latin typeface="+mn-lt"/>
                <a:ea typeface="+mn-ea"/>
                <a:cs typeface="+mn-cs"/>
                <a:sym typeface="Helvetica"/>
              </a:defRPr>
            </a:lvl5pPr>
            <a:lvl6pPr>
              <a:defRPr>
                <a:latin typeface="+mn-lt"/>
                <a:ea typeface="+mn-ea"/>
                <a:cs typeface="+mn-cs"/>
                <a:sym typeface="Helvetica"/>
              </a:defRPr>
            </a:lvl6pPr>
            <a:lvl7pPr>
              <a:defRPr>
                <a:latin typeface="+mn-lt"/>
                <a:ea typeface="+mn-ea"/>
                <a:cs typeface="+mn-cs"/>
                <a:sym typeface="Helvetica"/>
              </a:defRPr>
            </a:lvl7pPr>
            <a:lvl8pPr>
              <a:defRPr>
                <a:latin typeface="+mn-lt"/>
                <a:ea typeface="+mn-ea"/>
                <a:cs typeface="+mn-cs"/>
                <a:sym typeface="Helvetica"/>
              </a:defRPr>
            </a:lvl8pPr>
            <a:lvl9pPr>
              <a:defRPr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zh-CN" altLang="zh-CN" sz="24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学校管理信息系统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353305-6691-C53B-DBA9-69CA4B5086E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769631" y="3491589"/>
            <a:ext cx="20313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  <a:lvl2pPr>
              <a:defRPr>
                <a:latin typeface="+mn-lt"/>
                <a:ea typeface="+mn-ea"/>
                <a:cs typeface="+mn-cs"/>
                <a:sym typeface="Helvetica"/>
              </a:defRPr>
            </a:lvl2pPr>
            <a:lvl3pPr>
              <a:defRPr>
                <a:latin typeface="+mn-lt"/>
                <a:ea typeface="+mn-ea"/>
                <a:cs typeface="+mn-cs"/>
                <a:sym typeface="Helvetica"/>
              </a:defRPr>
            </a:lvl3pPr>
            <a:lvl4pPr>
              <a:defRPr>
                <a:latin typeface="+mn-lt"/>
                <a:ea typeface="+mn-ea"/>
                <a:cs typeface="+mn-cs"/>
                <a:sym typeface="Helvetica"/>
              </a:defRPr>
            </a:lvl4pPr>
            <a:lvl5pPr>
              <a:defRPr>
                <a:latin typeface="+mn-lt"/>
                <a:ea typeface="+mn-ea"/>
                <a:cs typeface="+mn-cs"/>
                <a:sym typeface="Helvetica"/>
              </a:defRPr>
            </a:lvl5pPr>
            <a:lvl6pPr>
              <a:defRPr>
                <a:latin typeface="+mn-lt"/>
                <a:ea typeface="+mn-ea"/>
                <a:cs typeface="+mn-cs"/>
                <a:sym typeface="Helvetica"/>
              </a:defRPr>
            </a:lvl6pPr>
            <a:lvl7pPr>
              <a:defRPr>
                <a:latin typeface="+mn-lt"/>
                <a:ea typeface="+mn-ea"/>
                <a:cs typeface="+mn-cs"/>
                <a:sym typeface="Helvetica"/>
              </a:defRPr>
            </a:lvl7pPr>
            <a:lvl8pPr>
              <a:defRPr>
                <a:latin typeface="+mn-lt"/>
                <a:ea typeface="+mn-ea"/>
                <a:cs typeface="+mn-cs"/>
                <a:sym typeface="Helvetica"/>
              </a:defRPr>
            </a:lvl8pPr>
            <a:lvl9pPr>
              <a:defRPr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zh-CN" altLang="zh-CN" sz="24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银行信息系统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235383-CE39-0827-DEA1-99AD01765F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769631" y="4133198"/>
            <a:ext cx="264687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  <a:lvl2pPr>
              <a:defRPr>
                <a:latin typeface="+mn-lt"/>
                <a:ea typeface="+mn-ea"/>
                <a:cs typeface="+mn-cs"/>
                <a:sym typeface="Helvetica"/>
              </a:defRPr>
            </a:lvl2pPr>
            <a:lvl3pPr>
              <a:defRPr>
                <a:latin typeface="+mn-lt"/>
                <a:ea typeface="+mn-ea"/>
                <a:cs typeface="+mn-cs"/>
                <a:sym typeface="Helvetica"/>
              </a:defRPr>
            </a:lvl3pPr>
            <a:lvl4pPr>
              <a:defRPr>
                <a:latin typeface="+mn-lt"/>
                <a:ea typeface="+mn-ea"/>
                <a:cs typeface="+mn-cs"/>
                <a:sym typeface="Helvetica"/>
              </a:defRPr>
            </a:lvl4pPr>
            <a:lvl5pPr>
              <a:defRPr>
                <a:latin typeface="+mn-lt"/>
                <a:ea typeface="+mn-ea"/>
                <a:cs typeface="+mn-cs"/>
                <a:sym typeface="Helvetica"/>
              </a:defRPr>
            </a:lvl5pPr>
            <a:lvl6pPr>
              <a:defRPr>
                <a:latin typeface="+mn-lt"/>
                <a:ea typeface="+mn-ea"/>
                <a:cs typeface="+mn-cs"/>
                <a:sym typeface="Helvetica"/>
              </a:defRPr>
            </a:lvl6pPr>
            <a:lvl7pPr>
              <a:defRPr>
                <a:latin typeface="+mn-lt"/>
                <a:ea typeface="+mn-ea"/>
                <a:cs typeface="+mn-cs"/>
                <a:sym typeface="Helvetica"/>
              </a:defRPr>
            </a:lvl7pPr>
            <a:lvl8pPr>
              <a:defRPr>
                <a:latin typeface="+mn-lt"/>
                <a:ea typeface="+mn-ea"/>
                <a:cs typeface="+mn-cs"/>
                <a:sym typeface="Helvetica"/>
              </a:defRPr>
            </a:lvl8pPr>
            <a:lvl9pPr>
              <a:defRPr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zh-CN" altLang="zh-CN" sz="24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地方政府信息系统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FB63E97-458F-E6DA-086D-C0ACB06210B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883410" y="907868"/>
            <a:ext cx="492760" cy="36677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="horz" wrap="square" lIns="91439" tIns="45719" rIns="91439" bIns="45719" numCol="1" spcCol="38100" rtlCol="0" anchor="t">
            <a:noAutofit/>
          </a:bodyPr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11F945-FDB3-4A98-BA74-68474F090AA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769631" y="1568650"/>
            <a:ext cx="2316480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  <a:lvl2pPr>
              <a:defRPr>
                <a:latin typeface="+mn-lt"/>
                <a:ea typeface="+mn-ea"/>
                <a:cs typeface="+mn-cs"/>
                <a:sym typeface="Helvetica"/>
              </a:defRPr>
            </a:lvl2pPr>
            <a:lvl3pPr>
              <a:defRPr>
                <a:latin typeface="+mn-lt"/>
                <a:ea typeface="+mn-ea"/>
                <a:cs typeface="+mn-cs"/>
                <a:sym typeface="Helvetica"/>
              </a:defRPr>
            </a:lvl3pPr>
            <a:lvl4pPr>
              <a:defRPr>
                <a:latin typeface="+mn-lt"/>
                <a:ea typeface="+mn-ea"/>
                <a:cs typeface="+mn-cs"/>
                <a:sym typeface="Helvetica"/>
              </a:defRPr>
            </a:lvl4pPr>
            <a:lvl5pPr>
              <a:defRPr>
                <a:latin typeface="+mn-lt"/>
                <a:ea typeface="+mn-ea"/>
                <a:cs typeface="+mn-cs"/>
                <a:sym typeface="Helvetica"/>
              </a:defRPr>
            </a:lvl5pPr>
            <a:lvl6pPr>
              <a:defRPr>
                <a:latin typeface="+mn-lt"/>
                <a:ea typeface="+mn-ea"/>
                <a:cs typeface="+mn-cs"/>
                <a:sym typeface="Helvetica"/>
              </a:defRPr>
            </a:lvl6pPr>
            <a:lvl7pPr>
              <a:defRPr>
                <a:latin typeface="+mn-lt"/>
                <a:ea typeface="+mn-ea"/>
                <a:cs typeface="+mn-cs"/>
                <a:sym typeface="Helvetica"/>
              </a:defRPr>
            </a:lvl7pPr>
            <a:lvl8pPr>
              <a:defRPr>
                <a:latin typeface="+mn-lt"/>
                <a:ea typeface="+mn-ea"/>
                <a:cs typeface="+mn-cs"/>
                <a:sym typeface="Helvetica"/>
              </a:defRPr>
            </a:lvl8pPr>
            <a:lvl9pPr>
              <a:defRPr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zh-CN" altLang="zh-CN" sz="24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制造业信息系统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45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FF3D43-62C7-A86B-0165-5D221293C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931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30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>
            <a:extLst>
              <a:ext uri="{FF2B5EF4-FFF2-40B4-BE49-F238E27FC236}">
                <a16:creationId xmlns:a16="http://schemas.microsoft.com/office/drawing/2014/main" id="{605B2011-1DDB-8881-ADD6-7E909DC60A0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214013" y="1088401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计算机最核心的部件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22AC2584-BCC9-C786-BCAF-95266E10B8D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0800000">
            <a:off x="2605636" y="770892"/>
            <a:ext cx="274676" cy="1338226"/>
          </a:xfrm>
          <a:prstGeom prst="leftBrace">
            <a:avLst>
              <a:gd name="adj1" fmla="val 8333"/>
              <a:gd name="adj2" fmla="val 509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3">
            <a:extLst>
              <a:ext uri="{FF2B5EF4-FFF2-40B4-BE49-F238E27FC236}">
                <a16:creationId xmlns:a16="http://schemas.microsoft.com/office/drawing/2014/main" id="{75E2591E-4C04-952B-DE06-452F927D18D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30698" y="60963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运算器</a:t>
            </a:r>
          </a:p>
        </p:txBody>
      </p:sp>
      <p:sp>
        <p:nvSpPr>
          <p:cNvPr id="7" name="TextBox 27">
            <a:extLst>
              <a:ext uri="{FF2B5EF4-FFF2-40B4-BE49-F238E27FC236}">
                <a16:creationId xmlns:a16="http://schemas.microsoft.com/office/drawing/2014/main" id="{E57036E3-3421-25BC-DAC5-160C8A9C617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10721" y="182466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控制器</a:t>
            </a:r>
          </a:p>
        </p:txBody>
      </p:sp>
      <p:sp>
        <p:nvSpPr>
          <p:cNvPr id="8" name="TextBox 29">
            <a:extLst>
              <a:ext uri="{FF2B5EF4-FFF2-40B4-BE49-F238E27FC236}">
                <a16:creationId xmlns:a16="http://schemas.microsoft.com/office/drawing/2014/main" id="{37A70F76-6993-02D9-F918-C9B874DA5CD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872246" y="21545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主存储器</a:t>
            </a:r>
            <a:r>
              <a:rPr lang="zh-CN" altLang="en-US"/>
              <a:t>（内存）</a:t>
            </a:r>
          </a:p>
        </p:txBody>
      </p:sp>
      <p:sp>
        <p:nvSpPr>
          <p:cNvPr id="9" name="TextBox 30">
            <a:extLst>
              <a:ext uri="{FF2B5EF4-FFF2-40B4-BE49-F238E27FC236}">
                <a16:creationId xmlns:a16="http://schemas.microsoft.com/office/drawing/2014/main" id="{A9EFC2E5-B26C-8F10-D6C0-BB8A1BAFC82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912936" y="328261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辅助存储器</a:t>
            </a:r>
            <a:r>
              <a:rPr lang="zh-CN" altLang="en-US"/>
              <a:t>（外存）</a:t>
            </a:r>
          </a:p>
        </p:txBody>
      </p:sp>
      <p:sp>
        <p:nvSpPr>
          <p:cNvPr id="10" name="TextBox 31">
            <a:extLst>
              <a:ext uri="{FF2B5EF4-FFF2-40B4-BE49-F238E27FC236}">
                <a16:creationId xmlns:a16="http://schemas.microsoft.com/office/drawing/2014/main" id="{33236D16-CB0A-1ACA-AC77-CB270DAF681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579898" y="327052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存储器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A9FFB13C-4D99-3E0B-8123-B81BA3F15FB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623448" y="2352956"/>
            <a:ext cx="195906" cy="224319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40EC3663-6F38-4475-AE80-9CE87D50D89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852267" y="1765998"/>
            <a:ext cx="332328" cy="81455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69810DB4-F524-C145-8B84-98DB1F027E7B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174130" y="1615821"/>
            <a:ext cx="195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ROM(</a:t>
            </a:r>
            <a:r>
              <a:rPr lang="zh-CN" altLang="en-US">
                <a:solidFill>
                  <a:srgbClr val="FF0000"/>
                </a:solidFill>
              </a:rPr>
              <a:t>只读存储器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4" name="TextBox 35">
            <a:extLst>
              <a:ext uri="{FF2B5EF4-FFF2-40B4-BE49-F238E27FC236}">
                <a16:creationId xmlns:a16="http://schemas.microsoft.com/office/drawing/2014/main" id="{F3B2DB39-2BD8-D7DF-0949-05CFBC9012C1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169422" y="2296483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RAM(</a:t>
            </a:r>
            <a:r>
              <a:rPr lang="zh-CN" altLang="en-US">
                <a:solidFill>
                  <a:srgbClr val="FF0000"/>
                </a:solidFill>
              </a:rPr>
              <a:t>随机存取存储器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TextBox 36">
            <a:extLst>
              <a:ext uri="{FF2B5EF4-FFF2-40B4-BE49-F238E27FC236}">
                <a16:creationId xmlns:a16="http://schemas.microsoft.com/office/drawing/2014/main" id="{C9B79716-3960-F3A8-D180-B6485948E019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539373" y="160596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断电仍保留</a:t>
            </a:r>
          </a:p>
        </p:txBody>
      </p:sp>
      <p:sp>
        <p:nvSpPr>
          <p:cNvPr id="16" name="TextBox 37">
            <a:extLst>
              <a:ext uri="{FF2B5EF4-FFF2-40B4-BE49-F238E27FC236}">
                <a16:creationId xmlns:a16="http://schemas.microsoft.com/office/drawing/2014/main" id="{39C89624-1EDC-6E16-963C-CB6ECA9B15CF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499130" y="2261975"/>
            <a:ext cx="2436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计算机内存容量常指</a:t>
            </a:r>
            <a:r>
              <a:rPr lang="en-US" altLang="zh-CN" sz="1600" dirty="0">
                <a:solidFill>
                  <a:srgbClr val="0070C0"/>
                </a:solidFill>
              </a:rPr>
              <a:t>RAM</a:t>
            </a:r>
          </a:p>
          <a:p>
            <a:r>
              <a:rPr lang="zh-CN" altLang="en-US" sz="1600" dirty="0">
                <a:solidFill>
                  <a:srgbClr val="0070C0"/>
                </a:solidFill>
              </a:rPr>
              <a:t>可读、可写、断电丢失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D47A22F-42E7-B34B-D06F-0602CBB7D1C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869602" y="4361809"/>
            <a:ext cx="3292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内部高速缓冲存储器</a:t>
            </a:r>
            <a:r>
              <a:rPr lang="zh-CN" altLang="en-US"/>
              <a:t>（</a:t>
            </a:r>
            <a:r>
              <a:rPr lang="en-US" altLang="zh-CN"/>
              <a:t>Cache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71FD030A-D094-B05D-7CE4-55DBA004B1A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938942" y="3277500"/>
            <a:ext cx="332328" cy="81455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40">
            <a:extLst>
              <a:ext uri="{FF2B5EF4-FFF2-40B4-BE49-F238E27FC236}">
                <a16:creationId xmlns:a16="http://schemas.microsoft.com/office/drawing/2014/main" id="{BDF2C106-8168-9435-4AE3-FFCBAA39419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5309443" y="31078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硬盘</a:t>
            </a:r>
          </a:p>
        </p:txBody>
      </p:sp>
      <p:sp>
        <p:nvSpPr>
          <p:cNvPr id="20" name="TextBox 41">
            <a:extLst>
              <a:ext uri="{FF2B5EF4-FFF2-40B4-BE49-F238E27FC236}">
                <a16:creationId xmlns:a16="http://schemas.microsoft.com/office/drawing/2014/main" id="{93FC73A6-8CE7-FBC1-23A1-C0E807AEE9FA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5328900" y="3905535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闪存盘（</a:t>
            </a:r>
            <a:r>
              <a:rPr lang="en-US" altLang="zh-CN">
                <a:solidFill>
                  <a:srgbClr val="FF0000"/>
                </a:solidFill>
              </a:rPr>
              <a:t>U</a:t>
            </a:r>
            <a:r>
              <a:rPr lang="zh-CN" altLang="en-US">
                <a:solidFill>
                  <a:srgbClr val="FF0000"/>
                </a:solidFill>
              </a:rPr>
              <a:t>盘）</a:t>
            </a:r>
          </a:p>
        </p:txBody>
      </p:sp>
      <p:sp>
        <p:nvSpPr>
          <p:cNvPr id="21" name="TextBox 42">
            <a:extLst>
              <a:ext uri="{FF2B5EF4-FFF2-40B4-BE49-F238E27FC236}">
                <a16:creationId xmlns:a16="http://schemas.microsoft.com/office/drawing/2014/main" id="{C9E8FB75-4BD8-C675-E63A-4E8A22210C3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933461" y="368018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断电长期保存数据</a:t>
            </a: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A8C7A000-2294-831B-A9C6-AFEFBAD63C2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5901980" y="2849483"/>
            <a:ext cx="332328" cy="81455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44">
            <a:extLst>
              <a:ext uri="{FF2B5EF4-FFF2-40B4-BE49-F238E27FC236}">
                <a16:creationId xmlns:a16="http://schemas.microsoft.com/office/drawing/2014/main" id="{FC25A8D6-EC26-6C6F-3114-9DC1303D4C32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282209" y="2813228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机械硬盘</a:t>
            </a:r>
            <a:r>
              <a:rPr lang="en-US" altLang="zh-CN">
                <a:solidFill>
                  <a:srgbClr val="FF0000"/>
                </a:solidFill>
              </a:rPr>
              <a:t>HD</a:t>
            </a:r>
            <a:r>
              <a:rPr lang="en-US" altLang="zh-CN"/>
              <a:t>(</a:t>
            </a:r>
            <a:r>
              <a:rPr lang="zh-CN" altLang="en-US" sz="1600">
                <a:solidFill>
                  <a:srgbClr val="0070C0"/>
                </a:solidFill>
              </a:rPr>
              <a:t>磁性介质磁化表示</a:t>
            </a:r>
            <a:r>
              <a:rPr lang="en-US" altLang="zh-CN" sz="1600">
                <a:solidFill>
                  <a:srgbClr val="0070C0"/>
                </a:solidFill>
              </a:rPr>
              <a:t>0</a:t>
            </a:r>
            <a:r>
              <a:rPr lang="zh-CN" altLang="en-US" sz="1600">
                <a:solidFill>
                  <a:srgbClr val="0070C0"/>
                </a:solidFill>
              </a:rPr>
              <a:t>和</a:t>
            </a:r>
            <a:r>
              <a:rPr lang="en-US" altLang="zh-CN" sz="1600">
                <a:solidFill>
                  <a:srgbClr val="0070C0"/>
                </a:solidFill>
              </a:rPr>
              <a:t>1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4" name="TextBox 45">
            <a:extLst>
              <a:ext uri="{FF2B5EF4-FFF2-40B4-BE49-F238E27FC236}">
                <a16:creationId xmlns:a16="http://schemas.microsoft.com/office/drawing/2014/main" id="{DE5C0426-4C48-8F0A-D963-03A8EC672559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260568" y="3430333"/>
            <a:ext cx="593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固态硬盘</a:t>
            </a:r>
            <a:r>
              <a:rPr lang="en-US" altLang="zh-CN" dirty="0">
                <a:solidFill>
                  <a:srgbClr val="FF0000"/>
                </a:solidFill>
              </a:rPr>
              <a:t>SSD</a:t>
            </a:r>
            <a:r>
              <a:rPr lang="zh-CN" altLang="en-US" dirty="0"/>
              <a:t>（</a:t>
            </a:r>
            <a:r>
              <a:rPr lang="en-US" altLang="zh-CN" sz="1600" dirty="0">
                <a:solidFill>
                  <a:srgbClr val="0070C0"/>
                </a:solidFill>
              </a:rPr>
              <a:t>Flash</a:t>
            </a:r>
            <a:r>
              <a:rPr lang="zh-CN" altLang="en-US" sz="1600" dirty="0">
                <a:solidFill>
                  <a:srgbClr val="0070C0"/>
                </a:solidFill>
              </a:rPr>
              <a:t>芯片</a:t>
            </a:r>
            <a:r>
              <a:rPr lang="zh-CN" altLang="en-US" dirty="0"/>
              <a:t>）</a:t>
            </a:r>
            <a:r>
              <a:rPr lang="zh-CN" altLang="en-US" sz="1600" dirty="0">
                <a:solidFill>
                  <a:srgbClr val="0070C0"/>
                </a:solidFill>
              </a:rPr>
              <a:t>速度快、重量轻、能耗低、体积小</a:t>
            </a:r>
            <a:r>
              <a:rPr lang="en-US" altLang="zh-CN" sz="1600" dirty="0">
                <a:solidFill>
                  <a:srgbClr val="0070C0"/>
                </a:solidFill>
              </a:rPr>
              <a:t>  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5" name="TextBox 46">
            <a:extLst>
              <a:ext uri="{FF2B5EF4-FFF2-40B4-BE49-F238E27FC236}">
                <a16:creationId xmlns:a16="http://schemas.microsoft.com/office/drawing/2014/main" id="{6AA5CBA6-C2E0-80B1-9052-A297797DA3FB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648605" y="54077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输出设备</a:t>
            </a:r>
          </a:p>
        </p:txBody>
      </p:sp>
      <p:sp>
        <p:nvSpPr>
          <p:cNvPr id="26" name="TextBox 47">
            <a:extLst>
              <a:ext uri="{FF2B5EF4-FFF2-40B4-BE49-F238E27FC236}">
                <a16:creationId xmlns:a16="http://schemas.microsoft.com/office/drawing/2014/main" id="{49B1C090-6980-3120-6764-624DC53697C2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618808" y="480109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输入设备</a:t>
            </a:r>
          </a:p>
        </p:txBody>
      </p:sp>
      <p:sp>
        <p:nvSpPr>
          <p:cNvPr id="27" name="TextBox 48">
            <a:extLst>
              <a:ext uri="{FF2B5EF4-FFF2-40B4-BE49-F238E27FC236}">
                <a16:creationId xmlns:a16="http://schemas.microsoft.com/office/drawing/2014/main" id="{558DE713-9C81-6A93-47B5-3AF16469640E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6958182" y="3909569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0070C0"/>
                </a:solidFill>
              </a:rPr>
              <a:t>即插即用、方便携带</a:t>
            </a: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6B90A9EB-FB92-4579-EEEF-C5FB76F7BED9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925956" y="770666"/>
            <a:ext cx="778213" cy="48443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14F2AD5-2DB2-B89B-CA4E-DBF3EBC386A6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3004929" y="774164"/>
            <a:ext cx="3177062" cy="918484"/>
            <a:chOff x="2476713" y="554806"/>
            <a:chExt cx="3177062" cy="918484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B539656A-667C-9601-13A1-7EA715F6DE5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31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70" r="50356" b="3759"/>
            <a:stretch>
              <a:fillRect/>
            </a:stretch>
          </p:blipFill>
          <p:spPr bwMode="auto">
            <a:xfrm>
              <a:off x="2476713" y="554806"/>
              <a:ext cx="1000784" cy="918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5D54A85-DC24-0393-BE7C-60B47C95FD73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3430089" y="892256"/>
              <a:ext cx="2223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中央处理器（</a:t>
              </a:r>
              <a:r>
                <a:rPr lang="en-US" altLang="zh-CN" dirty="0">
                  <a:solidFill>
                    <a:srgbClr val="FF0000"/>
                  </a:solidFill>
                </a:rPr>
                <a:t>CPU</a:t>
              </a:r>
              <a:r>
                <a:rPr lang="zh-CN" altLang="en-US" dirty="0">
                  <a:solidFill>
                    <a:srgbClr val="FF0000"/>
                  </a:solidFill>
                </a:rPr>
                <a:t>）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TextBox 54">
            <a:extLst>
              <a:ext uri="{FF2B5EF4-FFF2-40B4-BE49-F238E27FC236}">
                <a16:creationId xmlns:a16="http://schemas.microsoft.com/office/drawing/2014/main" id="{5353DE7B-CCAC-2169-5FD3-80DE0BB3A2A9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6342629" y="4392587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加快计算机执行指令的速度</a:t>
            </a:r>
          </a:p>
        </p:txBody>
      </p:sp>
      <p:sp>
        <p:nvSpPr>
          <p:cNvPr id="33" name="TextBox 55">
            <a:extLst>
              <a:ext uri="{FF2B5EF4-FFF2-40B4-BE49-F238E27FC236}">
                <a16:creationId xmlns:a16="http://schemas.microsoft.com/office/drawing/2014/main" id="{4F00965D-743C-6E1D-A152-FC222BA0F15E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969309" y="48620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鼠标、键盘、扫描仪</a:t>
            </a:r>
          </a:p>
        </p:txBody>
      </p:sp>
      <p:sp>
        <p:nvSpPr>
          <p:cNvPr id="34" name="TextBox 56">
            <a:extLst>
              <a:ext uri="{FF2B5EF4-FFF2-40B4-BE49-F238E27FC236}">
                <a16:creationId xmlns:a16="http://schemas.microsoft.com/office/drawing/2014/main" id="{8F00297F-CB17-2F63-44A9-E10D285D17B6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3008288" y="541980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显示器、打印机、音箱</a:t>
            </a:r>
          </a:p>
        </p:txBody>
      </p:sp>
      <p:sp>
        <p:nvSpPr>
          <p:cNvPr id="35" name="TextBox 61">
            <a:extLst>
              <a:ext uri="{FF2B5EF4-FFF2-40B4-BE49-F238E27FC236}">
                <a16:creationId xmlns:a16="http://schemas.microsoft.com/office/drawing/2014/main" id="{E93A956B-AE1A-1DFD-1042-BEF62664AB77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450455" y="2213064"/>
            <a:ext cx="4755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计算机硬件</a:t>
            </a:r>
          </a:p>
        </p:txBody>
      </p:sp>
    </p:spTree>
    <p:extLst>
      <p:ext uri="{BB962C8B-B14F-4D97-AF65-F5344CB8AC3E}">
        <p14:creationId xmlns:p14="http://schemas.microsoft.com/office/powerpoint/2010/main" val="26247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1F6059-AF18-712A-1A7B-9BDD05251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210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2D5C6C-435C-CCD6-6EA7-29C434964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5" y="2963957"/>
            <a:ext cx="8572499" cy="38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74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55D19F-18B9-E19A-73F8-527F0A08EC40}"/>
              </a:ext>
            </a:extLst>
          </p:cNvPr>
          <p:cNvSpPr txBox="1"/>
          <p:nvPr/>
        </p:nvSpPr>
        <p:spPr>
          <a:xfrm>
            <a:off x="9855926" y="206730"/>
            <a:ext cx="2427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2.4</a:t>
            </a:r>
            <a:r>
              <a:rPr lang="zh-CN" altLang="en-US" sz="2800" dirty="0"/>
              <a:t>传感与控制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0A0145D4-1CDF-64AA-5856-3367CC1C7DAE}"/>
              </a:ext>
            </a:extLst>
          </p:cNvPr>
          <p:cNvSpPr/>
          <p:nvPr/>
        </p:nvSpPr>
        <p:spPr>
          <a:xfrm>
            <a:off x="302264" y="612594"/>
            <a:ext cx="542290" cy="6147435"/>
          </a:xfrm>
          <a:prstGeom prst="leftBrace">
            <a:avLst>
              <a:gd name="adj1" fmla="val 37961"/>
              <a:gd name="adj2" fmla="val 49717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834DF4-BCC9-7C80-5F14-B1CBC146AA1F}"/>
              </a:ext>
            </a:extLst>
          </p:cNvPr>
          <p:cNvSpPr txBox="1"/>
          <p:nvPr/>
        </p:nvSpPr>
        <p:spPr>
          <a:xfrm>
            <a:off x="863467" y="438421"/>
            <a:ext cx="2432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信息系统与外部世界的联系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835DA9CF-385F-8CA0-FAC7-19713A96E25C}"/>
              </a:ext>
            </a:extLst>
          </p:cNvPr>
          <p:cNvSpPr/>
          <p:nvPr/>
        </p:nvSpPr>
        <p:spPr>
          <a:xfrm>
            <a:off x="3167744" y="175058"/>
            <a:ext cx="304800" cy="1094360"/>
          </a:xfrm>
          <a:prstGeom prst="leftBrace">
            <a:avLst>
              <a:gd name="adj1" fmla="val 37961"/>
              <a:gd name="adj2" fmla="val 49717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3E3D85-DE8F-BABD-F348-7F5DFFB90667}"/>
              </a:ext>
            </a:extLst>
          </p:cNvPr>
          <p:cNvSpPr txBox="1"/>
          <p:nvPr/>
        </p:nvSpPr>
        <p:spPr>
          <a:xfrm>
            <a:off x="3393808" y="6675"/>
            <a:ext cx="187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传感技术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ED6DF2-8292-63EA-9257-F3763E2A94E6}"/>
              </a:ext>
            </a:extLst>
          </p:cNvPr>
          <p:cNvSpPr txBox="1"/>
          <p:nvPr/>
        </p:nvSpPr>
        <p:spPr>
          <a:xfrm>
            <a:off x="3393808" y="846957"/>
            <a:ext cx="166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控制技术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B83E8D-6024-C0D8-DD9A-0E7EAC9B4799}"/>
              </a:ext>
            </a:extLst>
          </p:cNvPr>
          <p:cNvSpPr txBox="1"/>
          <p:nvPr/>
        </p:nvSpPr>
        <p:spPr>
          <a:xfrm>
            <a:off x="5061858" y="0"/>
            <a:ext cx="223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获取外部信息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31A805-4C75-C470-EAEF-CE5CB41A8E34}"/>
              </a:ext>
            </a:extLst>
          </p:cNvPr>
          <p:cNvSpPr txBox="1"/>
          <p:nvPr/>
        </p:nvSpPr>
        <p:spPr>
          <a:xfrm>
            <a:off x="5061858" y="894281"/>
            <a:ext cx="2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对外部世界的控制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91058F-D07F-B386-077B-4DEE2640DDEA}"/>
              </a:ext>
            </a:extLst>
          </p:cNvPr>
          <p:cNvSpPr txBox="1"/>
          <p:nvPr/>
        </p:nvSpPr>
        <p:spPr>
          <a:xfrm>
            <a:off x="844555" y="1788562"/>
            <a:ext cx="1758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常见传感器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ED599274-3448-8EEA-D51B-F7F001F81585}"/>
              </a:ext>
            </a:extLst>
          </p:cNvPr>
          <p:cNvSpPr/>
          <p:nvPr/>
        </p:nvSpPr>
        <p:spPr>
          <a:xfrm>
            <a:off x="2800806" y="1574466"/>
            <a:ext cx="230706" cy="830997"/>
          </a:xfrm>
          <a:prstGeom prst="leftBrace">
            <a:avLst>
              <a:gd name="adj1" fmla="val 37961"/>
              <a:gd name="adj2" fmla="val 49717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E9E22F-6922-42D8-0FC3-A547C61798A4}"/>
              </a:ext>
            </a:extLst>
          </p:cNvPr>
          <p:cNvSpPr txBox="1"/>
          <p:nvPr/>
        </p:nvSpPr>
        <p:spPr>
          <a:xfrm>
            <a:off x="3229218" y="1491950"/>
            <a:ext cx="949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组成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19EC4D-14B9-3380-2F3F-380F542E2E13}"/>
              </a:ext>
            </a:extLst>
          </p:cNvPr>
          <p:cNvSpPr txBox="1"/>
          <p:nvPr/>
        </p:nvSpPr>
        <p:spPr>
          <a:xfrm>
            <a:off x="4372150" y="1473675"/>
            <a:ext cx="494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敏感元件、转换元件、辅助元件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F90660E-BAAD-4DBB-887F-E0A5BE50790C}"/>
              </a:ext>
            </a:extLst>
          </p:cNvPr>
          <p:cNvSpPr txBox="1"/>
          <p:nvPr/>
        </p:nvSpPr>
        <p:spPr>
          <a:xfrm>
            <a:off x="3228774" y="2118668"/>
            <a:ext cx="718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光线、距离、重力、加速度、指纹传感器等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E30AB0-0520-023F-CAA5-87BB1F582AE5}"/>
              </a:ext>
            </a:extLst>
          </p:cNvPr>
          <p:cNvSpPr txBox="1"/>
          <p:nvPr/>
        </p:nvSpPr>
        <p:spPr>
          <a:xfrm>
            <a:off x="863408" y="2898750"/>
            <a:ext cx="24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传感信息的获取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213331-E564-087C-442D-9C4F46BAC010}"/>
              </a:ext>
            </a:extLst>
          </p:cNvPr>
          <p:cNvSpPr txBox="1"/>
          <p:nvPr/>
        </p:nvSpPr>
        <p:spPr>
          <a:xfrm>
            <a:off x="3464836" y="2909667"/>
            <a:ext cx="339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无线网络、蓝牙、串口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5EF3CC-8481-198F-6F2A-41D2CF7CE86C}"/>
              </a:ext>
            </a:extLst>
          </p:cNvPr>
          <p:cNvSpPr txBox="1"/>
          <p:nvPr/>
        </p:nvSpPr>
        <p:spPr>
          <a:xfrm>
            <a:off x="630349" y="4607774"/>
            <a:ext cx="218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射频识别技术</a:t>
            </a: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23E5BD89-A1F1-99D3-F990-8EF53C8A36D9}"/>
              </a:ext>
            </a:extLst>
          </p:cNvPr>
          <p:cNvSpPr/>
          <p:nvPr/>
        </p:nvSpPr>
        <p:spPr>
          <a:xfrm>
            <a:off x="2584711" y="3678832"/>
            <a:ext cx="353584" cy="2886780"/>
          </a:xfrm>
          <a:prstGeom prst="leftBrace">
            <a:avLst>
              <a:gd name="adj1" fmla="val 37961"/>
              <a:gd name="adj2" fmla="val 49717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A39286C-9D61-C095-BAB9-C0D8CD980492}"/>
              </a:ext>
            </a:extLst>
          </p:cNvPr>
          <p:cNvSpPr txBox="1"/>
          <p:nvPr/>
        </p:nvSpPr>
        <p:spPr>
          <a:xfrm>
            <a:off x="3004064" y="3542307"/>
            <a:ext cx="129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射频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RF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649105-4F61-C3A2-C166-12EE804193AC}"/>
              </a:ext>
            </a:extLst>
          </p:cNvPr>
          <p:cNvSpPr txBox="1"/>
          <p:nvPr/>
        </p:nvSpPr>
        <p:spPr>
          <a:xfrm>
            <a:off x="4484519" y="3542307"/>
            <a:ext cx="4521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具有远距离传播的高频电磁波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E6AA5E2-5351-CEF6-5D3D-E9483EE0D87C}"/>
              </a:ext>
            </a:extLst>
          </p:cNvPr>
          <p:cNvSpPr txBox="1"/>
          <p:nvPr/>
        </p:nvSpPr>
        <p:spPr>
          <a:xfrm>
            <a:off x="2923792" y="4615255"/>
            <a:ext cx="1296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无线射频识别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RFID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E6905D76-BCD5-970B-A329-42E215198199}"/>
              </a:ext>
            </a:extLst>
          </p:cNvPr>
          <p:cNvSpPr/>
          <p:nvPr/>
        </p:nvSpPr>
        <p:spPr>
          <a:xfrm>
            <a:off x="4089001" y="4735113"/>
            <a:ext cx="252300" cy="960615"/>
          </a:xfrm>
          <a:prstGeom prst="leftBrace">
            <a:avLst>
              <a:gd name="adj1" fmla="val 37961"/>
              <a:gd name="adj2" fmla="val 49717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BEC40D2-139F-6575-D4B2-050929B57AF3}"/>
              </a:ext>
            </a:extLst>
          </p:cNvPr>
          <p:cNvSpPr txBox="1"/>
          <p:nvPr/>
        </p:nvSpPr>
        <p:spPr>
          <a:xfrm>
            <a:off x="4341300" y="4524082"/>
            <a:ext cx="2516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发射端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RFID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标签、电子标签）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26BDDA-0161-4102-CA60-1D2B42E07B62}"/>
              </a:ext>
            </a:extLst>
          </p:cNvPr>
          <p:cNvSpPr txBox="1"/>
          <p:nvPr/>
        </p:nvSpPr>
        <p:spPr>
          <a:xfrm>
            <a:off x="4424116" y="5335277"/>
            <a:ext cx="2718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接收端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RFID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读写器）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0EC2C32-D8A3-B2C9-ED33-AE5EF23B00CA}"/>
              </a:ext>
            </a:extLst>
          </p:cNvPr>
          <p:cNvSpPr txBox="1"/>
          <p:nvPr/>
        </p:nvSpPr>
        <p:spPr>
          <a:xfrm>
            <a:off x="6822327" y="4593250"/>
            <a:ext cx="3240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发送特定的射频信号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103FD4F-6B7C-4EC5-2E5C-F9B3422D7340}"/>
              </a:ext>
            </a:extLst>
          </p:cNvPr>
          <p:cNvSpPr txBox="1"/>
          <p:nvPr/>
        </p:nvSpPr>
        <p:spPr>
          <a:xfrm>
            <a:off x="6745104" y="5434336"/>
            <a:ext cx="524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接收射频信号，从中提取有用的信息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4FADADC-13E7-1EF6-ABDB-209D3C3C5E73}"/>
              </a:ext>
            </a:extLst>
          </p:cNvPr>
          <p:cNvSpPr txBox="1"/>
          <p:nvPr/>
        </p:nvSpPr>
        <p:spPr>
          <a:xfrm>
            <a:off x="2991728" y="6263049"/>
            <a:ext cx="524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无源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RFID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：饭卡、身份证、门禁卡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371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7" grpId="0"/>
      <p:bldP spid="19" grpId="0"/>
      <p:bldP spid="22" grpId="0"/>
      <p:bldP spid="23" grpId="0"/>
      <p:bldP spid="24" grpId="0"/>
      <p:bldP spid="26" grpId="0"/>
      <p:bldP spid="27" grpId="0"/>
      <p:bldP spid="29" grpId="0"/>
      <p:bldP spid="30" grpId="0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2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2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2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3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3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4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4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4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4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40"/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1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0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2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377</Words>
  <Application>Microsoft Office PowerPoint</Application>
  <PresentationFormat>宽屏</PresentationFormat>
  <Paragraphs>80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楷体</vt:lpstr>
      <vt:lpstr>宋体</vt:lpstr>
      <vt:lpstr>Arial</vt:lpstr>
      <vt:lpstr>Helvetica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seewo</cp:lastModifiedBy>
  <cp:revision>7</cp:revision>
  <dcterms:created xsi:type="dcterms:W3CDTF">2023-03-08T14:10:43Z</dcterms:created>
  <dcterms:modified xsi:type="dcterms:W3CDTF">2023-03-09T00:49:36Z</dcterms:modified>
</cp:coreProperties>
</file>