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8" r:id="rId3"/>
    <p:sldId id="263" r:id="rId4"/>
    <p:sldId id="260" r:id="rId5"/>
    <p:sldId id="272" r:id="rId6"/>
    <p:sldId id="266" r:id="rId7"/>
    <p:sldId id="261" r:id="rId8"/>
    <p:sldId id="264" r:id="rId9"/>
    <p:sldId id="275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5588"/>
  </p:normalViewPr>
  <p:slideViewPr>
    <p:cSldViewPr snapToGrid="0">
      <p:cViewPr varScale="1">
        <p:scale>
          <a:sx n="111" d="100"/>
          <a:sy n="111" d="100"/>
        </p:scale>
        <p:origin x="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/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t>9/29/21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spc="2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15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15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15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5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5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am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anchor="b">
            <a:normAutofit/>
          </a:bodyPr>
          <a:lstStyle/>
          <a:p>
            <a:r>
              <a:rPr kumimoji="1" lang="en-US" altLang="zh-CN" sz="4400">
                <a:solidFill>
                  <a:srgbClr val="FFFFFF"/>
                </a:solidFill>
              </a:rPr>
              <a:t>Panda AI</a:t>
            </a:r>
            <a:endParaRPr kumimoji="1" lang="zh-CN" altLang="en-US" sz="440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90875"/>
            <a:ext cx="5428375" cy="2986087"/>
          </a:xfrm>
        </p:spPr>
        <p:txBody>
          <a:bodyPr>
            <a:normAutofit/>
          </a:bodyPr>
          <a:lstStyle/>
          <a:p>
            <a:r>
              <a:rPr kumimoji="1" lang="zh-CN" altLang="en-US" sz="2000">
                <a:solidFill>
                  <a:srgbClr val="FFFFFF"/>
                </a:solidFill>
              </a:rPr>
              <a:t>メンバー：リュウオブント</a:t>
            </a:r>
            <a:endParaRPr kumimoji="1" lang="en-US" altLang="zh-CN" sz="2000">
              <a:solidFill>
                <a:srgbClr val="FFFFFF"/>
              </a:solidFill>
            </a:endParaRPr>
          </a:p>
          <a:p>
            <a:r>
              <a:rPr kumimoji="1" lang="ja-JP" altLang="en-US" sz="2000">
                <a:solidFill>
                  <a:srgbClr val="FFFFFF"/>
                </a:solidFill>
              </a:rPr>
              <a:t>　　　　　</a:t>
            </a:r>
            <a:r>
              <a:rPr kumimoji="1" lang="zh-CN" altLang="en-US" sz="2000">
                <a:solidFill>
                  <a:srgbClr val="FFFFFF"/>
                </a:solidFill>
              </a:rPr>
              <a:t>オウハイボ</a:t>
            </a:r>
            <a:endParaRPr kumimoji="1" lang="en-US" altLang="zh-CN" sz="2000">
              <a:solidFill>
                <a:srgbClr val="FFFFFF"/>
              </a:solidFill>
            </a:endParaRPr>
          </a:p>
          <a:p>
            <a:r>
              <a:rPr kumimoji="1" lang="ja-JP" altLang="en-US" sz="2000">
                <a:solidFill>
                  <a:srgbClr val="FFFFFF"/>
                </a:solidFill>
              </a:rPr>
              <a:t>　　　　　</a:t>
            </a:r>
            <a:r>
              <a:rPr kumimoji="1" lang="zh-CN" altLang="en-US" sz="2000">
                <a:solidFill>
                  <a:srgbClr val="FFFFFF"/>
                </a:solidFill>
              </a:rPr>
              <a:t>チョウセン</a:t>
            </a:r>
            <a:endParaRPr kumimoji="1" lang="en-US" altLang="zh-CN" sz="2000">
              <a:solidFill>
                <a:srgbClr val="FFFFFF"/>
              </a:solidFill>
            </a:endParaRPr>
          </a:p>
          <a:p>
            <a:r>
              <a:rPr kumimoji="1" lang="ja-JP" altLang="en-US" sz="2000">
                <a:solidFill>
                  <a:srgbClr val="FFFFFF"/>
                </a:solidFill>
              </a:rPr>
              <a:t>　　　　　</a:t>
            </a:r>
            <a:r>
              <a:rPr kumimoji="1" lang="zh-CN" altLang="en-US" sz="2000">
                <a:solidFill>
                  <a:srgbClr val="FFFFFF"/>
                </a:solidFill>
              </a:rPr>
              <a:t>チョウイーハン</a:t>
            </a:r>
          </a:p>
        </p:txBody>
      </p:sp>
      <p:pic>
        <p:nvPicPr>
          <p:cNvPr id="5" name="图片 4" descr="徽标, 图标&#10;&#10;描述已自动生成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73" y="1114075"/>
            <a:ext cx="4628521" cy="46285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1040735"/>
            <a:ext cx="10287000" cy="25599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kumimoji="1" lang="en-US" altLang="zh-CN" sz="5400" dirty="0">
                <a:solidFill>
                  <a:srgbClr val="FFFFFF"/>
                </a:solidFill>
              </a:rPr>
            </a:br>
            <a:r>
              <a:rPr kumimoji="1" lang="zh-CN" altLang="en-US" sz="5400" dirty="0">
                <a:solidFill>
                  <a:srgbClr val="FFFFFF"/>
                </a:solidFill>
              </a:rPr>
              <a:t>ご静聴</a:t>
            </a:r>
            <a:br>
              <a:rPr kumimoji="1" lang="en-US" altLang="zh-CN" sz="5400" dirty="0">
                <a:solidFill>
                  <a:srgbClr val="FFFFFF"/>
                </a:solidFill>
              </a:rPr>
            </a:br>
            <a:br>
              <a:rPr kumimoji="1" lang="en-US" altLang="zh-CN" sz="5400" dirty="0">
                <a:solidFill>
                  <a:srgbClr val="FFFFFF"/>
                </a:solidFill>
              </a:rPr>
            </a:br>
            <a:r>
              <a:rPr kumimoji="1" lang="zh-CN" altLang="en-US" sz="5400" dirty="0">
                <a:solidFill>
                  <a:srgbClr val="FFFFFF"/>
                </a:solidFill>
              </a:rPr>
              <a:t>ありがとうございました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57250"/>
            <a:ext cx="5257800" cy="5143499"/>
          </a:xfrm>
        </p:spPr>
        <p:txBody>
          <a:bodyPr anchor="ctr">
            <a:normAutofit/>
          </a:bodyPr>
          <a:lstStyle/>
          <a:p>
            <a:r>
              <a:rPr kumimoji="1" lang="ja-JP" altLang="en-US" sz="4400">
                <a:solidFill>
                  <a:srgbClr val="FFFFFF"/>
                </a:solidFill>
              </a:rPr>
              <a:t>ジェスチャー</a:t>
            </a:r>
            <a:r>
              <a:rPr kumimoji="1" lang="zh-CN" altLang="en-US" sz="4400">
                <a:solidFill>
                  <a:srgbClr val="FFFFFF"/>
                </a:solidFill>
              </a:rPr>
              <a:t>認識</a:t>
            </a:r>
            <a:r>
              <a:rPr kumimoji="1" lang="ja-JP" altLang="en-US" sz="4400">
                <a:solidFill>
                  <a:srgbClr val="FFFFFF"/>
                </a:solidFill>
              </a:rPr>
              <a:t>アプリケーション</a:t>
            </a:r>
          </a:p>
        </p:txBody>
      </p:sp>
      <p:sp>
        <p:nvSpPr>
          <p:cNvPr id="42" name="Oval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4124" y="857251"/>
            <a:ext cx="5019675" cy="5143500"/>
          </a:xfrm>
        </p:spPr>
        <p:txBody>
          <a:bodyPr anchor="ctr">
            <a:normAutofit/>
          </a:bodyPr>
          <a:lstStyle/>
          <a:p>
            <a:pPr marL="228600" indent="0">
              <a:buNone/>
            </a:pPr>
            <a:r>
              <a:rPr kumimoji="1" lang="ja-JP" altLang="en-US" sz="1800">
                <a:solidFill>
                  <a:srgbClr val="FFFFFF"/>
                </a:solidFill>
              </a:rPr>
              <a:t>ジェスチャーを</a:t>
            </a:r>
            <a:r>
              <a:rPr kumimoji="1" lang="zh-CN" altLang="en-US" sz="1800">
                <a:solidFill>
                  <a:srgbClr val="FFFFFF"/>
                </a:solidFill>
              </a:rPr>
              <a:t>識別</a:t>
            </a:r>
            <a:r>
              <a:rPr kumimoji="1" lang="ja-JP" altLang="en-US" sz="1800">
                <a:solidFill>
                  <a:srgbClr val="FFFFFF"/>
                </a:solidFill>
              </a:rPr>
              <a:t>してデータとしてあつかう、</a:t>
            </a:r>
            <a:r>
              <a:rPr kumimoji="1" lang="en-US" altLang="zh-CN" sz="1800">
                <a:solidFill>
                  <a:srgbClr val="FFFFFF"/>
                </a:solidFill>
              </a:rPr>
              <a:t>PowerPoint</a:t>
            </a:r>
            <a:r>
              <a:rPr kumimoji="1" lang="ja-JP" altLang="en-US" sz="1800">
                <a:solidFill>
                  <a:srgbClr val="FFFFFF"/>
                </a:solidFill>
              </a:rPr>
              <a:t>の</a:t>
            </a:r>
            <a:r>
              <a:rPr kumimoji="1" lang="zh-CN" altLang="en-US" sz="1800">
                <a:solidFill>
                  <a:srgbClr val="FFFFFF"/>
                </a:solidFill>
              </a:rPr>
              <a:t>指令</a:t>
            </a:r>
            <a:r>
              <a:rPr kumimoji="1" lang="ja-JP" altLang="en-US" sz="1800">
                <a:solidFill>
                  <a:srgbClr val="FFFFFF"/>
                </a:solidFill>
              </a:rPr>
              <a:t>に</a:t>
            </a:r>
            <a:r>
              <a:rPr kumimoji="1" lang="zh-CN" altLang="en-US" sz="1800">
                <a:solidFill>
                  <a:srgbClr val="FFFFFF"/>
                </a:solidFill>
              </a:rPr>
              <a:t>変換</a:t>
            </a:r>
            <a:r>
              <a:rPr kumimoji="1" lang="ja-JP" altLang="en-US" sz="1800">
                <a:solidFill>
                  <a:srgbClr val="FFFFFF"/>
                </a:solidFill>
              </a:rPr>
              <a:t>して</a:t>
            </a:r>
            <a:r>
              <a:rPr kumimoji="1" lang="zh-CN" altLang="en-US" sz="1800">
                <a:solidFill>
                  <a:srgbClr val="FFFFFF"/>
                </a:solidFill>
              </a:rPr>
              <a:t>出力。</a:t>
            </a:r>
            <a:r>
              <a:rPr kumimoji="1" lang="ja-JP" altLang="en-US" sz="1800">
                <a:solidFill>
                  <a:srgbClr val="FFFFFF"/>
                </a:solidFill>
              </a:rPr>
              <a:t>ジェスチャー</a:t>
            </a:r>
            <a:r>
              <a:rPr kumimoji="1" lang="zh-CN" altLang="en-US" sz="1800">
                <a:solidFill>
                  <a:srgbClr val="FFFFFF"/>
                </a:solidFill>
              </a:rPr>
              <a:t>認識</a:t>
            </a:r>
            <a:r>
              <a:rPr kumimoji="1" lang="ja-JP" altLang="en-US" sz="1800">
                <a:solidFill>
                  <a:srgbClr val="FFFFFF"/>
                </a:solidFill>
              </a:rPr>
              <a:t>アプリケーション。</a:t>
            </a:r>
          </a:p>
          <a:p>
            <a:r>
              <a:rPr kumimoji="1" lang="ja-JP" altLang="en-US" sz="1800">
                <a:solidFill>
                  <a:srgbClr val="FFFFFF"/>
                </a:solidFill>
              </a:rPr>
              <a:t>ジェスチャーを</a:t>
            </a:r>
            <a:r>
              <a:rPr kumimoji="1" lang="zh-CN" altLang="en-US" sz="1800">
                <a:solidFill>
                  <a:srgbClr val="FFFFFF"/>
                </a:solidFill>
              </a:rPr>
              <a:t>識別</a:t>
            </a:r>
            <a:r>
              <a:rPr kumimoji="1" lang="ja-JP" altLang="en-US" sz="1800">
                <a:solidFill>
                  <a:srgbClr val="FFFFFF"/>
                </a:solidFill>
              </a:rPr>
              <a:t>してデータとしてあつかう、</a:t>
            </a:r>
            <a:r>
              <a:rPr kumimoji="1" lang="en-US" altLang="zh-CN" sz="1800">
                <a:solidFill>
                  <a:srgbClr val="FFFFFF"/>
                </a:solidFill>
              </a:rPr>
              <a:t>PowerPoint</a:t>
            </a:r>
            <a:r>
              <a:rPr kumimoji="1" lang="ja-JP" altLang="en-US" sz="1800">
                <a:solidFill>
                  <a:srgbClr val="FFFFFF"/>
                </a:solidFill>
              </a:rPr>
              <a:t>の</a:t>
            </a:r>
            <a:r>
              <a:rPr kumimoji="1" lang="zh-CN" altLang="en-US" sz="1800">
                <a:solidFill>
                  <a:srgbClr val="FFFFFF"/>
                </a:solidFill>
              </a:rPr>
              <a:t>指令</a:t>
            </a:r>
            <a:r>
              <a:rPr kumimoji="1" lang="ja-JP" altLang="en-US" sz="1800">
                <a:solidFill>
                  <a:srgbClr val="FFFFFF"/>
                </a:solidFill>
              </a:rPr>
              <a:t>に</a:t>
            </a:r>
            <a:r>
              <a:rPr kumimoji="1" lang="zh-CN" altLang="en-US" sz="1800">
                <a:solidFill>
                  <a:srgbClr val="FFFFFF"/>
                </a:solidFill>
              </a:rPr>
              <a:t>変換</a:t>
            </a:r>
            <a:r>
              <a:rPr kumimoji="1" lang="ja-JP" altLang="en-US" sz="1800">
                <a:solidFill>
                  <a:srgbClr val="FFFFFF"/>
                </a:solidFill>
              </a:rPr>
              <a:t>して</a:t>
            </a:r>
            <a:r>
              <a:rPr kumimoji="1" lang="zh-CN" altLang="en-US" sz="1800">
                <a:solidFill>
                  <a:srgbClr val="FFFFFF"/>
                </a:solidFill>
              </a:rPr>
              <a:t>出力。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855" y="2354993"/>
            <a:ext cx="5370288" cy="1416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400">
                <a:solidFill>
                  <a:schemeClr val="bg2"/>
                </a:solidFill>
              </a:rPr>
              <a:t>システム</a:t>
            </a:r>
            <a:r>
              <a:rPr kumimoji="1" lang="zh-CN" altLang="en-US" sz="4400" dirty="0">
                <a:solidFill>
                  <a:schemeClr val="bg2"/>
                </a:solidFill>
              </a:rPr>
              <a:t>構成図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5335622" y="1805651"/>
            <a:ext cx="7255623" cy="3784284"/>
          </a:xfrm>
        </p:spPr>
        <p:txBody>
          <a:bodyPr/>
          <a:lstStyle/>
          <a:p>
            <a:pPr marL="228600" indent="0">
              <a:buNone/>
            </a:pPr>
            <a:r>
              <a:rPr lang="ja-JP" altLang="en-US" dirty="0"/>
              <a:t>構成図を作り直し中。この辺に実装予定です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am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6888" y="1510747"/>
            <a:ext cx="5149132" cy="4370732"/>
          </a:xfrm>
        </p:spPr>
        <p:txBody>
          <a:bodyPr anchor="ctr">
            <a:normAutofit/>
          </a:bodyPr>
          <a:lstStyle/>
          <a:p>
            <a:endParaRPr kumimoji="1" lang="zh-CN" altLang="en-US" sz="4400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4124" y="857251"/>
            <a:ext cx="5019675" cy="5143500"/>
          </a:xfrm>
        </p:spPr>
        <p:txBody>
          <a:bodyPr anchor="ctr">
            <a:normAutofit/>
          </a:bodyPr>
          <a:lstStyle/>
          <a:p>
            <a:r>
              <a:rPr kumimoji="1" lang="zh-CN" altLang="en-US" sz="1800" dirty="0">
                <a:solidFill>
                  <a:srgbClr val="FFFFFF"/>
                </a:solidFill>
              </a:rPr>
              <a:t>	画像処理・画像解析</a:t>
            </a:r>
            <a:r>
              <a:rPr kumimoji="1" lang="ja-JP" altLang="en-US" sz="1800" dirty="0">
                <a:solidFill>
                  <a:srgbClr val="FFFFFF"/>
                </a:solidFill>
              </a:rPr>
              <a:t>および</a:t>
            </a:r>
            <a:r>
              <a:rPr kumimoji="1" lang="zh-CN" altLang="en-US" sz="1800" dirty="0">
                <a:solidFill>
                  <a:srgbClr val="FFFFFF"/>
                </a:solidFill>
              </a:rPr>
              <a:t>機械学習等</a:t>
            </a:r>
            <a:r>
              <a:rPr kumimoji="1" lang="ja-JP" altLang="en-US" sz="1800" dirty="0">
                <a:solidFill>
                  <a:srgbClr val="FFFFFF"/>
                </a:solidFill>
              </a:rPr>
              <a:t>の</a:t>
            </a:r>
            <a:r>
              <a:rPr kumimoji="1" lang="zh-CN" altLang="en-US" sz="1800" dirty="0">
                <a:solidFill>
                  <a:srgbClr val="FFFFFF"/>
                </a:solidFill>
              </a:rPr>
              <a:t>機能</a:t>
            </a:r>
            <a:r>
              <a:rPr kumimoji="1" lang="ja-JP" altLang="en-US" sz="1800" dirty="0">
                <a:solidFill>
                  <a:srgbClr val="FFFFFF"/>
                </a:solidFill>
              </a:rPr>
              <a:t>を</a:t>
            </a:r>
            <a:r>
              <a:rPr kumimoji="1" lang="zh-CN" altLang="en-US" sz="1800" dirty="0">
                <a:solidFill>
                  <a:srgbClr val="FFFFFF"/>
                </a:solidFill>
              </a:rPr>
              <a:t>持</a:t>
            </a:r>
            <a:r>
              <a:rPr kumimoji="1" lang="ja-JP" altLang="en-US" sz="1800" dirty="0">
                <a:solidFill>
                  <a:srgbClr val="FFFFFF"/>
                </a:solidFill>
              </a:rPr>
              <a:t>つ</a:t>
            </a:r>
            <a:r>
              <a:rPr kumimoji="1" lang="en-US" altLang="zh-CN" sz="1800" dirty="0">
                <a:solidFill>
                  <a:srgbClr val="FFFFFF"/>
                </a:solidFill>
              </a:rPr>
              <a:t>C/C++</a:t>
            </a:r>
            <a:r>
              <a:rPr kumimoji="1" lang="zh-CN" altLang="en-US" sz="1800" dirty="0">
                <a:solidFill>
                  <a:srgbClr val="FFFFFF"/>
                </a:solidFill>
              </a:rPr>
              <a:t>、</a:t>
            </a:r>
            <a:r>
              <a:rPr kumimoji="1" lang="en-US" altLang="zh-CN" sz="1800" dirty="0">
                <a:solidFill>
                  <a:srgbClr val="FFFFFF"/>
                </a:solidFill>
              </a:rPr>
              <a:t>Java</a:t>
            </a:r>
            <a:r>
              <a:rPr kumimoji="1" lang="zh-CN" altLang="en-US" sz="1800" dirty="0">
                <a:solidFill>
                  <a:srgbClr val="FFFFFF"/>
                </a:solidFill>
              </a:rPr>
              <a:t>、</a:t>
            </a:r>
            <a:r>
              <a:rPr kumimoji="1" lang="en-US" altLang="zh-CN" sz="1800" dirty="0">
                <a:solidFill>
                  <a:srgbClr val="FFFFFF"/>
                </a:solidFill>
              </a:rPr>
              <a:t>Python</a:t>
            </a:r>
            <a:r>
              <a:rPr kumimoji="1" lang="zh-CN" altLang="en-US" sz="1800" dirty="0">
                <a:solidFill>
                  <a:srgbClr val="FFFFFF"/>
                </a:solidFill>
              </a:rPr>
              <a:t>、</a:t>
            </a:r>
            <a:r>
              <a:rPr kumimoji="1" lang="en-US" altLang="zh-CN" sz="1800" dirty="0">
                <a:solidFill>
                  <a:srgbClr val="FFFFFF"/>
                </a:solidFill>
              </a:rPr>
              <a:t>MATLAB</a:t>
            </a:r>
            <a:r>
              <a:rPr kumimoji="1" lang="zh-CN" altLang="en-US" sz="1800" dirty="0">
                <a:solidFill>
                  <a:srgbClr val="FFFFFF"/>
                </a:solidFill>
              </a:rPr>
              <a:t>用</a:t>
            </a:r>
            <a:r>
              <a:rPr kumimoji="1" lang="ja-JP" altLang="en-US" sz="1800" dirty="0">
                <a:solidFill>
                  <a:srgbClr val="FFFFFF"/>
                </a:solidFill>
              </a:rPr>
              <a:t>ライブラリ。</a:t>
            </a:r>
          </a:p>
          <a:p>
            <a:r>
              <a:rPr kumimoji="1" lang="ja-JP" altLang="en-US" sz="1800" dirty="0">
                <a:solidFill>
                  <a:srgbClr val="FFFFFF"/>
                </a:solidFill>
              </a:rPr>
              <a:t>		</a:t>
            </a:r>
            <a:endParaRPr kumimoji="1" lang="en-US" altLang="ja-JP" sz="1800" dirty="0">
              <a:solidFill>
                <a:srgbClr val="FFFFFF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26" y="1488141"/>
            <a:ext cx="5149132" cy="439333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422012" y="1510747"/>
            <a:ext cx="434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ea"/>
                <a:ea typeface="+mj-ea"/>
              </a:rPr>
              <a:t>OpenCV</a:t>
            </a:r>
            <a:r>
              <a:rPr lang="ja-JP" altLang="en-US" sz="3600" dirty="0">
                <a:latin typeface="+mj-ea"/>
                <a:ea typeface="+mj-ea"/>
              </a:rPr>
              <a:t>とは</a:t>
            </a:r>
            <a:endParaRPr lang="zh-CN" altLang="en-US" sz="3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0430" y="583345"/>
            <a:ext cx="7591690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ja-JP" alt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データ集を作る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人手のジェスチャーをコレクションエントリー</a:t>
            </a:r>
          </a:p>
        </p:txBody>
      </p:sp>
      <p:sp>
        <p:nvSpPr>
          <p:cNvPr id="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65968" y="4401968"/>
            <a:ext cx="7100318" cy="18724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300">
                <a:solidFill>
                  <a:schemeClr val="tx1"/>
                </a:solidFill>
                <a:ea typeface="+mj-ea"/>
                <a:cs typeface="+mj-cs"/>
              </a:rPr>
              <a:t>ジェスチャー認識</a:t>
            </a:r>
            <a:br>
              <a:rPr lang="en-US" altLang="ja-JP" sz="23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ja-JP" altLang="en-US" sz="2300">
                <a:solidFill>
                  <a:schemeClr val="tx1"/>
                </a:solidFill>
                <a:ea typeface="+mj-ea"/>
                <a:cs typeface="+mj-cs"/>
              </a:rPr>
              <a:t>こちらのアプリのジェスチャーはすべで手の動きを識別しております。下は三つの例です。</a:t>
            </a:r>
            <a:endParaRPr lang="en-US" altLang="zh-CN" sz="23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35" name="Freeform: Shape 13">
            <a:extLst>
              <a:ext uri="{FF2B5EF4-FFF2-40B4-BE49-F238E27FC236}">
                <a16:creationId xmlns:a16="http://schemas.microsoft.com/office/drawing/2014/main" id="{C4051FED-CF0D-4DDD-A9BB-E58FEEFE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15">
            <a:extLst>
              <a:ext uri="{FF2B5EF4-FFF2-40B4-BE49-F238E27FC236}">
                <a16:creationId xmlns:a16="http://schemas.microsoft.com/office/drawing/2014/main" id="{F2E5A8E1-2A22-48D0-9556-E21648FA1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17">
            <a:extLst>
              <a:ext uri="{FF2B5EF4-FFF2-40B4-BE49-F238E27FC236}">
                <a16:creationId xmlns:a16="http://schemas.microsoft.com/office/drawing/2014/main" id="{92AA2300-0FA6-4328-9BD8-1D67925C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19">
            <a:extLst>
              <a:ext uri="{FF2B5EF4-FFF2-40B4-BE49-F238E27FC236}">
                <a16:creationId xmlns:a16="http://schemas.microsoft.com/office/drawing/2014/main" id="{D3E1FE85-D0BF-41D3-8B85-04776368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21">
            <a:extLst>
              <a:ext uri="{FF2B5EF4-FFF2-40B4-BE49-F238E27FC236}">
                <a16:creationId xmlns:a16="http://schemas.microsoft.com/office/drawing/2014/main" id="{1072B470-1E76-42B5-86EA-1FB0F881D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23">
            <a:extLst>
              <a:ext uri="{FF2B5EF4-FFF2-40B4-BE49-F238E27FC236}">
                <a16:creationId xmlns:a16="http://schemas.microsoft.com/office/drawing/2014/main" id="{DDD8B025-3845-4DEF-98B6-7C0BF531D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9" y="1972208"/>
            <a:ext cx="2743200" cy="2743200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54" y="379262"/>
            <a:ext cx="2038348" cy="203834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655951"/>
            <a:ext cx="2178429" cy="217842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am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5531" y="731227"/>
            <a:ext cx="5257800" cy="5143499"/>
          </a:xfrm>
        </p:spPr>
        <p:txBody>
          <a:bodyPr anchor="ctr">
            <a:normAutofit/>
          </a:bodyPr>
          <a:lstStyle/>
          <a:p>
            <a:r>
              <a:rPr kumimoji="1" lang="ja-JP" altLang="zh-CN" sz="4400" dirty="0">
                <a:solidFill>
                  <a:srgbClr val="FFFFFF"/>
                </a:solidFill>
              </a:rPr>
              <a:t>機械学習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868616" y="1008185"/>
            <a:ext cx="7485184" cy="4992566"/>
          </a:xfrm>
        </p:spPr>
        <p:txBody>
          <a:bodyPr anchor="ctr">
            <a:normAutofit/>
          </a:bodyPr>
          <a:lstStyle/>
          <a:p>
            <a:r>
              <a:rPr kumimoji="1" lang="en-US" altLang="zh-CN" sz="2000" dirty="0">
                <a:solidFill>
                  <a:srgbClr val="FFFFFF"/>
                </a:solidFill>
              </a:rPr>
              <a:t>svm(</a:t>
            </a:r>
            <a:r>
              <a:rPr kumimoji="1" lang="ja-JP" altLang="en-US" sz="2000" dirty="0">
                <a:solidFill>
                  <a:srgbClr val="FFFFFF"/>
                </a:solidFill>
              </a:rPr>
              <a:t>サポートベクターマシンは、</a:t>
            </a:r>
            <a:r>
              <a:rPr kumimoji="1" lang="zh-CN" altLang="en-US" sz="2000" dirty="0">
                <a:solidFill>
                  <a:srgbClr val="FFFFFF"/>
                </a:solidFill>
              </a:rPr>
              <a:t>現在知</a:t>
            </a:r>
            <a:r>
              <a:rPr kumimoji="1" lang="ja-JP" altLang="en-US" sz="2000" dirty="0" err="1">
                <a:solidFill>
                  <a:srgbClr val="FFFFFF"/>
                </a:solidFill>
              </a:rPr>
              <a:t>られて</a:t>
            </a:r>
            <a:r>
              <a:rPr kumimoji="1" lang="ja-JP" altLang="en-US" sz="2000" dirty="0">
                <a:solidFill>
                  <a:srgbClr val="FFFFFF"/>
                </a:solidFill>
              </a:rPr>
              <a:t>いる</a:t>
            </a:r>
            <a:r>
              <a:rPr kumimoji="1" lang="zh-CN" altLang="en-US" sz="2000" dirty="0">
                <a:solidFill>
                  <a:srgbClr val="FFFFFF"/>
                </a:solidFill>
              </a:rPr>
              <a:t>手法</a:t>
            </a:r>
            <a:r>
              <a:rPr kumimoji="1" lang="ja-JP" altLang="en-US" sz="2000" dirty="0">
                <a:solidFill>
                  <a:srgbClr val="FFFFFF"/>
                </a:solidFill>
              </a:rPr>
              <a:t>の</a:t>
            </a:r>
            <a:r>
              <a:rPr kumimoji="1" lang="zh-CN" altLang="en-US" sz="2000" dirty="0">
                <a:solidFill>
                  <a:srgbClr val="FFFFFF"/>
                </a:solidFill>
              </a:rPr>
              <a:t>中</a:t>
            </a:r>
            <a:r>
              <a:rPr kumimoji="1" lang="ja-JP" altLang="en-US" sz="2000" dirty="0">
                <a:solidFill>
                  <a:srgbClr val="FFFFFF"/>
                </a:solidFill>
              </a:rPr>
              <a:t>でも</a:t>
            </a:r>
            <a:r>
              <a:rPr kumimoji="1" lang="zh-CN" altLang="en-US" sz="2000" dirty="0">
                <a:solidFill>
                  <a:srgbClr val="FFFFFF"/>
                </a:solidFill>
              </a:rPr>
              <a:t>認識性能</a:t>
            </a:r>
            <a:r>
              <a:rPr kumimoji="1" lang="ja-JP" altLang="en-US" sz="2000" dirty="0">
                <a:solidFill>
                  <a:srgbClr val="FFFFFF"/>
                </a:solidFill>
              </a:rPr>
              <a:t>が</a:t>
            </a:r>
            <a:r>
              <a:rPr kumimoji="1" lang="zh-CN" altLang="en-US" sz="2000" dirty="0">
                <a:solidFill>
                  <a:srgbClr val="FFFFFF"/>
                </a:solidFill>
              </a:rPr>
              <a:t>優</a:t>
            </a:r>
            <a:r>
              <a:rPr kumimoji="1" lang="ja-JP" altLang="en-US" sz="2000" dirty="0" err="1">
                <a:solidFill>
                  <a:srgbClr val="FFFFFF"/>
                </a:solidFill>
              </a:rPr>
              <a:t>れた</a:t>
            </a:r>
            <a:r>
              <a:rPr kumimoji="1" lang="zh-CN" altLang="en-US" sz="2000" dirty="0">
                <a:solidFill>
                  <a:srgbClr val="FFFFFF"/>
                </a:solidFill>
              </a:rPr>
              <a:t>学習</a:t>
            </a:r>
            <a:r>
              <a:rPr kumimoji="1" lang="ja-JP" altLang="en-US" sz="2000" dirty="0">
                <a:solidFill>
                  <a:srgbClr val="FFFFFF"/>
                </a:solidFill>
              </a:rPr>
              <a:t>モデルの</a:t>
            </a:r>
            <a:r>
              <a:rPr kumimoji="1" lang="zh-CN" altLang="en-US" sz="2000" dirty="0">
                <a:solidFill>
                  <a:srgbClr val="FFFFFF"/>
                </a:solidFill>
              </a:rPr>
              <a:t>一</a:t>
            </a:r>
            <a:r>
              <a:rPr kumimoji="1" lang="ja-JP" altLang="en-US" sz="2000" dirty="0">
                <a:solidFill>
                  <a:srgbClr val="FFFFFF"/>
                </a:solidFill>
              </a:rPr>
              <a:t>つである。サポートベ</a:t>
            </a:r>
          </a:p>
          <a:p>
            <a:r>
              <a:rPr kumimoji="1" lang="ja-JP" altLang="en-US" sz="2000" dirty="0">
                <a:solidFill>
                  <a:srgbClr val="FFFFFF"/>
                </a:solidFill>
              </a:rPr>
              <a:t>クターマシンが</a:t>
            </a:r>
            <a:r>
              <a:rPr kumimoji="1" lang="zh-CN" altLang="en-US" sz="2000" dirty="0">
                <a:solidFill>
                  <a:srgbClr val="FFFFFF"/>
                </a:solidFill>
              </a:rPr>
              <a:t>優</a:t>
            </a:r>
            <a:r>
              <a:rPr kumimoji="1" lang="ja-JP" altLang="en-US" sz="2000" dirty="0" err="1">
                <a:solidFill>
                  <a:srgbClr val="FFFFFF"/>
                </a:solidFill>
              </a:rPr>
              <a:t>れた</a:t>
            </a:r>
            <a:r>
              <a:rPr kumimoji="1" lang="zh-CN" altLang="en-US" sz="2000" dirty="0">
                <a:solidFill>
                  <a:srgbClr val="FFFFFF"/>
                </a:solidFill>
              </a:rPr>
              <a:t>認識性能</a:t>
            </a:r>
            <a:r>
              <a:rPr kumimoji="1" lang="ja-JP" altLang="en-US" sz="2000" dirty="0">
                <a:solidFill>
                  <a:srgbClr val="FFFFFF"/>
                </a:solidFill>
              </a:rPr>
              <a:t>を</a:t>
            </a:r>
            <a:r>
              <a:rPr kumimoji="1" lang="zh-CN" altLang="en-US" sz="2000" dirty="0">
                <a:solidFill>
                  <a:srgbClr val="FFFFFF"/>
                </a:solidFill>
              </a:rPr>
              <a:t>発揮</a:t>
            </a:r>
            <a:r>
              <a:rPr kumimoji="1" lang="ja-JP" altLang="en-US" sz="2000" dirty="0">
                <a:solidFill>
                  <a:srgbClr val="FFFFFF"/>
                </a:solidFill>
              </a:rPr>
              <a:t>することができる</a:t>
            </a:r>
            <a:r>
              <a:rPr kumimoji="1" lang="zh-CN" altLang="en-US" sz="2000" dirty="0">
                <a:solidFill>
                  <a:srgbClr val="FFFFFF"/>
                </a:solidFill>
              </a:rPr>
              <a:t>理由</a:t>
            </a:r>
            <a:r>
              <a:rPr kumimoji="1" lang="ja-JP" altLang="en-US" sz="2000" dirty="0">
                <a:solidFill>
                  <a:srgbClr val="FFFFFF"/>
                </a:solidFill>
              </a:rPr>
              <a:t>は、</a:t>
            </a:r>
            <a:r>
              <a:rPr kumimoji="1" lang="zh-CN" altLang="en-US" sz="2000" dirty="0">
                <a:solidFill>
                  <a:srgbClr val="FFFFFF"/>
                </a:solidFill>
              </a:rPr>
              <a:t>未学習</a:t>
            </a:r>
            <a:r>
              <a:rPr kumimoji="1" lang="ja-JP" altLang="en-US" sz="2000" dirty="0">
                <a:solidFill>
                  <a:srgbClr val="FFFFFF"/>
                </a:solidFill>
              </a:rPr>
              <a:t>データに</a:t>
            </a:r>
            <a:r>
              <a:rPr kumimoji="1" lang="zh-CN" altLang="en-US" sz="2000" dirty="0">
                <a:solidFill>
                  <a:srgbClr val="FFFFFF"/>
                </a:solidFill>
              </a:rPr>
              <a:t>対</a:t>
            </a:r>
            <a:r>
              <a:rPr kumimoji="1" lang="ja-JP" altLang="en-US" sz="2000" dirty="0">
                <a:solidFill>
                  <a:srgbClr val="FFFFFF"/>
                </a:solidFill>
              </a:rPr>
              <a:t>して</a:t>
            </a:r>
            <a:r>
              <a:rPr kumimoji="1" lang="zh-CN" altLang="en-US" sz="2000" dirty="0">
                <a:solidFill>
                  <a:srgbClr val="FFFFFF"/>
                </a:solidFill>
              </a:rPr>
              <a:t>高</a:t>
            </a:r>
            <a:r>
              <a:rPr kumimoji="1" lang="ja-JP" altLang="en-US" sz="2000" dirty="0">
                <a:solidFill>
                  <a:srgbClr val="FFFFFF"/>
                </a:solidFill>
              </a:rPr>
              <a:t>い</a:t>
            </a:r>
            <a:r>
              <a:rPr kumimoji="1" lang="zh-CN" altLang="en-US" sz="2000" dirty="0">
                <a:solidFill>
                  <a:srgbClr val="FFFFFF"/>
                </a:solidFill>
              </a:rPr>
              <a:t>識別性能</a:t>
            </a:r>
            <a:r>
              <a:rPr kumimoji="1" lang="ja-JP" altLang="en-US" sz="2000" dirty="0">
                <a:solidFill>
                  <a:srgbClr val="FFFFFF"/>
                </a:solidFill>
              </a:rPr>
              <a:t>を</a:t>
            </a:r>
            <a:r>
              <a:rPr kumimoji="1" lang="zh-CN" altLang="en-US" sz="2000" dirty="0">
                <a:solidFill>
                  <a:srgbClr val="FFFFFF"/>
                </a:solidFill>
              </a:rPr>
              <a:t>得</a:t>
            </a:r>
            <a:r>
              <a:rPr kumimoji="1" lang="ja-JP" altLang="en-US" sz="2000" dirty="0">
                <a:solidFill>
                  <a:srgbClr val="FFFFFF"/>
                </a:solidFill>
              </a:rPr>
              <a:t>るための</a:t>
            </a:r>
            <a:r>
              <a:rPr kumimoji="1" lang="zh-CN" altLang="en-US" sz="2000" dirty="0">
                <a:solidFill>
                  <a:srgbClr val="FFFFFF"/>
                </a:solidFill>
              </a:rPr>
              <a:t>工夫</a:t>
            </a:r>
            <a:r>
              <a:rPr kumimoji="1" lang="ja-JP" altLang="en-US" sz="2000" dirty="0">
                <a:solidFill>
                  <a:srgbClr val="FFFFFF"/>
                </a:solidFill>
              </a:rPr>
              <a:t>が</a:t>
            </a:r>
          </a:p>
          <a:p>
            <a:r>
              <a:rPr kumimoji="1" lang="ja-JP" altLang="en-US" sz="2000" dirty="0">
                <a:solidFill>
                  <a:srgbClr val="FFFFFF"/>
                </a:solidFill>
              </a:rPr>
              <a:t>あるためである。</a:t>
            </a:r>
            <a:r>
              <a:rPr kumimoji="1" lang="en-US" altLang="ja-JP" sz="2000" dirty="0">
                <a:solidFill>
                  <a:srgbClr val="FFFFFF"/>
                </a:solidFill>
              </a:rPr>
              <a:t>)</a:t>
            </a:r>
          </a:p>
          <a:p>
            <a:r>
              <a:rPr kumimoji="1" lang="en-US" altLang="zh-CN" sz="2000" dirty="0">
                <a:solidFill>
                  <a:srgbClr val="FFFFFF"/>
                </a:solidFill>
              </a:rPr>
              <a:t>knn(k</a:t>
            </a:r>
            <a:r>
              <a:rPr kumimoji="1" lang="zh-CN" altLang="en-US" sz="2000" dirty="0">
                <a:solidFill>
                  <a:srgbClr val="FFFFFF"/>
                </a:solidFill>
              </a:rPr>
              <a:t>近傍法</a:t>
            </a:r>
            <a:r>
              <a:rPr kumimoji="1" lang="ja-JP" altLang="en-US" sz="2000" dirty="0">
                <a:solidFill>
                  <a:srgbClr val="FFFFFF"/>
                </a:solidFill>
              </a:rPr>
              <a:t>は、インスタンスに</a:t>
            </a:r>
            <a:r>
              <a:rPr kumimoji="1" lang="zh-CN" altLang="en-US" sz="2000" dirty="0">
                <a:solidFill>
                  <a:srgbClr val="FFFFFF"/>
                </a:solidFill>
              </a:rPr>
              <a:t>基</a:t>
            </a:r>
            <a:r>
              <a:rPr kumimoji="1" lang="ja-JP" altLang="en-US" sz="2000" dirty="0" err="1">
                <a:solidFill>
                  <a:srgbClr val="FFFFFF"/>
                </a:solidFill>
              </a:rPr>
              <a:t>づく</a:t>
            </a:r>
            <a:r>
              <a:rPr kumimoji="1" lang="zh-CN" altLang="en-US" sz="2000" dirty="0">
                <a:solidFill>
                  <a:srgbClr val="FFFFFF"/>
                </a:solidFill>
              </a:rPr>
              <a:t>学習</a:t>
            </a:r>
            <a:r>
              <a:rPr kumimoji="1" lang="ja-JP" altLang="en-US" sz="2000" dirty="0">
                <a:solidFill>
                  <a:srgbClr val="FFFFFF"/>
                </a:solidFill>
              </a:rPr>
              <a:t>の</a:t>
            </a:r>
            <a:r>
              <a:rPr kumimoji="1" lang="zh-CN" altLang="en-US" sz="2000" dirty="0">
                <a:solidFill>
                  <a:srgbClr val="FFFFFF"/>
                </a:solidFill>
              </a:rPr>
              <a:t>一種</a:t>
            </a:r>
            <a:r>
              <a:rPr kumimoji="1" lang="ja-JP" altLang="en-US" sz="2000" dirty="0">
                <a:solidFill>
                  <a:srgbClr val="FFFFFF"/>
                </a:solidFill>
              </a:rPr>
              <a:t>であり、</a:t>
            </a:r>
            <a:r>
              <a:rPr kumimoji="1" lang="zh-CN" altLang="en-US" sz="2000" dirty="0">
                <a:solidFill>
                  <a:srgbClr val="FFFFFF"/>
                </a:solidFill>
              </a:rPr>
              <a:t>怠惰学習（英語</a:t>
            </a:r>
            <a:r>
              <a:rPr kumimoji="1" lang="en-US" altLang="zh-CN" sz="2000" dirty="0">
                <a:solidFill>
                  <a:srgbClr val="FFFFFF"/>
                </a:solidFill>
              </a:rPr>
              <a:t>: lazy learning</a:t>
            </a:r>
            <a:r>
              <a:rPr kumimoji="1" lang="zh-CN" altLang="en-US" sz="2000" dirty="0">
                <a:solidFill>
                  <a:srgbClr val="FFFFFF"/>
                </a:solidFill>
              </a:rPr>
              <a:t>） </a:t>
            </a:r>
            <a:r>
              <a:rPr kumimoji="1" lang="ja-JP" altLang="en-US" sz="2000" dirty="0">
                <a:solidFill>
                  <a:srgbClr val="FFFFFF"/>
                </a:solidFill>
              </a:rPr>
              <a:t>の</a:t>
            </a:r>
            <a:r>
              <a:rPr kumimoji="1" lang="zh-CN" altLang="en-US" sz="2000" dirty="0">
                <a:solidFill>
                  <a:srgbClr val="FFFFFF"/>
                </a:solidFill>
              </a:rPr>
              <a:t>一種</a:t>
            </a:r>
            <a:r>
              <a:rPr kumimoji="1" lang="ja-JP" altLang="en-US" sz="2000" dirty="0">
                <a:solidFill>
                  <a:srgbClr val="FFFFFF"/>
                </a:solidFill>
              </a:rPr>
              <a:t>である。</a:t>
            </a:r>
            <a:r>
              <a:rPr kumimoji="1" lang="en-US" altLang="ja-JP" sz="2000" dirty="0">
                <a:solidFill>
                  <a:srgbClr val="FFFFFF"/>
                </a:solidFill>
              </a:rPr>
              <a:t>)</a:t>
            </a:r>
            <a:endParaRPr kumimoji="1" lang="zh-CN" altLang="en-US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am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8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zh-CN" sz="5400">
                <a:solidFill>
                  <a:srgbClr val="FFFFFF"/>
                </a:solidFill>
              </a:rPr>
              <a:t>認識</a:t>
            </a:r>
          </a:p>
        </p:txBody>
      </p:sp>
      <p:sp>
        <p:nvSpPr>
          <p:cNvPr id="48" name="Oval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achine gears"/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6985" r="-1" b="8723"/>
          <a:stretch>
            <a:fillRect/>
          </a:stretch>
        </p:blipFill>
        <p:spPr>
          <a:xfrm>
            <a:off x="5276446" y="1600325"/>
            <a:ext cx="6261521" cy="39896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167B2C1-6CA3-EA4D-9557-E1AA0FAE0B85}"/>
              </a:ext>
            </a:extLst>
          </p:cNvPr>
          <p:cNvSpPr txBox="1"/>
          <p:nvPr/>
        </p:nvSpPr>
        <p:spPr>
          <a:xfrm>
            <a:off x="838200" y="4490977"/>
            <a:ext cx="372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相談して打ちこむ！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zh-CN" altLang="en-US" sz="4800" dirty="0">
                <a:solidFill>
                  <a:schemeClr val="tx2">
                    <a:lumMod val="10000"/>
                  </a:schemeClr>
                </a:solidFill>
              </a:rPr>
              <a:t>GUI画面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/>
          </a:bodyPr>
          <a:lstStyle/>
          <a:p>
            <a:r>
              <a:rPr lang="en-US" altLang="en-US" sz="2100"/>
              <a:t>GUI</a:t>
            </a:r>
            <a:r>
              <a:rPr lang="ja-JP" altLang="en-US" sz="2100">
                <a:ea typeface="宋体" panose="02010600030101010101" pitchFamily="2" charset="-122"/>
              </a:rPr>
              <a:t>画面とは</a:t>
            </a:r>
            <a:r>
              <a:rPr lang="zh-CN" altLang="en-US" sz="2100"/>
              <a:t>コンピューターの画面上に表示されるウィンドウやアイコン、ボタン、プルダウンメニューなどを使い、マウスなどのポインティングデバイスで操作できるインターフェース。これに対して、文字によるコマンド入力方式のインターフェースは「CUI（Character User Interface）」と呼ばれる。現在のパソコンのインターフェースは、ほぼすべてGUIを採用している。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Luminou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1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pandaAI</Template>
  <TotalTime>17</TotalTime>
  <Words>350</Words>
  <Application>Microsoft Macintosh PowerPoint</Application>
  <PresentationFormat>宽屏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YaHei</vt:lpstr>
      <vt:lpstr>Microsoft YaHei Light</vt:lpstr>
      <vt:lpstr>Arial</vt:lpstr>
      <vt:lpstr>Calibri</vt:lpstr>
      <vt:lpstr>Wingdings</vt:lpstr>
      <vt:lpstr>LuminousVTI</vt:lpstr>
      <vt:lpstr>Panda AI</vt:lpstr>
      <vt:lpstr>ジェスチャー認識アプリケーション</vt:lpstr>
      <vt:lpstr>システム構成図</vt:lpstr>
      <vt:lpstr>PowerPoint 演示文稿</vt:lpstr>
      <vt:lpstr>データ集を作る</vt:lpstr>
      <vt:lpstr>ジェスチャー認識 こちらのアプリのジェスチャーはすべで手の動きを識別しております。下は三つの例です。</vt:lpstr>
      <vt:lpstr>機械学習</vt:lpstr>
      <vt:lpstr>認識</vt:lpstr>
      <vt:lpstr>GUI画面</vt:lpstr>
      <vt:lpstr> ご静聴  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 AI</dc:title>
  <dc:creator>luo</dc:creator>
  <cp:lastModifiedBy>張 一凡</cp:lastModifiedBy>
  <cp:revision>11</cp:revision>
  <dcterms:created xsi:type="dcterms:W3CDTF">2021-09-29T04:14:00Z</dcterms:created>
  <dcterms:modified xsi:type="dcterms:W3CDTF">2021-09-29T05:24:23Z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