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9" r:id="rId2"/>
    <p:sldId id="260" r:id="rId3"/>
    <p:sldId id="276" r:id="rId4"/>
    <p:sldId id="274" r:id="rId5"/>
    <p:sldId id="272" r:id="rId6"/>
    <p:sldId id="275" r:id="rId7"/>
    <p:sldId id="262" r:id="rId8"/>
    <p:sldId id="263" r:id="rId9"/>
    <p:sldId id="269" r:id="rId10"/>
    <p:sldId id="278" r:id="rId11"/>
    <p:sldId id="279" r:id="rId12"/>
    <p:sldId id="265"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0:23:15.467" idx="2">
    <p:pos x="7435" y="26"/>
    <p:text>図つける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06T14:31:02.285" idx="4">
    <p:pos x="1029" y="2030"/>
    <p:text>これからやることに変更</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2021/10/6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a:t>
            </a:r>
            <a:r>
              <a:rPr kumimoji="1" lang="en-US" altLang="ja-JP" dirty="0"/>
              <a:t>bit composer</a:t>
            </a:r>
            <a:r>
              <a:rPr kumimoji="1" lang="ja-JP" altLang="en-US" dirty="0"/>
              <a:t>というシステムのご提案をします。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を使った自動作曲アプリです。例としてはスーパーマリオブラザーズやドラゴンクエストの曲などをほうふつとさせるような曲を作曲します。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入力ページへ行くとこのような画面があるので、</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181058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2021/10/6</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2021/10/6</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850B6B2C-509A-40E5-8D54-6C8B0B225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074" y="720488"/>
            <a:ext cx="3240689" cy="3240689"/>
          </a:xfrm>
        </p:spPr>
      </p:pic>
      <p:sp>
        <p:nvSpPr>
          <p:cNvPr id="9" name="テキスト ボックス 8">
            <a:extLst>
              <a:ext uri="{FF2B5EF4-FFF2-40B4-BE49-F238E27FC236}">
                <a16:creationId xmlns:a16="http://schemas.microsoft.com/office/drawing/2014/main" id="{9A1FF739-FC77-4A47-80C8-273F8A86C4BA}"/>
              </a:ext>
            </a:extLst>
          </p:cNvPr>
          <p:cNvSpPr txBox="1"/>
          <p:nvPr/>
        </p:nvSpPr>
        <p:spPr>
          <a:xfrm>
            <a:off x="3431114" y="4410396"/>
            <a:ext cx="4206649" cy="2062103"/>
          </a:xfrm>
          <a:prstGeom prst="rect">
            <a:avLst/>
          </a:prstGeom>
          <a:noFill/>
        </p:spPr>
        <p:txBody>
          <a:bodyPr wrap="square" rtlCol="0">
            <a:spAutoFit/>
          </a:bodyPr>
          <a:lstStyle/>
          <a:p>
            <a:r>
              <a:rPr kumimoji="1" lang="ja-JP" altLang="en-US" sz="3200" dirty="0"/>
              <a:t>メンバー</a:t>
            </a:r>
            <a:endParaRPr kumimoji="1" lang="en-US" altLang="ja-JP" sz="3200" dirty="0"/>
          </a:p>
          <a:p>
            <a:r>
              <a:rPr kumimoji="1" lang="ja-JP" altLang="en-US" sz="3200" dirty="0"/>
              <a:t>野崎　拓海</a:t>
            </a:r>
            <a:endParaRPr kumimoji="1" lang="en-US" altLang="ja-JP" sz="3200" dirty="0"/>
          </a:p>
          <a:p>
            <a:r>
              <a:rPr lang="ja-JP" altLang="en-US" sz="3200" dirty="0"/>
              <a:t>吉川　孟志</a:t>
            </a:r>
            <a:endParaRPr lang="en-US" altLang="ja-JP" sz="3200" dirty="0"/>
          </a:p>
          <a:p>
            <a:r>
              <a:rPr kumimoji="1" lang="ja-JP" altLang="en-US" sz="3200" dirty="0"/>
              <a:t>長島　光琉</a:t>
            </a:r>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p:txBody>
          <a:bodyPr/>
          <a:lstStyle/>
          <a:p>
            <a:r>
              <a:rPr kumimoji="1" lang="en-US" altLang="ja-JP" dirty="0"/>
              <a:t>RNN</a:t>
            </a:r>
            <a:r>
              <a:rPr kumimoji="1" lang="ja-JP" altLang="en-US" dirty="0"/>
              <a:t>について</a:t>
            </a:r>
          </a:p>
        </p:txBody>
      </p:sp>
      <p:sp>
        <p:nvSpPr>
          <p:cNvPr id="3" name="コンテンツ プレースホルダー 2">
            <a:extLst>
              <a:ext uri="{FF2B5EF4-FFF2-40B4-BE49-F238E27FC236}">
                <a16:creationId xmlns:a16="http://schemas.microsoft.com/office/drawing/2014/main" id="{C9EE656D-F3C4-4F7B-8C18-5A59AB846A58}"/>
              </a:ext>
            </a:extLst>
          </p:cNvPr>
          <p:cNvSpPr>
            <a:spLocks noGrp="1"/>
          </p:cNvSpPr>
          <p:nvPr>
            <p:ph idx="1"/>
          </p:nvPr>
        </p:nvSpPr>
        <p:spPr>
          <a:xfrm>
            <a:off x="291663" y="1415721"/>
            <a:ext cx="10515600" cy="4351338"/>
          </a:xfrm>
        </p:spPr>
        <p:txBody>
          <a:bodyPr/>
          <a:lstStyle/>
          <a:p>
            <a:r>
              <a:rPr kumimoji="1" lang="ja-JP" altLang="en-US" dirty="0"/>
              <a:t>ある時点の出力を次の</a:t>
            </a:r>
            <a:r>
              <a:rPr lang="ja-JP" altLang="en-US" dirty="0"/>
              <a:t>時点の</a:t>
            </a:r>
            <a:r>
              <a:rPr kumimoji="1" lang="ja-JP" altLang="en-US" dirty="0"/>
              <a:t>入力と合わせることで、時系列ごとに適した出力ができるようになる</a:t>
            </a:r>
          </a:p>
        </p:txBody>
      </p:sp>
    </p:spTree>
    <p:extLst>
      <p:ext uri="{BB962C8B-B14F-4D97-AF65-F5344CB8AC3E}">
        <p14:creationId xmlns:p14="http://schemas.microsoft.com/office/powerpoint/2010/main" val="1523673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lang="ja-JP" altLang="en-US" dirty="0"/>
              <a:t>長・短期記憶</a:t>
            </a:r>
            <a:r>
              <a:rPr kumimoji="1" lang="en-US" altLang="ja-JP" dirty="0"/>
              <a:t>)</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en-US" altLang="ja-JP" dirty="0"/>
              <a:t>RNN</a:t>
            </a:r>
            <a:r>
              <a:rPr lang="ja-JP" altLang="en-US" dirty="0" err="1"/>
              <a:t>だけ</a:t>
            </a:r>
            <a:r>
              <a:rPr lang="ja-JP" altLang="en-US" dirty="0"/>
              <a:t>ではデータが長くなりすぎて、予測に適した出力ができなくなってしまうので、忘却ゲートというデータを切り捨てて短くする計算を入力の前に挟むことで、適した出力ができるようにする。</a:t>
            </a:r>
            <a:endParaRPr lang="en-US" altLang="ja-JP" dirty="0"/>
          </a:p>
        </p:txBody>
      </p:sp>
    </p:spTree>
    <p:extLst>
      <p:ext uri="{BB962C8B-B14F-4D97-AF65-F5344CB8AC3E}">
        <p14:creationId xmlns:p14="http://schemas.microsoft.com/office/powerpoint/2010/main" val="1913493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18024-A4EE-4EEA-8916-177105FDF5DB}"/>
              </a:ext>
            </a:extLst>
          </p:cNvPr>
          <p:cNvSpPr>
            <a:spLocks noGrp="1"/>
          </p:cNvSpPr>
          <p:nvPr>
            <p:ph type="ctrTitle"/>
          </p:nvPr>
        </p:nvSpPr>
        <p:spPr>
          <a:xfrm>
            <a:off x="228600" y="152400"/>
            <a:ext cx="9144000" cy="1892300"/>
          </a:xfrm>
        </p:spPr>
        <p:txBody>
          <a:bodyPr/>
          <a:lstStyle/>
          <a:p>
            <a:pPr algn="l"/>
            <a:r>
              <a:rPr lang="ja-JP" altLang="en-US" b="1" dirty="0"/>
              <a:t>現在の進捗状況</a:t>
            </a:r>
            <a:br>
              <a:rPr lang="ja-JP" altLang="en-US" b="1" dirty="0"/>
            </a:br>
            <a:endParaRPr kumimoji="1" lang="ja-JP" altLang="en-US" dirty="0"/>
          </a:p>
        </p:txBody>
      </p:sp>
      <p:sp>
        <p:nvSpPr>
          <p:cNvPr id="3" name="字幕 2">
            <a:extLst>
              <a:ext uri="{FF2B5EF4-FFF2-40B4-BE49-F238E27FC236}">
                <a16:creationId xmlns:a16="http://schemas.microsoft.com/office/drawing/2014/main" id="{A731940E-22B5-4EFD-B618-97DBC4C20D6A}"/>
              </a:ext>
            </a:extLst>
          </p:cNvPr>
          <p:cNvSpPr>
            <a:spLocks noGrp="1"/>
          </p:cNvSpPr>
          <p:nvPr>
            <p:ph type="subTitle" idx="1"/>
          </p:nvPr>
        </p:nvSpPr>
        <p:spPr>
          <a:xfrm>
            <a:off x="737936" y="1773238"/>
            <a:ext cx="10857163" cy="4475162"/>
          </a:xfrm>
        </p:spPr>
        <p:txBody>
          <a:bodyPr>
            <a:normAutofit/>
          </a:bodyPr>
          <a:lstStyle/>
          <a:p>
            <a:pPr marL="342900" indent="-342900" algn="l">
              <a:buFont typeface="Arial" panose="020B0604020202020204" pitchFamily="34" charset="0"/>
              <a:buChar char="•"/>
            </a:pPr>
            <a:r>
              <a:rPr kumimoji="1" lang="en-US" altLang="ja-JP" sz="2800" dirty="0"/>
              <a:t>GitHub</a:t>
            </a:r>
            <a:r>
              <a:rPr lang="ja-JP" altLang="en-US" sz="2800" dirty="0"/>
              <a:t>を使って</a:t>
            </a:r>
            <a:r>
              <a:rPr kumimoji="1" lang="ja-JP" altLang="en-US" sz="2800" dirty="0"/>
              <a:t>開発を進めております</a:t>
            </a:r>
            <a:endParaRPr kumimoji="1" lang="en-US" altLang="ja-JP" sz="2800" dirty="0"/>
          </a:p>
          <a:p>
            <a:pPr marL="342900" indent="-342900" algn="l">
              <a:buFont typeface="Arial" panose="020B0604020202020204" pitchFamily="34" charset="0"/>
              <a:buChar char="•"/>
            </a:pPr>
            <a:r>
              <a:rPr lang="en-US" altLang="ja-JP" sz="2800" dirty="0"/>
              <a:t>Web</a:t>
            </a:r>
            <a:r>
              <a:rPr lang="ja-JP" altLang="en-US" sz="2800" dirty="0"/>
              <a:t>サイトは動かせるようになっています</a:t>
            </a:r>
            <a:endParaRPr lang="en-US" altLang="ja-JP" sz="2800" dirty="0"/>
          </a:p>
          <a:p>
            <a:pPr algn="l"/>
            <a:endParaRPr lang="en-US" altLang="ja-JP" sz="2800" dirty="0"/>
          </a:p>
          <a:p>
            <a:pPr algn="l"/>
            <a:r>
              <a:rPr kumimoji="1" lang="ja-JP" altLang="en-US" sz="2800" dirty="0"/>
              <a:t>課題</a:t>
            </a:r>
            <a:endParaRPr kumimoji="1" lang="en-US" altLang="ja-JP" sz="2800" dirty="0"/>
          </a:p>
          <a:p>
            <a:pPr marL="457200" indent="-457200" algn="l">
              <a:buFont typeface="Arial" panose="020B0604020202020204" pitchFamily="34" charset="0"/>
              <a:buChar char="•"/>
            </a:pPr>
            <a:r>
              <a:rPr kumimoji="1" lang="ja-JP" altLang="en-US" sz="2800" dirty="0"/>
              <a:t>学習モデル</a:t>
            </a:r>
            <a:endParaRPr kumimoji="1" lang="en-US" altLang="ja-JP" sz="2800" dirty="0"/>
          </a:p>
          <a:p>
            <a:pPr marL="457200" indent="-457200" algn="l">
              <a:buFont typeface="Arial" panose="020B0604020202020204" pitchFamily="34" charset="0"/>
              <a:buChar char="•"/>
            </a:pPr>
            <a:r>
              <a:rPr lang="ja-JP" altLang="en-US" sz="2800" dirty="0"/>
              <a:t>音楽ファイルのやり取り</a:t>
            </a:r>
            <a:endParaRPr lang="en-US" altLang="ja-JP" sz="2800" dirty="0"/>
          </a:p>
          <a:p>
            <a:pPr marL="457200" indent="-457200" algn="l">
              <a:buFont typeface="Arial" panose="020B0604020202020204" pitchFamily="34" charset="0"/>
              <a:buChar char="•"/>
            </a:pPr>
            <a:r>
              <a:rPr lang="en-US" altLang="ja-JP" sz="2800" dirty="0"/>
              <a:t>Web</a:t>
            </a:r>
            <a:r>
              <a:rPr lang="ja-JP" altLang="en-US" sz="2800" dirty="0"/>
              <a:t>ページの改良</a:t>
            </a:r>
            <a:endParaRPr lang="en-US" altLang="ja-JP" sz="2800" dirty="0"/>
          </a:p>
        </p:txBody>
      </p:sp>
    </p:spTree>
    <p:extLst>
      <p:ext uri="{BB962C8B-B14F-4D97-AF65-F5344CB8AC3E}">
        <p14:creationId xmlns:p14="http://schemas.microsoft.com/office/powerpoint/2010/main" val="1360215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r>
              <a:rPr lang="ja-JP" altLang="en-US" sz="6000" b="1" dirty="0"/>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BCCDAB-C555-4A96-AE76-44986E25EFB2}"/>
              </a:ext>
            </a:extLst>
          </p:cNvPr>
          <p:cNvSpPr txBox="1"/>
          <p:nvPr/>
        </p:nvSpPr>
        <p:spPr>
          <a:xfrm>
            <a:off x="1971675" y="1009650"/>
            <a:ext cx="7934325" cy="1015663"/>
          </a:xfrm>
          <a:prstGeom prst="rect">
            <a:avLst/>
          </a:prstGeom>
          <a:noFill/>
        </p:spPr>
        <p:txBody>
          <a:bodyPr wrap="square" rtlCol="0">
            <a:spAutoFit/>
          </a:bodyPr>
          <a:lstStyle/>
          <a:p>
            <a:r>
              <a:rPr lang="en-US" altLang="ja-JP" sz="6000" dirty="0"/>
              <a:t>b</a:t>
            </a:r>
            <a:r>
              <a:rPr kumimoji="1" lang="en-US" altLang="ja-JP" sz="6000" dirty="0"/>
              <a:t>it composer</a:t>
            </a:r>
            <a:r>
              <a:rPr kumimoji="1" lang="ja-JP" altLang="en-US" sz="6000" dirty="0"/>
              <a:t>とは</a:t>
            </a:r>
            <a:r>
              <a:rPr kumimoji="1" lang="en-US" altLang="ja-JP" sz="6000" dirty="0"/>
              <a:t>?</a:t>
            </a:r>
            <a:endParaRPr kumimoji="1" lang="ja-JP" altLang="en-US" sz="6000" dirty="0"/>
          </a:p>
        </p:txBody>
      </p:sp>
      <p:sp>
        <p:nvSpPr>
          <p:cNvPr id="4" name="テキスト ボックス 3">
            <a:extLst>
              <a:ext uri="{FF2B5EF4-FFF2-40B4-BE49-F238E27FC236}">
                <a16:creationId xmlns:a16="http://schemas.microsoft.com/office/drawing/2014/main" id="{711EBC71-EE30-45B1-9051-4FA759C3970F}"/>
              </a:ext>
            </a:extLst>
          </p:cNvPr>
          <p:cNvSpPr txBox="1"/>
          <p:nvPr/>
        </p:nvSpPr>
        <p:spPr>
          <a:xfrm>
            <a:off x="1257300" y="2584113"/>
            <a:ext cx="9677400" cy="3385542"/>
          </a:xfrm>
          <a:prstGeom prst="rect">
            <a:avLst/>
          </a:prstGeom>
          <a:noFill/>
        </p:spPr>
        <p:txBody>
          <a:bodyPr wrap="square" rtlCol="0">
            <a:spAutoFit/>
          </a:bodyPr>
          <a:lstStyle/>
          <a:p>
            <a:r>
              <a:rPr lang="en-US" altLang="ja-JP" sz="2800" dirty="0"/>
              <a:t>AI</a:t>
            </a:r>
            <a:r>
              <a:rPr lang="ja-JP" altLang="en-US" sz="2800" dirty="0"/>
              <a:t>を使った自動作曲アプリです。</a:t>
            </a:r>
            <a:endParaRPr lang="en-US" altLang="ja-JP" sz="2800" dirty="0"/>
          </a:p>
          <a:p>
            <a:r>
              <a:rPr lang="ja-JP" altLang="en-US" sz="2800" dirty="0"/>
              <a:t>ゲームに使われる音楽に雰囲気が似た曲を作曲します。</a:t>
            </a:r>
            <a:endParaRPr lang="en-US" altLang="ja-JP" sz="2800" dirty="0"/>
          </a:p>
          <a:p>
            <a:endParaRPr lang="en-US" altLang="ja-JP" sz="2800" dirty="0"/>
          </a:p>
          <a:p>
            <a:r>
              <a:rPr lang="ja-JP" altLang="en-US" sz="2800" dirty="0"/>
              <a:t>例</a:t>
            </a:r>
            <a:endParaRPr lang="en-US" altLang="ja-JP" sz="2800" dirty="0"/>
          </a:p>
          <a:p>
            <a:pPr marL="457200" indent="-457200">
              <a:buFont typeface="Arial" panose="020B0604020202020204" pitchFamily="34" charset="0"/>
              <a:buChar char="•"/>
            </a:pPr>
            <a:r>
              <a:rPr lang="ja-JP" altLang="en-US" sz="2800" dirty="0"/>
              <a:t>スーパーマリオブラザーズ </a:t>
            </a:r>
            <a:r>
              <a:rPr lang="en-US" altLang="ja-JP" sz="2800" dirty="0"/>
              <a:t>1 - 1(</a:t>
            </a:r>
            <a:r>
              <a:rPr lang="ja-JP" altLang="en-US" sz="2800" dirty="0"/>
              <a:t>地上</a:t>
            </a:r>
            <a:r>
              <a:rPr lang="en-US" altLang="ja-JP" sz="2800" dirty="0"/>
              <a:t>BGM)</a:t>
            </a:r>
          </a:p>
          <a:p>
            <a:pPr marL="457200" indent="-457200">
              <a:buFont typeface="Arial" panose="020B0604020202020204" pitchFamily="34" charset="0"/>
              <a:buChar char="•"/>
            </a:pPr>
            <a:r>
              <a:rPr lang="ja-JP" altLang="en-US" sz="2800" dirty="0"/>
              <a:t>ドラゴンクエスト オープニング</a:t>
            </a:r>
            <a:endParaRPr lang="en-US" altLang="ja-JP" sz="2800" dirty="0"/>
          </a:p>
          <a:p>
            <a:pPr marL="457200" indent="-457200">
              <a:buFont typeface="Arial" panose="020B0604020202020204" pitchFamily="34" charset="0"/>
              <a:buChar char="•"/>
            </a:pPr>
            <a:endParaRPr lang="en-US" altLang="ja-JP" sz="2800" dirty="0"/>
          </a:p>
          <a:p>
            <a:endParaRPr lang="en-US" altLang="ja-JP" dirty="0"/>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dirty="0"/>
              <a:t>システムの構成</a:t>
            </a:r>
          </a:p>
        </p:txBody>
      </p:sp>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33" y="1954361"/>
            <a:ext cx="1718456"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144254" y="2318133"/>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843391" y="3429000"/>
            <a:ext cx="2294021" cy="621341"/>
          </a:xfrm>
          <a:prstGeom prst="rect">
            <a:avLst/>
          </a:prstGeom>
          <a:noFill/>
        </p:spPr>
        <p:txBody>
          <a:bodyPr wrap="square" rtlCol="0">
            <a:spAutoFit/>
          </a:bodyPr>
          <a:lstStyle/>
          <a:p>
            <a:endParaRPr kumimoji="1" lang="ja-JP" altLang="en-US" dirty="0"/>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978" y="1954361"/>
            <a:ext cx="1167864" cy="1167864"/>
          </a:xfrm>
          <a:prstGeom prst="rect">
            <a:avLst/>
          </a:prstGeom>
        </p:spPr>
      </p:pic>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5384842" y="2538293"/>
            <a:ext cx="546907" cy="0"/>
          </a:xfrm>
          <a:prstGeom prst="line">
            <a:avLst/>
          </a:prstGeom>
        </p:spPr>
        <p:style>
          <a:lnRef idx="1">
            <a:schemeClr val="accent6"/>
          </a:lnRef>
          <a:fillRef idx="0">
            <a:schemeClr val="accent6"/>
          </a:fillRef>
          <a:effectRef idx="0">
            <a:schemeClr val="accent6"/>
          </a:effectRef>
          <a:fontRef idx="minor">
            <a:schemeClr val="tx1"/>
          </a:fontRef>
        </p:style>
      </p:cxnSp>
      <p:sp>
        <p:nvSpPr>
          <p:cNvPr id="20" name="テキスト ボックス 19">
            <a:extLst>
              <a:ext uri="{FF2B5EF4-FFF2-40B4-BE49-F238E27FC236}">
                <a16:creationId xmlns:a16="http://schemas.microsoft.com/office/drawing/2014/main" id="{EE46EACE-71CE-49D5-8C38-4DEC4EDA1C9E}"/>
              </a:ext>
            </a:extLst>
          </p:cNvPr>
          <p:cNvSpPr txBox="1"/>
          <p:nvPr/>
        </p:nvSpPr>
        <p:spPr>
          <a:xfrm>
            <a:off x="873933" y="3555004"/>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31748" y="1914304"/>
            <a:ext cx="5823283" cy="4620397"/>
            <a:chOff x="5968773" y="1443511"/>
            <a:chExt cx="5823283" cy="4620397"/>
          </a:xfrm>
        </p:grpSpPr>
        <p:sp>
          <p:nvSpPr>
            <p:cNvPr id="10" name="四角形: 角を丸くする 9">
              <a:extLst>
                <a:ext uri="{FF2B5EF4-FFF2-40B4-BE49-F238E27FC236}">
                  <a16:creationId xmlns:a16="http://schemas.microsoft.com/office/drawing/2014/main" id="{0409614C-F3D0-40A0-86DF-1580DDD8E79B}"/>
                </a:ext>
              </a:extLst>
            </p:cNvPr>
            <p:cNvSpPr/>
            <p:nvPr/>
          </p:nvSpPr>
          <p:spPr>
            <a:xfrm>
              <a:off x="5968773" y="1443511"/>
              <a:ext cx="5823283" cy="4620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B130732D-09B9-4E65-ADEE-5983671C3596}"/>
                </a:ext>
              </a:extLst>
            </p:cNvPr>
            <p:cNvGrpSpPr/>
            <p:nvPr/>
          </p:nvGrpSpPr>
          <p:grpSpPr>
            <a:xfrm>
              <a:off x="8889566" y="1852717"/>
              <a:ext cx="2655330" cy="1860539"/>
              <a:chOff x="8662737" y="2189802"/>
              <a:chExt cx="2655330" cy="186053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8662737" y="2189802"/>
                <a:ext cx="2655330" cy="1860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8843391" y="2562052"/>
                <a:ext cx="2294021" cy="369332"/>
              </a:xfrm>
              <a:prstGeom prst="rect">
                <a:avLst/>
              </a:prstGeom>
              <a:noFill/>
            </p:spPr>
            <p:txBody>
              <a:bodyPr wrap="square" rtlCol="0">
                <a:spAutoFit/>
              </a:bodyPr>
              <a:lstStyle/>
              <a:p>
                <a:r>
                  <a:rPr kumimoji="1" lang="ja-JP" altLang="en-US" b="1" dirty="0">
                    <a:solidFill>
                      <a:schemeClr val="bg1"/>
                    </a:solidFill>
                  </a:rPr>
                  <a:t>自動作曲</a:t>
                </a:r>
                <a:r>
                  <a:rPr lang="ja-JP" altLang="en-US" b="1" dirty="0">
                    <a:solidFill>
                      <a:schemeClr val="bg1"/>
                    </a:solidFill>
                  </a:rPr>
                  <a:t>システム</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0709B28-BB3F-4A94-BF79-DC5A4E45E897}"/>
                  </a:ext>
                </a:extLst>
              </p:cNvPr>
              <p:cNvSpPr txBox="1"/>
              <p:nvPr/>
            </p:nvSpPr>
            <p:spPr>
              <a:xfrm>
                <a:off x="8853752" y="2966019"/>
                <a:ext cx="2294021" cy="738664"/>
              </a:xfrm>
              <a:prstGeom prst="rect">
                <a:avLst/>
              </a:prstGeom>
              <a:noFill/>
            </p:spPr>
            <p:txBody>
              <a:bodyPr wrap="square" rtlCol="0">
                <a:spAutoFit/>
              </a:bodyPr>
              <a:lstStyle/>
              <a:p>
                <a:r>
                  <a:rPr kumimoji="1" lang="ja-JP" altLang="en-US" sz="2400" dirty="0">
                    <a:solidFill>
                      <a:schemeClr val="bg1"/>
                    </a:solidFill>
                  </a:rPr>
                  <a:t>・</a:t>
                </a:r>
                <a:r>
                  <a:rPr lang="en-US" altLang="ja-JP" sz="2000" dirty="0">
                    <a:solidFill>
                      <a:schemeClr val="bg1"/>
                    </a:solidFill>
                  </a:rPr>
                  <a:t>DNN</a:t>
                </a:r>
              </a:p>
              <a:p>
                <a:pPr marL="742950" lvl="1" indent="-285750">
                  <a:buFont typeface="Arial" panose="020B0604020202020204" pitchFamily="34" charset="0"/>
                  <a:buChar char="•"/>
                </a:pPr>
                <a:r>
                  <a:rPr lang="en-US" altLang="ja-JP" dirty="0">
                    <a:solidFill>
                      <a:schemeClr val="bg1"/>
                    </a:solidFill>
                  </a:rPr>
                  <a:t>LSTM</a:t>
                </a: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14693" y="1852716"/>
              <a:ext cx="2599949" cy="24008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b="1" dirty="0"/>
            </a:p>
            <a:p>
              <a:pPr algn="ctr"/>
              <a:r>
                <a:rPr kumimoji="1" lang="en-US" altLang="ja-JP" b="1" dirty="0"/>
                <a:t>Web</a:t>
              </a:r>
              <a:r>
                <a:rPr kumimoji="1" lang="ja-JP" altLang="en-US" b="1" dirty="0"/>
                <a:t>ページ</a:t>
              </a:r>
              <a:endParaRPr lang="en-US" altLang="ja-JP" b="1" dirty="0"/>
            </a:p>
            <a:p>
              <a:pPr algn="ctr"/>
              <a:endParaRPr lang="en-US" altLang="ja-JP" dirty="0"/>
            </a:p>
            <a:p>
              <a:pPr marL="285750" indent="-285750">
                <a:buFont typeface="Arial" panose="020B0604020202020204" pitchFamily="34" charset="0"/>
                <a:buChar char="•"/>
              </a:pPr>
              <a:r>
                <a:rPr kumimoji="1" lang="ja-JP" altLang="en-US" dirty="0"/>
                <a:t>タイトル</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入力画面</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結果出力画面</a:t>
              </a:r>
              <a:endParaRPr kumimoji="1" lang="en-US" altLang="ja-JP" dirty="0"/>
            </a:p>
            <a:p>
              <a:pPr marL="285750" indent="-285750" algn="ctr">
                <a:buFont typeface="Arial" panose="020B0604020202020204" pitchFamily="34" charset="0"/>
                <a:buChar char="•"/>
              </a:pPr>
              <a:endParaRPr kumimoji="1" lang="ja-JP" altLang="en-US" dirty="0"/>
            </a:p>
          </p:txBody>
        </p:sp>
        <p:sp>
          <p:nvSpPr>
            <p:cNvPr id="22" name="四角形: 角を丸くする 21">
              <a:extLst>
                <a:ext uri="{FF2B5EF4-FFF2-40B4-BE49-F238E27FC236}">
                  <a16:creationId xmlns:a16="http://schemas.microsoft.com/office/drawing/2014/main" id="{1788D82B-806B-416D-9A81-8E0269B32405}"/>
                </a:ext>
              </a:extLst>
            </p:cNvPr>
            <p:cNvSpPr/>
            <p:nvPr/>
          </p:nvSpPr>
          <p:spPr>
            <a:xfrm>
              <a:off x="8880415" y="4460688"/>
              <a:ext cx="2599949" cy="11595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データ保存場所</a:t>
              </a:r>
              <a:endParaRPr lang="en-US" altLang="ja-JP" dirty="0"/>
            </a:p>
          </p:txBody>
        </p:sp>
      </p:grpSp>
      <p:sp>
        <p:nvSpPr>
          <p:cNvPr id="25" name="正方形/長方形 24">
            <a:extLst>
              <a:ext uri="{FF2B5EF4-FFF2-40B4-BE49-F238E27FC236}">
                <a16:creationId xmlns:a16="http://schemas.microsoft.com/office/drawing/2014/main" id="{D52DBE5E-357C-44BA-8EB1-4B61BEF4DE22}"/>
              </a:ext>
            </a:extLst>
          </p:cNvPr>
          <p:cNvSpPr/>
          <p:nvPr/>
        </p:nvSpPr>
        <p:spPr>
          <a:xfrm>
            <a:off x="6577263" y="1700463"/>
            <a:ext cx="1138990" cy="433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Arial Black" panose="020B0A04020102020204" pitchFamily="34" charset="0"/>
              </a:rPr>
              <a:t>Flask</a:t>
            </a:r>
            <a:endParaRPr kumimoji="1" lang="ja-JP" altLang="en-US" sz="2400" dirty="0">
              <a:latin typeface="Arial Black" panose="020B0A04020102020204" pitchFamily="34" charset="0"/>
            </a:endParaRPr>
          </a:p>
        </p:txBody>
      </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939840" y="3578097"/>
            <a:ext cx="1718456" cy="369332"/>
          </a:xfrm>
          <a:prstGeom prst="rect">
            <a:avLst/>
          </a:prstGeom>
          <a:noFill/>
        </p:spPr>
        <p:txBody>
          <a:bodyPr wrap="square" rtlCol="0">
            <a:spAutoFit/>
          </a:bodyPr>
          <a:lstStyle/>
          <a:p>
            <a:pPr algn="ctr"/>
            <a:r>
              <a:rPr kumimoji="1" lang="ja-JP" altLang="en-US" dirty="0"/>
              <a:t>サーバ</a:t>
            </a:r>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1FEA8-AD15-4745-AD3B-3DCD461047A0}"/>
              </a:ext>
            </a:extLst>
          </p:cNvPr>
          <p:cNvSpPr>
            <a:spLocks noGrp="1"/>
          </p:cNvSpPr>
          <p:nvPr>
            <p:ph type="title"/>
          </p:nvPr>
        </p:nvSpPr>
        <p:spPr>
          <a:xfrm>
            <a:off x="838200" y="365125"/>
            <a:ext cx="10515600" cy="1323975"/>
          </a:xfrm>
        </p:spPr>
        <p:txBody>
          <a:bodyPr>
            <a:normAutofit/>
          </a:bodyPr>
          <a:lstStyle/>
          <a:p>
            <a:r>
              <a:rPr kumimoji="1" lang="ja-JP" altLang="en-US" sz="5400" dirty="0"/>
              <a:t>使い方</a:t>
            </a:r>
          </a:p>
        </p:txBody>
      </p:sp>
      <p:sp>
        <p:nvSpPr>
          <p:cNvPr id="4" name="テキスト ボックス 3">
            <a:extLst>
              <a:ext uri="{FF2B5EF4-FFF2-40B4-BE49-F238E27FC236}">
                <a16:creationId xmlns:a16="http://schemas.microsoft.com/office/drawing/2014/main" id="{F684ABF9-9422-4A64-A42D-DD1D6109688E}"/>
              </a:ext>
            </a:extLst>
          </p:cNvPr>
          <p:cNvSpPr txBox="1"/>
          <p:nvPr/>
        </p:nvSpPr>
        <p:spPr>
          <a:xfrm>
            <a:off x="838200" y="1834243"/>
            <a:ext cx="10850217" cy="2862322"/>
          </a:xfrm>
          <a:prstGeom prst="rect">
            <a:avLst/>
          </a:prstGeom>
          <a:noFill/>
        </p:spPr>
        <p:txBody>
          <a:bodyPr wrap="square" rtlCol="0">
            <a:spAutoFit/>
          </a:bodyPr>
          <a:lstStyle/>
          <a:p>
            <a:pPr marL="342900" indent="-342900">
              <a:buFont typeface="+mj-lt"/>
              <a:buAutoNum type="arabicPeriod"/>
            </a:pPr>
            <a:r>
              <a:rPr kumimoji="1" lang="en-US" altLang="ja-JP" sz="3600" dirty="0"/>
              <a:t>Web</a:t>
            </a:r>
            <a:r>
              <a:rPr kumimoji="1" lang="ja-JP" altLang="en-US" sz="3600" dirty="0"/>
              <a:t>ページ上の鍵盤</a:t>
            </a:r>
            <a:r>
              <a:rPr lang="ja-JP" altLang="en-US" sz="3600" dirty="0"/>
              <a:t>で短いメロディを作曲する</a:t>
            </a:r>
            <a:endParaRPr lang="en-US" altLang="ja-JP" sz="3600" dirty="0"/>
          </a:p>
          <a:p>
            <a:pPr marL="342900" indent="-342900">
              <a:buFont typeface="+mj-lt"/>
              <a:buAutoNum type="arabicPeriod"/>
            </a:pPr>
            <a:endParaRPr lang="en-US" altLang="ja-JP" sz="3600" dirty="0"/>
          </a:p>
          <a:p>
            <a:pPr marL="342900" indent="-342900">
              <a:buFont typeface="+mj-lt"/>
              <a:buAutoNum type="arabicPeriod"/>
            </a:pPr>
            <a:r>
              <a:rPr lang="ja-JP" altLang="en-US" sz="3600" dirty="0"/>
              <a:t>サーバに送信</a:t>
            </a:r>
            <a:endParaRPr lang="en-US" altLang="ja-JP" sz="3600" dirty="0"/>
          </a:p>
          <a:p>
            <a:pPr marL="342900" indent="-342900">
              <a:buFont typeface="+mj-lt"/>
              <a:buAutoNum type="arabicPeriod"/>
            </a:pPr>
            <a:endParaRPr kumimoji="1" lang="en-US" altLang="ja-JP" sz="3600" dirty="0"/>
          </a:p>
          <a:p>
            <a:pPr marL="342900" indent="-342900">
              <a:buFont typeface="+mj-lt"/>
              <a:buAutoNum type="arabicPeriod"/>
            </a:pPr>
            <a:r>
              <a:rPr lang="ja-JP" altLang="en-US" sz="3600" dirty="0"/>
              <a:t>音楽を再生</a:t>
            </a:r>
            <a:endParaRPr lang="en-US" altLang="ja-JP" sz="3600" dirty="0"/>
          </a:p>
        </p:txBody>
      </p:sp>
    </p:spTree>
    <p:extLst>
      <p:ext uri="{BB962C8B-B14F-4D97-AF65-F5344CB8AC3E}">
        <p14:creationId xmlns:p14="http://schemas.microsoft.com/office/powerpoint/2010/main" val="4054490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71838-C4DB-4C93-A12F-5B773B46C311}"/>
              </a:ext>
            </a:extLst>
          </p:cNvPr>
          <p:cNvSpPr>
            <a:spLocks noGrp="1"/>
          </p:cNvSpPr>
          <p:nvPr>
            <p:ph type="title"/>
          </p:nvPr>
        </p:nvSpPr>
        <p:spPr>
          <a:xfrm>
            <a:off x="824698" y="312565"/>
            <a:ext cx="10529102" cy="1293028"/>
          </a:xfrm>
        </p:spPr>
        <p:txBody>
          <a:bodyPr>
            <a:normAutofit/>
          </a:bodyPr>
          <a:lstStyle/>
          <a:p>
            <a:pPr marL="742950" indent="-742950">
              <a:buFont typeface="+mj-lt"/>
              <a:buAutoNum type="arabicPeriod"/>
            </a:pPr>
            <a:r>
              <a:rPr kumimoji="1" lang="en-US" altLang="ja-JP" sz="3600" dirty="0"/>
              <a:t>Web</a:t>
            </a:r>
            <a:r>
              <a:rPr kumimoji="1" lang="ja-JP" altLang="en-US" sz="3600" dirty="0"/>
              <a:t>ページ上の鍵盤で短いメロディを入力</a:t>
            </a:r>
          </a:p>
        </p:txBody>
      </p:sp>
      <p:pic>
        <p:nvPicPr>
          <p:cNvPr id="22" name="コンテンツ プレースホルダー 21">
            <a:extLst>
              <a:ext uri="{FF2B5EF4-FFF2-40B4-BE49-F238E27FC236}">
                <a16:creationId xmlns:a16="http://schemas.microsoft.com/office/drawing/2014/main" id="{5AEEA717-E89F-4444-84E7-3D55D7711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4570" y="3397275"/>
            <a:ext cx="9944100" cy="2133600"/>
          </a:xfrm>
        </p:spPr>
      </p:pic>
      <p:sp>
        <p:nvSpPr>
          <p:cNvPr id="3" name="正方形/長方形 2">
            <a:extLst>
              <a:ext uri="{FF2B5EF4-FFF2-40B4-BE49-F238E27FC236}">
                <a16:creationId xmlns:a16="http://schemas.microsoft.com/office/drawing/2014/main" id="{3315B995-5F06-43D9-BAA8-F4D65FE55F0F}"/>
              </a:ext>
            </a:extLst>
          </p:cNvPr>
          <p:cNvSpPr/>
          <p:nvPr/>
        </p:nvSpPr>
        <p:spPr>
          <a:xfrm>
            <a:off x="2806700" y="5791200"/>
            <a:ext cx="177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686B58AA-D48B-4925-B388-8C5F2C559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955" y="1490651"/>
            <a:ext cx="7927331" cy="1923298"/>
          </a:xfrm>
          <a:prstGeom prst="rect">
            <a:avLst/>
          </a:prstGeom>
        </p:spPr>
      </p:pic>
      <p:sp>
        <p:nvSpPr>
          <p:cNvPr id="18" name="テキスト ボックス 17">
            <a:extLst>
              <a:ext uri="{FF2B5EF4-FFF2-40B4-BE49-F238E27FC236}">
                <a16:creationId xmlns:a16="http://schemas.microsoft.com/office/drawing/2014/main" id="{673A27D1-5C7D-434F-892D-083B8433228A}"/>
              </a:ext>
            </a:extLst>
          </p:cNvPr>
          <p:cNvSpPr txBox="1"/>
          <p:nvPr/>
        </p:nvSpPr>
        <p:spPr>
          <a:xfrm>
            <a:off x="9385300" y="3182779"/>
            <a:ext cx="1968500" cy="246221"/>
          </a:xfrm>
          <a:prstGeom prst="rect">
            <a:avLst/>
          </a:prstGeom>
          <a:noFill/>
        </p:spPr>
        <p:txBody>
          <a:bodyPr wrap="square" rtlCol="0">
            <a:spAutoFit/>
          </a:bodyPr>
          <a:lstStyle/>
          <a:p>
            <a:r>
              <a:rPr kumimoji="1" lang="en-US" altLang="ja-JP" sz="1000" dirty="0"/>
              <a:t>※ Flat</a:t>
            </a:r>
            <a:r>
              <a:rPr kumimoji="1" lang="ja-JP" altLang="en-US" sz="1000" dirty="0"/>
              <a:t>より作成</a:t>
            </a:r>
          </a:p>
        </p:txBody>
      </p:sp>
      <p:pic>
        <p:nvPicPr>
          <p:cNvPr id="5" name="図 4">
            <a:extLst>
              <a:ext uri="{FF2B5EF4-FFF2-40B4-BE49-F238E27FC236}">
                <a16:creationId xmlns:a16="http://schemas.microsoft.com/office/drawing/2014/main" id="{EDA78303-DDD5-40EC-BAA5-657927D0C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3229" y="5006186"/>
            <a:ext cx="700502" cy="400287"/>
          </a:xfrm>
          <a:prstGeom prst="rect">
            <a:avLst/>
          </a:prstGeom>
        </p:spPr>
      </p:pic>
      <p:sp>
        <p:nvSpPr>
          <p:cNvPr id="6" name="テキスト ボックス 5">
            <a:extLst>
              <a:ext uri="{FF2B5EF4-FFF2-40B4-BE49-F238E27FC236}">
                <a16:creationId xmlns:a16="http://schemas.microsoft.com/office/drawing/2014/main" id="{54D5D598-9E09-43BB-B516-8A847E34B839}"/>
              </a:ext>
            </a:extLst>
          </p:cNvPr>
          <p:cNvSpPr txBox="1"/>
          <p:nvPr/>
        </p:nvSpPr>
        <p:spPr>
          <a:xfrm>
            <a:off x="577516" y="5652700"/>
            <a:ext cx="8807784" cy="646331"/>
          </a:xfrm>
          <a:prstGeom prst="rect">
            <a:avLst/>
          </a:prstGeom>
          <a:noFill/>
        </p:spPr>
        <p:txBody>
          <a:bodyPr wrap="square" rtlCol="0">
            <a:spAutoFit/>
          </a:bodyPr>
          <a:lstStyle/>
          <a:p>
            <a:r>
              <a:rPr kumimoji="1" lang="en-US" altLang="ja-JP" sz="3600" dirty="0"/>
              <a:t>2. </a:t>
            </a:r>
            <a:r>
              <a:rPr kumimoji="1" lang="ja-JP" altLang="en-US" sz="3600" dirty="0"/>
              <a:t>サーバに送信</a:t>
            </a:r>
          </a:p>
        </p:txBody>
      </p:sp>
    </p:spTree>
    <p:extLst>
      <p:ext uri="{BB962C8B-B14F-4D97-AF65-F5344CB8AC3E}">
        <p14:creationId xmlns:p14="http://schemas.microsoft.com/office/powerpoint/2010/main" val="2873899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10509-19ED-4780-87CA-EA30FCFE19B2}"/>
              </a:ext>
            </a:extLst>
          </p:cNvPr>
          <p:cNvSpPr>
            <a:spLocks noGrp="1"/>
          </p:cNvSpPr>
          <p:nvPr>
            <p:ph type="title"/>
          </p:nvPr>
        </p:nvSpPr>
        <p:spPr>
          <a:xfrm>
            <a:off x="838200" y="452790"/>
            <a:ext cx="10515600" cy="818233"/>
          </a:xfrm>
        </p:spPr>
        <p:txBody>
          <a:bodyPr/>
          <a:lstStyle/>
          <a:p>
            <a:r>
              <a:rPr lang="en-US" altLang="ja-JP" dirty="0"/>
              <a:t>3. </a:t>
            </a:r>
            <a:r>
              <a:rPr lang="ja-JP" altLang="en-US" dirty="0"/>
              <a:t>音楽</a:t>
            </a:r>
            <a:r>
              <a:rPr kumimoji="1" lang="ja-JP" altLang="en-US" dirty="0"/>
              <a:t>を再生する</a:t>
            </a:r>
          </a:p>
        </p:txBody>
      </p:sp>
      <p:pic>
        <p:nvPicPr>
          <p:cNvPr id="1026" name="Picture 2" descr="https://3.bp.blogspot.com/-XKyHG9ipUuk/WxvKRN9CeYI/AAAAAAABMn8/usJ7TuHvS4s8Qff7wFV6iY6vtRwM3bQwgCLcBGAs/s800/music_headphone_man.png">
            <a:extLst>
              <a:ext uri="{FF2B5EF4-FFF2-40B4-BE49-F238E27FC236}">
                <a16:creationId xmlns:a16="http://schemas.microsoft.com/office/drawing/2014/main" id="{90179A9D-4B3E-42C8-AA08-6A33D117B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93582" y="2940598"/>
            <a:ext cx="3328922" cy="346461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03A859F-F73B-4AFA-9984-840E0DF037E6}"/>
              </a:ext>
            </a:extLst>
          </p:cNvPr>
          <p:cNvSpPr txBox="1"/>
          <p:nvPr/>
        </p:nvSpPr>
        <p:spPr>
          <a:xfrm>
            <a:off x="838200" y="2828835"/>
            <a:ext cx="7166811" cy="1200329"/>
          </a:xfrm>
          <a:prstGeom prst="rect">
            <a:avLst/>
          </a:prstGeom>
          <a:noFill/>
        </p:spPr>
        <p:txBody>
          <a:bodyPr wrap="square" rtlCol="0">
            <a:spAutoFit/>
          </a:bodyPr>
          <a:lstStyle/>
          <a:p>
            <a:r>
              <a:rPr kumimoji="1" lang="ja-JP" altLang="en-US" sz="3600" dirty="0"/>
              <a:t>結果出力ページに</a:t>
            </a:r>
            <a:r>
              <a:rPr kumimoji="1" lang="en-US" altLang="ja-JP" sz="3600" dirty="0"/>
              <a:t>AI</a:t>
            </a:r>
            <a:r>
              <a:rPr kumimoji="1" lang="ja-JP" altLang="en-US" sz="3600" dirty="0"/>
              <a:t>が作った曲が送信されているのでそこで聴く</a:t>
            </a:r>
            <a:endParaRPr kumimoji="1" lang="en-US" altLang="ja-JP" sz="3600" dirty="0"/>
          </a:p>
        </p:txBody>
      </p:sp>
    </p:spTree>
    <p:extLst>
      <p:ext uri="{BB962C8B-B14F-4D97-AF65-F5344CB8AC3E}">
        <p14:creationId xmlns:p14="http://schemas.microsoft.com/office/powerpoint/2010/main" val="1365571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で実装する</a:t>
            </a:r>
            <a:endParaRPr lang="en-US" altLang="ja-JP" sz="2400" dirty="0"/>
          </a:p>
          <a:p>
            <a:pPr lvl="1"/>
            <a:endParaRPr lang="en-US" altLang="ja-JP" sz="2400" dirty="0"/>
          </a:p>
          <a:p>
            <a:pPr lvl="1"/>
            <a:endParaRPr lang="en-US" altLang="ja-JP" sz="2400" dirty="0"/>
          </a:p>
          <a:p>
            <a:pPr lvl="1"/>
            <a:r>
              <a:rPr lang="en-US" altLang="ja-JP" sz="2800" dirty="0"/>
              <a:t>midi </a:t>
            </a:r>
            <a:r>
              <a:rPr lang="ja-JP" altLang="en-US" sz="2000" dirty="0"/>
              <a:t>・・・</a:t>
            </a:r>
            <a:r>
              <a:rPr lang="ja-JP" altLang="en-US" sz="2800" dirty="0"/>
              <a:t>楽器や音などがデータとして入っている。コンピュータ上</a:t>
            </a:r>
            <a:r>
              <a:rPr lang="en-US" altLang="ja-JP" sz="2800" dirty="0"/>
              <a:t>		  </a:t>
            </a:r>
            <a:r>
              <a:rPr lang="ja-JP" altLang="en-US" sz="2800" dirty="0"/>
              <a:t>で編集・再生ができる</a:t>
            </a:r>
          </a:p>
        </p:txBody>
      </p:sp>
    </p:spTree>
    <p:extLst>
      <p:ext uri="{BB962C8B-B14F-4D97-AF65-F5344CB8AC3E}">
        <p14:creationId xmlns:p14="http://schemas.microsoft.com/office/powerpoint/2010/main" val="545056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4142-10EA-4764-B9B7-28F84F0E15A3}"/>
              </a:ext>
            </a:extLst>
          </p:cNvPr>
          <p:cNvSpPr>
            <a:spLocks noGrp="1"/>
          </p:cNvSpPr>
          <p:nvPr>
            <p:ph type="ctrTitle"/>
          </p:nvPr>
        </p:nvSpPr>
        <p:spPr>
          <a:xfrm>
            <a:off x="425138" y="555042"/>
            <a:ext cx="11173303" cy="744890"/>
          </a:xfrm>
        </p:spPr>
        <p:txBody>
          <a:bodyPr>
            <a:normAutofit/>
          </a:bodyPr>
          <a:lstStyle/>
          <a:p>
            <a:pPr algn="l"/>
            <a:r>
              <a:rPr kumimoji="1" lang="en-US" altLang="ja-JP" sz="4400" dirty="0"/>
              <a:t>DNN (Deep Neural Network)</a:t>
            </a:r>
            <a:r>
              <a:rPr kumimoji="1" lang="ja-JP" altLang="en-US" sz="4400" dirty="0"/>
              <a:t>について</a:t>
            </a:r>
          </a:p>
        </p:txBody>
      </p:sp>
      <p:sp>
        <p:nvSpPr>
          <p:cNvPr id="3" name="字幕 2">
            <a:extLst>
              <a:ext uri="{FF2B5EF4-FFF2-40B4-BE49-F238E27FC236}">
                <a16:creationId xmlns:a16="http://schemas.microsoft.com/office/drawing/2014/main" id="{7BE7E29D-D287-41A0-BA39-82F258B16C0C}"/>
              </a:ext>
            </a:extLst>
          </p:cNvPr>
          <p:cNvSpPr>
            <a:spLocks noGrp="1"/>
          </p:cNvSpPr>
          <p:nvPr>
            <p:ph type="subTitle" idx="1"/>
          </p:nvPr>
        </p:nvSpPr>
        <p:spPr>
          <a:xfrm>
            <a:off x="425138" y="1600582"/>
            <a:ext cx="11341722" cy="4880429"/>
          </a:xfrm>
        </p:spPr>
        <p:txBody>
          <a:bodyPr>
            <a:normAutofit/>
          </a:bodyPr>
          <a:lstStyle/>
          <a:p>
            <a:pPr marL="342900" indent="-342900" algn="l">
              <a:buFont typeface="Arial" panose="020B0604020202020204" pitchFamily="34" charset="0"/>
              <a:buChar char="•"/>
            </a:pPr>
            <a:r>
              <a:rPr kumimoji="1" lang="ja-JP" altLang="en-US" sz="3200" dirty="0"/>
              <a:t>ニューラルネットワーク</a:t>
            </a:r>
            <a:endParaRPr lang="en-US" altLang="ja-JP" sz="3200" dirty="0"/>
          </a:p>
          <a:p>
            <a:pPr marL="800100" lvl="1" indent="-342900" algn="l">
              <a:buFont typeface="Arial" panose="020B0604020202020204" pitchFamily="34" charset="0"/>
              <a:buChar char="•"/>
            </a:pPr>
            <a:r>
              <a:rPr lang="ja-JP" altLang="en-US" sz="2800" dirty="0"/>
              <a:t>階層構造になっており、入力層と中間層、出力層に分かれている</a:t>
            </a:r>
            <a:endParaRPr lang="en-US" altLang="ja-JP" sz="2800" dirty="0"/>
          </a:p>
          <a:p>
            <a:pPr marL="800100" lvl="1" indent="-342900" algn="l">
              <a:buFont typeface="Arial" panose="020B0604020202020204" pitchFamily="34" charset="0"/>
              <a:buChar char="•"/>
            </a:pPr>
            <a:r>
              <a:rPr lang="ja-JP" altLang="en-US" sz="2800" dirty="0"/>
              <a:t>層の中には複数の粒があり、それぞれの粒のなかで処理をする</a:t>
            </a:r>
            <a:endParaRPr lang="en-US" altLang="ja-JP" sz="2800" dirty="0"/>
          </a:p>
          <a:p>
            <a:pPr marL="800100" lvl="1" indent="-342900" algn="l">
              <a:buFont typeface="Arial" panose="020B0604020202020204" pitchFamily="34" charset="0"/>
              <a:buChar char="•"/>
            </a:pPr>
            <a:r>
              <a:rPr lang="ja-JP" altLang="en-US" sz="2800" dirty="0"/>
              <a:t>一つの粒は複数の粒からの出力を合わせて処理をする</a:t>
            </a:r>
            <a:endParaRPr lang="en-US" altLang="ja-JP" sz="2800" dirty="0"/>
          </a:p>
          <a:p>
            <a:pPr marL="800100" lvl="1" indent="-342900" algn="l">
              <a:buFont typeface="Arial" panose="020B0604020202020204" pitchFamily="34" charset="0"/>
              <a:buChar char="•"/>
            </a:pPr>
            <a:r>
              <a:rPr lang="ja-JP" altLang="en-US" sz="2800" dirty="0"/>
              <a:t>中間層では入力に計算を施して出力層に渡して判断してもらう</a:t>
            </a:r>
            <a:endParaRPr lang="en-US" altLang="ja-JP" sz="2800" dirty="0"/>
          </a:p>
          <a:p>
            <a:pPr marL="800100" lvl="1" indent="-342900" algn="l">
              <a:buFont typeface="Arial" panose="020B0604020202020204" pitchFamily="34" charset="0"/>
              <a:buChar char="•"/>
            </a:pPr>
            <a:endParaRPr lang="ja-JP" altLang="en-US" sz="2800" dirty="0"/>
          </a:p>
          <a:p>
            <a:pPr marL="342900" indent="-342900" algn="l">
              <a:buFont typeface="Arial" panose="020B0604020202020204" pitchFamily="34" charset="0"/>
              <a:buChar char="•"/>
            </a:pPr>
            <a:r>
              <a:rPr lang="en-US" altLang="ja-JP" dirty="0"/>
              <a:t>DNN</a:t>
            </a:r>
            <a:r>
              <a:rPr lang="ja-JP" altLang="en-US" dirty="0"/>
              <a:t>は中間層が複数あるネットワークを指す</a:t>
            </a:r>
            <a:endParaRPr kumimoji="1" lang="ja-JP" altLang="en-US" dirty="0"/>
          </a:p>
        </p:txBody>
      </p:sp>
    </p:spTree>
    <p:extLst>
      <p:ext uri="{BB962C8B-B14F-4D97-AF65-F5344CB8AC3E}">
        <p14:creationId xmlns:p14="http://schemas.microsoft.com/office/powerpoint/2010/main" val="1515653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ja-JP" altLang="en-US" dirty="0"/>
              <a:t>長・短期記憶という</a:t>
            </a:r>
            <a:r>
              <a:rPr lang="en-US" altLang="ja-JP" dirty="0"/>
              <a:t>DNN</a:t>
            </a:r>
            <a:r>
              <a:rPr lang="ja-JP" altLang="en-US" dirty="0"/>
              <a:t>の層の一種</a:t>
            </a:r>
            <a:endParaRPr lang="en-US" altLang="ja-JP" dirty="0"/>
          </a:p>
          <a:p>
            <a:r>
              <a:rPr lang="en-US" altLang="ja-JP" dirty="0"/>
              <a:t>RNN</a:t>
            </a:r>
            <a:r>
              <a:rPr lang="ja-JP" altLang="en-US" dirty="0"/>
              <a:t>（再帰型 ニューラルネットワーク） の一種です。</a:t>
            </a:r>
            <a:endParaRPr lang="en-US" altLang="ja-JP" dirty="0"/>
          </a:p>
        </p:txBody>
      </p:sp>
    </p:spTree>
    <p:extLst>
      <p:ext uri="{BB962C8B-B14F-4D97-AF65-F5344CB8AC3E}">
        <p14:creationId xmlns:p14="http://schemas.microsoft.com/office/powerpoint/2010/main" val="2660890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TotalTime>
  <Words>474</Words>
  <Application>Microsoft Office PowerPoint</Application>
  <PresentationFormat>ワイド画面</PresentationFormat>
  <Paragraphs>78</Paragraphs>
  <Slides>13</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Arial Black</vt:lpstr>
      <vt:lpstr>Office テーマ</vt:lpstr>
      <vt:lpstr>PowerPoint プレゼンテーション</vt:lpstr>
      <vt:lpstr>PowerPoint プレゼンテーション</vt:lpstr>
      <vt:lpstr>システムの構成</vt:lpstr>
      <vt:lpstr>使い方</vt:lpstr>
      <vt:lpstr>Webページ上の鍵盤で短いメロディを入力</vt:lpstr>
      <vt:lpstr>3. 音楽を再生する</vt:lpstr>
      <vt:lpstr>AIについて</vt:lpstr>
      <vt:lpstr>DNN (Deep Neural Network)について</vt:lpstr>
      <vt:lpstr>LSTM について</vt:lpstr>
      <vt:lpstr>RNNについて</vt:lpstr>
      <vt:lpstr>LSTM (長・短期記憶)について</vt:lpstr>
      <vt:lpstr>現在の進捗状況 </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 孟志</cp:lastModifiedBy>
  <cp:revision>115</cp:revision>
  <dcterms:created xsi:type="dcterms:W3CDTF">2021-09-27T05:00:21Z</dcterms:created>
  <dcterms:modified xsi:type="dcterms:W3CDTF">2021-10-06T05:31:51Z</dcterms:modified>
</cp:coreProperties>
</file>