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9" r:id="rId2"/>
    <p:sldId id="307" r:id="rId3"/>
    <p:sldId id="260" r:id="rId4"/>
    <p:sldId id="276" r:id="rId5"/>
    <p:sldId id="298" r:id="rId6"/>
    <p:sldId id="283" r:id="rId7"/>
    <p:sldId id="312" r:id="rId8"/>
    <p:sldId id="313" r:id="rId9"/>
    <p:sldId id="295" r:id="rId10"/>
    <p:sldId id="296" r:id="rId11"/>
    <p:sldId id="308" r:id="rId12"/>
    <p:sldId id="266" r:id="rId13"/>
    <p:sldId id="306" r:id="rId14"/>
    <p:sldId id="302" r:id="rId15"/>
    <p:sldId id="305" r:id="rId16"/>
    <p:sldId id="311" r:id="rId17"/>
    <p:sldId id="303" r:id="rId18"/>
    <p:sldId id="310"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吉川 孟志" initials="吉川" lastIdx="4" clrIdx="0">
    <p:extLst>
      <p:ext uri="{19B8F6BF-5375-455C-9EA6-DF929625EA0E}">
        <p15:presenceInfo xmlns:p15="http://schemas.microsoft.com/office/powerpoint/2012/main" userId="S-1-5-21-4206470692-4146437883-2304300903-2492" providerId="AD"/>
      </p:ext>
    </p:extLst>
  </p:cmAuthor>
  <p:cmAuthor id="2" name="長島 光琉" initials="長島" lastIdx="2" clrIdx="1">
    <p:extLst>
      <p:ext uri="{19B8F6BF-5375-455C-9EA6-DF929625EA0E}">
        <p15:presenceInfo xmlns:p15="http://schemas.microsoft.com/office/powerpoint/2012/main" userId="S-1-5-21-4206470692-4146437883-2304300903-24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2EB"/>
    <a:srgbClr val="ED7D31"/>
    <a:srgbClr val="4472C4"/>
    <a:srgbClr val="FF0066"/>
    <a:srgbClr val="FF0000"/>
    <a:srgbClr val="D5E8CC"/>
    <a:srgbClr val="70AD47"/>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2" autoAdjust="0"/>
    <p:restoredTop sz="86410" autoAdjust="0"/>
  </p:normalViewPr>
  <p:slideViewPr>
    <p:cSldViewPr snapToGrid="0">
      <p:cViewPr varScale="1">
        <p:scale>
          <a:sx n="60" d="100"/>
          <a:sy n="60" d="100"/>
        </p:scale>
        <p:origin x="84" y="720"/>
      </p:cViewPr>
      <p:guideLst>
        <p:guide orient="horz" pos="2160"/>
        <p:guide pos="3840"/>
      </p:guideLst>
    </p:cSldViewPr>
  </p:slideViewPr>
  <p:outlineViewPr>
    <p:cViewPr>
      <p:scale>
        <a:sx n="33" d="100"/>
        <a:sy n="33" d="100"/>
      </p:scale>
      <p:origin x="0" y="0"/>
    </p:cViewPr>
  </p:outlineViewPr>
  <p:notesTextViewPr>
    <p:cViewPr>
      <p:scale>
        <a:sx n="1" d="1"/>
        <a:sy n="1" d="1"/>
      </p:scale>
      <p:origin x="0" y="-60"/>
    </p:cViewPr>
  </p:notesTextViewPr>
  <p:sorterViewPr>
    <p:cViewPr>
      <p:scale>
        <a:sx n="100" d="100"/>
        <a:sy n="100" d="100"/>
      </p:scale>
      <p:origin x="0" y="0"/>
    </p:cViewPr>
  </p:sorterViewPr>
  <p:notesViewPr>
    <p:cSldViewPr snapToGrid="0">
      <p:cViewPr varScale="1">
        <p:scale>
          <a:sx n="84" d="100"/>
          <a:sy n="84" d="100"/>
        </p:scale>
        <p:origin x="142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DD14C0-30A2-41E2-80FF-7762D8EFBBB5}"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269AD6AD-28DD-4C98-9C4B-C848C5056550}" type="pres">
      <dgm:prSet presAssocID="{6EDD14C0-30A2-41E2-80FF-7762D8EFBBB5}" presName="Name0" presStyleCnt="0">
        <dgm:presLayoutVars>
          <dgm:dir/>
          <dgm:resizeHandles val="exact"/>
        </dgm:presLayoutVars>
      </dgm:prSet>
      <dgm:spPr/>
    </dgm:pt>
  </dgm:ptLst>
  <dgm:cxnLst>
    <dgm:cxn modelId="{A1E63FBA-2688-4614-850D-055F47218354}" type="presOf" srcId="{6EDD14C0-30A2-41E2-80FF-7762D8EFBBB5}" destId="{269AD6AD-28DD-4C98-9C4B-C848C5056550}" srcOrd="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DD14C0-30A2-41E2-80FF-7762D8EFBBB5}"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269AD6AD-28DD-4C98-9C4B-C848C5056550}" type="pres">
      <dgm:prSet presAssocID="{6EDD14C0-30A2-41E2-80FF-7762D8EFBBB5}" presName="Name0" presStyleCnt="0">
        <dgm:presLayoutVars>
          <dgm:dir/>
          <dgm:resizeHandles val="exact"/>
        </dgm:presLayoutVars>
      </dgm:prSet>
      <dgm:spPr/>
    </dgm:pt>
  </dgm:ptLst>
  <dgm:cxnLst>
    <dgm:cxn modelId="{A1E63FBA-2688-4614-850D-055F47218354}" type="presOf" srcId="{6EDD14C0-30A2-41E2-80FF-7762D8EFBBB5}" destId="{269AD6AD-28DD-4C98-9C4B-C848C5056550}" srcOrd="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7C3F7-5C92-45C1-81B6-3020317CA2CB}" type="datetimeFigureOut">
              <a:rPr kumimoji="1" lang="ja-JP" altLang="en-US" smtClean="0"/>
              <a:t>2022/2/21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8316-81CD-4B36-BDD1-D6460C124C29}" type="slidenum">
              <a:rPr kumimoji="1" lang="ja-JP" altLang="en-US" smtClean="0"/>
              <a:t>‹#›</a:t>
            </a:fld>
            <a:endParaRPr kumimoji="1" lang="ja-JP" altLang="en-US"/>
          </a:p>
        </p:txBody>
      </p:sp>
    </p:spTree>
    <p:extLst>
      <p:ext uri="{BB962C8B-B14F-4D97-AF65-F5344CB8AC3E}">
        <p14:creationId xmlns:p14="http://schemas.microsoft.com/office/powerpoint/2010/main" val="30678495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a:t>
            </a:r>
            <a:r>
              <a:rPr kumimoji="1" lang="en-US" altLang="ja-JP" dirty="0"/>
              <a:t>bit composer</a:t>
            </a:r>
            <a:r>
              <a:rPr kumimoji="1" lang="ja-JP" altLang="en-US" dirty="0"/>
              <a:t>の発表します。</a:t>
            </a:r>
            <a:endParaRPr kumimoji="1" lang="en-US" altLang="ja-JP" dirty="0"/>
          </a:p>
          <a:p>
            <a:endParaRPr kumimoji="1" lang="en-US" altLang="ja-JP" dirty="0"/>
          </a:p>
          <a:p>
            <a:r>
              <a:rPr kumimoji="1" lang="ja-JP" altLang="en-US" dirty="0"/>
              <a:t>発表前にアプリのリンクを事前に貼っておきます。</a:t>
            </a:r>
            <a:r>
              <a:rPr kumimoji="1" lang="en-US" altLang="ja-JP" sz="1200" b="0" dirty="0"/>
              <a:t>(YouTube Live</a:t>
            </a:r>
            <a:r>
              <a:rPr kumimoji="1" lang="ja-JP" altLang="en-US" sz="1200" b="0" dirty="0"/>
              <a:t>のとき</a:t>
            </a:r>
            <a:r>
              <a:rPr kumimoji="1" lang="en-US" altLang="ja-JP" sz="1200" b="0" dirty="0"/>
              <a:t>)</a:t>
            </a:r>
            <a:endParaRPr lang="en-US" altLang="ja-JP"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t>http://172.16.220.150/</a:t>
            </a:r>
          </a:p>
          <a:p>
            <a:endParaRPr kumimoji="1" lang="en-US" altLang="ja-JP" sz="1200" b="1" dirty="0"/>
          </a:p>
          <a:p>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a:t>
            </a:fld>
            <a:endParaRPr kumimoji="1" lang="ja-JP" altLang="en-US"/>
          </a:p>
        </p:txBody>
      </p:sp>
    </p:spTree>
    <p:extLst>
      <p:ext uri="{BB962C8B-B14F-4D97-AF65-F5344CB8AC3E}">
        <p14:creationId xmlns:p14="http://schemas.microsoft.com/office/powerpoint/2010/main" val="3250241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t>上記の通り</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10</a:t>
            </a:fld>
            <a:endParaRPr kumimoji="1" lang="ja-JP" altLang="en-US"/>
          </a:p>
        </p:txBody>
      </p:sp>
    </p:spTree>
    <p:extLst>
      <p:ext uri="{BB962C8B-B14F-4D97-AF65-F5344CB8AC3E}">
        <p14:creationId xmlns:p14="http://schemas.microsoft.com/office/powerpoint/2010/main" val="203302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上記の通り</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11</a:t>
            </a:fld>
            <a:endParaRPr kumimoji="1" lang="ja-JP" altLang="en-US"/>
          </a:p>
        </p:txBody>
      </p:sp>
    </p:spTree>
    <p:extLst>
      <p:ext uri="{BB962C8B-B14F-4D97-AF65-F5344CB8AC3E}">
        <p14:creationId xmlns:p14="http://schemas.microsoft.com/office/powerpoint/2010/main" val="3058432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t>ご清聴ありがとうございました</a:t>
            </a:r>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12</a:t>
            </a:fld>
            <a:endParaRPr kumimoji="1" lang="ja-JP" altLang="en-US"/>
          </a:p>
        </p:txBody>
      </p:sp>
    </p:spTree>
    <p:extLst>
      <p:ext uri="{BB962C8B-B14F-4D97-AF65-F5344CB8AC3E}">
        <p14:creationId xmlns:p14="http://schemas.microsoft.com/office/powerpoint/2010/main" val="895368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18</a:t>
            </a:fld>
            <a:endParaRPr kumimoji="1" lang="ja-JP" altLang="en-US"/>
          </a:p>
        </p:txBody>
      </p:sp>
    </p:spTree>
    <p:extLst>
      <p:ext uri="{BB962C8B-B14F-4D97-AF65-F5344CB8AC3E}">
        <p14:creationId xmlns:p14="http://schemas.microsoft.com/office/powerpoint/2010/main" val="133561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発表はこのように進行します。</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2</a:t>
            </a:fld>
            <a:endParaRPr kumimoji="1" lang="ja-JP" altLang="en-US"/>
          </a:p>
        </p:txBody>
      </p:sp>
    </p:spTree>
    <p:extLst>
      <p:ext uri="{BB962C8B-B14F-4D97-AF65-F5344CB8AC3E}">
        <p14:creationId xmlns:p14="http://schemas.microsoft.com/office/powerpoint/2010/main" val="2022380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bit composer </a:t>
            </a:r>
            <a:r>
              <a:rPr kumimoji="1" lang="ja-JP" altLang="en-US" dirty="0"/>
              <a:t>とは</a:t>
            </a:r>
            <a:r>
              <a:rPr kumimoji="1" lang="en-US" altLang="ja-JP" dirty="0"/>
              <a:t>AI</a:t>
            </a:r>
            <a:r>
              <a:rPr kumimoji="1" lang="ja-JP" altLang="en-US" dirty="0"/>
              <a:t>を使ったゲーム音楽風の曲を作曲するアプリです。</a:t>
            </a:r>
            <a:r>
              <a:rPr kumimoji="1" lang="en-US" altLang="ja-JP" dirty="0"/>
              <a:t>(</a:t>
            </a:r>
            <a:r>
              <a:rPr kumimoji="1" lang="ja-JP" altLang="en-US" dirty="0"/>
              <a:t>クリック</a:t>
            </a:r>
            <a:r>
              <a:rPr kumimoji="1" lang="en-US" altLang="ja-JP" dirty="0"/>
              <a:t>)</a:t>
            </a:r>
          </a:p>
          <a:p>
            <a:r>
              <a:rPr kumimoji="1" lang="ja-JP" altLang="en-US" dirty="0"/>
              <a:t>ユーザがメロディを入力し、そのメロディの続きを</a:t>
            </a:r>
            <a:r>
              <a:rPr kumimoji="1" lang="en-US" altLang="ja-JP" dirty="0"/>
              <a:t>AI</a:t>
            </a:r>
            <a:r>
              <a:rPr kumimoji="1" lang="ja-JP" altLang="en-US" dirty="0"/>
              <a:t>が作曲します。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自動で作曲してくれるので音楽初心者でも簡単に作曲することが出来ます。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そして作曲した曲は</a:t>
            </a:r>
            <a:r>
              <a:rPr kumimoji="1" lang="en-US" altLang="ja-JP" dirty="0"/>
              <a:t>MP3</a:t>
            </a:r>
            <a:r>
              <a:rPr kumimoji="1" lang="ja-JP" altLang="en-US" dirty="0"/>
              <a:t>などのファイルとしてダウンロードすることができます。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3</a:t>
            </a:fld>
            <a:endParaRPr kumimoji="1" lang="ja-JP" altLang="en-US"/>
          </a:p>
        </p:txBody>
      </p:sp>
    </p:spTree>
    <p:extLst>
      <p:ext uri="{BB962C8B-B14F-4D97-AF65-F5344CB8AC3E}">
        <p14:creationId xmlns:p14="http://schemas.microsoft.com/office/powerpoint/2010/main" val="324143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システムの構成はこのようになっております。 </a:t>
            </a:r>
            <a:endParaRPr kumimoji="1" lang="en-US" altLang="ja-JP" dirty="0"/>
          </a:p>
          <a:p>
            <a:r>
              <a:rPr kumimoji="1" lang="ja-JP" altLang="en-US" dirty="0"/>
              <a:t>ユーザは</a:t>
            </a:r>
            <a:r>
              <a:rPr kumimoji="1" lang="en-US" altLang="ja-JP" dirty="0"/>
              <a:t>Web</a:t>
            </a:r>
            <a:r>
              <a:rPr kumimoji="1" lang="ja-JP" altLang="en-US" dirty="0"/>
              <a:t>にあるメロディ入力ページでメロディを入力します。 </a:t>
            </a:r>
            <a:endParaRPr kumimoji="1" lang="en-US" altLang="ja-JP" dirty="0"/>
          </a:p>
          <a:p>
            <a:r>
              <a:rPr kumimoji="1" lang="ja-JP" altLang="en-US" dirty="0"/>
              <a:t>メロディとテンポの情報をサーバに送信すると </a:t>
            </a:r>
            <a:r>
              <a:rPr kumimoji="1" lang="en-US" altLang="ja-JP" dirty="0"/>
              <a:t>Python</a:t>
            </a:r>
            <a:r>
              <a:rPr kumimoji="1" lang="ja-JP" altLang="en-US" dirty="0"/>
              <a:t>のプログラムで自動作曲をします。 </a:t>
            </a:r>
            <a:r>
              <a:rPr kumimoji="1" lang="en-US" altLang="ja-JP" dirty="0"/>
              <a:t>(</a:t>
            </a:r>
            <a:r>
              <a:rPr kumimoji="1" lang="ja-JP" altLang="en-US" dirty="0"/>
              <a:t>クリック</a:t>
            </a:r>
            <a:r>
              <a:rPr kumimoji="1" lang="en-US" altLang="ja-JP" dirty="0"/>
              <a:t>)</a:t>
            </a:r>
          </a:p>
          <a:p>
            <a:r>
              <a:rPr kumimoji="1" lang="ja-JP" altLang="en-US" dirty="0"/>
              <a:t>自動作曲とファイルの生成には</a:t>
            </a:r>
            <a:r>
              <a:rPr kumimoji="1" lang="en-US" altLang="ja-JP" dirty="0" err="1"/>
              <a:t>Tensorflow</a:t>
            </a:r>
            <a:r>
              <a:rPr kumimoji="1" lang="ja-JP" altLang="en-US" dirty="0"/>
              <a:t>や</a:t>
            </a:r>
            <a:r>
              <a:rPr kumimoji="1" lang="en-US" altLang="ja-JP" dirty="0"/>
              <a:t>music21</a:t>
            </a:r>
            <a:r>
              <a:rPr kumimoji="1" lang="ja-JP" altLang="en-US" dirty="0"/>
              <a:t>などのライブラリを使っています。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4</a:t>
            </a:fld>
            <a:endParaRPr kumimoji="1" lang="ja-JP" altLang="en-US"/>
          </a:p>
        </p:txBody>
      </p:sp>
    </p:spTree>
    <p:extLst>
      <p:ext uri="{BB962C8B-B14F-4D97-AF65-F5344CB8AC3E}">
        <p14:creationId xmlns:p14="http://schemas.microsoft.com/office/powerpoint/2010/main" val="810124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メロディ入力画面はこのようになっております。 </a:t>
            </a:r>
            <a:r>
              <a:rPr kumimoji="1" lang="en-US" altLang="ja-JP" dirty="0"/>
              <a:t>(</a:t>
            </a:r>
            <a:r>
              <a:rPr kumimoji="1" lang="ja-JP" altLang="en-US" dirty="0"/>
              <a:t>クリック</a:t>
            </a:r>
            <a:r>
              <a:rPr kumimoji="1" lang="en-US" altLang="ja-JP" dirty="0"/>
              <a:t>)</a:t>
            </a:r>
          </a:p>
          <a:p>
            <a:r>
              <a:rPr kumimoji="1" lang="ja-JP" altLang="en-US" dirty="0"/>
              <a:t>ピアノや楽譜などの</a:t>
            </a:r>
            <a:r>
              <a:rPr kumimoji="1" lang="en-US" altLang="ja-JP" dirty="0"/>
              <a:t>GUI</a:t>
            </a:r>
            <a:r>
              <a:rPr kumimoji="1" lang="ja-JP" altLang="en-US" dirty="0"/>
              <a:t>は</a:t>
            </a:r>
            <a:r>
              <a:rPr kumimoji="1" lang="en-US" altLang="ja-JP" dirty="0"/>
              <a:t>JavaScript</a:t>
            </a:r>
            <a:r>
              <a:rPr kumimoji="1" lang="ja-JP" altLang="en-US" dirty="0"/>
              <a:t>と</a:t>
            </a:r>
            <a:r>
              <a:rPr kumimoji="1" lang="en-US" altLang="ja-JP" dirty="0"/>
              <a:t>CSS</a:t>
            </a:r>
            <a:r>
              <a:rPr kumimoji="1" lang="ja-JP" altLang="en-US" dirty="0"/>
              <a:t>を使って実装しています。 </a:t>
            </a:r>
            <a:r>
              <a:rPr kumimoji="1" lang="en-US" altLang="ja-JP" dirty="0"/>
              <a:t>(</a:t>
            </a:r>
            <a:r>
              <a:rPr kumimoji="1" lang="ja-JP" altLang="en-US" dirty="0"/>
              <a:t>クリック</a:t>
            </a:r>
            <a:r>
              <a:rPr kumimoji="1" lang="en-US" altLang="ja-JP" dirty="0"/>
              <a:t>)</a:t>
            </a:r>
          </a:p>
          <a:p>
            <a:r>
              <a:rPr kumimoji="1" lang="ja-JP" altLang="en-US" dirty="0"/>
              <a:t>特に楽譜と入力したメロディを流す</a:t>
            </a:r>
            <a:r>
              <a:rPr kumimoji="1" lang="en-US" altLang="ja-JP" dirty="0"/>
              <a:t>GUI</a:t>
            </a:r>
            <a:r>
              <a:rPr kumimoji="1" lang="ja-JP" altLang="en-US" dirty="0"/>
              <a:t>は</a:t>
            </a:r>
            <a:r>
              <a:rPr kumimoji="1" lang="en-US" altLang="ja-JP" dirty="0" err="1"/>
              <a:t>abcjs</a:t>
            </a:r>
            <a:r>
              <a:rPr kumimoji="1" lang="ja-JP" altLang="en-US" dirty="0"/>
              <a:t>というオープンソースの</a:t>
            </a:r>
            <a:r>
              <a:rPr kumimoji="1" lang="en-US" altLang="ja-JP" dirty="0"/>
              <a:t>JavaScript</a:t>
            </a:r>
            <a:r>
              <a:rPr kumimoji="1" lang="ja-JP" altLang="en-US" dirty="0"/>
              <a:t>を使用しています。</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5</a:t>
            </a:fld>
            <a:endParaRPr kumimoji="1" lang="ja-JP" altLang="en-US"/>
          </a:p>
        </p:txBody>
      </p:sp>
    </p:spTree>
    <p:extLst>
      <p:ext uri="{BB962C8B-B14F-4D97-AF65-F5344CB8AC3E}">
        <p14:creationId xmlns:p14="http://schemas.microsoft.com/office/powerpoint/2010/main" val="2525734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t>どうやって作曲させるのかというと </a:t>
            </a:r>
            <a:r>
              <a:rPr lang="en-US" altLang="ja-JP" sz="1200" dirty="0"/>
              <a:t>(</a:t>
            </a:r>
            <a:r>
              <a:rPr lang="ja-JP" altLang="en-US" sz="1200" dirty="0"/>
              <a:t>クリック</a:t>
            </a:r>
            <a:r>
              <a:rPr lang="en-US" altLang="ja-JP" sz="1200" dirty="0"/>
              <a:t>)</a:t>
            </a:r>
          </a:p>
          <a:p>
            <a:r>
              <a:rPr lang="ja-JP" altLang="en-US" sz="1200" dirty="0"/>
              <a:t>リカレントニューラルネットワーク</a:t>
            </a:r>
            <a:r>
              <a:rPr lang="en-US" altLang="ja-JP" sz="1200" dirty="0"/>
              <a:t>(RNN)</a:t>
            </a:r>
            <a:r>
              <a:rPr lang="ja-JP" altLang="en-US" sz="1200" dirty="0"/>
              <a:t>を使った</a:t>
            </a:r>
            <a:r>
              <a:rPr lang="en-US" altLang="ja-JP" sz="1200" dirty="0"/>
              <a:t>AI</a:t>
            </a:r>
            <a:r>
              <a:rPr lang="ja-JP" altLang="en-US" sz="1200" dirty="0"/>
              <a:t>で作曲をします。 </a:t>
            </a:r>
            <a:r>
              <a:rPr lang="en-US" altLang="ja-JP" sz="1200" dirty="0"/>
              <a:t>(</a:t>
            </a:r>
            <a:r>
              <a:rPr lang="ja-JP" altLang="en-US" sz="1200" dirty="0"/>
              <a:t>クリック</a:t>
            </a:r>
            <a:r>
              <a:rPr lang="en-US" altLang="ja-JP" sz="1200" dirty="0"/>
              <a:t>)</a:t>
            </a:r>
          </a:p>
          <a:p>
            <a:r>
              <a:rPr lang="en-US" altLang="ja-JP" sz="1200" dirty="0"/>
              <a:t>RNN</a:t>
            </a:r>
            <a:r>
              <a:rPr lang="ja-JP" altLang="en-US" sz="1200" dirty="0"/>
              <a:t>は時系列ごとデータを出力することができることが特徴です。</a:t>
            </a:r>
            <a:endParaRPr lang="en-US" altLang="ja-JP" sz="1200" dirty="0"/>
          </a:p>
          <a:p>
            <a:r>
              <a:rPr lang="ja-JP" altLang="en-US" sz="1200" dirty="0"/>
              <a:t>出力を記憶としてつなげていきながら音の予測をしていきます。</a:t>
            </a:r>
            <a:endParaRPr lang="en-US" altLang="ja-JP" sz="1200" dirty="0"/>
          </a:p>
          <a:p>
            <a:r>
              <a:rPr lang="ja-JP" altLang="en-US" sz="1200" dirty="0"/>
              <a:t>自然言語処理の単語の予測でよく使われます。</a:t>
            </a:r>
            <a:endParaRPr lang="en-US" altLang="ja-JP" sz="1200"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6</a:t>
            </a:fld>
            <a:endParaRPr kumimoji="1" lang="ja-JP" altLang="en-US"/>
          </a:p>
        </p:txBody>
      </p:sp>
    </p:spTree>
    <p:extLst>
      <p:ext uri="{BB962C8B-B14F-4D97-AF65-F5344CB8AC3E}">
        <p14:creationId xmlns:p14="http://schemas.microsoft.com/office/powerpoint/2010/main" val="3280372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ユーザのメロディから自動作曲する仕組みを解説します。 </a:t>
            </a:r>
            <a:r>
              <a:rPr kumimoji="1" lang="en-US" altLang="ja-JP" dirty="0"/>
              <a:t>(</a:t>
            </a:r>
            <a:r>
              <a:rPr kumimoji="1" lang="ja-JP" altLang="en-US" dirty="0"/>
              <a:t>クリック</a:t>
            </a:r>
            <a:r>
              <a:rPr kumimoji="1" lang="en-US" altLang="ja-JP" dirty="0"/>
              <a:t>)</a:t>
            </a:r>
          </a:p>
          <a:p>
            <a:r>
              <a:rPr kumimoji="1" lang="ja-JP" altLang="en-US" dirty="0"/>
              <a:t>入力した音程を表す文字列から </a:t>
            </a:r>
            <a:r>
              <a:rPr kumimoji="1" lang="en-US" altLang="ja-JP" dirty="0"/>
              <a:t>(</a:t>
            </a:r>
            <a:r>
              <a:rPr kumimoji="1" lang="ja-JP" altLang="en-US" dirty="0"/>
              <a:t>クリック</a:t>
            </a:r>
            <a:r>
              <a:rPr kumimoji="1" lang="en-US" altLang="ja-JP" dirty="0"/>
              <a:t>)</a:t>
            </a:r>
          </a:p>
          <a:p>
            <a:r>
              <a:rPr kumimoji="1" lang="ja-JP" altLang="en-US" dirty="0"/>
              <a:t>音の種類を表すよう数値を割り当てます </a:t>
            </a:r>
            <a:r>
              <a:rPr kumimoji="1" lang="en-US" altLang="ja-JP" dirty="0"/>
              <a:t>(</a:t>
            </a:r>
            <a:r>
              <a:rPr kumimoji="1" lang="ja-JP" altLang="en-US" dirty="0"/>
              <a:t>クリック</a:t>
            </a:r>
            <a:r>
              <a:rPr kumimoji="1" lang="en-US" altLang="ja-JP" dirty="0"/>
              <a:t>)</a:t>
            </a:r>
          </a:p>
          <a:p>
            <a:r>
              <a:rPr kumimoji="1" lang="ja-JP" altLang="en-US" dirty="0"/>
              <a:t>数値にしたデータをディープニューラルネットワークに入力します。 </a:t>
            </a:r>
            <a:endParaRPr kumimoji="1" lang="en-US" altLang="ja-JP" dirty="0"/>
          </a:p>
          <a:p>
            <a:r>
              <a:rPr kumimoji="1" lang="en-US" altLang="ja-JP" dirty="0"/>
              <a:t>DNN</a:t>
            </a:r>
            <a:r>
              <a:rPr kumimoji="1" lang="ja-JP" altLang="en-US" dirty="0"/>
              <a:t>は</a:t>
            </a:r>
            <a:r>
              <a:rPr kumimoji="1" lang="en-US" altLang="ja-JP" dirty="0" err="1"/>
              <a:t>Tensorflow</a:t>
            </a:r>
            <a:r>
              <a:rPr kumimoji="1" lang="ja-JP" altLang="en-US" dirty="0"/>
              <a:t>を用いて実装しており </a:t>
            </a:r>
            <a:r>
              <a:rPr kumimoji="1" lang="en-US" altLang="ja-JP" dirty="0"/>
              <a:t>(</a:t>
            </a:r>
            <a:r>
              <a:rPr kumimoji="1" lang="ja-JP" altLang="en-US" dirty="0"/>
              <a:t>クリック</a:t>
            </a:r>
            <a:r>
              <a:rPr kumimoji="1" lang="en-US" altLang="ja-JP" dirty="0"/>
              <a:t>)</a:t>
            </a:r>
          </a:p>
          <a:p>
            <a:r>
              <a:rPr kumimoji="1" lang="en-US" altLang="ja-JP" dirty="0"/>
              <a:t>RNN</a:t>
            </a:r>
            <a:r>
              <a:rPr kumimoji="1" lang="ja-JP" altLang="en-US" dirty="0"/>
              <a:t>の一種である</a:t>
            </a:r>
            <a:r>
              <a:rPr kumimoji="1" lang="en-US" altLang="ja-JP" dirty="0"/>
              <a:t>LSTM3</a:t>
            </a:r>
            <a:r>
              <a:rPr kumimoji="1" lang="ja-JP" altLang="en-US" dirty="0"/>
              <a:t>層と全結合層を組み合わせたネットワークから </a:t>
            </a:r>
            <a:r>
              <a:rPr kumimoji="1" lang="en-US" altLang="ja-JP" dirty="0"/>
              <a:t>(</a:t>
            </a:r>
            <a:r>
              <a:rPr kumimoji="1" lang="ja-JP" altLang="en-US" dirty="0"/>
              <a:t>クリック</a:t>
            </a:r>
            <a:r>
              <a:rPr kumimoji="1" lang="en-US" altLang="ja-JP" dirty="0"/>
              <a:t>)</a:t>
            </a:r>
          </a:p>
          <a:p>
            <a:r>
              <a:rPr kumimoji="1" lang="ja-JP" altLang="en-US" dirty="0"/>
              <a:t>ソフトマックス関数で音を予測して生成します </a:t>
            </a:r>
            <a:r>
              <a:rPr kumimoji="1" lang="en-US" altLang="ja-JP" dirty="0"/>
              <a:t>(</a:t>
            </a:r>
            <a:r>
              <a:rPr kumimoji="1" lang="ja-JP" altLang="en-US" dirty="0"/>
              <a:t>クリック</a:t>
            </a:r>
            <a:r>
              <a:rPr kumimoji="1" lang="en-US" altLang="ja-JP" dirty="0"/>
              <a:t>)</a:t>
            </a:r>
          </a:p>
          <a:p>
            <a:r>
              <a:rPr kumimoji="1" lang="en-US" altLang="ja-JP" dirty="0"/>
              <a:t>SoftMax</a:t>
            </a:r>
            <a:r>
              <a:rPr kumimoji="1" lang="ja-JP" altLang="en-US" dirty="0"/>
              <a:t>関数から出力される音程はピアノの音程と</a:t>
            </a:r>
            <a:r>
              <a:rPr kumimoji="1" lang="en-US" altLang="ja-JP" dirty="0"/>
              <a:t>AI</a:t>
            </a:r>
            <a:r>
              <a:rPr kumimoji="1" lang="ja-JP" altLang="en-US" dirty="0"/>
              <a:t>にゲーム音楽を学習させたときに得た音程の中から選びます。</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7</a:t>
            </a:fld>
            <a:endParaRPr kumimoji="1" lang="ja-JP" altLang="en-US"/>
          </a:p>
        </p:txBody>
      </p:sp>
    </p:spTree>
    <p:extLst>
      <p:ext uri="{BB962C8B-B14F-4D97-AF65-F5344CB8AC3E}">
        <p14:creationId xmlns:p14="http://schemas.microsoft.com/office/powerpoint/2010/main" val="2653831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生成した音程と音価から</a:t>
            </a:r>
            <a:r>
              <a:rPr kumimoji="1" lang="en-US" altLang="ja-JP" dirty="0"/>
              <a:t>(</a:t>
            </a:r>
            <a:r>
              <a:rPr kumimoji="1" lang="ja-JP" altLang="en-US" dirty="0"/>
              <a:t>クリック</a:t>
            </a:r>
            <a:r>
              <a:rPr kumimoji="1" lang="en-US" altLang="ja-JP" dirty="0"/>
              <a:t>)</a:t>
            </a:r>
          </a:p>
          <a:p>
            <a:r>
              <a:rPr kumimoji="1" lang="ja-JP" altLang="en-US" dirty="0"/>
              <a:t>曲のテンポを適用して</a:t>
            </a:r>
            <a:r>
              <a:rPr kumimoji="1" lang="en-US" altLang="ja-JP" dirty="0"/>
              <a:t>music21</a:t>
            </a:r>
            <a:r>
              <a:rPr kumimoji="1" lang="ja-JP" altLang="en-US" dirty="0"/>
              <a:t>で</a:t>
            </a:r>
            <a:r>
              <a:rPr kumimoji="1" lang="en-US" altLang="ja-JP" dirty="0"/>
              <a:t>MIDI</a:t>
            </a:r>
            <a:r>
              <a:rPr kumimoji="1" lang="ja-JP" altLang="en-US" dirty="0"/>
              <a:t>ファイルに変換します。</a:t>
            </a:r>
            <a:r>
              <a:rPr kumimoji="1" lang="en-US" altLang="ja-JP" dirty="0"/>
              <a:t>(</a:t>
            </a:r>
            <a:r>
              <a:rPr kumimoji="1" lang="ja-JP" altLang="en-US" dirty="0"/>
              <a:t>クリック</a:t>
            </a:r>
            <a:r>
              <a:rPr kumimoji="1" lang="en-US" altLang="ja-JP" dirty="0"/>
              <a:t>)</a:t>
            </a:r>
          </a:p>
          <a:p>
            <a:r>
              <a:rPr kumimoji="1" lang="ja-JP" altLang="en-US" dirty="0"/>
              <a:t>生成した</a:t>
            </a:r>
            <a:r>
              <a:rPr kumimoji="1" lang="en-US" altLang="ja-JP" dirty="0"/>
              <a:t>MIDI</a:t>
            </a:r>
            <a:r>
              <a:rPr kumimoji="1" lang="ja-JP" altLang="en-US" dirty="0"/>
              <a:t>ファイルから</a:t>
            </a:r>
            <a:r>
              <a:rPr kumimoji="1" lang="en-US" altLang="ja-JP" dirty="0" err="1"/>
              <a:t>FluidSynth</a:t>
            </a:r>
            <a:r>
              <a:rPr kumimoji="1" lang="ja-JP" altLang="en-US" dirty="0"/>
              <a:t>を使用して音声ファイル、</a:t>
            </a:r>
            <a:endParaRPr kumimoji="1" lang="en-US" altLang="ja-JP" dirty="0"/>
          </a:p>
          <a:p>
            <a:r>
              <a:rPr kumimoji="1" lang="en-US" altLang="ja-JP" dirty="0" err="1"/>
              <a:t>LilyPond</a:t>
            </a:r>
            <a:r>
              <a:rPr kumimoji="1" lang="ja-JP" altLang="en-US" dirty="0"/>
              <a:t>を使用して楽譜を</a:t>
            </a:r>
            <a:r>
              <a:rPr kumimoji="1" lang="en-US" altLang="ja-JP" dirty="0" err="1"/>
              <a:t>png</a:t>
            </a:r>
            <a:r>
              <a:rPr kumimoji="1" lang="ja-JP" altLang="en-US" dirty="0"/>
              <a:t>としてファイルを作成します。</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8</a:t>
            </a:fld>
            <a:endParaRPr kumimoji="1" lang="ja-JP" altLang="en-US"/>
          </a:p>
        </p:txBody>
      </p:sp>
    </p:spTree>
    <p:extLst>
      <p:ext uri="{BB962C8B-B14F-4D97-AF65-F5344CB8AC3E}">
        <p14:creationId xmlns:p14="http://schemas.microsoft.com/office/powerpoint/2010/main" val="853721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タイトルページの作曲ボタンをクリックしてメロディ入力画面に移ります</a:t>
            </a:r>
            <a:endParaRPr kumimoji="1" lang="en-US" altLang="ja-JP" dirty="0"/>
          </a:p>
          <a:p>
            <a:r>
              <a:rPr kumimoji="1" lang="ja-JP" altLang="en-US" dirty="0"/>
              <a:t>真ん中のピアノからメロディを入力していきます。</a:t>
            </a:r>
            <a:endParaRPr kumimoji="1" lang="en-US" altLang="ja-JP" dirty="0"/>
          </a:p>
          <a:p>
            <a:r>
              <a:rPr kumimoji="1" lang="ja-JP" altLang="en-US" dirty="0"/>
              <a:t>鍵盤にある文字とキーが対応しています。</a:t>
            </a:r>
            <a:endParaRPr kumimoji="1" lang="en-US" altLang="ja-JP" dirty="0"/>
          </a:p>
          <a:p>
            <a:r>
              <a:rPr kumimoji="1" lang="ja-JP" altLang="en-US" dirty="0"/>
              <a:t>マウスでピアノをクリックすることもできますが、</a:t>
            </a:r>
            <a:endParaRPr kumimoji="1" lang="en-US" altLang="ja-JP" dirty="0"/>
          </a:p>
          <a:p>
            <a:r>
              <a:rPr kumimoji="1" lang="ja-JP" altLang="en-US" dirty="0"/>
              <a:t>メロディを入力するには</a:t>
            </a:r>
            <a:r>
              <a:rPr kumimoji="1" lang="en-US" altLang="ja-JP" dirty="0"/>
              <a:t>pc</a:t>
            </a:r>
            <a:r>
              <a:rPr kumimoji="1" lang="ja-JP" altLang="en-US" dirty="0"/>
              <a:t>のキーボードを使って入力してください。</a:t>
            </a:r>
            <a:endParaRPr kumimoji="1" lang="en-US" altLang="ja-JP" dirty="0"/>
          </a:p>
          <a:p>
            <a:r>
              <a:rPr kumimoji="1" lang="ja-JP" altLang="en-US" dirty="0"/>
              <a:t>左下にあるボタンで入力する音価を変えることができ、さらに左にあるボックスからテンポを変えることができます。</a:t>
            </a:r>
            <a:endParaRPr kumimoji="1" lang="en-US" altLang="ja-JP" dirty="0"/>
          </a:p>
          <a:p>
            <a:r>
              <a:rPr kumimoji="1" lang="ja-JP" altLang="en-US" dirty="0"/>
              <a:t>しかし現時点ではすぐにテンポが適用されないので適当なキーをおして適用させてください</a:t>
            </a:r>
            <a:endParaRPr kumimoji="1" lang="en-US" altLang="ja-JP" dirty="0"/>
          </a:p>
          <a:p>
            <a:r>
              <a:rPr kumimoji="1" lang="ja-JP" altLang="en-US" dirty="0"/>
              <a:t>メロディを入力していくうちに楽譜がはみ出してしまいますので、楽譜をマウスでスクロールしてください。</a:t>
            </a:r>
            <a:endParaRPr kumimoji="1" lang="en-US" altLang="ja-JP" dirty="0"/>
          </a:p>
          <a:p>
            <a:r>
              <a:rPr kumimoji="1" lang="ja-JP" altLang="en-US" dirty="0"/>
              <a:t>ピアノの下にある</a:t>
            </a:r>
            <a:r>
              <a:rPr kumimoji="1" lang="en-US" altLang="ja-JP" dirty="0"/>
              <a:t>audio</a:t>
            </a:r>
            <a:r>
              <a:rPr kumimoji="1" lang="ja-JP" altLang="en-US" dirty="0"/>
              <a:t>インターフェースで入力したメロディを聴けます。</a:t>
            </a:r>
            <a:endParaRPr kumimoji="1" lang="en-US" altLang="ja-JP" dirty="0"/>
          </a:p>
          <a:p>
            <a:r>
              <a:rPr kumimoji="1" lang="ja-JP" altLang="en-US" dirty="0"/>
              <a:t>送信ボタンを押すと入力したメロディから</a:t>
            </a:r>
            <a:r>
              <a:rPr kumimoji="1" lang="en-US" altLang="ja-JP" dirty="0"/>
              <a:t>1</a:t>
            </a:r>
            <a:r>
              <a:rPr kumimoji="1" lang="ja-JP" altLang="en-US" dirty="0"/>
              <a:t>分ほどの曲を作ります。</a:t>
            </a:r>
            <a:endParaRPr kumimoji="1" lang="en-US" altLang="ja-JP" dirty="0"/>
          </a:p>
          <a:p>
            <a:r>
              <a:rPr kumimoji="1" lang="ja-JP" altLang="en-US" dirty="0"/>
              <a:t>しばらく待つと画面が移り変わります。</a:t>
            </a:r>
            <a:endParaRPr kumimoji="1" lang="en-US" altLang="ja-JP" dirty="0"/>
          </a:p>
          <a:p>
            <a:r>
              <a:rPr kumimoji="1" lang="ja-JP" altLang="en-US" dirty="0"/>
              <a:t>この画面では作った曲を様々なファイル形式でダウンロードできます。</a:t>
            </a:r>
            <a:endParaRPr kumimoji="1" lang="en-US" altLang="ja-JP" dirty="0"/>
          </a:p>
          <a:p>
            <a:r>
              <a:rPr kumimoji="1" lang="ja-JP" altLang="en-US" dirty="0"/>
              <a:t>楽譜は右クリックでダウンロードしてください</a:t>
            </a:r>
            <a:endParaRPr kumimoji="1" lang="en-US" altLang="ja-JP" dirty="0"/>
          </a:p>
          <a:p>
            <a:r>
              <a:rPr kumimoji="1" lang="ja-JP" altLang="en-US" dirty="0"/>
              <a:t>戻るボタンをおすとメロディ入力画面に戻ります。</a:t>
            </a:r>
            <a:endParaRPr kumimoji="1" lang="en-US" altLang="ja-JP" dirty="0"/>
          </a:p>
          <a:p>
            <a:r>
              <a:rPr kumimoji="1" lang="ja-JP" altLang="en-US" dirty="0"/>
              <a:t>以上でデモンストレーションを</a:t>
            </a:r>
            <a:r>
              <a:rPr kumimoji="1" lang="ja-JP" altLang="en-US"/>
              <a:t>終わります。</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9</a:t>
            </a:fld>
            <a:endParaRPr kumimoji="1" lang="ja-JP" altLang="en-US"/>
          </a:p>
        </p:txBody>
      </p:sp>
    </p:spTree>
    <p:extLst>
      <p:ext uri="{BB962C8B-B14F-4D97-AF65-F5344CB8AC3E}">
        <p14:creationId xmlns:p14="http://schemas.microsoft.com/office/powerpoint/2010/main" val="383640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50D3B-3CE7-409B-AA8F-2C5A1592CE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0284BD-26A3-4C54-A875-F4D5F379A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1AA708-5DDF-4C3C-A4F2-7A697011D8B0}"/>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5" name="フッター プレースホルダー 4">
            <a:extLst>
              <a:ext uri="{FF2B5EF4-FFF2-40B4-BE49-F238E27FC236}">
                <a16:creationId xmlns:a16="http://schemas.microsoft.com/office/drawing/2014/main" id="{D49B66A9-E4E1-4E63-AE72-721196E899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AB7561-DCF0-4567-9045-F6CE3D744C1D}"/>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27311084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C4ECF0-49CE-4F49-8F22-2BE9483CA8F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8C2499-11ED-4AD8-9F83-CC98B075B4C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C3339D-41AF-4092-B587-3634E5AF3B89}"/>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5" name="フッター プレースホルダー 4">
            <a:extLst>
              <a:ext uri="{FF2B5EF4-FFF2-40B4-BE49-F238E27FC236}">
                <a16:creationId xmlns:a16="http://schemas.microsoft.com/office/drawing/2014/main" id="{6F54B73C-13CE-4904-B121-B6E212A463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417CAB-5F42-4B4B-9C9B-E26540F49F7E}"/>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6130272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94DBBD-D62F-4633-9945-743B37BE6E5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1021CA-1942-4E1F-8775-EC32883482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65640-6B86-4BD0-B85A-F6271360F522}"/>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5" name="フッター プレースホルダー 4">
            <a:extLst>
              <a:ext uri="{FF2B5EF4-FFF2-40B4-BE49-F238E27FC236}">
                <a16:creationId xmlns:a16="http://schemas.microsoft.com/office/drawing/2014/main" id="{F62E95DE-469B-4D38-9210-41E2B92C2E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DE2F70-3EBC-4139-8ED7-56D9CA464FE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340875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AE5DF-1154-41F0-A209-9B18E6CF602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69D7FE-A350-4ABE-AF60-814E333266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066FC9-CA48-4354-A2A8-E888E04F6926}"/>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5" name="フッター プレースホルダー 4">
            <a:extLst>
              <a:ext uri="{FF2B5EF4-FFF2-40B4-BE49-F238E27FC236}">
                <a16:creationId xmlns:a16="http://schemas.microsoft.com/office/drawing/2014/main" id="{5E352B8B-BF25-4E15-B6DC-3E507B7CB9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6014E1-1484-4C27-82CA-89207094CADF}"/>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039791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499E4-232B-4151-B941-112DFECCE5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6E92F8-C641-43EB-87C6-5E18BDEC5E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32853B-3EF0-4D33-B7AC-4667D621FB66}"/>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5" name="フッター プレースホルダー 4">
            <a:extLst>
              <a:ext uri="{FF2B5EF4-FFF2-40B4-BE49-F238E27FC236}">
                <a16:creationId xmlns:a16="http://schemas.microsoft.com/office/drawing/2014/main" id="{103FF07C-14AF-4656-8063-3050FBFF49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1B8801-7250-4C8F-95A0-D929747C99B6}"/>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1685280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6114A-D914-46B0-9604-B594BDD892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B68CFE-F2AE-436D-A7E7-7D32FE847E1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3369CBB-72CD-4199-96D0-CD235134EDC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7A3D94F-8854-48B6-B204-6DB9B0AA2AEE}"/>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6" name="フッター プレースホルダー 5">
            <a:extLst>
              <a:ext uri="{FF2B5EF4-FFF2-40B4-BE49-F238E27FC236}">
                <a16:creationId xmlns:a16="http://schemas.microsoft.com/office/drawing/2014/main" id="{DE2FFA91-C733-484F-85E1-A86EB31F62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3505BD-9488-4DD3-A0E9-A546E889C500}"/>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5027508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31888-B9A0-401C-A446-B29E2929433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14A78E-B742-460F-A863-E08104B08E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AEF71A6-CFE2-4EEB-9798-C933DDCD03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02CD2F-C198-4E6E-ADDF-8D13F3728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1BF5680-809D-4DBD-9100-EEF3F6ED07E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05892CA-392E-4981-81EB-79EDF2FAE421}"/>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8" name="フッター プレースホルダー 7">
            <a:extLst>
              <a:ext uri="{FF2B5EF4-FFF2-40B4-BE49-F238E27FC236}">
                <a16:creationId xmlns:a16="http://schemas.microsoft.com/office/drawing/2014/main" id="{5BEDDAE1-46FC-406F-B0A0-B150FEAF1E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5357B3C-3388-4768-8A4E-EE95EFACE681}"/>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1069668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446DC-ED15-421C-91C4-472DFEC600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A88A274-CCED-4379-A370-352A4F6F0A85}"/>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4" name="フッター プレースホルダー 3">
            <a:extLst>
              <a:ext uri="{FF2B5EF4-FFF2-40B4-BE49-F238E27FC236}">
                <a16:creationId xmlns:a16="http://schemas.microsoft.com/office/drawing/2014/main" id="{66F90BCA-8F23-48BC-A39C-95F7EB0C38F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F399A0-4D4C-4AC6-9AA7-1351B24C7C5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0054310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037A2A8-1AE2-4559-B7F2-93D0444AA5A3}"/>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3" name="フッター プレースホルダー 2">
            <a:extLst>
              <a:ext uri="{FF2B5EF4-FFF2-40B4-BE49-F238E27FC236}">
                <a16:creationId xmlns:a16="http://schemas.microsoft.com/office/drawing/2014/main" id="{96888DA0-EC05-49FE-8659-BA98A52234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43D3206-5FC1-4A67-9D8D-A948370F91E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8788472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8C8E1-1FC8-48B8-9F79-827FF19A4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FD8947F-A297-44AE-BBA0-D8CCC73089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E9CB033-3B56-44B2-B00D-DBFC9DEDC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94DD6E-5F75-41C5-BE79-80CB7F5022F7}"/>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6" name="フッター プレースホルダー 5">
            <a:extLst>
              <a:ext uri="{FF2B5EF4-FFF2-40B4-BE49-F238E27FC236}">
                <a16:creationId xmlns:a16="http://schemas.microsoft.com/office/drawing/2014/main" id="{C95C2757-72CA-4B9B-9F80-675E00FE011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ED1F584-7743-499D-BD0C-9E9173CEB6C6}"/>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1200815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FB4BBF-893B-4E5F-BFD1-C018D03C2E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58DAA5-5AE3-4452-8FA3-5E4D691FA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DB110E4-F842-4C23-9EF0-EDB503079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585FC5-2AF8-486A-B853-CBC6480F7B40}"/>
              </a:ext>
            </a:extLst>
          </p:cNvPr>
          <p:cNvSpPr>
            <a:spLocks noGrp="1"/>
          </p:cNvSpPr>
          <p:nvPr>
            <p:ph type="dt" sz="half" idx="10"/>
          </p:nvPr>
        </p:nvSpPr>
        <p:spPr/>
        <p:txBody>
          <a:bodyPr/>
          <a:lstStyle/>
          <a:p>
            <a:fld id="{4A6B28F3-BB62-4EA0-99DF-EF5932BC4FCF}" type="datetimeFigureOut">
              <a:rPr kumimoji="1" lang="ja-JP" altLang="en-US" smtClean="0"/>
              <a:t>2022/2/21</a:t>
            </a:fld>
            <a:endParaRPr kumimoji="1" lang="ja-JP" altLang="en-US"/>
          </a:p>
        </p:txBody>
      </p:sp>
      <p:sp>
        <p:nvSpPr>
          <p:cNvPr id="6" name="フッター プレースホルダー 5">
            <a:extLst>
              <a:ext uri="{FF2B5EF4-FFF2-40B4-BE49-F238E27FC236}">
                <a16:creationId xmlns:a16="http://schemas.microsoft.com/office/drawing/2014/main" id="{CAA75C11-6E9B-4E28-BC07-452B7CEE0E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4173BA-3852-4697-BD92-6793003B5032}"/>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7651434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1000">
              <a:srgbClr val="DCEBD6"/>
            </a:gs>
            <a:gs pos="0">
              <a:schemeClr val="accent1">
                <a:lumMod val="5000"/>
                <a:lumOff val="95000"/>
              </a:schemeClr>
            </a:gs>
            <a:gs pos="96000">
              <a:schemeClr val="accent6">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EC263B-1424-4CF7-8B49-A84C5A7208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A9A152-1C48-4B40-9961-25350E6F2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836DC4-2349-4529-B33A-BD9F04051E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B28F3-BB62-4EA0-99DF-EF5932BC4FCF}" type="datetimeFigureOut">
              <a:rPr kumimoji="1" lang="ja-JP" altLang="en-US" smtClean="0"/>
              <a:t>2022/2/21</a:t>
            </a:fld>
            <a:endParaRPr kumimoji="1" lang="ja-JP" altLang="en-US"/>
          </a:p>
        </p:txBody>
      </p:sp>
      <p:sp>
        <p:nvSpPr>
          <p:cNvPr id="5" name="フッター プレースホルダー 4">
            <a:extLst>
              <a:ext uri="{FF2B5EF4-FFF2-40B4-BE49-F238E27FC236}">
                <a16:creationId xmlns:a16="http://schemas.microsoft.com/office/drawing/2014/main" id="{FB1416BE-88C9-4884-A3C0-2019C2F4B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A636D91-BC92-4517-8365-522689219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2796587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image" Target="../media/image7.png"/><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172.16.220.145/"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A9ECB24-C7E6-4BFC-8CCD-BF041ABDC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605" y="983672"/>
            <a:ext cx="4662171" cy="4662171"/>
          </a:xfrm>
          <a:prstGeom prst="rect">
            <a:avLst/>
          </a:prstGeom>
        </p:spPr>
      </p:pic>
      <p:sp>
        <p:nvSpPr>
          <p:cNvPr id="2" name="正方形/長方形 1">
            <a:extLst>
              <a:ext uri="{FF2B5EF4-FFF2-40B4-BE49-F238E27FC236}">
                <a16:creationId xmlns:a16="http://schemas.microsoft.com/office/drawing/2014/main" id="{A96B3F8B-08D3-48A6-A671-7F37AEE1960C}"/>
              </a:ext>
            </a:extLst>
          </p:cNvPr>
          <p:cNvSpPr/>
          <p:nvPr/>
        </p:nvSpPr>
        <p:spPr>
          <a:xfrm>
            <a:off x="8287352" y="0"/>
            <a:ext cx="3904648" cy="1967345"/>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発表者の顔</a:t>
            </a:r>
          </a:p>
          <a:p>
            <a:pPr algn="ctr"/>
            <a:endParaRPr kumimoji="1" lang="ja-JP" altLang="en-US" dirty="0"/>
          </a:p>
        </p:txBody>
      </p:sp>
      <p:sp>
        <p:nvSpPr>
          <p:cNvPr id="5" name="タイトル 4">
            <a:extLst>
              <a:ext uri="{FF2B5EF4-FFF2-40B4-BE49-F238E27FC236}">
                <a16:creationId xmlns:a16="http://schemas.microsoft.com/office/drawing/2014/main" id="{8849F057-CC1B-4AF0-86ED-99369A33AA2D}"/>
              </a:ext>
            </a:extLst>
          </p:cNvPr>
          <p:cNvSpPr>
            <a:spLocks noGrp="1"/>
          </p:cNvSpPr>
          <p:nvPr>
            <p:ph type="title"/>
          </p:nvPr>
        </p:nvSpPr>
        <p:spPr>
          <a:xfrm>
            <a:off x="304800" y="365125"/>
            <a:ext cx="7645400" cy="1602220"/>
          </a:xfrm>
        </p:spPr>
        <p:txBody>
          <a:bodyPr>
            <a:normAutofit/>
          </a:bodyPr>
          <a:lstStyle/>
          <a:p>
            <a:endParaRPr kumimoji="1" lang="ja-JP" altLang="en-US" b="1" dirty="0"/>
          </a:p>
        </p:txBody>
      </p:sp>
    </p:spTree>
    <p:extLst>
      <p:ext uri="{BB962C8B-B14F-4D97-AF65-F5344CB8AC3E}">
        <p14:creationId xmlns:p14="http://schemas.microsoft.com/office/powerpoint/2010/main" val="24304717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8B3ECD-CB6B-4871-9177-75053AF22875}"/>
              </a:ext>
            </a:extLst>
          </p:cNvPr>
          <p:cNvSpPr>
            <a:spLocks noGrp="1"/>
          </p:cNvSpPr>
          <p:nvPr>
            <p:ph type="title"/>
          </p:nvPr>
        </p:nvSpPr>
        <p:spPr>
          <a:xfrm>
            <a:off x="838200" y="365125"/>
            <a:ext cx="8799286" cy="1325563"/>
          </a:xfrm>
        </p:spPr>
        <p:txBody>
          <a:bodyPr>
            <a:normAutofit/>
          </a:bodyPr>
          <a:lstStyle/>
          <a:p>
            <a:r>
              <a:rPr lang="ja-JP" altLang="en-US" b="1" dirty="0">
                <a:solidFill>
                  <a:schemeClr val="tx1">
                    <a:lumMod val="65000"/>
                    <a:lumOff val="35000"/>
                  </a:schemeClr>
                </a:solidFill>
              </a:rPr>
              <a:t>今後の課題</a:t>
            </a:r>
            <a:endParaRPr kumimoji="1" lang="ja-JP" altLang="en-US" b="1" dirty="0">
              <a:solidFill>
                <a:schemeClr val="tx1">
                  <a:lumMod val="65000"/>
                  <a:lumOff val="35000"/>
                </a:schemeClr>
              </a:solidFill>
            </a:endParaRPr>
          </a:p>
        </p:txBody>
      </p:sp>
      <p:sp>
        <p:nvSpPr>
          <p:cNvPr id="5" name="テキスト プレースホルダー 4">
            <a:extLst>
              <a:ext uri="{FF2B5EF4-FFF2-40B4-BE49-F238E27FC236}">
                <a16:creationId xmlns:a16="http://schemas.microsoft.com/office/drawing/2014/main" id="{272666A3-957C-4D00-87A2-86CA1CEA5C52}"/>
              </a:ext>
            </a:extLst>
          </p:cNvPr>
          <p:cNvSpPr>
            <a:spLocks noGrp="1"/>
          </p:cNvSpPr>
          <p:nvPr>
            <p:ph type="body" idx="4294967295"/>
          </p:nvPr>
        </p:nvSpPr>
        <p:spPr>
          <a:xfrm>
            <a:off x="838200" y="2088681"/>
            <a:ext cx="10515600" cy="4088281"/>
          </a:xfrm>
        </p:spPr>
        <p:txBody>
          <a:bodyPr>
            <a:normAutofit fontScale="92500" lnSpcReduction="20000"/>
          </a:bodyPr>
          <a:lstStyle/>
          <a:p>
            <a:r>
              <a:rPr lang="ja-JP" altLang="en-US" sz="3600" dirty="0"/>
              <a:t>表現を豊かにするために、予測したメロディから</a:t>
            </a:r>
            <a:endParaRPr lang="en-US" altLang="ja-JP" sz="3600" dirty="0"/>
          </a:p>
          <a:p>
            <a:pPr marL="0" indent="0">
              <a:buNone/>
            </a:pPr>
            <a:r>
              <a:rPr lang="ja-JP" altLang="en-US" sz="3600" dirty="0"/>
              <a:t>  伴奏を加えたりする</a:t>
            </a:r>
            <a:endParaRPr lang="en-US" altLang="ja-JP" sz="3600" dirty="0"/>
          </a:p>
          <a:p>
            <a:pPr marL="0" indent="0">
              <a:buNone/>
            </a:pPr>
            <a:endParaRPr lang="en-US" altLang="ja-JP" sz="3600" dirty="0"/>
          </a:p>
          <a:p>
            <a:r>
              <a:rPr lang="ja-JP" altLang="en-US" sz="3600" dirty="0"/>
              <a:t>メロディ入力ページのユーザビリティの向上</a:t>
            </a:r>
            <a:endParaRPr lang="en-US" altLang="ja-JP" sz="3600" dirty="0"/>
          </a:p>
          <a:p>
            <a:endParaRPr lang="en-US" altLang="ja-JP" sz="3600" dirty="0"/>
          </a:p>
          <a:p>
            <a:r>
              <a:rPr lang="ja-JP" altLang="en-US" sz="3600" dirty="0"/>
              <a:t>ゲーム音楽の学習データを増やす</a:t>
            </a:r>
            <a:endParaRPr lang="en-US" altLang="ja-JP" sz="3600" dirty="0"/>
          </a:p>
          <a:p>
            <a:pPr marL="0" indent="0">
              <a:buNone/>
            </a:pPr>
            <a:endParaRPr lang="en-US" altLang="ja-JP" sz="3600" dirty="0"/>
          </a:p>
          <a:p>
            <a:r>
              <a:rPr lang="ja-JP" altLang="en-US" sz="3600" dirty="0"/>
              <a:t>サウンドエフェクトの実装。</a:t>
            </a:r>
            <a:endParaRPr lang="en-US" altLang="ja-JP" sz="3600" dirty="0"/>
          </a:p>
        </p:txBody>
      </p:sp>
      <p:sp>
        <p:nvSpPr>
          <p:cNvPr id="7" name="正方形/長方形 6">
            <a:extLst>
              <a:ext uri="{FF2B5EF4-FFF2-40B4-BE49-F238E27FC236}">
                <a16:creationId xmlns:a16="http://schemas.microsoft.com/office/drawing/2014/main" id="{78352449-6E98-4EF5-BADF-C7DE48F317C9}"/>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371869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C5E6CF-14A5-43CB-AFB7-A48397E85A40}"/>
              </a:ext>
            </a:extLst>
          </p:cNvPr>
          <p:cNvSpPr>
            <a:spLocks noGrp="1"/>
          </p:cNvSpPr>
          <p:nvPr>
            <p:ph type="title"/>
          </p:nvPr>
        </p:nvSpPr>
        <p:spPr/>
        <p:txBody>
          <a:bodyPr/>
          <a:lstStyle/>
          <a:p>
            <a:r>
              <a:rPr lang="en-US" altLang="ja-JP" b="1" dirty="0"/>
              <a:t>b</a:t>
            </a:r>
            <a:r>
              <a:rPr kumimoji="1" lang="en-US" altLang="ja-JP" b="1" dirty="0"/>
              <a:t>it composer</a:t>
            </a:r>
            <a:r>
              <a:rPr kumimoji="1" lang="ja-JP" altLang="en-US" dirty="0"/>
              <a:t>のまとめ</a:t>
            </a:r>
          </a:p>
        </p:txBody>
      </p:sp>
      <p:sp>
        <p:nvSpPr>
          <p:cNvPr id="3" name="コンテンツ プレースホルダー 2">
            <a:extLst>
              <a:ext uri="{FF2B5EF4-FFF2-40B4-BE49-F238E27FC236}">
                <a16:creationId xmlns:a16="http://schemas.microsoft.com/office/drawing/2014/main" id="{FFA44182-5013-423D-84E4-2281D679D593}"/>
              </a:ext>
            </a:extLst>
          </p:cNvPr>
          <p:cNvSpPr>
            <a:spLocks noGrp="1"/>
          </p:cNvSpPr>
          <p:nvPr>
            <p:ph idx="1"/>
          </p:nvPr>
        </p:nvSpPr>
        <p:spPr>
          <a:xfrm>
            <a:off x="838200" y="2332469"/>
            <a:ext cx="10515600" cy="3844493"/>
          </a:xfrm>
        </p:spPr>
        <p:txBody>
          <a:bodyPr>
            <a:normAutofit/>
          </a:bodyPr>
          <a:lstStyle/>
          <a:p>
            <a:pPr marL="0" indent="0">
              <a:lnSpc>
                <a:spcPct val="150000"/>
              </a:lnSpc>
              <a:buNone/>
            </a:pPr>
            <a:r>
              <a:rPr lang="ja-JP" altLang="en-US" dirty="0"/>
              <a:t>音楽初心者でも作曲できるアプリを目指し作成しました。</a:t>
            </a:r>
            <a:endParaRPr lang="en-US" altLang="ja-JP" dirty="0"/>
          </a:p>
          <a:p>
            <a:pPr marL="0" indent="0">
              <a:lnSpc>
                <a:spcPct val="150000"/>
              </a:lnSpc>
              <a:buNone/>
            </a:pPr>
            <a:r>
              <a:rPr lang="ja-JP" altLang="en-US" dirty="0"/>
              <a:t>サーバなどの</a:t>
            </a:r>
            <a:r>
              <a:rPr lang="en-US" altLang="ja-JP" dirty="0"/>
              <a:t>WEB</a:t>
            </a:r>
            <a:r>
              <a:rPr lang="ja-JP" altLang="en-US" dirty="0"/>
              <a:t>開発や自動作曲の機能を実装しましたが、</a:t>
            </a:r>
            <a:endParaRPr lang="en-US" altLang="ja-JP" dirty="0"/>
          </a:p>
          <a:p>
            <a:pPr marL="0" indent="0">
              <a:lnSpc>
                <a:spcPct val="150000"/>
              </a:lnSpc>
              <a:buNone/>
            </a:pPr>
            <a:r>
              <a:rPr lang="ja-JP" altLang="en-US" dirty="0"/>
              <a:t>まだ改良の余地があるので、発表後も改良を重ねたいと思いますまた、今後音楽を使ったプロジェクトを始める方がおりましたら</a:t>
            </a:r>
            <a:endParaRPr lang="en-US" altLang="ja-JP" dirty="0"/>
          </a:p>
          <a:p>
            <a:pPr marL="0" indent="0">
              <a:lnSpc>
                <a:spcPct val="150000"/>
              </a:lnSpc>
              <a:buNone/>
            </a:pPr>
            <a:r>
              <a:rPr lang="ja-JP" altLang="en-US" dirty="0"/>
              <a:t>自分たちのプログラムを参考にしていただけると嬉しいです</a:t>
            </a:r>
            <a:endParaRPr lang="en-US" altLang="ja-JP" dirty="0"/>
          </a:p>
          <a:p>
            <a:pPr marL="0" indent="0">
              <a:lnSpc>
                <a:spcPct val="150000"/>
              </a:lnSpc>
              <a:buNone/>
            </a:pPr>
            <a:endParaRPr lang="en-US" altLang="ja-JP" dirty="0"/>
          </a:p>
          <a:p>
            <a:pPr marL="0" indent="0">
              <a:buNone/>
            </a:pPr>
            <a:endParaRPr lang="en-US" altLang="ja-JP" dirty="0"/>
          </a:p>
        </p:txBody>
      </p:sp>
      <p:sp>
        <p:nvSpPr>
          <p:cNvPr id="5" name="正方形/長方形 4">
            <a:extLst>
              <a:ext uri="{FF2B5EF4-FFF2-40B4-BE49-F238E27FC236}">
                <a16:creationId xmlns:a16="http://schemas.microsoft.com/office/drawing/2014/main" id="{BD21D7A2-862C-401F-B54E-A4E9168D3DBE}"/>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58772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02AA03-3DED-4449-8542-51D6A9F1532E}"/>
              </a:ext>
            </a:extLst>
          </p:cNvPr>
          <p:cNvSpPr>
            <a:spLocks noGrp="1"/>
          </p:cNvSpPr>
          <p:nvPr>
            <p:ph type="title"/>
          </p:nvPr>
        </p:nvSpPr>
        <p:spPr>
          <a:xfrm>
            <a:off x="342900" y="365125"/>
            <a:ext cx="11372850" cy="6226175"/>
          </a:xfrm>
        </p:spPr>
        <p:txBody>
          <a:bodyPr/>
          <a:lstStyle/>
          <a:p>
            <a:pPr algn="ctr"/>
            <a:r>
              <a:rPr lang="ja-JP" altLang="en-US" sz="6000" b="1" dirty="0">
                <a:solidFill>
                  <a:schemeClr val="tx1">
                    <a:lumMod val="65000"/>
                    <a:lumOff val="35000"/>
                  </a:schemeClr>
                </a:solidFill>
              </a:rPr>
              <a:t>ご清聴ありがとうございました</a:t>
            </a:r>
            <a:br>
              <a:rPr lang="ja-JP" altLang="en-US" b="1" dirty="0"/>
            </a:br>
            <a:endParaRPr kumimoji="1" lang="ja-JP" altLang="en-US" dirty="0"/>
          </a:p>
        </p:txBody>
      </p:sp>
    </p:spTree>
    <p:extLst>
      <p:ext uri="{BB962C8B-B14F-4D97-AF65-F5344CB8AC3E}">
        <p14:creationId xmlns:p14="http://schemas.microsoft.com/office/powerpoint/2010/main" val="36074565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B029D5BB-F4E6-4E2D-B33F-519D17E86CA0}"/>
              </a:ext>
            </a:extLst>
          </p:cNvPr>
          <p:cNvSpPr/>
          <p:nvPr/>
        </p:nvSpPr>
        <p:spPr>
          <a:xfrm>
            <a:off x="4828796" y="2262978"/>
            <a:ext cx="6293771" cy="40483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0949F04-CCFC-4095-97E8-22A29D9269AF}"/>
              </a:ext>
            </a:extLst>
          </p:cNvPr>
          <p:cNvSpPr>
            <a:spLocks noGrp="1"/>
          </p:cNvSpPr>
          <p:nvPr>
            <p:ph type="title"/>
          </p:nvPr>
        </p:nvSpPr>
        <p:spPr/>
        <p:txBody>
          <a:bodyPr/>
          <a:lstStyle/>
          <a:p>
            <a:r>
              <a:rPr lang="ja-JP" altLang="ja-JP" b="1" dirty="0">
                <a:solidFill>
                  <a:srgbClr val="000000"/>
                </a:solidFill>
                <a:latin typeface="游ゴシック" panose="020B0400000000000000" pitchFamily="50" charset="-128"/>
                <a:ea typeface="游ゴシック" panose="020B0400000000000000" pitchFamily="50" charset="-128"/>
              </a:rPr>
              <a:t>メンバー紹介</a:t>
            </a:r>
            <a:endParaRPr kumimoji="1" lang="ja-JP" altLang="en-US" dirty="0"/>
          </a:p>
        </p:txBody>
      </p:sp>
      <p:sp>
        <p:nvSpPr>
          <p:cNvPr id="4" name="正方形/長方形 3">
            <a:extLst>
              <a:ext uri="{FF2B5EF4-FFF2-40B4-BE49-F238E27FC236}">
                <a16:creationId xmlns:a16="http://schemas.microsoft.com/office/drawing/2014/main" id="{4109503C-CC5B-4043-A7D0-02BA375E478E}"/>
              </a:ext>
            </a:extLst>
          </p:cNvPr>
          <p:cNvSpPr/>
          <p:nvPr/>
        </p:nvSpPr>
        <p:spPr>
          <a:xfrm>
            <a:off x="838200" y="2062302"/>
            <a:ext cx="4368800" cy="1938992"/>
          </a:xfrm>
          <a:prstGeom prst="rect">
            <a:avLst/>
          </a:prstGeom>
        </p:spPr>
        <p:txBody>
          <a:bodyPr wrap="square">
            <a:spAutoFit/>
          </a:bodyPr>
          <a:lstStyle/>
          <a:p>
            <a:r>
              <a:rPr lang="ja-JP" altLang="en-US" sz="4000" dirty="0"/>
              <a:t>野崎　拓海</a:t>
            </a:r>
            <a:endParaRPr lang="en-US" altLang="ja-JP" sz="4000" dirty="0"/>
          </a:p>
          <a:p>
            <a:r>
              <a:rPr lang="ja-JP" altLang="en-US" sz="4000" dirty="0"/>
              <a:t>吉川　孟志</a:t>
            </a:r>
            <a:endParaRPr lang="en-US" altLang="ja-JP" sz="4000" dirty="0"/>
          </a:p>
          <a:p>
            <a:r>
              <a:rPr lang="ja-JP" altLang="en-US" sz="4000" dirty="0"/>
              <a:t>長島　光琉</a:t>
            </a:r>
          </a:p>
        </p:txBody>
      </p:sp>
      <p:pic>
        <p:nvPicPr>
          <p:cNvPr id="11" name="図 10">
            <a:extLst>
              <a:ext uri="{FF2B5EF4-FFF2-40B4-BE49-F238E27FC236}">
                <a16:creationId xmlns:a16="http://schemas.microsoft.com/office/drawing/2014/main" id="{D778B6FD-AD82-48F0-8E33-5E73DE688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752" y="2165782"/>
            <a:ext cx="4479860" cy="3908042"/>
          </a:xfrm>
          <a:prstGeom prst="rect">
            <a:avLst/>
          </a:prstGeom>
        </p:spPr>
      </p:pic>
      <p:sp>
        <p:nvSpPr>
          <p:cNvPr id="7" name="正方形/長方形 6">
            <a:extLst>
              <a:ext uri="{FF2B5EF4-FFF2-40B4-BE49-F238E27FC236}">
                <a16:creationId xmlns:a16="http://schemas.microsoft.com/office/drawing/2014/main" id="{89CB365E-D0A8-4E9E-AA5D-B431972834F0}"/>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474919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72B701-728E-4804-93D5-B902113E04F4}"/>
              </a:ext>
            </a:extLst>
          </p:cNvPr>
          <p:cNvSpPr>
            <a:spLocks noGrp="1"/>
          </p:cNvSpPr>
          <p:nvPr>
            <p:ph type="title"/>
          </p:nvPr>
        </p:nvSpPr>
        <p:spPr>
          <a:xfrm>
            <a:off x="293915" y="365125"/>
            <a:ext cx="8762999" cy="1325563"/>
          </a:xfrm>
        </p:spPr>
        <p:txBody>
          <a:bodyPr/>
          <a:lstStyle/>
          <a:p>
            <a:r>
              <a:rPr lang="en-US" altLang="ja-JP" b="1" dirty="0"/>
              <a:t>Python</a:t>
            </a:r>
            <a:r>
              <a:rPr lang="ja-JP" altLang="en-US" b="1" dirty="0"/>
              <a:t>のライブラリ①</a:t>
            </a:r>
            <a:endParaRPr kumimoji="1" lang="ja-JP" altLang="en-US" b="1" dirty="0"/>
          </a:p>
        </p:txBody>
      </p:sp>
      <p:sp>
        <p:nvSpPr>
          <p:cNvPr id="3" name="テキスト プレースホルダー 2">
            <a:extLst>
              <a:ext uri="{FF2B5EF4-FFF2-40B4-BE49-F238E27FC236}">
                <a16:creationId xmlns:a16="http://schemas.microsoft.com/office/drawing/2014/main" id="{8A3E2783-46B8-4A3F-BBE0-62453BBA6DBE}"/>
              </a:ext>
            </a:extLst>
          </p:cNvPr>
          <p:cNvSpPr>
            <a:spLocks noGrp="1"/>
          </p:cNvSpPr>
          <p:nvPr>
            <p:ph type="body" idx="1"/>
          </p:nvPr>
        </p:nvSpPr>
        <p:spPr>
          <a:xfrm>
            <a:off x="5138057" y="1662120"/>
            <a:ext cx="5157787" cy="605631"/>
          </a:xfrm>
        </p:spPr>
        <p:txBody>
          <a:bodyPr>
            <a:noAutofit/>
          </a:bodyPr>
          <a:lstStyle/>
          <a:p>
            <a:r>
              <a:rPr kumimoji="1" lang="en-US" altLang="ja-JP" sz="4000" dirty="0">
                <a:solidFill>
                  <a:srgbClr val="FF0000"/>
                </a:solidFill>
              </a:rPr>
              <a:t>MIDI2audio</a:t>
            </a:r>
            <a:endParaRPr kumimoji="1" lang="ja-JP" altLang="en-US" sz="4000" dirty="0">
              <a:solidFill>
                <a:srgbClr val="FF0000"/>
              </a:solidFill>
            </a:endParaRPr>
          </a:p>
        </p:txBody>
      </p:sp>
      <p:sp>
        <p:nvSpPr>
          <p:cNvPr id="4" name="コンテンツ プレースホルダー 3">
            <a:extLst>
              <a:ext uri="{FF2B5EF4-FFF2-40B4-BE49-F238E27FC236}">
                <a16:creationId xmlns:a16="http://schemas.microsoft.com/office/drawing/2014/main" id="{C4DD3020-F0F6-4715-A9BF-919D2F699F2C}"/>
              </a:ext>
            </a:extLst>
          </p:cNvPr>
          <p:cNvSpPr>
            <a:spLocks noGrp="1"/>
          </p:cNvSpPr>
          <p:nvPr>
            <p:ph sz="half" idx="2"/>
          </p:nvPr>
        </p:nvSpPr>
        <p:spPr>
          <a:xfrm>
            <a:off x="5138057" y="2400170"/>
            <a:ext cx="5157787" cy="967933"/>
          </a:xfrm>
        </p:spPr>
        <p:txBody>
          <a:bodyPr>
            <a:normAutofit/>
          </a:bodyPr>
          <a:lstStyle/>
          <a:p>
            <a:r>
              <a:rPr kumimoji="1" lang="en-US" altLang="ja-JP" dirty="0"/>
              <a:t>MIDI</a:t>
            </a:r>
            <a:r>
              <a:rPr kumimoji="1" lang="ja-JP" altLang="en-US" dirty="0"/>
              <a:t>ファイルを</a:t>
            </a:r>
            <a:r>
              <a:rPr kumimoji="1" lang="en-US" altLang="ja-JP" dirty="0"/>
              <a:t>MP3,wav</a:t>
            </a:r>
            <a:r>
              <a:rPr kumimoji="1" lang="ja-JP" altLang="en-US" dirty="0"/>
              <a:t>に形式変更できる。</a:t>
            </a:r>
          </a:p>
        </p:txBody>
      </p:sp>
      <p:sp>
        <p:nvSpPr>
          <p:cNvPr id="5" name="テキスト プレースホルダー 4">
            <a:extLst>
              <a:ext uri="{FF2B5EF4-FFF2-40B4-BE49-F238E27FC236}">
                <a16:creationId xmlns:a16="http://schemas.microsoft.com/office/drawing/2014/main" id="{C2641514-FE60-465A-802E-14179BC31F50}"/>
              </a:ext>
            </a:extLst>
          </p:cNvPr>
          <p:cNvSpPr>
            <a:spLocks noGrp="1"/>
          </p:cNvSpPr>
          <p:nvPr>
            <p:ph type="body" sz="quarter" idx="3"/>
          </p:nvPr>
        </p:nvSpPr>
        <p:spPr>
          <a:xfrm>
            <a:off x="536462" y="1455335"/>
            <a:ext cx="5183188" cy="795564"/>
          </a:xfrm>
        </p:spPr>
        <p:txBody>
          <a:bodyPr>
            <a:normAutofit/>
          </a:bodyPr>
          <a:lstStyle/>
          <a:p>
            <a:r>
              <a:rPr lang="en-US" altLang="ja-JP" sz="4000" dirty="0">
                <a:solidFill>
                  <a:srgbClr val="FF0000"/>
                </a:solidFill>
              </a:rPr>
              <a:t>music21</a:t>
            </a:r>
          </a:p>
        </p:txBody>
      </p:sp>
      <p:sp>
        <p:nvSpPr>
          <p:cNvPr id="6" name="コンテンツ プレースホルダー 5">
            <a:extLst>
              <a:ext uri="{FF2B5EF4-FFF2-40B4-BE49-F238E27FC236}">
                <a16:creationId xmlns:a16="http://schemas.microsoft.com/office/drawing/2014/main" id="{FC609FD6-3ED4-4CE3-8FC0-2C0F7B63BFF6}"/>
              </a:ext>
            </a:extLst>
          </p:cNvPr>
          <p:cNvSpPr>
            <a:spLocks noGrp="1"/>
          </p:cNvSpPr>
          <p:nvPr>
            <p:ph sz="quarter" idx="4"/>
          </p:nvPr>
        </p:nvSpPr>
        <p:spPr>
          <a:xfrm>
            <a:off x="293915" y="2650218"/>
            <a:ext cx="4844142" cy="3684588"/>
          </a:xfrm>
        </p:spPr>
        <p:txBody>
          <a:bodyPr>
            <a:normAutofit/>
          </a:bodyPr>
          <a:lstStyle/>
          <a:p>
            <a:r>
              <a:rPr lang="en-US" altLang="ja-JP" sz="3000" dirty="0"/>
              <a:t>music21</a:t>
            </a:r>
            <a:r>
              <a:rPr lang="ja-JP" altLang="en-US" sz="3000" dirty="0"/>
              <a:t>は、</a:t>
            </a:r>
            <a:r>
              <a:rPr lang="en-US" altLang="ja-JP" sz="3000" dirty="0"/>
              <a:t>Python</a:t>
            </a:r>
            <a:r>
              <a:rPr lang="ja-JP" altLang="en-US" sz="3000" dirty="0"/>
              <a:t>の音楽情報処理ライブラリです。</a:t>
            </a:r>
            <a:br>
              <a:rPr lang="ja-JP" altLang="en-US" sz="3000" dirty="0"/>
            </a:br>
            <a:r>
              <a:rPr lang="ja-JP" altLang="en-US" sz="3000" dirty="0"/>
              <a:t>楽譜や音声を分析するために、利用されています。</a:t>
            </a:r>
            <a:endParaRPr lang="en-US" altLang="ja-JP" sz="3000" dirty="0"/>
          </a:p>
          <a:p>
            <a:r>
              <a:rPr lang="ja-JP" altLang="en-US" sz="3000" dirty="0"/>
              <a:t>文字列から数値のベースにするために使用しています</a:t>
            </a:r>
            <a:r>
              <a:rPr lang="ja-JP" altLang="en-US" dirty="0"/>
              <a:t>。</a:t>
            </a:r>
            <a:endParaRPr kumimoji="1" lang="ja-JP" altLang="en-US" dirty="0"/>
          </a:p>
        </p:txBody>
      </p:sp>
      <p:pic>
        <p:nvPicPr>
          <p:cNvPr id="8" name="図 7">
            <a:extLst>
              <a:ext uri="{FF2B5EF4-FFF2-40B4-BE49-F238E27FC236}">
                <a16:creationId xmlns:a16="http://schemas.microsoft.com/office/drawing/2014/main" id="{3E02EF9F-B3D8-46FE-BC69-29D7651F7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7939" y="3270876"/>
            <a:ext cx="3530146" cy="3485524"/>
          </a:xfrm>
          <a:prstGeom prst="rect">
            <a:avLst/>
          </a:prstGeom>
        </p:spPr>
      </p:pic>
      <p:sp>
        <p:nvSpPr>
          <p:cNvPr id="9" name="正方形/長方形 8">
            <a:extLst>
              <a:ext uri="{FF2B5EF4-FFF2-40B4-BE49-F238E27FC236}">
                <a16:creationId xmlns:a16="http://schemas.microsoft.com/office/drawing/2014/main" id="{0D8C69D8-185E-4A2A-BBB0-33995E0FF6BC}"/>
              </a:ext>
            </a:extLst>
          </p:cNvPr>
          <p:cNvSpPr/>
          <p:nvPr/>
        </p:nvSpPr>
        <p:spPr>
          <a:xfrm>
            <a:off x="8645237" y="0"/>
            <a:ext cx="3546764" cy="1967345"/>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吹き出し: 四角形 9">
            <a:extLst>
              <a:ext uri="{FF2B5EF4-FFF2-40B4-BE49-F238E27FC236}">
                <a16:creationId xmlns:a16="http://schemas.microsoft.com/office/drawing/2014/main" id="{D4DF5B21-6642-447F-98AE-FDE3B3D4D7E5}"/>
              </a:ext>
            </a:extLst>
          </p:cNvPr>
          <p:cNvSpPr/>
          <p:nvPr/>
        </p:nvSpPr>
        <p:spPr>
          <a:xfrm>
            <a:off x="5359626" y="3454992"/>
            <a:ext cx="2786743" cy="1325563"/>
          </a:xfrm>
          <a:prstGeom prst="wedgeRectCallout">
            <a:avLst>
              <a:gd name="adj1" fmla="val 55943"/>
              <a:gd name="adj2" fmla="val 81114"/>
            </a:avLst>
          </a:prstGeom>
          <a:ln/>
        </p:spPr>
        <p:style>
          <a:lnRef idx="2">
            <a:schemeClr val="dk1"/>
          </a:lnRef>
          <a:fillRef idx="1">
            <a:schemeClr val="lt1"/>
          </a:fillRef>
          <a:effectRef idx="0">
            <a:schemeClr val="dk1"/>
          </a:effectRef>
          <a:fontRef idx="minor">
            <a:schemeClr val="dk1"/>
          </a:fontRef>
        </p:style>
        <p:txBody>
          <a:bodyPr rtlCol="0" anchor="ctr"/>
          <a:lstStyle/>
          <a:p>
            <a:r>
              <a:rPr lang="en-US" altLang="ja-JP" dirty="0" err="1"/>
              <a:t>abc</a:t>
            </a:r>
            <a:r>
              <a:rPr lang="ja-JP" altLang="en-US" dirty="0"/>
              <a:t>記法から</a:t>
            </a:r>
            <a:endParaRPr lang="en-US" altLang="ja-JP" dirty="0"/>
          </a:p>
          <a:p>
            <a:r>
              <a:rPr lang="ja-JP" altLang="en-US" dirty="0"/>
              <a:t>連想配列に変換する</a:t>
            </a:r>
            <a:endParaRPr lang="en-US" altLang="ja-JP" dirty="0"/>
          </a:p>
        </p:txBody>
      </p:sp>
    </p:spTree>
    <p:extLst>
      <p:ext uri="{BB962C8B-B14F-4D97-AF65-F5344CB8AC3E}">
        <p14:creationId xmlns:p14="http://schemas.microsoft.com/office/powerpoint/2010/main" val="289862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9E1CAC-99B9-43D8-BE45-B83173503896}"/>
              </a:ext>
            </a:extLst>
          </p:cNvPr>
          <p:cNvSpPr>
            <a:spLocks noGrp="1"/>
          </p:cNvSpPr>
          <p:nvPr>
            <p:ph type="title"/>
          </p:nvPr>
        </p:nvSpPr>
        <p:spPr>
          <a:xfrm>
            <a:off x="435428" y="261711"/>
            <a:ext cx="6375919" cy="1069975"/>
          </a:xfrm>
        </p:spPr>
        <p:txBody>
          <a:bodyPr>
            <a:normAutofit fontScale="90000"/>
          </a:bodyPr>
          <a:lstStyle/>
          <a:p>
            <a:br>
              <a:rPr kumimoji="1" lang="en-US" altLang="ja-JP" dirty="0"/>
            </a:br>
            <a:r>
              <a:rPr kumimoji="1" lang="en-US" altLang="ja-JP" sz="5300" b="1" dirty="0"/>
              <a:t>Python</a:t>
            </a:r>
            <a:r>
              <a:rPr kumimoji="1" lang="ja-JP" altLang="en-US" sz="5300" b="1" dirty="0"/>
              <a:t>のライブラリ</a:t>
            </a:r>
            <a:r>
              <a:rPr lang="ja-JP" altLang="en-US" sz="5300" b="1" dirty="0"/>
              <a:t>②</a:t>
            </a:r>
            <a:endParaRPr kumimoji="1" lang="ja-JP" altLang="en-US" sz="5300" b="1" dirty="0"/>
          </a:p>
        </p:txBody>
      </p:sp>
      <p:pic>
        <p:nvPicPr>
          <p:cNvPr id="6" name="図プレースホルダー 5">
            <a:extLst>
              <a:ext uri="{FF2B5EF4-FFF2-40B4-BE49-F238E27FC236}">
                <a16:creationId xmlns:a16="http://schemas.microsoft.com/office/drawing/2014/main" id="{10E2FF79-450F-4D88-A12B-C78DFF6EBE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532585" y="1984375"/>
            <a:ext cx="5533876" cy="4873625"/>
          </a:xfrm>
        </p:spPr>
      </p:pic>
      <p:sp>
        <p:nvSpPr>
          <p:cNvPr id="4" name="テキスト プレースホルダー 3">
            <a:extLst>
              <a:ext uri="{FF2B5EF4-FFF2-40B4-BE49-F238E27FC236}">
                <a16:creationId xmlns:a16="http://schemas.microsoft.com/office/drawing/2014/main" id="{41FF9023-B138-468A-A3A9-1CDC7F7F8865}"/>
              </a:ext>
            </a:extLst>
          </p:cNvPr>
          <p:cNvSpPr>
            <a:spLocks noGrp="1"/>
          </p:cNvSpPr>
          <p:nvPr>
            <p:ph type="body" sz="half" idx="2"/>
          </p:nvPr>
        </p:nvSpPr>
        <p:spPr>
          <a:xfrm>
            <a:off x="435428" y="1518443"/>
            <a:ext cx="4976327" cy="758226"/>
          </a:xfrm>
        </p:spPr>
        <p:txBody>
          <a:bodyPr/>
          <a:lstStyle/>
          <a:p>
            <a:r>
              <a:rPr lang="en-US" altLang="ja-JP" sz="4400" b="1" dirty="0">
                <a:solidFill>
                  <a:srgbClr val="FF0000"/>
                </a:solidFill>
              </a:rPr>
              <a:t>TensorFlow</a:t>
            </a:r>
            <a:r>
              <a:rPr lang="en-US" altLang="ja-JP" sz="4400" b="1" dirty="0"/>
              <a:t> </a:t>
            </a:r>
          </a:p>
          <a:p>
            <a:endParaRPr kumimoji="1" lang="ja-JP" altLang="en-US" dirty="0"/>
          </a:p>
        </p:txBody>
      </p:sp>
      <p:sp>
        <p:nvSpPr>
          <p:cNvPr id="7" name="正方形/長方形 6">
            <a:extLst>
              <a:ext uri="{FF2B5EF4-FFF2-40B4-BE49-F238E27FC236}">
                <a16:creationId xmlns:a16="http://schemas.microsoft.com/office/drawing/2014/main" id="{D9DF76DE-B279-4DEE-8A06-AE9F431D1DE1}"/>
              </a:ext>
            </a:extLst>
          </p:cNvPr>
          <p:cNvSpPr/>
          <p:nvPr/>
        </p:nvSpPr>
        <p:spPr>
          <a:xfrm>
            <a:off x="8645237" y="0"/>
            <a:ext cx="3546764" cy="1967345"/>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EC49EB9E-4BFF-47BB-9C8F-BC9FBBFD5F1D}"/>
              </a:ext>
            </a:extLst>
          </p:cNvPr>
          <p:cNvSpPr/>
          <p:nvPr/>
        </p:nvSpPr>
        <p:spPr>
          <a:xfrm>
            <a:off x="436585" y="2463426"/>
            <a:ext cx="5945554" cy="4154984"/>
          </a:xfrm>
          <a:prstGeom prst="rect">
            <a:avLst/>
          </a:prstGeom>
        </p:spPr>
        <p:txBody>
          <a:bodyPr wrap="square">
            <a:spAutoFit/>
          </a:bodyPr>
          <a:lstStyle/>
          <a:p>
            <a:r>
              <a:rPr lang="en-US" altLang="ja-JP" sz="2400" dirty="0">
                <a:solidFill>
                  <a:srgbClr val="3D3D3D"/>
                </a:solidFill>
                <a:latin typeface="Roboto"/>
              </a:rPr>
              <a:t>TensorFlow </a:t>
            </a:r>
            <a:r>
              <a:rPr lang="ja-JP" altLang="en-US" sz="2400" dirty="0">
                <a:solidFill>
                  <a:srgbClr val="3D3D3D"/>
                </a:solidFill>
                <a:latin typeface="Roboto"/>
              </a:rPr>
              <a:t>の最大の特徴として、ニューラルネットワークを構築できる点が挙げられます。ニューラルネットワークとは、人間の脳の神経回路の一部を模した数理モデルであり、人工知能（ </a:t>
            </a:r>
            <a:r>
              <a:rPr lang="en-US" altLang="ja-JP" sz="2400" dirty="0">
                <a:solidFill>
                  <a:srgbClr val="3D3D3D"/>
                </a:solidFill>
                <a:latin typeface="Roboto"/>
              </a:rPr>
              <a:t>AI </a:t>
            </a:r>
            <a:r>
              <a:rPr lang="ja-JP" altLang="en-US" sz="2400" dirty="0">
                <a:solidFill>
                  <a:srgbClr val="3D3D3D"/>
                </a:solidFill>
                <a:latin typeface="Roboto"/>
              </a:rPr>
              <a:t>）が学習や推論など、人間と同じような高度な判断を行うために必要なものです。</a:t>
            </a:r>
            <a:endParaRPr lang="en-US" altLang="ja-JP" sz="2400" dirty="0">
              <a:solidFill>
                <a:srgbClr val="3D3D3D"/>
              </a:solidFill>
              <a:latin typeface="Roboto"/>
            </a:endParaRPr>
          </a:p>
          <a:p>
            <a:endParaRPr lang="en-US" altLang="ja-JP" sz="2400" dirty="0">
              <a:solidFill>
                <a:srgbClr val="3D3D3D"/>
              </a:solidFill>
              <a:latin typeface="Roboto"/>
            </a:endParaRPr>
          </a:p>
          <a:p>
            <a:r>
              <a:rPr lang="ja-JP" altLang="en-US" sz="2400" dirty="0"/>
              <a:t>本プロジェクトでは</a:t>
            </a:r>
            <a:endParaRPr lang="en-US" altLang="ja-JP" sz="2400" dirty="0"/>
          </a:p>
          <a:p>
            <a:r>
              <a:rPr lang="ja-JP" altLang="en-US" sz="2400" dirty="0"/>
              <a:t>音程と長さでそれぞれ中間層が</a:t>
            </a:r>
            <a:r>
              <a:rPr lang="en-US" altLang="ja-JP" sz="2400" dirty="0"/>
              <a:t>3</a:t>
            </a:r>
            <a:r>
              <a:rPr lang="ja-JP" altLang="en-US" sz="2400" dirty="0"/>
              <a:t>層ずつになっております</a:t>
            </a:r>
            <a:endParaRPr lang="en-US" altLang="ja-JP" sz="2400" dirty="0"/>
          </a:p>
        </p:txBody>
      </p:sp>
    </p:spTree>
    <p:extLst>
      <p:ext uri="{BB962C8B-B14F-4D97-AF65-F5344CB8AC3E}">
        <p14:creationId xmlns:p14="http://schemas.microsoft.com/office/powerpoint/2010/main" val="21637843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239086-0EF7-4A7E-80FC-A3197BFF5F4A}"/>
              </a:ext>
            </a:extLst>
          </p:cNvPr>
          <p:cNvSpPr>
            <a:spLocks noGrp="1"/>
          </p:cNvSpPr>
          <p:nvPr>
            <p:ph type="title"/>
          </p:nvPr>
        </p:nvSpPr>
        <p:spPr/>
        <p:txBody>
          <a:bodyPr/>
          <a:lstStyle/>
          <a:p>
            <a:r>
              <a:rPr lang="en-US" altLang="ja-JP" dirty="0"/>
              <a:t>WEBGUI</a:t>
            </a:r>
            <a:r>
              <a:rPr lang="ja-JP" altLang="en-US" dirty="0"/>
              <a:t>の仕組み</a:t>
            </a:r>
            <a:endParaRPr kumimoji="1" lang="ja-JP" altLang="en-US" dirty="0"/>
          </a:p>
        </p:txBody>
      </p:sp>
      <p:sp>
        <p:nvSpPr>
          <p:cNvPr id="3" name="コンテンツ プレースホルダー 2">
            <a:extLst>
              <a:ext uri="{FF2B5EF4-FFF2-40B4-BE49-F238E27FC236}">
                <a16:creationId xmlns:a16="http://schemas.microsoft.com/office/drawing/2014/main" id="{006610B6-6291-43C4-A94F-98F87E484DCC}"/>
              </a:ext>
            </a:extLst>
          </p:cNvPr>
          <p:cNvSpPr>
            <a:spLocks noGrp="1"/>
          </p:cNvSpPr>
          <p:nvPr>
            <p:ph sz="half" idx="1"/>
          </p:nvPr>
        </p:nvSpPr>
        <p:spPr>
          <a:xfrm>
            <a:off x="643890" y="1990205"/>
            <a:ext cx="5181600" cy="4351338"/>
          </a:xfrm>
        </p:spPr>
        <p:txBody>
          <a:bodyPr/>
          <a:lstStyle/>
          <a:p>
            <a:pPr marL="0" indent="0">
              <a:buNone/>
            </a:pPr>
            <a:r>
              <a:rPr kumimoji="1" lang="ja-JP" altLang="en-US" dirty="0"/>
              <a:t>鍵盤を引く動作は</a:t>
            </a:r>
            <a:r>
              <a:rPr lang="ja-JP" altLang="en-US" dirty="0"/>
              <a:t>イベント処理で音と鍵盤の押下した時の色を変えています。</a:t>
            </a:r>
            <a:endParaRPr lang="en-US" altLang="ja-JP" dirty="0"/>
          </a:p>
          <a:p>
            <a:pPr marL="0" indent="0">
              <a:buNone/>
            </a:pPr>
            <a:r>
              <a:rPr kumimoji="1" lang="ja-JP" altLang="en-US" dirty="0"/>
              <a:t>また</a:t>
            </a:r>
            <a:endParaRPr kumimoji="1" lang="en-US" altLang="ja-JP" dirty="0"/>
          </a:p>
          <a:p>
            <a:pPr marL="0" indent="0">
              <a:buNone/>
            </a:pPr>
            <a:r>
              <a:rPr lang="ja-JP" altLang="en-US" dirty="0"/>
              <a:t>楽譜表示は</a:t>
            </a:r>
            <a:r>
              <a:rPr lang="en-US" altLang="ja-JP" dirty="0"/>
              <a:t>abc.js</a:t>
            </a:r>
            <a:r>
              <a:rPr lang="ja-JP" altLang="en-US" dirty="0"/>
              <a:t>の機能を使用しています。</a:t>
            </a:r>
            <a:endParaRPr kumimoji="1" lang="en-US" altLang="ja-JP" dirty="0"/>
          </a:p>
        </p:txBody>
      </p:sp>
      <p:pic>
        <p:nvPicPr>
          <p:cNvPr id="9" name="コンテンツ プレースホルダー 8">
            <a:extLst>
              <a:ext uri="{FF2B5EF4-FFF2-40B4-BE49-F238E27FC236}">
                <a16:creationId xmlns:a16="http://schemas.microsoft.com/office/drawing/2014/main" id="{D7FE7CF4-D112-403F-8B47-971424D2464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6975" y="1990205"/>
            <a:ext cx="4616523" cy="4663021"/>
          </a:xfrm>
        </p:spPr>
      </p:pic>
      <p:sp>
        <p:nvSpPr>
          <p:cNvPr id="10" name="正方形/長方形 9">
            <a:extLst>
              <a:ext uri="{FF2B5EF4-FFF2-40B4-BE49-F238E27FC236}">
                <a16:creationId xmlns:a16="http://schemas.microsoft.com/office/drawing/2014/main" id="{CBCCDE59-0CB2-42DD-82C5-0F9D949D409F}"/>
              </a:ext>
            </a:extLst>
          </p:cNvPr>
          <p:cNvSpPr/>
          <p:nvPr/>
        </p:nvSpPr>
        <p:spPr>
          <a:xfrm>
            <a:off x="8287352" y="0"/>
            <a:ext cx="3904649" cy="1967345"/>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22215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4197A6-6AD0-4259-A2CD-EB48FFC12C21}"/>
              </a:ext>
            </a:extLst>
          </p:cNvPr>
          <p:cNvSpPr>
            <a:spLocks noGrp="1"/>
          </p:cNvSpPr>
          <p:nvPr>
            <p:ph type="title"/>
          </p:nvPr>
        </p:nvSpPr>
        <p:spPr>
          <a:xfrm>
            <a:off x="839788" y="365125"/>
            <a:ext cx="7665583" cy="1325563"/>
          </a:xfrm>
        </p:spPr>
        <p:txBody>
          <a:bodyPr>
            <a:normAutofit/>
          </a:bodyPr>
          <a:lstStyle/>
          <a:p>
            <a:r>
              <a:rPr kumimoji="1" lang="en-US" altLang="ja-JP" sz="5400" b="1" dirty="0"/>
              <a:t>J</a:t>
            </a:r>
            <a:r>
              <a:rPr lang="en-US" altLang="ja-JP" sz="5400" b="1" dirty="0"/>
              <a:t>avaScript</a:t>
            </a:r>
            <a:r>
              <a:rPr lang="ja-JP" altLang="en-US" sz="5400" b="1" dirty="0"/>
              <a:t>のライブラリ</a:t>
            </a:r>
            <a:endParaRPr kumimoji="1" lang="ja-JP" altLang="en-US" sz="5400" b="1" dirty="0"/>
          </a:p>
        </p:txBody>
      </p:sp>
      <p:sp>
        <p:nvSpPr>
          <p:cNvPr id="3" name="テキスト プレースホルダー 2">
            <a:extLst>
              <a:ext uri="{FF2B5EF4-FFF2-40B4-BE49-F238E27FC236}">
                <a16:creationId xmlns:a16="http://schemas.microsoft.com/office/drawing/2014/main" id="{D104D7CC-F779-433D-AE3C-87186E0F5E42}"/>
              </a:ext>
            </a:extLst>
          </p:cNvPr>
          <p:cNvSpPr>
            <a:spLocks noGrp="1"/>
          </p:cNvSpPr>
          <p:nvPr>
            <p:ph type="body" idx="1"/>
          </p:nvPr>
        </p:nvSpPr>
        <p:spPr>
          <a:xfrm>
            <a:off x="517835" y="1681163"/>
            <a:ext cx="3850965" cy="823912"/>
          </a:xfrm>
        </p:spPr>
        <p:txBody>
          <a:bodyPr>
            <a:normAutofit/>
          </a:bodyPr>
          <a:lstStyle/>
          <a:p>
            <a:r>
              <a:rPr lang="en-US" altLang="ja-JP" sz="4000" dirty="0">
                <a:solidFill>
                  <a:srgbClr val="FF0000"/>
                </a:solidFill>
              </a:rPr>
              <a:t>a</a:t>
            </a:r>
            <a:r>
              <a:rPr kumimoji="1" lang="en-US" altLang="ja-JP" sz="4000" dirty="0">
                <a:solidFill>
                  <a:srgbClr val="FF0000"/>
                </a:solidFill>
              </a:rPr>
              <a:t>bc.js</a:t>
            </a:r>
            <a:endParaRPr kumimoji="1" lang="ja-JP" altLang="en-US" sz="4000" dirty="0">
              <a:solidFill>
                <a:srgbClr val="FF0000"/>
              </a:solidFill>
            </a:endParaRPr>
          </a:p>
        </p:txBody>
      </p:sp>
      <p:sp>
        <p:nvSpPr>
          <p:cNvPr id="4" name="コンテンツ プレースホルダー 3">
            <a:extLst>
              <a:ext uri="{FF2B5EF4-FFF2-40B4-BE49-F238E27FC236}">
                <a16:creationId xmlns:a16="http://schemas.microsoft.com/office/drawing/2014/main" id="{0C8F4E48-21EF-4E13-80A5-4B121603A094}"/>
              </a:ext>
            </a:extLst>
          </p:cNvPr>
          <p:cNvSpPr>
            <a:spLocks noGrp="1"/>
          </p:cNvSpPr>
          <p:nvPr>
            <p:ph sz="half" idx="2"/>
          </p:nvPr>
        </p:nvSpPr>
        <p:spPr>
          <a:xfrm>
            <a:off x="447902" y="2505075"/>
            <a:ext cx="5157787" cy="1776639"/>
          </a:xfrm>
        </p:spPr>
        <p:txBody>
          <a:bodyPr/>
          <a:lstStyle/>
          <a:p>
            <a:r>
              <a:rPr lang="en-US" altLang="ja-JP" dirty="0"/>
              <a:t>abc.js</a:t>
            </a:r>
            <a:r>
              <a:rPr lang="ja-JP" altLang="en-US" dirty="0"/>
              <a:t>とは、ブラウザ上で</a:t>
            </a:r>
            <a:endParaRPr lang="en-US" altLang="ja-JP" dirty="0"/>
          </a:p>
          <a:p>
            <a:pPr marL="0" indent="0">
              <a:buNone/>
            </a:pPr>
            <a:r>
              <a:rPr lang="ja-JP" altLang="en-US" dirty="0"/>
              <a:t>楽譜を表示するためのソフトウェアである。</a:t>
            </a:r>
            <a:r>
              <a:rPr lang="en-US" altLang="ja-JP" dirty="0"/>
              <a:t>JavaScript </a:t>
            </a:r>
            <a:r>
              <a:rPr lang="ja-JP" altLang="en-US" dirty="0"/>
              <a:t>と </a:t>
            </a:r>
            <a:r>
              <a:rPr lang="en-US" altLang="ja-JP" dirty="0"/>
              <a:t>SVG </a:t>
            </a:r>
            <a:r>
              <a:rPr lang="ja-JP" altLang="en-US" dirty="0"/>
              <a:t>の技術を用いている。</a:t>
            </a:r>
            <a:endParaRPr kumimoji="1" lang="ja-JP" altLang="en-US" dirty="0"/>
          </a:p>
        </p:txBody>
      </p:sp>
      <p:sp>
        <p:nvSpPr>
          <p:cNvPr id="5" name="テキスト プレースホルダー 4">
            <a:extLst>
              <a:ext uri="{FF2B5EF4-FFF2-40B4-BE49-F238E27FC236}">
                <a16:creationId xmlns:a16="http://schemas.microsoft.com/office/drawing/2014/main" id="{DE5078AA-A5F5-43D0-AEE2-E053876479B8}"/>
              </a:ext>
            </a:extLst>
          </p:cNvPr>
          <p:cNvSpPr>
            <a:spLocks noGrp="1"/>
          </p:cNvSpPr>
          <p:nvPr>
            <p:ph type="body" sz="quarter" idx="3"/>
          </p:nvPr>
        </p:nvSpPr>
        <p:spPr>
          <a:xfrm>
            <a:off x="5416210" y="1681163"/>
            <a:ext cx="5183188" cy="823912"/>
          </a:xfrm>
        </p:spPr>
        <p:txBody>
          <a:bodyPr>
            <a:normAutofit/>
          </a:bodyPr>
          <a:lstStyle/>
          <a:p>
            <a:r>
              <a:rPr lang="en-US" altLang="ja-JP" sz="4000" dirty="0">
                <a:solidFill>
                  <a:srgbClr val="FF0000"/>
                </a:solidFill>
              </a:rPr>
              <a:t>Bootstrap</a:t>
            </a:r>
            <a:endParaRPr kumimoji="1" lang="ja-JP" altLang="en-US" sz="4000" dirty="0">
              <a:solidFill>
                <a:srgbClr val="FF0000"/>
              </a:solidFill>
            </a:endParaRPr>
          </a:p>
        </p:txBody>
      </p:sp>
      <p:sp>
        <p:nvSpPr>
          <p:cNvPr id="6" name="コンテンツ プレースホルダー 5">
            <a:extLst>
              <a:ext uri="{FF2B5EF4-FFF2-40B4-BE49-F238E27FC236}">
                <a16:creationId xmlns:a16="http://schemas.microsoft.com/office/drawing/2014/main" id="{CE424D67-54E6-4C54-A76D-CB7F8926EA53}"/>
              </a:ext>
            </a:extLst>
          </p:cNvPr>
          <p:cNvSpPr>
            <a:spLocks noGrp="1"/>
          </p:cNvSpPr>
          <p:nvPr>
            <p:ph sz="quarter" idx="4"/>
          </p:nvPr>
        </p:nvSpPr>
        <p:spPr>
          <a:xfrm>
            <a:off x="5495471" y="2505075"/>
            <a:ext cx="6019800" cy="3684588"/>
          </a:xfrm>
        </p:spPr>
        <p:txBody>
          <a:bodyPr/>
          <a:lstStyle/>
          <a:p>
            <a:pPr marL="0" indent="0" fontAlgn="base">
              <a:buNone/>
            </a:pPr>
            <a:r>
              <a:rPr lang="ja-JP" altLang="en-US" b="1" dirty="0"/>
              <a:t>デザイン性の確保</a:t>
            </a:r>
            <a:endParaRPr lang="en-US" altLang="ja-JP" b="1" dirty="0"/>
          </a:p>
          <a:p>
            <a:pPr marL="0" indent="0" fontAlgn="base">
              <a:buNone/>
            </a:pPr>
            <a:r>
              <a:rPr lang="ja-JP" altLang="en-US" dirty="0"/>
              <a:t>「見やすさ」や「使いやすさ」に関わる見栄えも重要な要素とされています。</a:t>
            </a:r>
            <a:r>
              <a:rPr lang="en-US" altLang="ja-JP" dirty="0"/>
              <a:t>Bootstrap</a:t>
            </a:r>
            <a:r>
              <a:rPr lang="ja-JP" altLang="en-US" dirty="0"/>
              <a:t>では、あらかじめ用意されている</a:t>
            </a:r>
            <a:r>
              <a:rPr lang="en-US" altLang="ja-JP" dirty="0"/>
              <a:t>CSS</a:t>
            </a:r>
            <a:r>
              <a:rPr lang="ja-JP" altLang="en-US" dirty="0"/>
              <a:t>を適用することで、デザインが全くわからない人でも、ある程度の見栄えを確保することが可能です。</a:t>
            </a:r>
          </a:p>
        </p:txBody>
      </p:sp>
      <p:sp>
        <p:nvSpPr>
          <p:cNvPr id="7" name="正方形/長方形 6">
            <a:extLst>
              <a:ext uri="{FF2B5EF4-FFF2-40B4-BE49-F238E27FC236}">
                <a16:creationId xmlns:a16="http://schemas.microsoft.com/office/drawing/2014/main" id="{B673B75C-03C8-43E5-ABEB-7DA838FC4C6F}"/>
              </a:ext>
            </a:extLst>
          </p:cNvPr>
          <p:cNvSpPr/>
          <p:nvPr/>
        </p:nvSpPr>
        <p:spPr>
          <a:xfrm>
            <a:off x="8645237" y="0"/>
            <a:ext cx="3546764" cy="1967345"/>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1578616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808DAC-6E3F-4297-8A6E-2FAEBAF0E414}"/>
              </a:ext>
            </a:extLst>
          </p:cNvPr>
          <p:cNvSpPr>
            <a:spLocks noGrp="1"/>
          </p:cNvSpPr>
          <p:nvPr>
            <p:ph type="title"/>
          </p:nvPr>
        </p:nvSpPr>
        <p:spPr>
          <a:xfrm>
            <a:off x="839788" y="389151"/>
            <a:ext cx="5952898" cy="1273393"/>
          </a:xfrm>
        </p:spPr>
        <p:txBody>
          <a:bodyPr>
            <a:normAutofit/>
          </a:bodyPr>
          <a:lstStyle/>
          <a:p>
            <a:r>
              <a:rPr kumimoji="1" lang="en-US" altLang="ja-JP" sz="4800" b="1" dirty="0"/>
              <a:t>Web</a:t>
            </a:r>
            <a:r>
              <a:rPr kumimoji="1" lang="ja-JP" altLang="en-US" sz="4800" b="1" dirty="0"/>
              <a:t>ページ</a:t>
            </a:r>
          </a:p>
        </p:txBody>
      </p:sp>
      <p:sp>
        <p:nvSpPr>
          <p:cNvPr id="7" name="正方形/長方形 6">
            <a:extLst>
              <a:ext uri="{FF2B5EF4-FFF2-40B4-BE49-F238E27FC236}">
                <a16:creationId xmlns:a16="http://schemas.microsoft.com/office/drawing/2014/main" id="{41AB9D3B-5670-400A-BCCB-5F614A7A2168}"/>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5F84E326-EAB7-4256-9BC7-1D6105C86E12}"/>
              </a:ext>
            </a:extLst>
          </p:cNvPr>
          <p:cNvSpPr/>
          <p:nvPr/>
        </p:nvSpPr>
        <p:spPr>
          <a:xfrm>
            <a:off x="361837" y="1944301"/>
            <a:ext cx="3164114" cy="46742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solidFill>
                <a:schemeClr val="bg2">
                  <a:lumMod val="25000"/>
                </a:schemeClr>
              </a:solidFill>
            </a:endParaRPr>
          </a:p>
        </p:txBody>
      </p:sp>
      <p:pic>
        <p:nvPicPr>
          <p:cNvPr id="11" name="図 10">
            <a:extLst>
              <a:ext uri="{FF2B5EF4-FFF2-40B4-BE49-F238E27FC236}">
                <a16:creationId xmlns:a16="http://schemas.microsoft.com/office/drawing/2014/main" id="{5F4F0A14-223F-4AF7-B3CF-E927115A6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725" y="3413529"/>
            <a:ext cx="2291052" cy="2291052"/>
          </a:xfrm>
          <a:prstGeom prst="rect">
            <a:avLst/>
          </a:prstGeom>
        </p:spPr>
      </p:pic>
      <p:sp>
        <p:nvSpPr>
          <p:cNvPr id="8" name="テキスト ボックス 7">
            <a:extLst>
              <a:ext uri="{FF2B5EF4-FFF2-40B4-BE49-F238E27FC236}">
                <a16:creationId xmlns:a16="http://schemas.microsoft.com/office/drawing/2014/main" id="{E8962B73-C287-438B-BABC-D3538BEA0023}"/>
              </a:ext>
            </a:extLst>
          </p:cNvPr>
          <p:cNvSpPr txBox="1"/>
          <p:nvPr/>
        </p:nvSpPr>
        <p:spPr>
          <a:xfrm>
            <a:off x="792725" y="2423886"/>
            <a:ext cx="2624879" cy="707886"/>
          </a:xfrm>
          <a:prstGeom prst="rect">
            <a:avLst/>
          </a:prstGeom>
          <a:noFill/>
        </p:spPr>
        <p:txBody>
          <a:bodyPr wrap="square" rtlCol="0">
            <a:spAutoFit/>
          </a:bodyPr>
          <a:lstStyle/>
          <a:p>
            <a:r>
              <a:rPr kumimoji="1" lang="ja-JP" altLang="en-US" sz="4000" dirty="0">
                <a:solidFill>
                  <a:schemeClr val="bg2">
                    <a:lumMod val="25000"/>
                  </a:schemeClr>
                </a:solidFill>
              </a:rPr>
              <a:t>タイトル</a:t>
            </a:r>
          </a:p>
        </p:txBody>
      </p:sp>
      <p:sp>
        <p:nvSpPr>
          <p:cNvPr id="13" name="四角形: 角を丸くする 12">
            <a:extLst>
              <a:ext uri="{FF2B5EF4-FFF2-40B4-BE49-F238E27FC236}">
                <a16:creationId xmlns:a16="http://schemas.microsoft.com/office/drawing/2014/main" id="{DFF7743D-24BB-4CA7-BBFE-62AF9C4D89EC}"/>
              </a:ext>
            </a:extLst>
          </p:cNvPr>
          <p:cNvSpPr/>
          <p:nvPr/>
        </p:nvSpPr>
        <p:spPr>
          <a:xfrm>
            <a:off x="4179604" y="1944301"/>
            <a:ext cx="3164114" cy="46742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solidFill>
                <a:schemeClr val="bg2">
                  <a:lumMod val="25000"/>
                </a:schemeClr>
              </a:solidFill>
            </a:endParaRPr>
          </a:p>
        </p:txBody>
      </p:sp>
      <p:sp>
        <p:nvSpPr>
          <p:cNvPr id="14" name="テキスト ボックス 13">
            <a:extLst>
              <a:ext uri="{FF2B5EF4-FFF2-40B4-BE49-F238E27FC236}">
                <a16:creationId xmlns:a16="http://schemas.microsoft.com/office/drawing/2014/main" id="{316E47C1-F1B1-4445-AE75-26FD35620C00}"/>
              </a:ext>
            </a:extLst>
          </p:cNvPr>
          <p:cNvSpPr txBox="1"/>
          <p:nvPr/>
        </p:nvSpPr>
        <p:spPr>
          <a:xfrm>
            <a:off x="4450835" y="2394858"/>
            <a:ext cx="2624879" cy="954107"/>
          </a:xfrm>
          <a:prstGeom prst="rect">
            <a:avLst/>
          </a:prstGeom>
          <a:noFill/>
        </p:spPr>
        <p:txBody>
          <a:bodyPr wrap="square" rtlCol="0">
            <a:spAutoFit/>
          </a:bodyPr>
          <a:lstStyle/>
          <a:p>
            <a:pPr algn="ctr"/>
            <a:r>
              <a:rPr kumimoji="1" lang="ja-JP" altLang="en-US" sz="2800" b="1" dirty="0">
                <a:solidFill>
                  <a:schemeClr val="bg2">
                    <a:lumMod val="25000"/>
                  </a:schemeClr>
                </a:solidFill>
              </a:rPr>
              <a:t>ミュージックエディタ</a:t>
            </a:r>
          </a:p>
        </p:txBody>
      </p:sp>
      <p:sp>
        <p:nvSpPr>
          <p:cNvPr id="15" name="四角形: 角を丸くする 14">
            <a:extLst>
              <a:ext uri="{FF2B5EF4-FFF2-40B4-BE49-F238E27FC236}">
                <a16:creationId xmlns:a16="http://schemas.microsoft.com/office/drawing/2014/main" id="{F2258237-ECA8-4130-A50F-D4B3B8456A3A}"/>
              </a:ext>
            </a:extLst>
          </p:cNvPr>
          <p:cNvSpPr/>
          <p:nvPr/>
        </p:nvSpPr>
        <p:spPr>
          <a:xfrm>
            <a:off x="7997371" y="1944301"/>
            <a:ext cx="3164114" cy="46742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solidFill>
                <a:schemeClr val="bg2">
                  <a:lumMod val="25000"/>
                </a:schemeClr>
              </a:solidFill>
            </a:endParaRPr>
          </a:p>
        </p:txBody>
      </p:sp>
      <p:sp>
        <p:nvSpPr>
          <p:cNvPr id="16" name="テキスト ボックス 15">
            <a:extLst>
              <a:ext uri="{FF2B5EF4-FFF2-40B4-BE49-F238E27FC236}">
                <a16:creationId xmlns:a16="http://schemas.microsoft.com/office/drawing/2014/main" id="{43BEF55F-E84A-4033-87BA-90BB78DD41EE}"/>
              </a:ext>
            </a:extLst>
          </p:cNvPr>
          <p:cNvSpPr txBox="1"/>
          <p:nvPr/>
        </p:nvSpPr>
        <p:spPr>
          <a:xfrm>
            <a:off x="8428259" y="2423886"/>
            <a:ext cx="2624879" cy="707886"/>
          </a:xfrm>
          <a:prstGeom prst="rect">
            <a:avLst/>
          </a:prstGeom>
          <a:noFill/>
        </p:spPr>
        <p:txBody>
          <a:bodyPr wrap="square" rtlCol="0">
            <a:spAutoFit/>
          </a:bodyPr>
          <a:lstStyle/>
          <a:p>
            <a:r>
              <a:rPr kumimoji="1" lang="ja-JP" altLang="en-US" sz="4000" dirty="0">
                <a:solidFill>
                  <a:schemeClr val="bg2">
                    <a:lumMod val="25000"/>
                  </a:schemeClr>
                </a:solidFill>
              </a:rPr>
              <a:t>タイトル</a:t>
            </a:r>
          </a:p>
        </p:txBody>
      </p:sp>
      <p:grpSp>
        <p:nvGrpSpPr>
          <p:cNvPr id="19" name="グループ化 18">
            <a:extLst>
              <a:ext uri="{FF2B5EF4-FFF2-40B4-BE49-F238E27FC236}">
                <a16:creationId xmlns:a16="http://schemas.microsoft.com/office/drawing/2014/main" id="{3E1031C2-73D5-4C3B-8D42-A6436BB69902}"/>
              </a:ext>
            </a:extLst>
          </p:cNvPr>
          <p:cNvGrpSpPr/>
          <p:nvPr/>
        </p:nvGrpSpPr>
        <p:grpSpPr>
          <a:xfrm>
            <a:off x="4299091" y="3982429"/>
            <a:ext cx="2925140" cy="1359296"/>
            <a:chOff x="406400" y="3275363"/>
            <a:chExt cx="4934858" cy="2257231"/>
          </a:xfrm>
        </p:grpSpPr>
        <p:pic>
          <p:nvPicPr>
            <p:cNvPr id="17" name="コンテンツ プレースホルダー 21">
              <a:extLst>
                <a:ext uri="{FF2B5EF4-FFF2-40B4-BE49-F238E27FC236}">
                  <a16:creationId xmlns:a16="http://schemas.microsoft.com/office/drawing/2014/main" id="{608CEB36-4A67-4722-8C86-37F6EAA88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400" y="4473774"/>
              <a:ext cx="4934858" cy="1058820"/>
            </a:xfrm>
            <a:prstGeom prst="rect">
              <a:avLst/>
            </a:prstGeom>
          </p:spPr>
        </p:pic>
        <p:pic>
          <p:nvPicPr>
            <p:cNvPr id="18" name="図 17">
              <a:extLst>
                <a:ext uri="{FF2B5EF4-FFF2-40B4-BE49-F238E27FC236}">
                  <a16:creationId xmlns:a16="http://schemas.microsoft.com/office/drawing/2014/main" id="{739E4AE9-DF3D-4AFE-BD8F-80F6E29E11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742" y="3275363"/>
              <a:ext cx="3984931" cy="961345"/>
            </a:xfrm>
            <a:prstGeom prst="rect">
              <a:avLst/>
            </a:prstGeom>
          </p:spPr>
        </p:pic>
      </p:grpSp>
    </p:spTree>
    <p:extLst>
      <p:ext uri="{BB962C8B-B14F-4D97-AF65-F5344CB8AC3E}">
        <p14:creationId xmlns:p14="http://schemas.microsoft.com/office/powerpoint/2010/main" val="25661756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40428C-C842-4E9B-9753-D4AEB8ACD5CC}"/>
              </a:ext>
            </a:extLst>
          </p:cNvPr>
          <p:cNvSpPr>
            <a:spLocks noGrp="1"/>
          </p:cNvSpPr>
          <p:nvPr>
            <p:ph type="title"/>
          </p:nvPr>
        </p:nvSpPr>
        <p:spPr/>
        <p:txBody>
          <a:bodyPr>
            <a:normAutofit/>
          </a:bodyPr>
          <a:lstStyle/>
          <a:p>
            <a:r>
              <a:rPr kumimoji="1" lang="ja-JP" altLang="en-US" sz="4800" dirty="0"/>
              <a:t>発表の流れ</a:t>
            </a:r>
          </a:p>
        </p:txBody>
      </p:sp>
      <p:sp>
        <p:nvSpPr>
          <p:cNvPr id="3" name="テキスト ボックス 2">
            <a:extLst>
              <a:ext uri="{FF2B5EF4-FFF2-40B4-BE49-F238E27FC236}">
                <a16:creationId xmlns:a16="http://schemas.microsoft.com/office/drawing/2014/main" id="{9733422F-0C07-4AEE-A9DB-DB7984FD0928}"/>
              </a:ext>
            </a:extLst>
          </p:cNvPr>
          <p:cNvSpPr txBox="1"/>
          <p:nvPr/>
        </p:nvSpPr>
        <p:spPr>
          <a:xfrm>
            <a:off x="1396885" y="1690688"/>
            <a:ext cx="6917344" cy="4832092"/>
          </a:xfrm>
          <a:prstGeom prst="rect">
            <a:avLst/>
          </a:prstGeom>
          <a:noFill/>
        </p:spPr>
        <p:txBody>
          <a:bodyPr wrap="square" rtlCol="0">
            <a:spAutoFit/>
          </a:bodyPr>
          <a:lstStyle/>
          <a:p>
            <a:pPr marL="342900" indent="-342900">
              <a:buFont typeface="+mj-ea"/>
              <a:buAutoNum type="circleNumDbPlain"/>
            </a:pPr>
            <a:r>
              <a:rPr lang="ja-JP" altLang="en-US" sz="2800" dirty="0"/>
              <a:t>アプリの機能</a:t>
            </a:r>
            <a:endParaRPr lang="en-US" altLang="ja-JP" sz="2800" dirty="0"/>
          </a:p>
          <a:p>
            <a:pPr marL="342900" indent="-342900">
              <a:buFont typeface="+mj-ea"/>
              <a:buAutoNum type="circleNumDbPlain"/>
            </a:pPr>
            <a:endParaRPr lang="en-US" altLang="ja-JP" sz="2800" dirty="0"/>
          </a:p>
          <a:p>
            <a:pPr marL="342900" indent="-342900">
              <a:buFont typeface="+mj-ea"/>
              <a:buAutoNum type="circleNumDbPlain"/>
            </a:pPr>
            <a:r>
              <a:rPr lang="en-US" altLang="ja-JP" sz="2800" dirty="0"/>
              <a:t>WEB</a:t>
            </a:r>
            <a:r>
              <a:rPr lang="ja-JP" altLang="en-US" sz="2800" dirty="0"/>
              <a:t>ページについて</a:t>
            </a:r>
            <a:endParaRPr lang="en-US" altLang="ja-JP" sz="2800" dirty="0"/>
          </a:p>
          <a:p>
            <a:pPr marL="342900" indent="-342900">
              <a:buFont typeface="+mj-ea"/>
              <a:buAutoNum type="circleNumDbPlain"/>
            </a:pPr>
            <a:endParaRPr lang="en-US" altLang="ja-JP" sz="2800" dirty="0"/>
          </a:p>
          <a:p>
            <a:pPr marL="342900" indent="-342900">
              <a:buFont typeface="+mj-ea"/>
              <a:buAutoNum type="circleNumDbPlain"/>
            </a:pPr>
            <a:r>
              <a:rPr lang="ja-JP" altLang="en-US" sz="2800" dirty="0"/>
              <a:t>自動作曲について</a:t>
            </a:r>
            <a:endParaRPr lang="en-US" altLang="ja-JP" sz="2800" dirty="0"/>
          </a:p>
          <a:p>
            <a:pPr marL="342900" indent="-342900">
              <a:buFont typeface="+mj-ea"/>
              <a:buAutoNum type="circleNumDbPlain"/>
            </a:pPr>
            <a:endParaRPr lang="en-US" altLang="ja-JP" sz="2800" dirty="0"/>
          </a:p>
          <a:p>
            <a:pPr marL="342900" indent="-342900">
              <a:buFont typeface="+mj-ea"/>
              <a:buAutoNum type="circleNumDbPlain"/>
            </a:pPr>
            <a:r>
              <a:rPr lang="ja-JP" altLang="en-US" sz="2800" dirty="0"/>
              <a:t>デモンストレーション</a:t>
            </a:r>
            <a:endParaRPr lang="en-US" altLang="ja-JP" sz="2800" dirty="0"/>
          </a:p>
          <a:p>
            <a:pPr marL="342900" indent="-342900">
              <a:buFont typeface="+mj-ea"/>
              <a:buAutoNum type="circleNumDbPlain"/>
            </a:pPr>
            <a:endParaRPr lang="en-US" altLang="ja-JP" sz="2800" dirty="0"/>
          </a:p>
          <a:p>
            <a:pPr marL="342900" indent="-342900">
              <a:buFont typeface="+mj-ea"/>
              <a:buAutoNum type="circleNumDbPlain"/>
            </a:pPr>
            <a:r>
              <a:rPr lang="ja-JP" altLang="en-US" sz="2800" dirty="0"/>
              <a:t>今後の課題</a:t>
            </a:r>
            <a:endParaRPr lang="en-US" altLang="ja-JP" sz="2800" dirty="0"/>
          </a:p>
          <a:p>
            <a:pPr marL="342900" indent="-342900">
              <a:buFont typeface="+mj-ea"/>
              <a:buAutoNum type="circleNumDbPlain"/>
            </a:pPr>
            <a:endParaRPr lang="en-US" altLang="ja-JP" sz="2800" dirty="0"/>
          </a:p>
          <a:p>
            <a:pPr marL="342900" indent="-342900">
              <a:buFont typeface="+mj-ea"/>
              <a:buAutoNum type="circleNumDbPlain"/>
            </a:pPr>
            <a:r>
              <a:rPr lang="ja-JP" altLang="en-US" sz="2800" dirty="0"/>
              <a:t>まとめ</a:t>
            </a:r>
            <a:endParaRPr lang="en-US" altLang="ja-JP" sz="2800" dirty="0"/>
          </a:p>
        </p:txBody>
      </p:sp>
      <p:sp>
        <p:nvSpPr>
          <p:cNvPr id="5" name="正方形/長方形 4">
            <a:extLst>
              <a:ext uri="{FF2B5EF4-FFF2-40B4-BE49-F238E27FC236}">
                <a16:creationId xmlns:a16="http://schemas.microsoft.com/office/drawing/2014/main" id="{904E364D-643C-4DBB-924C-7B31E7D31ECA}"/>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963800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11EBC71-EE30-45B1-9051-4FA759C3970F}"/>
              </a:ext>
            </a:extLst>
          </p:cNvPr>
          <p:cNvSpPr txBox="1"/>
          <p:nvPr/>
        </p:nvSpPr>
        <p:spPr>
          <a:xfrm>
            <a:off x="754743" y="1708015"/>
            <a:ext cx="10913979" cy="2062103"/>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ゲーム音楽風の曲を</a:t>
            </a:r>
            <a:r>
              <a:rPr lang="en-US" altLang="ja-JP" sz="3200" dirty="0"/>
              <a:t>AI</a:t>
            </a:r>
            <a:r>
              <a:rPr lang="ja-JP" altLang="en-US" sz="3200" dirty="0"/>
              <a:t>が自動作曲</a:t>
            </a:r>
            <a:endParaRPr lang="en-US" altLang="ja-JP" sz="3200" dirty="0"/>
          </a:p>
          <a:p>
            <a:pPr marL="457200" indent="-457200">
              <a:buFont typeface="Arial" panose="020B0604020202020204" pitchFamily="34" charset="0"/>
              <a:buChar char="•"/>
            </a:pPr>
            <a:endParaRPr lang="en-US" altLang="ja-JP" sz="3200" dirty="0"/>
          </a:p>
          <a:p>
            <a:pPr marL="457200" indent="-457200">
              <a:buFont typeface="Arial" panose="020B0604020202020204" pitchFamily="34" charset="0"/>
              <a:buChar char="•"/>
            </a:pPr>
            <a:endParaRPr lang="en-US" altLang="ja-JP" sz="3200" dirty="0"/>
          </a:p>
          <a:p>
            <a:endParaRPr lang="en-US" altLang="ja-JP" sz="3200" dirty="0"/>
          </a:p>
        </p:txBody>
      </p:sp>
      <p:sp>
        <p:nvSpPr>
          <p:cNvPr id="2" name="タイトル 1">
            <a:extLst>
              <a:ext uri="{FF2B5EF4-FFF2-40B4-BE49-F238E27FC236}">
                <a16:creationId xmlns:a16="http://schemas.microsoft.com/office/drawing/2014/main" id="{46C3960C-0935-4B79-84EE-CA3EDDF9BE55}"/>
              </a:ext>
            </a:extLst>
          </p:cNvPr>
          <p:cNvSpPr>
            <a:spLocks noGrp="1"/>
          </p:cNvSpPr>
          <p:nvPr>
            <p:ph type="title" idx="4294967295"/>
          </p:nvPr>
        </p:nvSpPr>
        <p:spPr>
          <a:xfrm>
            <a:off x="508000" y="551542"/>
            <a:ext cx="6879771" cy="961345"/>
          </a:xfrm>
        </p:spPr>
        <p:txBody>
          <a:bodyPr>
            <a:normAutofit/>
          </a:bodyPr>
          <a:lstStyle/>
          <a:p>
            <a:r>
              <a:rPr kumimoji="1" lang="en-US" altLang="ja-JP" sz="6000" b="1" kern="1200" dirty="0">
                <a:solidFill>
                  <a:schemeClr val="tx1">
                    <a:lumMod val="65000"/>
                    <a:lumOff val="35000"/>
                  </a:schemeClr>
                </a:solidFill>
                <a:effectLst/>
                <a:latin typeface="Trebuchet MS" panose="020B0603020202020204" pitchFamily="34" charset="0"/>
                <a:ea typeface="游ゴシック" panose="020B0400000000000000" pitchFamily="50" charset="-128"/>
                <a:cs typeface="+mn-cs"/>
              </a:rPr>
              <a:t>bit composer</a:t>
            </a:r>
            <a:endParaRPr kumimoji="1" lang="ja-JP" altLang="en-US" b="1" dirty="0">
              <a:solidFill>
                <a:schemeClr val="tx1">
                  <a:lumMod val="65000"/>
                  <a:lumOff val="35000"/>
                </a:schemeClr>
              </a:solidFill>
              <a:latin typeface="Trebuchet MS" panose="020B0603020202020204" pitchFamily="34" charset="0"/>
            </a:endParaRPr>
          </a:p>
        </p:txBody>
      </p:sp>
      <p:pic>
        <p:nvPicPr>
          <p:cNvPr id="6" name="コンテンツ プレースホルダー 21">
            <a:extLst>
              <a:ext uri="{FF2B5EF4-FFF2-40B4-BE49-F238E27FC236}">
                <a16:creationId xmlns:a16="http://schemas.microsoft.com/office/drawing/2014/main" id="{417CAD13-733A-443C-AEED-FB797109F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4473774"/>
            <a:ext cx="4934858" cy="1058820"/>
          </a:xfrm>
          <a:prstGeom prst="rect">
            <a:avLst/>
          </a:prstGeom>
        </p:spPr>
      </p:pic>
      <p:pic>
        <p:nvPicPr>
          <p:cNvPr id="8" name="図 7">
            <a:extLst>
              <a:ext uri="{FF2B5EF4-FFF2-40B4-BE49-F238E27FC236}">
                <a16:creationId xmlns:a16="http://schemas.microsoft.com/office/drawing/2014/main" id="{2A6B7A88-3FE2-42B8-82CB-8B46F4404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742" y="3275363"/>
            <a:ext cx="3984931" cy="961345"/>
          </a:xfrm>
          <a:prstGeom prst="rect">
            <a:avLst/>
          </a:prstGeom>
        </p:spPr>
      </p:pic>
      <p:sp>
        <p:nvSpPr>
          <p:cNvPr id="9" name="矢印: 右 8">
            <a:extLst>
              <a:ext uri="{FF2B5EF4-FFF2-40B4-BE49-F238E27FC236}">
                <a16:creationId xmlns:a16="http://schemas.microsoft.com/office/drawing/2014/main" id="{44EA5A01-5E8D-4F28-94BF-322E658F9607}"/>
              </a:ext>
            </a:extLst>
          </p:cNvPr>
          <p:cNvSpPr/>
          <p:nvPr/>
        </p:nvSpPr>
        <p:spPr>
          <a:xfrm rot="20252498">
            <a:off x="5508170" y="3416116"/>
            <a:ext cx="1175661" cy="6762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5E95912F-80B3-402D-99F4-275B8D3D86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6189" y="4997890"/>
            <a:ext cx="1262438" cy="1262438"/>
          </a:xfrm>
          <a:prstGeom prst="rect">
            <a:avLst/>
          </a:prstGeom>
        </p:spPr>
      </p:pic>
      <p:pic>
        <p:nvPicPr>
          <p:cNvPr id="13" name="図 12">
            <a:extLst>
              <a:ext uri="{FF2B5EF4-FFF2-40B4-BE49-F238E27FC236}">
                <a16:creationId xmlns:a16="http://schemas.microsoft.com/office/drawing/2014/main" id="{732C202D-B5A9-4909-95DD-223DF42194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5320" y="4821468"/>
            <a:ext cx="1615279" cy="1615279"/>
          </a:xfrm>
          <a:prstGeom prst="rect">
            <a:avLst/>
          </a:prstGeom>
        </p:spPr>
      </p:pic>
      <p:pic>
        <p:nvPicPr>
          <p:cNvPr id="15" name="図 14">
            <a:extLst>
              <a:ext uri="{FF2B5EF4-FFF2-40B4-BE49-F238E27FC236}">
                <a16:creationId xmlns:a16="http://schemas.microsoft.com/office/drawing/2014/main" id="{1FC837DC-FC06-4390-AA6E-08DA7D7FD8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78607" y="5057010"/>
            <a:ext cx="1144196" cy="1144196"/>
          </a:xfrm>
          <a:prstGeom prst="rect">
            <a:avLst/>
          </a:prstGeom>
        </p:spPr>
      </p:pic>
      <p:pic>
        <p:nvPicPr>
          <p:cNvPr id="17" name="図 16">
            <a:extLst>
              <a:ext uri="{FF2B5EF4-FFF2-40B4-BE49-F238E27FC236}">
                <a16:creationId xmlns:a16="http://schemas.microsoft.com/office/drawing/2014/main" id="{B1F40864-6378-4FCC-89AA-A0E84BD83E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22803" y="4980668"/>
            <a:ext cx="1279660" cy="1279660"/>
          </a:xfrm>
          <a:prstGeom prst="rect">
            <a:avLst/>
          </a:prstGeom>
        </p:spPr>
      </p:pic>
      <p:pic>
        <p:nvPicPr>
          <p:cNvPr id="21" name="図 20">
            <a:extLst>
              <a:ext uri="{FF2B5EF4-FFF2-40B4-BE49-F238E27FC236}">
                <a16:creationId xmlns:a16="http://schemas.microsoft.com/office/drawing/2014/main" id="{EC355A81-94A7-4DF1-803F-857BBB00A34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52376" y="2751743"/>
            <a:ext cx="5424346" cy="573146"/>
          </a:xfrm>
          <a:prstGeom prst="rect">
            <a:avLst/>
          </a:prstGeom>
        </p:spPr>
      </p:pic>
      <p:sp>
        <p:nvSpPr>
          <p:cNvPr id="22" name="矢印: 下 21">
            <a:extLst>
              <a:ext uri="{FF2B5EF4-FFF2-40B4-BE49-F238E27FC236}">
                <a16:creationId xmlns:a16="http://schemas.microsoft.com/office/drawing/2014/main" id="{A7A9F575-6E40-41B8-BFCD-0C4B7FEE2ACA}"/>
              </a:ext>
            </a:extLst>
          </p:cNvPr>
          <p:cNvSpPr/>
          <p:nvPr/>
        </p:nvSpPr>
        <p:spPr>
          <a:xfrm>
            <a:off x="7083191" y="3815588"/>
            <a:ext cx="369137" cy="878790"/>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下 22">
            <a:extLst>
              <a:ext uri="{FF2B5EF4-FFF2-40B4-BE49-F238E27FC236}">
                <a16:creationId xmlns:a16="http://schemas.microsoft.com/office/drawing/2014/main" id="{735DD447-1C39-4529-82B9-FDCEBB5EFC9A}"/>
              </a:ext>
            </a:extLst>
          </p:cNvPr>
          <p:cNvSpPr/>
          <p:nvPr/>
        </p:nvSpPr>
        <p:spPr>
          <a:xfrm>
            <a:off x="9490683" y="3815588"/>
            <a:ext cx="369137" cy="878790"/>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下 23">
            <a:extLst>
              <a:ext uri="{FF2B5EF4-FFF2-40B4-BE49-F238E27FC236}">
                <a16:creationId xmlns:a16="http://schemas.microsoft.com/office/drawing/2014/main" id="{D30CE0B1-3EE6-4BFC-8F94-CC6D7D04861A}"/>
              </a:ext>
            </a:extLst>
          </p:cNvPr>
          <p:cNvSpPr/>
          <p:nvPr/>
        </p:nvSpPr>
        <p:spPr>
          <a:xfrm>
            <a:off x="8338390" y="3815588"/>
            <a:ext cx="369137" cy="878790"/>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05276589-1FC2-439F-AB3F-E17B45E2FB1C}"/>
              </a:ext>
            </a:extLst>
          </p:cNvPr>
          <p:cNvSpPr/>
          <p:nvPr/>
        </p:nvSpPr>
        <p:spPr>
          <a:xfrm>
            <a:off x="10778064" y="3822751"/>
            <a:ext cx="369137" cy="800376"/>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16386A7-F75F-4BEF-B107-878CE6C6F7D9}"/>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58059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up)">
                                      <p:cBhvr>
                                        <p:cTn id="29" dur="500"/>
                                        <p:tgtEl>
                                          <p:spTgt spid="2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up)">
                                      <p:cBhvr>
                                        <p:cTn id="32" dur="500"/>
                                        <p:tgtEl>
                                          <p:spTgt spid="24"/>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up)">
                                      <p:cBhvr>
                                        <p:cTn id="35" dur="500"/>
                                        <p:tgtEl>
                                          <p:spTgt spid="2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up)">
                                      <p:cBhvr>
                                        <p:cTn id="38" dur="500"/>
                                        <p:tgtEl>
                                          <p:spTgt spid="25"/>
                                        </p:tgtEl>
                                      </p:cBhvr>
                                    </p:animEffect>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par>
                          <p:cTn id="43" fill="hold">
                            <p:stCondLst>
                              <p:cond delay="1000"/>
                            </p:stCondLst>
                            <p:childTnLst>
                              <p:par>
                                <p:cTn id="44" presetID="22" presetClass="entr" presetSubtype="1"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par>
                          <p:cTn id="47" fill="hold">
                            <p:stCondLst>
                              <p:cond delay="1500"/>
                            </p:stCondLst>
                            <p:childTnLst>
                              <p:par>
                                <p:cTn id="48" presetID="22" presetClass="entr" presetSubtype="1"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up)">
                                      <p:cBhvr>
                                        <p:cTn id="50" dur="500"/>
                                        <p:tgtEl>
                                          <p:spTgt spid="15"/>
                                        </p:tgtEl>
                                      </p:cBhvr>
                                    </p:animEffect>
                                  </p:childTnLst>
                                </p:cTn>
                              </p:par>
                            </p:childTnLst>
                          </p:cTn>
                        </p:par>
                        <p:par>
                          <p:cTn id="51" fill="hold">
                            <p:stCondLst>
                              <p:cond delay="2000"/>
                            </p:stCondLst>
                            <p:childTnLst>
                              <p:par>
                                <p:cTn id="52" presetID="22" presetClass="entr" presetSubtype="1" fill="hold"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22" grpId="0" animBg="1"/>
      <p:bldP spid="23"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7D4D360-3452-403B-A802-00F2AC9725F0}"/>
              </a:ext>
            </a:extLst>
          </p:cNvPr>
          <p:cNvSpPr>
            <a:spLocks noGrp="1"/>
          </p:cNvSpPr>
          <p:nvPr>
            <p:ph type="title"/>
          </p:nvPr>
        </p:nvSpPr>
        <p:spPr>
          <a:xfrm>
            <a:off x="977900" y="196980"/>
            <a:ext cx="3823010" cy="1293028"/>
          </a:xfrm>
        </p:spPr>
        <p:txBody>
          <a:bodyPr>
            <a:normAutofit fontScale="90000"/>
          </a:bodyPr>
          <a:lstStyle/>
          <a:p>
            <a:r>
              <a:rPr kumimoji="1" lang="ja-JP" altLang="en-US" b="1" dirty="0">
                <a:solidFill>
                  <a:schemeClr val="tx1">
                    <a:lumMod val="65000"/>
                    <a:lumOff val="35000"/>
                  </a:schemeClr>
                </a:solidFill>
                <a:latin typeface="+mn-lt"/>
              </a:rPr>
              <a:t>システムの構成</a:t>
            </a:r>
          </a:p>
        </p:txBody>
      </p:sp>
      <p:sp>
        <p:nvSpPr>
          <p:cNvPr id="13" name="テキスト ボックス 12">
            <a:extLst>
              <a:ext uri="{FF2B5EF4-FFF2-40B4-BE49-F238E27FC236}">
                <a16:creationId xmlns:a16="http://schemas.microsoft.com/office/drawing/2014/main" id="{D2EC5B4D-3CEA-45D4-8A0C-A52B40544298}"/>
              </a:ext>
            </a:extLst>
          </p:cNvPr>
          <p:cNvSpPr txBox="1"/>
          <p:nvPr/>
        </p:nvSpPr>
        <p:spPr>
          <a:xfrm>
            <a:off x="8500090" y="569071"/>
            <a:ext cx="2294021" cy="621341"/>
          </a:xfrm>
          <a:prstGeom prst="rect">
            <a:avLst/>
          </a:prstGeom>
          <a:noFill/>
        </p:spPr>
        <p:txBody>
          <a:bodyPr wrap="square" rtlCol="0">
            <a:spAutoFit/>
          </a:bodyPr>
          <a:lstStyle/>
          <a:p>
            <a:endParaRPr kumimoji="1" lang="ja-JP" altLang="en-US" dirty="0"/>
          </a:p>
        </p:txBody>
      </p:sp>
      <p:sp>
        <p:nvSpPr>
          <p:cNvPr id="6" name="テキスト ボックス 5">
            <a:extLst>
              <a:ext uri="{FF2B5EF4-FFF2-40B4-BE49-F238E27FC236}">
                <a16:creationId xmlns:a16="http://schemas.microsoft.com/office/drawing/2014/main" id="{4560422A-0E17-4CFD-BEB9-7760F9CBBC2F}"/>
              </a:ext>
            </a:extLst>
          </p:cNvPr>
          <p:cNvSpPr txBox="1"/>
          <p:nvPr/>
        </p:nvSpPr>
        <p:spPr>
          <a:xfrm>
            <a:off x="6536746" y="2600875"/>
            <a:ext cx="1718455" cy="369332"/>
          </a:xfrm>
          <a:prstGeom prst="rect">
            <a:avLst/>
          </a:prstGeom>
          <a:noFill/>
        </p:spPr>
        <p:txBody>
          <a:bodyPr wrap="square" rtlCol="0">
            <a:spAutoFit/>
          </a:bodyPr>
          <a:lstStyle/>
          <a:p>
            <a:endParaRPr kumimoji="1" lang="ja-JP" altLang="en-US" dirty="0"/>
          </a:p>
        </p:txBody>
      </p:sp>
      <p:grpSp>
        <p:nvGrpSpPr>
          <p:cNvPr id="10" name="グループ化 9">
            <a:extLst>
              <a:ext uri="{FF2B5EF4-FFF2-40B4-BE49-F238E27FC236}">
                <a16:creationId xmlns:a16="http://schemas.microsoft.com/office/drawing/2014/main" id="{BC384ED3-F2CA-4265-81B4-9512F7AFB0AE}"/>
              </a:ext>
            </a:extLst>
          </p:cNvPr>
          <p:cNvGrpSpPr/>
          <p:nvPr/>
        </p:nvGrpSpPr>
        <p:grpSpPr>
          <a:xfrm>
            <a:off x="648314" y="1058779"/>
            <a:ext cx="10423182" cy="5602241"/>
            <a:chOff x="981144" y="1836601"/>
            <a:chExt cx="11086668" cy="4714911"/>
          </a:xfrm>
        </p:grpSpPr>
        <p:cxnSp>
          <p:nvCxnSpPr>
            <p:cNvPr id="19" name="直線コネクタ 18">
              <a:extLst>
                <a:ext uri="{FF2B5EF4-FFF2-40B4-BE49-F238E27FC236}">
                  <a16:creationId xmlns:a16="http://schemas.microsoft.com/office/drawing/2014/main" id="{A0D37746-D309-40AE-A0C0-3A39F14887DA}"/>
                </a:ext>
              </a:extLst>
            </p:cNvPr>
            <p:cNvCxnSpPr>
              <a:cxnSpLocks/>
              <a:stCxn id="17" idx="3"/>
            </p:cNvCxnSpPr>
            <p:nvPr/>
          </p:nvCxnSpPr>
          <p:spPr>
            <a:xfrm>
              <a:off x="4917429" y="3415477"/>
              <a:ext cx="486441" cy="0"/>
            </a:xfrm>
            <a:prstGeom prst="line">
              <a:avLst/>
            </a:prstGeom>
          </p:spPr>
          <p:style>
            <a:lnRef idx="1">
              <a:schemeClr val="accent6"/>
            </a:lnRef>
            <a:fillRef idx="0">
              <a:schemeClr val="accent6"/>
            </a:fillRef>
            <a:effectRef idx="0">
              <a:schemeClr val="accent6"/>
            </a:effectRef>
            <a:fontRef idx="minor">
              <a:schemeClr val="tx1"/>
            </a:fontRef>
          </p:style>
        </p:cxnSp>
        <p:grpSp>
          <p:nvGrpSpPr>
            <p:cNvPr id="3" name="グループ化 2">
              <a:extLst>
                <a:ext uri="{FF2B5EF4-FFF2-40B4-BE49-F238E27FC236}">
                  <a16:creationId xmlns:a16="http://schemas.microsoft.com/office/drawing/2014/main" id="{A363515F-582E-486F-8337-D44AC2A6D036}"/>
                </a:ext>
              </a:extLst>
            </p:cNvPr>
            <p:cNvGrpSpPr/>
            <p:nvPr/>
          </p:nvGrpSpPr>
          <p:grpSpPr>
            <a:xfrm>
              <a:off x="981144" y="1836601"/>
              <a:ext cx="11086668" cy="4714911"/>
              <a:chOff x="1053901" y="1731748"/>
              <a:chExt cx="11582255" cy="4867215"/>
            </a:xfrm>
          </p:grpSpPr>
          <p:pic>
            <p:nvPicPr>
              <p:cNvPr id="8" name="図 7">
                <a:extLst>
                  <a:ext uri="{FF2B5EF4-FFF2-40B4-BE49-F238E27FC236}">
                    <a16:creationId xmlns:a16="http://schemas.microsoft.com/office/drawing/2014/main" id="{7ECD8D03-A540-4384-92DB-DC4154AD1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53901" y="2827390"/>
                <a:ext cx="1516349" cy="1293028"/>
              </a:xfrm>
              <a:prstGeom prst="rect">
                <a:avLst/>
              </a:prstGeom>
            </p:spPr>
          </p:pic>
          <p:sp>
            <p:nvSpPr>
              <p:cNvPr id="9" name="矢印: 右 8">
                <a:extLst>
                  <a:ext uri="{FF2B5EF4-FFF2-40B4-BE49-F238E27FC236}">
                    <a16:creationId xmlns:a16="http://schemas.microsoft.com/office/drawing/2014/main" id="{22232900-CF15-42ED-B61D-004E36DA459A}"/>
                  </a:ext>
                </a:extLst>
              </p:cNvPr>
              <p:cNvSpPr/>
              <p:nvPr/>
            </p:nvSpPr>
            <p:spPr>
              <a:xfrm>
                <a:off x="3061722" y="3145706"/>
                <a:ext cx="930442" cy="56548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F635ED6F-6CE3-4C81-B91F-622759D54A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8279" y="2777694"/>
                <a:ext cx="1167864" cy="1167864"/>
              </a:xfrm>
              <a:prstGeom prst="rect">
                <a:avLst/>
              </a:prstGeom>
            </p:spPr>
          </p:pic>
          <p:sp>
            <p:nvSpPr>
              <p:cNvPr id="20" name="テキスト ボックス 19">
                <a:extLst>
                  <a:ext uri="{FF2B5EF4-FFF2-40B4-BE49-F238E27FC236}">
                    <a16:creationId xmlns:a16="http://schemas.microsoft.com/office/drawing/2014/main" id="{EE46EACE-71CE-49D5-8C38-4DEC4EDA1C9E}"/>
                  </a:ext>
                </a:extLst>
              </p:cNvPr>
              <p:cNvSpPr txBox="1"/>
              <p:nvPr/>
            </p:nvSpPr>
            <p:spPr>
              <a:xfrm>
                <a:off x="1072255" y="4382578"/>
                <a:ext cx="1718456" cy="369332"/>
              </a:xfrm>
              <a:prstGeom prst="rect">
                <a:avLst/>
              </a:prstGeom>
              <a:noFill/>
            </p:spPr>
            <p:txBody>
              <a:bodyPr wrap="square" rtlCol="0">
                <a:spAutoFit/>
              </a:bodyPr>
              <a:lstStyle/>
              <a:p>
                <a:pPr algn="ctr"/>
                <a:r>
                  <a:rPr kumimoji="1" lang="ja-JP" altLang="en-US" dirty="0"/>
                  <a:t>ユーザ</a:t>
                </a:r>
              </a:p>
            </p:txBody>
          </p:sp>
          <p:grpSp>
            <p:nvGrpSpPr>
              <p:cNvPr id="23" name="グループ化 22">
                <a:extLst>
                  <a:ext uri="{FF2B5EF4-FFF2-40B4-BE49-F238E27FC236}">
                    <a16:creationId xmlns:a16="http://schemas.microsoft.com/office/drawing/2014/main" id="{413CACD0-2EF9-40DA-A533-DF471D753942}"/>
                  </a:ext>
                </a:extLst>
              </p:cNvPr>
              <p:cNvGrpSpPr/>
              <p:nvPr/>
            </p:nvGrpSpPr>
            <p:grpSpPr>
              <a:xfrm>
                <a:off x="5912025" y="1973121"/>
                <a:ext cx="5143125" cy="4399555"/>
                <a:chOff x="6168761" y="1712782"/>
                <a:chExt cx="4796670" cy="4399555"/>
              </a:xfrm>
            </p:grpSpPr>
            <p:grpSp>
              <p:nvGrpSpPr>
                <p:cNvPr id="15" name="グループ化 14">
                  <a:extLst>
                    <a:ext uri="{FF2B5EF4-FFF2-40B4-BE49-F238E27FC236}">
                      <a16:creationId xmlns:a16="http://schemas.microsoft.com/office/drawing/2014/main" id="{B130732D-09B9-4E65-ADEE-5983671C3596}"/>
                    </a:ext>
                  </a:extLst>
                </p:cNvPr>
                <p:cNvGrpSpPr/>
                <p:nvPr/>
              </p:nvGrpSpPr>
              <p:grpSpPr>
                <a:xfrm>
                  <a:off x="6245046" y="3581188"/>
                  <a:ext cx="4720385" cy="2531149"/>
                  <a:chOff x="6018217" y="3918273"/>
                  <a:chExt cx="4720385" cy="2531149"/>
                </a:xfrm>
              </p:grpSpPr>
              <p:sp>
                <p:nvSpPr>
                  <p:cNvPr id="11" name="四角形: 角を丸くする 10">
                    <a:extLst>
                      <a:ext uri="{FF2B5EF4-FFF2-40B4-BE49-F238E27FC236}">
                        <a16:creationId xmlns:a16="http://schemas.microsoft.com/office/drawing/2014/main" id="{93A19059-D052-447A-924F-5E9291ABD726}"/>
                      </a:ext>
                    </a:extLst>
                  </p:cNvPr>
                  <p:cNvSpPr/>
                  <p:nvPr/>
                </p:nvSpPr>
                <p:spPr>
                  <a:xfrm>
                    <a:off x="6018217" y="4804814"/>
                    <a:ext cx="2757307" cy="164460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3200" dirty="0"/>
                  </a:p>
                </p:txBody>
              </p:sp>
              <p:sp>
                <p:nvSpPr>
                  <p:cNvPr id="12" name="テキスト ボックス 11">
                    <a:extLst>
                      <a:ext uri="{FF2B5EF4-FFF2-40B4-BE49-F238E27FC236}">
                        <a16:creationId xmlns:a16="http://schemas.microsoft.com/office/drawing/2014/main" id="{D0E94323-8F75-4A70-A78E-EEA688500E66}"/>
                      </a:ext>
                    </a:extLst>
                  </p:cNvPr>
                  <p:cNvSpPr txBox="1"/>
                  <p:nvPr/>
                </p:nvSpPr>
                <p:spPr>
                  <a:xfrm>
                    <a:off x="9256848" y="3918273"/>
                    <a:ext cx="1481754" cy="413036"/>
                  </a:xfrm>
                  <a:prstGeom prst="rect">
                    <a:avLst/>
                  </a:prstGeom>
                  <a:noFill/>
                </p:spPr>
                <p:txBody>
                  <a:bodyPr wrap="square" rtlCol="0">
                    <a:spAutoFit/>
                  </a:bodyPr>
                  <a:lstStyle/>
                  <a:p>
                    <a:endParaRPr kumimoji="1" lang="ja-JP" altLang="en-US" sz="2000" b="1" dirty="0">
                      <a:solidFill>
                        <a:schemeClr val="bg1"/>
                      </a:solidFill>
                    </a:endParaRPr>
                  </a:p>
                </p:txBody>
              </p:sp>
            </p:grpSp>
            <p:sp>
              <p:nvSpPr>
                <p:cNvPr id="21" name="四角形: 角を丸くする 20">
                  <a:extLst>
                    <a:ext uri="{FF2B5EF4-FFF2-40B4-BE49-F238E27FC236}">
                      <a16:creationId xmlns:a16="http://schemas.microsoft.com/office/drawing/2014/main" id="{C29707AB-F090-4A48-B64A-2FF4BBC21EE0}"/>
                    </a:ext>
                  </a:extLst>
                </p:cNvPr>
                <p:cNvSpPr/>
                <p:nvPr/>
              </p:nvSpPr>
              <p:spPr>
                <a:xfrm>
                  <a:off x="6168761" y="1712782"/>
                  <a:ext cx="2599949" cy="1738069"/>
                </a:xfrm>
                <a:prstGeom prst="roundRect">
                  <a:avLst/>
                </a:prstGeom>
                <a:solidFill>
                  <a:srgbClr val="92D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3200" dirty="0"/>
                    <a:t>Web</a:t>
                  </a:r>
                  <a:r>
                    <a:rPr kumimoji="1" lang="ja-JP" altLang="en-US" sz="3200" dirty="0"/>
                    <a:t>ページ</a:t>
                  </a:r>
                  <a:endParaRPr kumimoji="1" lang="en-US" altLang="ja-JP" sz="3200" dirty="0"/>
                </a:p>
              </p:txBody>
            </p:sp>
          </p:grpSp>
          <p:sp>
            <p:nvSpPr>
              <p:cNvPr id="27" name="テキスト ボックス 26">
                <a:extLst>
                  <a:ext uri="{FF2B5EF4-FFF2-40B4-BE49-F238E27FC236}">
                    <a16:creationId xmlns:a16="http://schemas.microsoft.com/office/drawing/2014/main" id="{4BA03AC9-8821-48AC-BA65-0549CDC13148}"/>
                  </a:ext>
                </a:extLst>
              </p:cNvPr>
              <p:cNvSpPr txBox="1"/>
              <p:nvPr/>
            </p:nvSpPr>
            <p:spPr>
              <a:xfrm>
                <a:off x="3555063" y="4405670"/>
                <a:ext cx="1947283" cy="586035"/>
              </a:xfrm>
              <a:prstGeom prst="rect">
                <a:avLst/>
              </a:prstGeom>
              <a:noFill/>
            </p:spPr>
            <p:txBody>
              <a:bodyPr wrap="square" rtlCol="0">
                <a:spAutoFit/>
              </a:bodyPr>
              <a:lstStyle/>
              <a:p>
                <a:pPr algn="ctr"/>
                <a:r>
                  <a:rPr lang="en-US" altLang="ja-JP" b="1" dirty="0"/>
                  <a:t>Apache</a:t>
                </a:r>
              </a:p>
              <a:p>
                <a:pPr algn="ctr"/>
                <a:r>
                  <a:rPr kumimoji="1" lang="ja-JP" altLang="en-US" dirty="0"/>
                  <a:t>サーバ</a:t>
                </a:r>
              </a:p>
            </p:txBody>
          </p:sp>
          <p:sp>
            <p:nvSpPr>
              <p:cNvPr id="2" name="四角形: 角を丸くする 1">
                <a:extLst>
                  <a:ext uri="{FF2B5EF4-FFF2-40B4-BE49-F238E27FC236}">
                    <a16:creationId xmlns:a16="http://schemas.microsoft.com/office/drawing/2014/main" id="{3E4728B6-A949-481A-AA16-4CC4E0B49521}"/>
                  </a:ext>
                </a:extLst>
              </p:cNvPr>
              <p:cNvSpPr/>
              <p:nvPr/>
            </p:nvSpPr>
            <p:spPr>
              <a:xfrm>
                <a:off x="5657617" y="1731748"/>
                <a:ext cx="6978539" cy="4867215"/>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F1CD242-3438-41A6-B084-F612C8F20720}"/>
                  </a:ext>
                </a:extLst>
              </p:cNvPr>
              <p:cNvSpPr txBox="1"/>
              <p:nvPr/>
            </p:nvSpPr>
            <p:spPr>
              <a:xfrm>
                <a:off x="5321415" y="2877164"/>
                <a:ext cx="3628866" cy="381262"/>
              </a:xfrm>
              <a:prstGeom prst="rect">
                <a:avLst/>
              </a:prstGeom>
              <a:noFill/>
            </p:spPr>
            <p:txBody>
              <a:bodyPr wrap="square" rtlCol="0">
                <a:spAutoFit/>
              </a:bodyPr>
              <a:lstStyle/>
              <a:p>
                <a:pPr algn="ctr"/>
                <a:endParaRPr lang="en-US" altLang="ja-JP" b="1" dirty="0"/>
              </a:p>
            </p:txBody>
          </p:sp>
        </p:grpSp>
      </p:grpSp>
      <p:sp>
        <p:nvSpPr>
          <p:cNvPr id="5" name="矢印: 下 4">
            <a:extLst>
              <a:ext uri="{FF2B5EF4-FFF2-40B4-BE49-F238E27FC236}">
                <a16:creationId xmlns:a16="http://schemas.microsoft.com/office/drawing/2014/main" id="{FCB024A7-5A96-43FB-87BB-5B7A462F3E4C}"/>
              </a:ext>
            </a:extLst>
          </p:cNvPr>
          <p:cNvSpPr/>
          <p:nvPr/>
        </p:nvSpPr>
        <p:spPr>
          <a:xfrm>
            <a:off x="5264820" y="3518220"/>
            <a:ext cx="870857" cy="89793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上 13">
            <a:extLst>
              <a:ext uri="{FF2B5EF4-FFF2-40B4-BE49-F238E27FC236}">
                <a16:creationId xmlns:a16="http://schemas.microsoft.com/office/drawing/2014/main" id="{5FE8F1E3-DFBC-4681-AB9C-5DB6E8CA5E85}"/>
              </a:ext>
            </a:extLst>
          </p:cNvPr>
          <p:cNvSpPr/>
          <p:nvPr/>
        </p:nvSpPr>
        <p:spPr>
          <a:xfrm>
            <a:off x="6460389" y="3460271"/>
            <a:ext cx="827628" cy="8677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id="{292416DE-C061-48BB-8487-20174CC81A10}"/>
              </a:ext>
            </a:extLst>
          </p:cNvPr>
          <p:cNvSpPr/>
          <p:nvPr/>
        </p:nvSpPr>
        <p:spPr>
          <a:xfrm>
            <a:off x="7807729" y="2114385"/>
            <a:ext cx="2014377" cy="1256447"/>
          </a:xfrm>
          <a:prstGeom prst="wedgeRectCallout">
            <a:avLst>
              <a:gd name="adj1" fmla="val -68475"/>
              <a:gd name="adj2" fmla="val 890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自動作曲した曲</a:t>
            </a:r>
            <a:endParaRPr lang="en-US" altLang="ja-JP" dirty="0">
              <a:solidFill>
                <a:schemeClr val="bg1"/>
              </a:solidFill>
            </a:endParaRPr>
          </a:p>
          <a:p>
            <a:pPr algn="ctr"/>
            <a:r>
              <a:rPr lang="ja-JP" altLang="en-US" dirty="0">
                <a:solidFill>
                  <a:schemeClr val="bg1"/>
                </a:solidFill>
              </a:rPr>
              <a:t>が返ってくる</a:t>
            </a:r>
            <a:endParaRPr kumimoji="1" lang="ja-JP" altLang="en-US" dirty="0">
              <a:solidFill>
                <a:schemeClr val="bg1"/>
              </a:solidFill>
            </a:endParaRPr>
          </a:p>
        </p:txBody>
      </p:sp>
      <p:sp>
        <p:nvSpPr>
          <p:cNvPr id="18" name="吹き出し: 四角形 17">
            <a:extLst>
              <a:ext uri="{FF2B5EF4-FFF2-40B4-BE49-F238E27FC236}">
                <a16:creationId xmlns:a16="http://schemas.microsoft.com/office/drawing/2014/main" id="{A533D1B2-8CA5-4AF3-82A5-614CD2BA0F0A}"/>
              </a:ext>
            </a:extLst>
          </p:cNvPr>
          <p:cNvSpPr/>
          <p:nvPr/>
        </p:nvSpPr>
        <p:spPr>
          <a:xfrm>
            <a:off x="2279510" y="5143640"/>
            <a:ext cx="2327054" cy="1109756"/>
          </a:xfrm>
          <a:prstGeom prst="wedgeRectCallout">
            <a:avLst>
              <a:gd name="adj1" fmla="val 78328"/>
              <a:gd name="adj2" fmla="val -124439"/>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ユーザの入力から</a:t>
            </a:r>
            <a:endParaRPr kumimoji="1" lang="en-US" altLang="ja-JP" dirty="0"/>
          </a:p>
          <a:p>
            <a:pPr algn="ctr"/>
            <a:r>
              <a:rPr kumimoji="1" lang="ja-JP" altLang="en-US" dirty="0"/>
              <a:t>情報を受け取る</a:t>
            </a:r>
          </a:p>
        </p:txBody>
      </p:sp>
      <p:sp>
        <p:nvSpPr>
          <p:cNvPr id="22" name="テキスト ボックス 21">
            <a:extLst>
              <a:ext uri="{FF2B5EF4-FFF2-40B4-BE49-F238E27FC236}">
                <a16:creationId xmlns:a16="http://schemas.microsoft.com/office/drawing/2014/main" id="{6E58A353-9A79-4C28-808B-B9D2661CD08E}"/>
              </a:ext>
            </a:extLst>
          </p:cNvPr>
          <p:cNvSpPr txBox="1"/>
          <p:nvPr/>
        </p:nvSpPr>
        <p:spPr>
          <a:xfrm>
            <a:off x="4396021" y="4899123"/>
            <a:ext cx="3893526" cy="1354217"/>
          </a:xfrm>
          <a:prstGeom prst="rect">
            <a:avLst/>
          </a:prstGeom>
          <a:noFill/>
        </p:spPr>
        <p:txBody>
          <a:bodyPr wrap="square" rtlCol="0">
            <a:spAutoFit/>
          </a:bodyPr>
          <a:lstStyle/>
          <a:p>
            <a:pPr algn="ctr"/>
            <a:r>
              <a:rPr lang="en-US" altLang="ja-JP" sz="3200" dirty="0">
                <a:solidFill>
                  <a:schemeClr val="bg1"/>
                </a:solidFill>
              </a:rPr>
              <a:t>Python</a:t>
            </a:r>
          </a:p>
          <a:p>
            <a:pPr algn="ctr"/>
            <a:r>
              <a:rPr lang="ja-JP" altLang="en-US" sz="3200" dirty="0">
                <a:solidFill>
                  <a:schemeClr val="bg1"/>
                </a:solidFill>
              </a:rPr>
              <a:t>プログラム</a:t>
            </a:r>
            <a:endParaRPr lang="en-US" altLang="ja-JP" sz="3200" dirty="0">
              <a:solidFill>
                <a:schemeClr val="bg1"/>
              </a:solidFill>
            </a:endParaRPr>
          </a:p>
          <a:p>
            <a:endParaRPr kumimoji="1" lang="ja-JP" altLang="en-US" dirty="0"/>
          </a:p>
        </p:txBody>
      </p:sp>
      <p:sp>
        <p:nvSpPr>
          <p:cNvPr id="26" name="正方形/長方形 25">
            <a:extLst>
              <a:ext uri="{FF2B5EF4-FFF2-40B4-BE49-F238E27FC236}">
                <a16:creationId xmlns:a16="http://schemas.microsoft.com/office/drawing/2014/main" id="{C1E4EB23-9E52-4F19-B193-AD3040F53B39}"/>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E77C1E75-DBF0-4468-B6B4-B834663898ED}"/>
              </a:ext>
            </a:extLst>
          </p:cNvPr>
          <p:cNvCxnSpPr/>
          <p:nvPr/>
        </p:nvCxnSpPr>
        <p:spPr>
          <a:xfrm>
            <a:off x="7754478" y="5457371"/>
            <a:ext cx="535069" cy="0"/>
          </a:xfrm>
          <a:prstGeom prst="line">
            <a:avLst/>
          </a:prstGeom>
          <a:ln/>
        </p:spPr>
        <p:style>
          <a:lnRef idx="2">
            <a:schemeClr val="accent3"/>
          </a:lnRef>
          <a:fillRef idx="0">
            <a:schemeClr val="accent3"/>
          </a:fillRef>
          <a:effectRef idx="1">
            <a:schemeClr val="accent3"/>
          </a:effectRef>
          <a:fontRef idx="minor">
            <a:schemeClr val="tx1"/>
          </a:fontRef>
        </p:style>
      </p:cxnSp>
      <p:sp>
        <p:nvSpPr>
          <p:cNvPr id="29" name="四角形: 角を丸くする 28">
            <a:extLst>
              <a:ext uri="{FF2B5EF4-FFF2-40B4-BE49-F238E27FC236}">
                <a16:creationId xmlns:a16="http://schemas.microsoft.com/office/drawing/2014/main" id="{06E6CD4E-160B-4A0B-A4EF-EE7D375FEB4C}"/>
              </a:ext>
            </a:extLst>
          </p:cNvPr>
          <p:cNvSpPr/>
          <p:nvPr/>
        </p:nvSpPr>
        <p:spPr>
          <a:xfrm>
            <a:off x="8289547" y="4535033"/>
            <a:ext cx="2243337" cy="1865527"/>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30" name="テキスト ボックス 29">
            <a:extLst>
              <a:ext uri="{FF2B5EF4-FFF2-40B4-BE49-F238E27FC236}">
                <a16:creationId xmlns:a16="http://schemas.microsoft.com/office/drawing/2014/main" id="{DA6E45AD-4116-43CE-A72D-0B9332BFF7E6}"/>
              </a:ext>
            </a:extLst>
          </p:cNvPr>
          <p:cNvSpPr txBox="1"/>
          <p:nvPr/>
        </p:nvSpPr>
        <p:spPr>
          <a:xfrm>
            <a:off x="8500090" y="4682468"/>
            <a:ext cx="1941047" cy="1631216"/>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000" dirty="0"/>
              <a:t>Flask</a:t>
            </a:r>
          </a:p>
          <a:p>
            <a:pPr marL="285750" indent="-285750">
              <a:buFont typeface="Arial" panose="020B0604020202020204" pitchFamily="34" charset="0"/>
              <a:buChar char="•"/>
            </a:pPr>
            <a:r>
              <a:rPr lang="en-US" altLang="ja-JP" sz="2000" dirty="0" err="1"/>
              <a:t>Tensorflow</a:t>
            </a:r>
            <a:endParaRPr lang="en-US" altLang="ja-JP" sz="2000" dirty="0"/>
          </a:p>
          <a:p>
            <a:pPr marL="285750" indent="-285750">
              <a:buFont typeface="Arial" panose="020B0604020202020204" pitchFamily="34" charset="0"/>
              <a:buChar char="•"/>
            </a:pPr>
            <a:r>
              <a:rPr lang="en-US" altLang="ja-JP" sz="2000" dirty="0"/>
              <a:t>music21</a:t>
            </a:r>
            <a:endParaRPr kumimoji="1" lang="en-US" altLang="ja-JP" sz="2000" dirty="0"/>
          </a:p>
          <a:p>
            <a:pPr marL="285750" indent="-285750">
              <a:buFont typeface="Arial" panose="020B0604020202020204" pitchFamily="34" charset="0"/>
              <a:buChar char="•"/>
            </a:pPr>
            <a:r>
              <a:rPr lang="en-US" altLang="ja-JP" sz="2000" dirty="0" err="1"/>
              <a:t>FluidSynth</a:t>
            </a:r>
            <a:endParaRPr lang="en-US" altLang="ja-JP" sz="2000" dirty="0"/>
          </a:p>
          <a:p>
            <a:pPr marL="285750" indent="-285750">
              <a:buFont typeface="Arial" panose="020B0604020202020204" pitchFamily="34" charset="0"/>
              <a:buChar char="•"/>
            </a:pPr>
            <a:r>
              <a:rPr lang="en-US" altLang="ja-JP" sz="2000" dirty="0" err="1"/>
              <a:t>LilyPond</a:t>
            </a:r>
            <a:endParaRPr kumimoji="1" lang="ja-JP" altLang="en-US" dirty="0"/>
          </a:p>
        </p:txBody>
      </p:sp>
    </p:spTree>
    <p:extLst>
      <p:ext uri="{BB962C8B-B14F-4D97-AF65-F5344CB8AC3E}">
        <p14:creationId xmlns:p14="http://schemas.microsoft.com/office/powerpoint/2010/main" val="28263077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54BC50-3672-4E36-B845-B0805C656BB2}"/>
              </a:ext>
            </a:extLst>
          </p:cNvPr>
          <p:cNvSpPr>
            <a:spLocks noGrp="1"/>
          </p:cNvSpPr>
          <p:nvPr>
            <p:ph type="ctrTitle"/>
          </p:nvPr>
        </p:nvSpPr>
        <p:spPr>
          <a:xfrm>
            <a:off x="718456" y="674914"/>
            <a:ext cx="8186058" cy="761999"/>
          </a:xfrm>
        </p:spPr>
        <p:txBody>
          <a:bodyPr>
            <a:normAutofit/>
          </a:bodyPr>
          <a:lstStyle/>
          <a:p>
            <a:pPr algn="l"/>
            <a:r>
              <a:rPr lang="ja-JP" altLang="en-US" sz="4400" b="1" dirty="0"/>
              <a:t>メロディ入力画面</a:t>
            </a:r>
            <a:endParaRPr kumimoji="1" lang="ja-JP" altLang="en-US" sz="4400" dirty="0"/>
          </a:p>
        </p:txBody>
      </p:sp>
      <p:pic>
        <p:nvPicPr>
          <p:cNvPr id="5" name="図 4">
            <a:extLst>
              <a:ext uri="{FF2B5EF4-FFF2-40B4-BE49-F238E27FC236}">
                <a16:creationId xmlns:a16="http://schemas.microsoft.com/office/drawing/2014/main" id="{F5F0E29A-0691-4E79-A908-D08668F0B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541" y="2373086"/>
            <a:ext cx="8198458" cy="3810000"/>
          </a:xfrm>
          <a:prstGeom prst="rect">
            <a:avLst/>
          </a:prstGeom>
        </p:spPr>
      </p:pic>
      <p:sp>
        <p:nvSpPr>
          <p:cNvPr id="13" name="四角形: 角を丸くする 12">
            <a:extLst>
              <a:ext uri="{FF2B5EF4-FFF2-40B4-BE49-F238E27FC236}">
                <a16:creationId xmlns:a16="http://schemas.microsoft.com/office/drawing/2014/main" id="{A5819BAB-CDF2-4099-8468-5D4BA1BA98DB}"/>
              </a:ext>
            </a:extLst>
          </p:cNvPr>
          <p:cNvSpPr/>
          <p:nvPr/>
        </p:nvSpPr>
        <p:spPr>
          <a:xfrm>
            <a:off x="3503084" y="4644572"/>
            <a:ext cx="8505372"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1EEA26F2-C636-471A-93E2-119DFCEF10BB}"/>
              </a:ext>
            </a:extLst>
          </p:cNvPr>
          <p:cNvSpPr/>
          <p:nvPr/>
        </p:nvSpPr>
        <p:spPr>
          <a:xfrm>
            <a:off x="5642883" y="2453408"/>
            <a:ext cx="4225774" cy="7036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0B969CBF-DFF3-4613-AA03-1A69E2106414}"/>
              </a:ext>
            </a:extLst>
          </p:cNvPr>
          <p:cNvSpPr/>
          <p:nvPr/>
        </p:nvSpPr>
        <p:spPr>
          <a:xfrm>
            <a:off x="957943" y="2072408"/>
            <a:ext cx="2220685" cy="1386114"/>
          </a:xfrm>
          <a:prstGeom prst="round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9230031D-28C0-46B4-97E8-72C6A4E402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945" y="2423597"/>
            <a:ext cx="1495425" cy="733425"/>
          </a:xfrm>
          <a:prstGeom prst="rect">
            <a:avLst/>
          </a:prstGeom>
        </p:spPr>
      </p:pic>
      <p:cxnSp>
        <p:nvCxnSpPr>
          <p:cNvPr id="19" name="直線コネクタ 18">
            <a:extLst>
              <a:ext uri="{FF2B5EF4-FFF2-40B4-BE49-F238E27FC236}">
                <a16:creationId xmlns:a16="http://schemas.microsoft.com/office/drawing/2014/main" id="{322AA55D-9716-450A-AB65-C9700585B553}"/>
              </a:ext>
            </a:extLst>
          </p:cNvPr>
          <p:cNvCxnSpPr>
            <a:cxnSpLocks/>
            <a:stCxn id="15" idx="3"/>
          </p:cNvCxnSpPr>
          <p:nvPr/>
        </p:nvCxnSpPr>
        <p:spPr>
          <a:xfrm flipV="1">
            <a:off x="3178628" y="2739799"/>
            <a:ext cx="2464255" cy="25666"/>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F1757B1-8C40-4ECE-9E71-92C3F766453E}"/>
              </a:ext>
            </a:extLst>
          </p:cNvPr>
          <p:cNvCxnSpPr>
            <a:cxnSpLocks/>
          </p:cNvCxnSpPr>
          <p:nvPr/>
        </p:nvCxnSpPr>
        <p:spPr>
          <a:xfrm>
            <a:off x="3178628" y="2974078"/>
            <a:ext cx="1436915" cy="1670494"/>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22B63893-47BE-4141-98EA-B415868371A9}"/>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86407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right)">
                                      <p:cBhvr>
                                        <p:cTn id="14" dur="500"/>
                                        <p:tgtEl>
                                          <p:spTgt spid="19"/>
                                        </p:tgtEl>
                                      </p:cBhvr>
                                    </p:animEffect>
                                  </p:childTnLst>
                                </p:cTn>
                              </p:par>
                              <p:par>
                                <p:cTn id="15" presetID="22" presetClass="entr" presetSubtype="2"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right)">
                                      <p:cBhvr>
                                        <p:cTn id="17" dur="500"/>
                                        <p:tgtEl>
                                          <p:spTgt spid="20"/>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righ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D0BE5-E01B-45C0-97D2-BA1BA0917915}"/>
              </a:ext>
            </a:extLst>
          </p:cNvPr>
          <p:cNvSpPr>
            <a:spLocks noGrp="1"/>
          </p:cNvSpPr>
          <p:nvPr>
            <p:ph type="title"/>
          </p:nvPr>
        </p:nvSpPr>
        <p:spPr>
          <a:xfrm>
            <a:off x="707571" y="394154"/>
            <a:ext cx="7861856" cy="1325563"/>
          </a:xfrm>
        </p:spPr>
        <p:txBody>
          <a:bodyPr/>
          <a:lstStyle/>
          <a:p>
            <a:r>
              <a:rPr kumimoji="1" lang="ja-JP" altLang="en-US" dirty="0"/>
              <a:t>自動作曲の方法について</a:t>
            </a:r>
          </a:p>
        </p:txBody>
      </p:sp>
      <mc:AlternateContent xmlns:mc="http://schemas.openxmlformats.org/markup-compatibility/2006" xmlns:a14="http://schemas.microsoft.com/office/drawing/2010/main">
        <mc:Choice Requires="a14">
          <p:sp>
            <p:nvSpPr>
              <p:cNvPr id="8" name="フローチャート: 結合子 7">
                <a:extLst>
                  <a:ext uri="{FF2B5EF4-FFF2-40B4-BE49-F238E27FC236}">
                    <a16:creationId xmlns:a16="http://schemas.microsoft.com/office/drawing/2014/main" id="{A608CB45-437C-4573-A936-14D609A46DBE}"/>
                  </a:ext>
                </a:extLst>
              </p:cNvPr>
              <p:cNvSpPr/>
              <p:nvPr/>
            </p:nvSpPr>
            <p:spPr>
              <a:xfrm>
                <a:off x="1265414" y="4173673"/>
                <a:ext cx="767457" cy="7101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0</m:t>
                          </m:r>
                        </m:sub>
                      </m:sSub>
                    </m:oMath>
                  </m:oMathPara>
                </a14:m>
                <a:endParaRPr kumimoji="1" lang="ja-JP" altLang="en-US" dirty="0"/>
              </a:p>
            </p:txBody>
          </p:sp>
        </mc:Choice>
        <mc:Fallback xmlns="">
          <p:sp>
            <p:nvSpPr>
              <p:cNvPr id="8" name="フローチャート: 結合子 7">
                <a:extLst>
                  <a:ext uri="{FF2B5EF4-FFF2-40B4-BE49-F238E27FC236}">
                    <a16:creationId xmlns:a16="http://schemas.microsoft.com/office/drawing/2014/main" id="{A608CB45-437C-4573-A936-14D609A46DBE}"/>
                  </a:ext>
                </a:extLst>
              </p:cNvPr>
              <p:cNvSpPr>
                <a:spLocks noRot="1" noChangeAspect="1" noMove="1" noResize="1" noEditPoints="1" noAdjustHandles="1" noChangeArrowheads="1" noChangeShapeType="1" noTextEdit="1"/>
              </p:cNvSpPr>
              <p:nvPr/>
            </p:nvSpPr>
            <p:spPr>
              <a:xfrm>
                <a:off x="1265414" y="4173673"/>
                <a:ext cx="767457" cy="710172"/>
              </a:xfrm>
              <a:prstGeom prst="flowChartConnector">
                <a:avLst/>
              </a:prstGeom>
              <a:blipFill>
                <a:blip r:embed="rId3"/>
                <a:stretch>
                  <a:fillRect/>
                </a:stretch>
              </a:blipFill>
            </p:spPr>
            <p:txBody>
              <a:bodyPr/>
              <a:lstStyle/>
              <a:p>
                <a:r>
                  <a:rPr lang="ja-JP" altLang="en-US">
                    <a:noFill/>
                  </a:rPr>
                  <a:t> </a:t>
                </a:r>
              </a:p>
            </p:txBody>
          </p:sp>
        </mc:Fallback>
      </mc:AlternateContent>
      <p:sp>
        <p:nvSpPr>
          <p:cNvPr id="16" name="矢印: 右 15">
            <a:extLst>
              <a:ext uri="{FF2B5EF4-FFF2-40B4-BE49-F238E27FC236}">
                <a16:creationId xmlns:a16="http://schemas.microsoft.com/office/drawing/2014/main" id="{E1B2DB39-3376-4335-A8A8-0C6F6C6A6C3A}"/>
              </a:ext>
            </a:extLst>
          </p:cNvPr>
          <p:cNvSpPr/>
          <p:nvPr/>
        </p:nvSpPr>
        <p:spPr>
          <a:xfrm>
            <a:off x="3881194" y="4310601"/>
            <a:ext cx="477293" cy="499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8D353070-D5B9-415B-810A-68B888DD67E0}"/>
              </a:ext>
            </a:extLst>
          </p:cNvPr>
          <p:cNvSpPr/>
          <p:nvPr/>
        </p:nvSpPr>
        <p:spPr>
          <a:xfrm>
            <a:off x="5626556" y="4278326"/>
            <a:ext cx="477292" cy="499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6961A1CA-AD16-430F-8757-5A65AB0AD17B}"/>
              </a:ext>
            </a:extLst>
          </p:cNvPr>
          <p:cNvGrpSpPr/>
          <p:nvPr/>
        </p:nvGrpSpPr>
        <p:grpSpPr>
          <a:xfrm>
            <a:off x="2884492" y="2653561"/>
            <a:ext cx="767457" cy="3750396"/>
            <a:chOff x="2884492" y="2653561"/>
            <a:chExt cx="767457" cy="3750396"/>
          </a:xfrm>
        </p:grpSpPr>
        <mc:AlternateContent xmlns:mc="http://schemas.openxmlformats.org/markup-compatibility/2006" xmlns:a14="http://schemas.microsoft.com/office/drawing/2010/main">
          <mc:Choice Requires="a14">
            <p:sp>
              <p:nvSpPr>
                <p:cNvPr id="6" name="フローチャート: 結合子 5">
                  <a:extLst>
                    <a:ext uri="{FF2B5EF4-FFF2-40B4-BE49-F238E27FC236}">
                      <a16:creationId xmlns:a16="http://schemas.microsoft.com/office/drawing/2014/main" id="{4EBE741B-8DBF-4759-A46B-5FC651F8448B}"/>
                    </a:ext>
                  </a:extLst>
                </p:cNvPr>
                <p:cNvSpPr/>
                <p:nvPr/>
              </p:nvSpPr>
              <p:spPr>
                <a:xfrm>
                  <a:off x="2884492" y="2653561"/>
                  <a:ext cx="767457" cy="71017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𝑦</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6" name="フローチャート: 結合子 5">
                  <a:extLst>
                    <a:ext uri="{FF2B5EF4-FFF2-40B4-BE49-F238E27FC236}">
                      <a16:creationId xmlns:a16="http://schemas.microsoft.com/office/drawing/2014/main" id="{4EBE741B-8DBF-4759-A46B-5FC651F8448B}"/>
                    </a:ext>
                  </a:extLst>
                </p:cNvPr>
                <p:cNvSpPr>
                  <a:spLocks noRot="1" noChangeAspect="1" noMove="1" noResize="1" noEditPoints="1" noAdjustHandles="1" noChangeArrowheads="1" noChangeShapeType="1" noTextEdit="1"/>
                </p:cNvSpPr>
                <p:nvPr/>
              </p:nvSpPr>
              <p:spPr>
                <a:xfrm>
                  <a:off x="2884492" y="2653561"/>
                  <a:ext cx="767457" cy="710172"/>
                </a:xfrm>
                <a:prstGeom prst="flowChartConnector">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フローチャート: 結合子 6">
                  <a:extLst>
                    <a:ext uri="{FF2B5EF4-FFF2-40B4-BE49-F238E27FC236}">
                      <a16:creationId xmlns:a16="http://schemas.microsoft.com/office/drawing/2014/main" id="{4E1FA4F6-ACE0-461A-B1F4-D16C2E750FD8}"/>
                    </a:ext>
                  </a:extLst>
                </p:cNvPr>
                <p:cNvSpPr/>
                <p:nvPr/>
              </p:nvSpPr>
              <p:spPr>
                <a:xfrm>
                  <a:off x="2884492" y="4173673"/>
                  <a:ext cx="767457" cy="7101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  </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7" name="フローチャート: 結合子 6">
                  <a:extLst>
                    <a:ext uri="{FF2B5EF4-FFF2-40B4-BE49-F238E27FC236}">
                      <a16:creationId xmlns:a16="http://schemas.microsoft.com/office/drawing/2014/main" id="{4E1FA4F6-ACE0-461A-B1F4-D16C2E750FD8}"/>
                    </a:ext>
                  </a:extLst>
                </p:cNvPr>
                <p:cNvSpPr>
                  <a:spLocks noRot="1" noChangeAspect="1" noMove="1" noResize="1" noEditPoints="1" noAdjustHandles="1" noChangeArrowheads="1" noChangeShapeType="1" noTextEdit="1"/>
                </p:cNvSpPr>
                <p:nvPr/>
              </p:nvSpPr>
              <p:spPr>
                <a:xfrm>
                  <a:off x="2884492" y="4173673"/>
                  <a:ext cx="767457" cy="710172"/>
                </a:xfrm>
                <a:prstGeom prst="flowChartConnector">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フローチャート: 結合子 8">
                  <a:extLst>
                    <a:ext uri="{FF2B5EF4-FFF2-40B4-BE49-F238E27FC236}">
                      <a16:creationId xmlns:a16="http://schemas.microsoft.com/office/drawing/2014/main" id="{61DA2AF9-DBE6-495A-810D-8357044FCA45}"/>
                    </a:ext>
                  </a:extLst>
                </p:cNvPr>
                <p:cNvSpPr/>
                <p:nvPr/>
              </p:nvSpPr>
              <p:spPr>
                <a:xfrm>
                  <a:off x="2884492" y="5693785"/>
                  <a:ext cx="767457" cy="71017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𝑥</m:t>
                            </m:r>
                          </m:e>
                          <m:sub>
                            <m:r>
                              <a:rPr lang="en-US" altLang="ja-JP" b="0" i="1" smtClean="0">
                                <a:latin typeface="Cambria Math" panose="02040503050406030204" pitchFamily="18" charset="0"/>
                              </a:rPr>
                              <m:t>1</m:t>
                            </m:r>
                          </m:sub>
                        </m:sSub>
                      </m:oMath>
                    </m:oMathPara>
                  </a14:m>
                  <a:endParaRPr kumimoji="1" lang="ja-JP" altLang="en-US" dirty="0"/>
                </a:p>
              </p:txBody>
            </p:sp>
          </mc:Choice>
          <mc:Fallback xmlns="">
            <p:sp>
              <p:nvSpPr>
                <p:cNvPr id="9" name="フローチャート: 結合子 8">
                  <a:extLst>
                    <a:ext uri="{FF2B5EF4-FFF2-40B4-BE49-F238E27FC236}">
                      <a16:creationId xmlns:a16="http://schemas.microsoft.com/office/drawing/2014/main" id="{61DA2AF9-DBE6-495A-810D-8357044FCA45}"/>
                    </a:ext>
                  </a:extLst>
                </p:cNvPr>
                <p:cNvSpPr>
                  <a:spLocks noRot="1" noChangeAspect="1" noMove="1" noResize="1" noEditPoints="1" noAdjustHandles="1" noChangeArrowheads="1" noChangeShapeType="1" noTextEdit="1"/>
                </p:cNvSpPr>
                <p:nvPr/>
              </p:nvSpPr>
              <p:spPr>
                <a:xfrm>
                  <a:off x="2884492" y="5693785"/>
                  <a:ext cx="767457" cy="710172"/>
                </a:xfrm>
                <a:prstGeom prst="flowChartConnector">
                  <a:avLst/>
                </a:prstGeom>
                <a:blipFill>
                  <a:blip r:embed="rId6"/>
                  <a:stretch>
                    <a:fillRect/>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C94296AF-0EA5-457B-B88E-DB3DC513158D}"/>
                </a:ext>
              </a:extLst>
            </p:cNvPr>
            <p:cNvSpPr/>
            <p:nvPr/>
          </p:nvSpPr>
          <p:spPr>
            <a:xfrm rot="16200000">
              <a:off x="3043943" y="5018651"/>
              <a:ext cx="441666" cy="54032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E5843F8F-DABB-49F6-99E8-81A4710A7886}"/>
                </a:ext>
              </a:extLst>
            </p:cNvPr>
            <p:cNvSpPr/>
            <p:nvPr/>
          </p:nvSpPr>
          <p:spPr>
            <a:xfrm rot="16200000">
              <a:off x="3047387" y="3505907"/>
              <a:ext cx="441666" cy="54032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3A11D63-5B90-409F-B9E4-D06D9CBDB0B6}"/>
              </a:ext>
            </a:extLst>
          </p:cNvPr>
          <p:cNvGrpSpPr/>
          <p:nvPr/>
        </p:nvGrpSpPr>
        <p:grpSpPr>
          <a:xfrm>
            <a:off x="6375215" y="2652689"/>
            <a:ext cx="767457" cy="3751268"/>
            <a:chOff x="6375215" y="2652689"/>
            <a:chExt cx="767457" cy="3751268"/>
          </a:xfrm>
        </p:grpSpPr>
        <mc:AlternateContent xmlns:mc="http://schemas.openxmlformats.org/markup-compatibility/2006" xmlns:a14="http://schemas.microsoft.com/office/drawing/2010/main">
          <mc:Choice Requires="a14">
            <p:sp>
              <p:nvSpPr>
                <p:cNvPr id="13" name="フローチャート: 結合子 12">
                  <a:extLst>
                    <a:ext uri="{FF2B5EF4-FFF2-40B4-BE49-F238E27FC236}">
                      <a16:creationId xmlns:a16="http://schemas.microsoft.com/office/drawing/2014/main" id="{E30EEC42-39B1-4C52-9267-D562A3D6D36E}"/>
                    </a:ext>
                  </a:extLst>
                </p:cNvPr>
                <p:cNvSpPr/>
                <p:nvPr/>
              </p:nvSpPr>
              <p:spPr>
                <a:xfrm>
                  <a:off x="6375215" y="2652689"/>
                  <a:ext cx="767457" cy="71017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𝑦</m:t>
                            </m:r>
                          </m:e>
                          <m:sub>
                            <m:r>
                              <a:rPr lang="en-US" altLang="ja-JP" b="0" i="1" smtClean="0">
                                <a:latin typeface="Cambria Math" panose="02040503050406030204" pitchFamily="18" charset="0"/>
                              </a:rPr>
                              <m:t>3</m:t>
                            </m:r>
                          </m:sub>
                        </m:sSub>
                      </m:oMath>
                    </m:oMathPara>
                  </a14:m>
                  <a:endParaRPr kumimoji="1" lang="ja-JP" altLang="en-US" dirty="0"/>
                </a:p>
              </p:txBody>
            </p:sp>
          </mc:Choice>
          <mc:Fallback xmlns="">
            <p:sp>
              <p:nvSpPr>
                <p:cNvPr id="13" name="フローチャート: 結合子 12">
                  <a:extLst>
                    <a:ext uri="{FF2B5EF4-FFF2-40B4-BE49-F238E27FC236}">
                      <a16:creationId xmlns:a16="http://schemas.microsoft.com/office/drawing/2014/main" id="{E30EEC42-39B1-4C52-9267-D562A3D6D36E}"/>
                    </a:ext>
                  </a:extLst>
                </p:cNvPr>
                <p:cNvSpPr>
                  <a:spLocks noRot="1" noChangeAspect="1" noMove="1" noResize="1" noEditPoints="1" noAdjustHandles="1" noChangeArrowheads="1" noChangeShapeType="1" noTextEdit="1"/>
                </p:cNvSpPr>
                <p:nvPr/>
              </p:nvSpPr>
              <p:spPr>
                <a:xfrm>
                  <a:off x="6375215" y="2652689"/>
                  <a:ext cx="767457" cy="710172"/>
                </a:xfrm>
                <a:prstGeom prst="flowChartConnector">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フローチャート: 結合子 13">
                  <a:extLst>
                    <a:ext uri="{FF2B5EF4-FFF2-40B4-BE49-F238E27FC236}">
                      <a16:creationId xmlns:a16="http://schemas.microsoft.com/office/drawing/2014/main" id="{BF59CEF9-D5BB-401C-8F1E-FFFA9B0049A3}"/>
                    </a:ext>
                  </a:extLst>
                </p:cNvPr>
                <p:cNvSpPr/>
                <p:nvPr/>
              </p:nvSpPr>
              <p:spPr>
                <a:xfrm>
                  <a:off x="6375215" y="4173673"/>
                  <a:ext cx="767457" cy="7101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3</m:t>
                            </m:r>
                          </m:sub>
                        </m:sSub>
                      </m:oMath>
                    </m:oMathPara>
                  </a14:m>
                  <a:endParaRPr kumimoji="1" lang="ja-JP" altLang="en-US" dirty="0"/>
                </a:p>
              </p:txBody>
            </p:sp>
          </mc:Choice>
          <mc:Fallback xmlns="">
            <p:sp>
              <p:nvSpPr>
                <p:cNvPr id="14" name="フローチャート: 結合子 13">
                  <a:extLst>
                    <a:ext uri="{FF2B5EF4-FFF2-40B4-BE49-F238E27FC236}">
                      <a16:creationId xmlns:a16="http://schemas.microsoft.com/office/drawing/2014/main" id="{BF59CEF9-D5BB-401C-8F1E-FFFA9B0049A3}"/>
                    </a:ext>
                  </a:extLst>
                </p:cNvPr>
                <p:cNvSpPr>
                  <a:spLocks noRot="1" noChangeAspect="1" noMove="1" noResize="1" noEditPoints="1" noAdjustHandles="1" noChangeArrowheads="1" noChangeShapeType="1" noTextEdit="1"/>
                </p:cNvSpPr>
                <p:nvPr/>
              </p:nvSpPr>
              <p:spPr>
                <a:xfrm>
                  <a:off x="6375215" y="4173673"/>
                  <a:ext cx="767457" cy="710172"/>
                </a:xfrm>
                <a:prstGeom prst="flowChartConnector">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フローチャート: 結合子 14">
                  <a:extLst>
                    <a:ext uri="{FF2B5EF4-FFF2-40B4-BE49-F238E27FC236}">
                      <a16:creationId xmlns:a16="http://schemas.microsoft.com/office/drawing/2014/main" id="{8FA58A93-A16C-42C4-872A-C5EC527B5DE3}"/>
                    </a:ext>
                  </a:extLst>
                </p:cNvPr>
                <p:cNvSpPr/>
                <p:nvPr/>
              </p:nvSpPr>
              <p:spPr>
                <a:xfrm>
                  <a:off x="6375215" y="5693785"/>
                  <a:ext cx="767457" cy="71017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𝑥</m:t>
                            </m:r>
                          </m:e>
                          <m:sub>
                            <m:r>
                              <a:rPr lang="en-US" altLang="ja-JP" b="0" i="1" smtClean="0">
                                <a:latin typeface="Cambria Math" panose="02040503050406030204" pitchFamily="18" charset="0"/>
                              </a:rPr>
                              <m:t>3</m:t>
                            </m:r>
                          </m:sub>
                        </m:sSub>
                      </m:oMath>
                    </m:oMathPara>
                  </a14:m>
                  <a:endParaRPr kumimoji="1" lang="ja-JP" altLang="en-US" dirty="0"/>
                </a:p>
              </p:txBody>
            </p:sp>
          </mc:Choice>
          <mc:Fallback xmlns="">
            <p:sp>
              <p:nvSpPr>
                <p:cNvPr id="15" name="フローチャート: 結合子 14">
                  <a:extLst>
                    <a:ext uri="{FF2B5EF4-FFF2-40B4-BE49-F238E27FC236}">
                      <a16:creationId xmlns:a16="http://schemas.microsoft.com/office/drawing/2014/main" id="{8FA58A93-A16C-42C4-872A-C5EC527B5DE3}"/>
                    </a:ext>
                  </a:extLst>
                </p:cNvPr>
                <p:cNvSpPr>
                  <a:spLocks noRot="1" noChangeAspect="1" noMove="1" noResize="1" noEditPoints="1" noAdjustHandles="1" noChangeArrowheads="1" noChangeShapeType="1" noTextEdit="1"/>
                </p:cNvSpPr>
                <p:nvPr/>
              </p:nvSpPr>
              <p:spPr>
                <a:xfrm>
                  <a:off x="6375215" y="5693785"/>
                  <a:ext cx="767457" cy="710172"/>
                </a:xfrm>
                <a:prstGeom prst="flowChartConnector">
                  <a:avLst/>
                </a:prstGeom>
                <a:blipFill>
                  <a:blip r:embed="rId9"/>
                  <a:stretch>
                    <a:fillRect/>
                  </a:stretch>
                </a:blipFill>
              </p:spPr>
              <p:txBody>
                <a:bodyPr/>
                <a:lstStyle/>
                <a:p>
                  <a:r>
                    <a:rPr lang="ja-JP" altLang="en-US">
                      <a:noFill/>
                    </a:rPr>
                    <a:t> </a:t>
                  </a:r>
                </a:p>
              </p:txBody>
            </p:sp>
          </mc:Fallback>
        </mc:AlternateContent>
        <p:sp>
          <p:nvSpPr>
            <p:cNvPr id="20" name="矢印: 右 19">
              <a:extLst>
                <a:ext uri="{FF2B5EF4-FFF2-40B4-BE49-F238E27FC236}">
                  <a16:creationId xmlns:a16="http://schemas.microsoft.com/office/drawing/2014/main" id="{1DB7A5A2-12D0-4E44-9041-536E881542B9}"/>
                </a:ext>
              </a:extLst>
            </p:cNvPr>
            <p:cNvSpPr/>
            <p:nvPr/>
          </p:nvSpPr>
          <p:spPr>
            <a:xfrm rot="16200000">
              <a:off x="6535337" y="3505907"/>
              <a:ext cx="441666" cy="54032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5773B234-C541-4E3B-BCB5-FC2757BB01BE}"/>
                </a:ext>
              </a:extLst>
            </p:cNvPr>
            <p:cNvSpPr/>
            <p:nvPr/>
          </p:nvSpPr>
          <p:spPr>
            <a:xfrm rot="16200000">
              <a:off x="6535336" y="5018652"/>
              <a:ext cx="441666" cy="54032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矢印: 右 34">
            <a:extLst>
              <a:ext uri="{FF2B5EF4-FFF2-40B4-BE49-F238E27FC236}">
                <a16:creationId xmlns:a16="http://schemas.microsoft.com/office/drawing/2014/main" id="{82CA7B2C-E357-49E5-8E29-C81F38F1A16E}"/>
              </a:ext>
            </a:extLst>
          </p:cNvPr>
          <p:cNvSpPr/>
          <p:nvPr/>
        </p:nvSpPr>
        <p:spPr>
          <a:xfrm>
            <a:off x="2309218" y="4339264"/>
            <a:ext cx="346028" cy="378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35">
            <a:extLst>
              <a:ext uri="{FF2B5EF4-FFF2-40B4-BE49-F238E27FC236}">
                <a16:creationId xmlns:a16="http://schemas.microsoft.com/office/drawing/2014/main" id="{F0C327F9-202A-4AFB-95A7-AA4334E1438B}"/>
              </a:ext>
            </a:extLst>
          </p:cNvPr>
          <p:cNvSpPr>
            <a:spLocks noGrp="1"/>
          </p:cNvSpPr>
          <p:nvPr>
            <p:ph type="body" idx="4294967295"/>
          </p:nvPr>
        </p:nvSpPr>
        <p:spPr>
          <a:xfrm>
            <a:off x="859972" y="1617267"/>
            <a:ext cx="7180411" cy="1035422"/>
          </a:xfrm>
        </p:spPr>
        <p:txBody>
          <a:bodyPr>
            <a:normAutofit/>
          </a:bodyPr>
          <a:lstStyle/>
          <a:p>
            <a:pPr marL="0" indent="0">
              <a:buNone/>
            </a:pPr>
            <a:r>
              <a:rPr lang="ja-JP" altLang="en-US" sz="3200" dirty="0">
                <a:solidFill>
                  <a:srgbClr val="FF0000"/>
                </a:solidFill>
              </a:rPr>
              <a:t>リカレントニューラルネットワーク</a:t>
            </a:r>
            <a:r>
              <a:rPr lang="en-US" altLang="ja-JP" sz="3200" dirty="0">
                <a:solidFill>
                  <a:srgbClr val="FF0000"/>
                </a:solidFill>
              </a:rPr>
              <a:t>(</a:t>
            </a:r>
            <a:r>
              <a:rPr lang="en-US" altLang="ja-JP" sz="3200" dirty="0">
                <a:solidFill>
                  <a:srgbClr val="FF0000"/>
                </a:solidFill>
                <a:highlight>
                  <a:srgbClr val="FFFF00"/>
                </a:highlight>
              </a:rPr>
              <a:t>RNN</a:t>
            </a:r>
            <a:r>
              <a:rPr lang="en-US" altLang="ja-JP" sz="3200" dirty="0">
                <a:solidFill>
                  <a:srgbClr val="FF0000"/>
                </a:solidFill>
              </a:rPr>
              <a:t>)</a:t>
            </a:r>
          </a:p>
        </p:txBody>
      </p:sp>
      <p:grpSp>
        <p:nvGrpSpPr>
          <p:cNvPr id="4" name="グループ化 3">
            <a:extLst>
              <a:ext uri="{FF2B5EF4-FFF2-40B4-BE49-F238E27FC236}">
                <a16:creationId xmlns:a16="http://schemas.microsoft.com/office/drawing/2014/main" id="{D17F0D65-33DE-41EF-9E9F-D01252F048CC}"/>
              </a:ext>
            </a:extLst>
          </p:cNvPr>
          <p:cNvGrpSpPr/>
          <p:nvPr/>
        </p:nvGrpSpPr>
        <p:grpSpPr>
          <a:xfrm>
            <a:off x="4587733" y="2661185"/>
            <a:ext cx="767457" cy="3742772"/>
            <a:chOff x="4587733" y="2661185"/>
            <a:chExt cx="767457" cy="3742772"/>
          </a:xfrm>
        </p:grpSpPr>
        <mc:AlternateContent xmlns:mc="http://schemas.openxmlformats.org/markup-compatibility/2006" xmlns:a14="http://schemas.microsoft.com/office/drawing/2010/main">
          <mc:Choice Requires="a14">
            <p:sp>
              <p:nvSpPr>
                <p:cNvPr id="10" name="フローチャート: 結合子 9">
                  <a:extLst>
                    <a:ext uri="{FF2B5EF4-FFF2-40B4-BE49-F238E27FC236}">
                      <a16:creationId xmlns:a16="http://schemas.microsoft.com/office/drawing/2014/main" id="{E10A4FD7-F8EC-4085-859B-3567F61FBE28}"/>
                    </a:ext>
                  </a:extLst>
                </p:cNvPr>
                <p:cNvSpPr/>
                <p:nvPr/>
              </p:nvSpPr>
              <p:spPr>
                <a:xfrm>
                  <a:off x="4587733" y="2661185"/>
                  <a:ext cx="767457" cy="71017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𝑦</m:t>
                            </m:r>
                          </m:e>
                          <m:sub>
                            <m:r>
                              <a:rPr lang="en-US" altLang="ja-JP" b="0" i="1" smtClean="0">
                                <a:latin typeface="Cambria Math" panose="02040503050406030204" pitchFamily="18" charset="0"/>
                              </a:rPr>
                              <m:t>2</m:t>
                            </m:r>
                          </m:sub>
                        </m:sSub>
                      </m:oMath>
                    </m:oMathPara>
                  </a14:m>
                  <a:endParaRPr kumimoji="1" lang="ja-JP" altLang="en-US" dirty="0"/>
                </a:p>
              </p:txBody>
            </p:sp>
          </mc:Choice>
          <mc:Fallback xmlns="">
            <p:sp>
              <p:nvSpPr>
                <p:cNvPr id="10" name="フローチャート: 結合子 9">
                  <a:extLst>
                    <a:ext uri="{FF2B5EF4-FFF2-40B4-BE49-F238E27FC236}">
                      <a16:creationId xmlns:a16="http://schemas.microsoft.com/office/drawing/2014/main" id="{E10A4FD7-F8EC-4085-859B-3567F61FBE28}"/>
                    </a:ext>
                  </a:extLst>
                </p:cNvPr>
                <p:cNvSpPr>
                  <a:spLocks noRot="1" noChangeAspect="1" noMove="1" noResize="1" noEditPoints="1" noAdjustHandles="1" noChangeArrowheads="1" noChangeShapeType="1" noTextEdit="1"/>
                </p:cNvSpPr>
                <p:nvPr/>
              </p:nvSpPr>
              <p:spPr>
                <a:xfrm>
                  <a:off x="4587733" y="2661185"/>
                  <a:ext cx="767457" cy="710172"/>
                </a:xfrm>
                <a:prstGeom prst="flowChartConnector">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フローチャート: 結合子 10">
                  <a:extLst>
                    <a:ext uri="{FF2B5EF4-FFF2-40B4-BE49-F238E27FC236}">
                      <a16:creationId xmlns:a16="http://schemas.microsoft.com/office/drawing/2014/main" id="{13288AD6-4EC8-4E74-8611-A2D6AC5045E1}"/>
                    </a:ext>
                  </a:extLst>
                </p:cNvPr>
                <p:cNvSpPr/>
                <p:nvPr/>
              </p:nvSpPr>
              <p:spPr>
                <a:xfrm>
                  <a:off x="4587733" y="4173673"/>
                  <a:ext cx="767457" cy="7101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2</m:t>
                            </m:r>
                          </m:sub>
                        </m:sSub>
                      </m:oMath>
                    </m:oMathPara>
                  </a14:m>
                  <a:endParaRPr kumimoji="1" lang="ja-JP" altLang="en-US" dirty="0"/>
                </a:p>
              </p:txBody>
            </p:sp>
          </mc:Choice>
          <mc:Fallback xmlns="">
            <p:sp>
              <p:nvSpPr>
                <p:cNvPr id="11" name="フローチャート: 結合子 10">
                  <a:extLst>
                    <a:ext uri="{FF2B5EF4-FFF2-40B4-BE49-F238E27FC236}">
                      <a16:creationId xmlns:a16="http://schemas.microsoft.com/office/drawing/2014/main" id="{13288AD6-4EC8-4E74-8611-A2D6AC5045E1}"/>
                    </a:ext>
                  </a:extLst>
                </p:cNvPr>
                <p:cNvSpPr>
                  <a:spLocks noRot="1" noChangeAspect="1" noMove="1" noResize="1" noEditPoints="1" noAdjustHandles="1" noChangeArrowheads="1" noChangeShapeType="1" noTextEdit="1"/>
                </p:cNvSpPr>
                <p:nvPr/>
              </p:nvSpPr>
              <p:spPr>
                <a:xfrm>
                  <a:off x="4587733" y="4173673"/>
                  <a:ext cx="767457" cy="710172"/>
                </a:xfrm>
                <a:prstGeom prst="flowChartConnector">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フローチャート: 結合子 11">
                  <a:extLst>
                    <a:ext uri="{FF2B5EF4-FFF2-40B4-BE49-F238E27FC236}">
                      <a16:creationId xmlns:a16="http://schemas.microsoft.com/office/drawing/2014/main" id="{56A8DCB3-509B-4128-9683-B5F2AC661CB0}"/>
                    </a:ext>
                  </a:extLst>
                </p:cNvPr>
                <p:cNvSpPr/>
                <p:nvPr/>
              </p:nvSpPr>
              <p:spPr>
                <a:xfrm>
                  <a:off x="4587733" y="5693785"/>
                  <a:ext cx="767457" cy="71017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oMath>
                    </m:oMathPara>
                  </a14:m>
                  <a:endParaRPr kumimoji="1" lang="ja-JP" altLang="en-US" dirty="0"/>
                </a:p>
              </p:txBody>
            </p:sp>
          </mc:Choice>
          <mc:Fallback xmlns="">
            <p:sp>
              <p:nvSpPr>
                <p:cNvPr id="12" name="フローチャート: 結合子 11">
                  <a:extLst>
                    <a:ext uri="{FF2B5EF4-FFF2-40B4-BE49-F238E27FC236}">
                      <a16:creationId xmlns:a16="http://schemas.microsoft.com/office/drawing/2014/main" id="{56A8DCB3-509B-4128-9683-B5F2AC661CB0}"/>
                    </a:ext>
                  </a:extLst>
                </p:cNvPr>
                <p:cNvSpPr>
                  <a:spLocks noRot="1" noChangeAspect="1" noMove="1" noResize="1" noEditPoints="1" noAdjustHandles="1" noChangeArrowheads="1" noChangeShapeType="1" noTextEdit="1"/>
                </p:cNvSpPr>
                <p:nvPr/>
              </p:nvSpPr>
              <p:spPr>
                <a:xfrm>
                  <a:off x="4587733" y="5693785"/>
                  <a:ext cx="767457" cy="710172"/>
                </a:xfrm>
                <a:prstGeom prst="flowChartConnector">
                  <a:avLst/>
                </a:prstGeom>
                <a:blipFill>
                  <a:blip r:embed="rId12"/>
                  <a:stretch>
                    <a:fillRect/>
                  </a:stretch>
                </a:blipFill>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388A7E96-88D8-49D4-995F-FCECC79C5BB8}"/>
                </a:ext>
              </a:extLst>
            </p:cNvPr>
            <p:cNvSpPr/>
            <p:nvPr/>
          </p:nvSpPr>
          <p:spPr>
            <a:xfrm rot="16200000">
              <a:off x="4746020" y="5018651"/>
              <a:ext cx="441666" cy="54032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004ABD9B-C6D9-43B5-AD48-419DA111DE96}"/>
                </a:ext>
              </a:extLst>
            </p:cNvPr>
            <p:cNvSpPr/>
            <p:nvPr/>
          </p:nvSpPr>
          <p:spPr>
            <a:xfrm rot="16200000">
              <a:off x="4746020" y="3498539"/>
              <a:ext cx="441666" cy="54032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CBAE1F0C-2256-47DA-9EC8-7C5BFBD3EC2C}"/>
              </a:ext>
            </a:extLst>
          </p:cNvPr>
          <p:cNvGrpSpPr/>
          <p:nvPr/>
        </p:nvGrpSpPr>
        <p:grpSpPr>
          <a:xfrm>
            <a:off x="7953555" y="2769079"/>
            <a:ext cx="3665536" cy="3830129"/>
            <a:chOff x="7953555" y="2769079"/>
            <a:chExt cx="3665536" cy="3830129"/>
          </a:xfrm>
        </p:grpSpPr>
        <mc:AlternateContent xmlns:mc="http://schemas.openxmlformats.org/markup-compatibility/2006" xmlns:a14="http://schemas.microsoft.com/office/drawing/2010/main">
          <mc:Choice Requires="a14">
            <p:sp>
              <p:nvSpPr>
                <p:cNvPr id="37" name="フローチャート: 結合子 36">
                  <a:extLst>
                    <a:ext uri="{FF2B5EF4-FFF2-40B4-BE49-F238E27FC236}">
                      <a16:creationId xmlns:a16="http://schemas.microsoft.com/office/drawing/2014/main" id="{ED54FD4D-7CE9-4FC4-B6BF-4552E48264FD}"/>
                    </a:ext>
                  </a:extLst>
                </p:cNvPr>
                <p:cNvSpPr/>
                <p:nvPr/>
              </p:nvSpPr>
              <p:spPr>
                <a:xfrm>
                  <a:off x="8331587" y="5483801"/>
                  <a:ext cx="767457" cy="71017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𝑥</m:t>
                            </m:r>
                          </m:e>
                          <m:sub/>
                        </m:sSub>
                      </m:oMath>
                    </m:oMathPara>
                  </a14:m>
                  <a:endParaRPr kumimoji="1" lang="ja-JP" altLang="en-US" dirty="0"/>
                </a:p>
              </p:txBody>
            </p:sp>
          </mc:Choice>
          <mc:Fallback xmlns="">
            <p:sp>
              <p:nvSpPr>
                <p:cNvPr id="37" name="フローチャート: 結合子 36">
                  <a:extLst>
                    <a:ext uri="{FF2B5EF4-FFF2-40B4-BE49-F238E27FC236}">
                      <a16:creationId xmlns:a16="http://schemas.microsoft.com/office/drawing/2014/main" id="{ED54FD4D-7CE9-4FC4-B6BF-4552E48264FD}"/>
                    </a:ext>
                  </a:extLst>
                </p:cNvPr>
                <p:cNvSpPr>
                  <a:spLocks noRot="1" noChangeAspect="1" noMove="1" noResize="1" noEditPoints="1" noAdjustHandles="1" noChangeArrowheads="1" noChangeShapeType="1" noTextEdit="1"/>
                </p:cNvSpPr>
                <p:nvPr/>
              </p:nvSpPr>
              <p:spPr>
                <a:xfrm>
                  <a:off x="8331587" y="5483801"/>
                  <a:ext cx="767457" cy="710172"/>
                </a:xfrm>
                <a:prstGeom prst="flowChartConnector">
                  <a:avLst/>
                </a:prstGeom>
                <a:blipFill>
                  <a:blip r:embed="rId13"/>
                  <a:stretch>
                    <a:fillRect/>
                  </a:stretch>
                </a:blipFill>
              </p:spPr>
              <p:txBody>
                <a:bodyPr/>
                <a:lstStyle/>
                <a:p>
                  <a:r>
                    <a:rPr lang="ja-JP" altLang="en-US">
                      <a:noFill/>
                    </a:rPr>
                    <a:t> </a:t>
                  </a:r>
                </a:p>
              </p:txBody>
            </p:sp>
          </mc:Fallback>
        </mc:AlternateContent>
        <p:sp>
          <p:nvSpPr>
            <p:cNvPr id="31" name="四角形: 角を丸くする 30">
              <a:extLst>
                <a:ext uri="{FF2B5EF4-FFF2-40B4-BE49-F238E27FC236}">
                  <a16:creationId xmlns:a16="http://schemas.microsoft.com/office/drawing/2014/main" id="{73BD59BE-A7FD-41E3-AAA4-CBB11BAE5479}"/>
                </a:ext>
              </a:extLst>
            </p:cNvPr>
            <p:cNvSpPr/>
            <p:nvPr/>
          </p:nvSpPr>
          <p:spPr>
            <a:xfrm>
              <a:off x="7953555" y="2769079"/>
              <a:ext cx="3665536" cy="383012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フローチャート: 結合子 37">
                  <a:extLst>
                    <a:ext uri="{FF2B5EF4-FFF2-40B4-BE49-F238E27FC236}">
                      <a16:creationId xmlns:a16="http://schemas.microsoft.com/office/drawing/2014/main" id="{50B26038-E885-4435-87CA-12164F4AEF46}"/>
                    </a:ext>
                  </a:extLst>
                </p:cNvPr>
                <p:cNvSpPr/>
                <p:nvPr/>
              </p:nvSpPr>
              <p:spPr>
                <a:xfrm>
                  <a:off x="8318484" y="4278326"/>
                  <a:ext cx="767457" cy="7101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  </m:t>
                            </m:r>
                            <m:r>
                              <a:rPr lang="en-US" altLang="ja-JP" i="1">
                                <a:latin typeface="Cambria Math" panose="02040503050406030204" pitchFamily="18" charset="0"/>
                              </a:rPr>
                              <m:t>h</m:t>
                            </m:r>
                          </m:e>
                          <m:sub/>
                        </m:sSub>
                      </m:oMath>
                    </m:oMathPara>
                  </a14:m>
                  <a:endParaRPr kumimoji="1" lang="ja-JP" altLang="en-US" dirty="0"/>
                </a:p>
              </p:txBody>
            </p:sp>
          </mc:Choice>
          <mc:Fallback xmlns="">
            <p:sp>
              <p:nvSpPr>
                <p:cNvPr id="38" name="フローチャート: 結合子 37">
                  <a:extLst>
                    <a:ext uri="{FF2B5EF4-FFF2-40B4-BE49-F238E27FC236}">
                      <a16:creationId xmlns:a16="http://schemas.microsoft.com/office/drawing/2014/main" id="{50B26038-E885-4435-87CA-12164F4AEF46}"/>
                    </a:ext>
                  </a:extLst>
                </p:cNvPr>
                <p:cNvSpPr>
                  <a:spLocks noRot="1" noChangeAspect="1" noMove="1" noResize="1" noEditPoints="1" noAdjustHandles="1" noChangeArrowheads="1" noChangeShapeType="1" noTextEdit="1"/>
                </p:cNvSpPr>
                <p:nvPr/>
              </p:nvSpPr>
              <p:spPr>
                <a:xfrm>
                  <a:off x="8318484" y="4278326"/>
                  <a:ext cx="767457" cy="710172"/>
                </a:xfrm>
                <a:prstGeom prst="flowChartConnector">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フローチャート: 結合子 38">
                  <a:extLst>
                    <a:ext uri="{FF2B5EF4-FFF2-40B4-BE49-F238E27FC236}">
                      <a16:creationId xmlns:a16="http://schemas.microsoft.com/office/drawing/2014/main" id="{0D21D87D-F36D-42BD-B596-65258EBC64DC}"/>
                    </a:ext>
                  </a:extLst>
                </p:cNvPr>
                <p:cNvSpPr/>
                <p:nvPr/>
              </p:nvSpPr>
              <p:spPr>
                <a:xfrm>
                  <a:off x="8331587" y="3017493"/>
                  <a:ext cx="767457" cy="71017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𝑦</m:t>
                            </m:r>
                          </m:e>
                          <m:sub/>
                        </m:sSub>
                      </m:oMath>
                    </m:oMathPara>
                  </a14:m>
                  <a:endParaRPr lang="ja-JP" altLang="en-US" dirty="0"/>
                </a:p>
              </p:txBody>
            </p:sp>
          </mc:Choice>
          <mc:Fallback xmlns="">
            <p:sp>
              <p:nvSpPr>
                <p:cNvPr id="39" name="フローチャート: 結合子 38">
                  <a:extLst>
                    <a:ext uri="{FF2B5EF4-FFF2-40B4-BE49-F238E27FC236}">
                      <a16:creationId xmlns:a16="http://schemas.microsoft.com/office/drawing/2014/main" id="{0D21D87D-F36D-42BD-B596-65258EBC64DC}"/>
                    </a:ext>
                  </a:extLst>
                </p:cNvPr>
                <p:cNvSpPr>
                  <a:spLocks noRot="1" noChangeAspect="1" noMove="1" noResize="1" noEditPoints="1" noAdjustHandles="1" noChangeArrowheads="1" noChangeShapeType="1" noTextEdit="1"/>
                </p:cNvSpPr>
                <p:nvPr/>
              </p:nvSpPr>
              <p:spPr>
                <a:xfrm>
                  <a:off x="8331587" y="3017493"/>
                  <a:ext cx="767457" cy="710172"/>
                </a:xfrm>
                <a:prstGeom prst="flowChartConnector">
                  <a:avLst/>
                </a:prstGeom>
                <a:blipFill>
                  <a:blip r:embed="rId15"/>
                  <a:stretch>
                    <a:fillRect/>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67AC6EDF-C295-471F-973B-1F147A7677E6}"/>
                </a:ext>
              </a:extLst>
            </p:cNvPr>
            <p:cNvSpPr txBox="1"/>
            <p:nvPr/>
          </p:nvSpPr>
          <p:spPr>
            <a:xfrm>
              <a:off x="9252277" y="3101251"/>
              <a:ext cx="2053787" cy="523220"/>
            </a:xfrm>
            <a:prstGeom prst="rect">
              <a:avLst/>
            </a:prstGeom>
            <a:noFill/>
          </p:spPr>
          <p:txBody>
            <a:bodyPr wrap="square" rtlCol="0">
              <a:spAutoFit/>
            </a:bodyPr>
            <a:lstStyle/>
            <a:p>
              <a:r>
                <a:rPr lang="ja-JP" altLang="en-US" sz="2800" dirty="0">
                  <a:solidFill>
                    <a:srgbClr val="70AD47"/>
                  </a:solidFill>
                </a:rPr>
                <a:t>時点の出力</a:t>
              </a:r>
              <a:endParaRPr kumimoji="1" lang="ja-JP" altLang="en-US" sz="2800" dirty="0">
                <a:solidFill>
                  <a:srgbClr val="70AD47"/>
                </a:solidFill>
              </a:endParaRPr>
            </a:p>
          </p:txBody>
        </p:sp>
        <p:sp>
          <p:nvSpPr>
            <p:cNvPr id="40" name="テキスト ボックス 39">
              <a:extLst>
                <a:ext uri="{FF2B5EF4-FFF2-40B4-BE49-F238E27FC236}">
                  <a16:creationId xmlns:a16="http://schemas.microsoft.com/office/drawing/2014/main" id="{8F5AC608-72EE-4666-BF3D-B9E43ED6A2C1}"/>
                </a:ext>
              </a:extLst>
            </p:cNvPr>
            <p:cNvSpPr txBox="1"/>
            <p:nvPr/>
          </p:nvSpPr>
          <p:spPr>
            <a:xfrm>
              <a:off x="9252277" y="4339264"/>
              <a:ext cx="2053787" cy="523220"/>
            </a:xfrm>
            <a:prstGeom prst="rect">
              <a:avLst/>
            </a:prstGeom>
            <a:noFill/>
          </p:spPr>
          <p:txBody>
            <a:bodyPr wrap="square" rtlCol="0">
              <a:spAutoFit/>
            </a:bodyPr>
            <a:lstStyle/>
            <a:p>
              <a:r>
                <a:rPr kumimoji="1" lang="ja-JP" altLang="en-US" sz="2800" dirty="0">
                  <a:solidFill>
                    <a:srgbClr val="4472C4"/>
                  </a:solidFill>
                </a:rPr>
                <a:t>現在の記憶</a:t>
              </a:r>
            </a:p>
          </p:txBody>
        </p:sp>
        <p:sp>
          <p:nvSpPr>
            <p:cNvPr id="41" name="テキスト ボックス 40">
              <a:extLst>
                <a:ext uri="{FF2B5EF4-FFF2-40B4-BE49-F238E27FC236}">
                  <a16:creationId xmlns:a16="http://schemas.microsoft.com/office/drawing/2014/main" id="{F4740387-C9C2-46F6-ACF1-0A688EE01AF6}"/>
                </a:ext>
              </a:extLst>
            </p:cNvPr>
            <p:cNvSpPr txBox="1"/>
            <p:nvPr/>
          </p:nvSpPr>
          <p:spPr>
            <a:xfrm>
              <a:off x="9252277" y="5577277"/>
              <a:ext cx="2053787" cy="523220"/>
            </a:xfrm>
            <a:prstGeom prst="rect">
              <a:avLst/>
            </a:prstGeom>
            <a:noFill/>
          </p:spPr>
          <p:txBody>
            <a:bodyPr wrap="square" rtlCol="0">
              <a:spAutoFit/>
            </a:bodyPr>
            <a:lstStyle/>
            <a:p>
              <a:r>
                <a:rPr kumimoji="1" lang="ja-JP" altLang="en-US" sz="2800" dirty="0">
                  <a:solidFill>
                    <a:srgbClr val="ED7D31"/>
                  </a:solidFill>
                </a:rPr>
                <a:t>時点の入力</a:t>
              </a:r>
            </a:p>
          </p:txBody>
        </p:sp>
      </p:grpSp>
      <p:sp>
        <p:nvSpPr>
          <p:cNvPr id="42" name="正方形/長方形 41">
            <a:extLst>
              <a:ext uri="{FF2B5EF4-FFF2-40B4-BE49-F238E27FC236}">
                <a16:creationId xmlns:a16="http://schemas.microsoft.com/office/drawing/2014/main" id="{216ACBC0-9A4C-47E6-80DD-DFB44D180507}"/>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39102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1000"/>
                            </p:stCondLst>
                            <p:childTnLst>
                              <p:par>
                                <p:cTn id="23" presetID="22" presetClass="entr" presetSubtype="8" fill="hold" nodeType="afterEffect">
                                  <p:stCondLst>
                                    <p:cond delay="25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par>
                          <p:cTn id="30" fill="hold">
                            <p:stCondLst>
                              <p:cond delay="2250"/>
                            </p:stCondLst>
                            <p:childTnLst>
                              <p:par>
                                <p:cTn id="31" presetID="22" presetClass="entr" presetSubtype="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275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3250"/>
                            </p:stCondLst>
                            <p:childTnLst>
                              <p:par>
                                <p:cTn id="39" presetID="22" presetClass="entr" presetSubtype="8"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7" grpId="0" animBg="1"/>
      <p:bldP spid="35" grpId="0" animBg="1"/>
      <p:bldP spid="3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54BC50-3672-4E36-B845-B0805C656BB2}"/>
              </a:ext>
            </a:extLst>
          </p:cNvPr>
          <p:cNvSpPr>
            <a:spLocks noGrp="1"/>
          </p:cNvSpPr>
          <p:nvPr>
            <p:ph type="ctrTitle"/>
          </p:nvPr>
        </p:nvSpPr>
        <p:spPr>
          <a:xfrm>
            <a:off x="718456" y="674914"/>
            <a:ext cx="8186058" cy="761999"/>
          </a:xfrm>
        </p:spPr>
        <p:txBody>
          <a:bodyPr>
            <a:normAutofit/>
          </a:bodyPr>
          <a:lstStyle/>
          <a:p>
            <a:pPr algn="l"/>
            <a:r>
              <a:rPr kumimoji="1" lang="en-US" altLang="ja-JP" sz="4400" dirty="0"/>
              <a:t>AI</a:t>
            </a:r>
            <a:r>
              <a:rPr kumimoji="1" lang="ja-JP" altLang="en-US" sz="4400" dirty="0"/>
              <a:t>がメロディを作る仕組み</a:t>
            </a:r>
          </a:p>
        </p:txBody>
      </p:sp>
      <p:graphicFrame>
        <p:nvGraphicFramePr>
          <p:cNvPr id="9" name="図表 8">
            <a:extLst>
              <a:ext uri="{FF2B5EF4-FFF2-40B4-BE49-F238E27FC236}">
                <a16:creationId xmlns:a16="http://schemas.microsoft.com/office/drawing/2014/main" id="{873D5251-D0E9-4E04-B6EB-993451D4EEE9}"/>
              </a:ext>
            </a:extLst>
          </p:cNvPr>
          <p:cNvGraphicFramePr/>
          <p:nvPr>
            <p:extLst>
              <p:ext uri="{D42A27DB-BD31-4B8C-83A1-F6EECF244321}">
                <p14:modId xmlns:p14="http://schemas.microsoft.com/office/powerpoint/2010/main" val="2640487108"/>
              </p:ext>
            </p:extLst>
          </p:nvPr>
        </p:nvGraphicFramePr>
        <p:xfrm>
          <a:off x="718455" y="2373086"/>
          <a:ext cx="10537373"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テキスト ボックス 2">
            <a:extLst>
              <a:ext uri="{FF2B5EF4-FFF2-40B4-BE49-F238E27FC236}">
                <a16:creationId xmlns:a16="http://schemas.microsoft.com/office/drawing/2014/main" id="{A5E3FD6C-6E0C-4257-9533-82F87900832A}"/>
              </a:ext>
            </a:extLst>
          </p:cNvPr>
          <p:cNvSpPr txBox="1"/>
          <p:nvPr/>
        </p:nvSpPr>
        <p:spPr>
          <a:xfrm>
            <a:off x="936171" y="2483313"/>
            <a:ext cx="3120571" cy="461665"/>
          </a:xfrm>
          <a:prstGeom prst="rect">
            <a:avLst/>
          </a:prstGeom>
          <a:noFill/>
        </p:spPr>
        <p:txBody>
          <a:bodyPr wrap="square" rtlCol="0">
            <a:spAutoFit/>
          </a:bodyPr>
          <a:lstStyle/>
          <a:p>
            <a:r>
              <a:rPr lang="en-US" altLang="ja-JP" sz="2400" dirty="0">
                <a:solidFill>
                  <a:schemeClr val="accent2"/>
                </a:solidFill>
              </a:rPr>
              <a:t>‘C‘, ‘D’, ‘E’, ‘F’, ‘G’</a:t>
            </a:r>
            <a:r>
              <a:rPr lang="ja-JP" altLang="en-US" sz="2400" dirty="0">
                <a:solidFill>
                  <a:schemeClr val="accent2"/>
                </a:solidFill>
              </a:rPr>
              <a:t> </a:t>
            </a:r>
            <a:r>
              <a:rPr kumimoji="1" lang="en-US" altLang="ja-JP" sz="2400" dirty="0"/>
              <a:t> </a:t>
            </a:r>
            <a:endParaRPr kumimoji="1" lang="ja-JP" altLang="en-US" sz="2400" dirty="0"/>
          </a:p>
        </p:txBody>
      </p:sp>
      <p:sp>
        <p:nvSpPr>
          <p:cNvPr id="7" name="テキスト ボックス 6">
            <a:extLst>
              <a:ext uri="{FF2B5EF4-FFF2-40B4-BE49-F238E27FC236}">
                <a16:creationId xmlns:a16="http://schemas.microsoft.com/office/drawing/2014/main" id="{6FBC48DE-9C9B-4654-BBC6-392FADA5526F}"/>
              </a:ext>
            </a:extLst>
          </p:cNvPr>
          <p:cNvSpPr txBox="1"/>
          <p:nvPr/>
        </p:nvSpPr>
        <p:spPr>
          <a:xfrm>
            <a:off x="5464628" y="2525485"/>
            <a:ext cx="5537201" cy="461665"/>
          </a:xfrm>
          <a:prstGeom prst="rect">
            <a:avLst/>
          </a:prstGeom>
          <a:noFill/>
        </p:spPr>
        <p:txBody>
          <a:bodyPr wrap="square" rtlCol="0">
            <a:spAutoFit/>
          </a:bodyPr>
          <a:lstStyle/>
          <a:p>
            <a:r>
              <a:rPr lang="en-US" altLang="ja-JP" sz="2400" dirty="0">
                <a:solidFill>
                  <a:schemeClr val="accent2"/>
                </a:solidFill>
              </a:rPr>
              <a:t>‘C‘</a:t>
            </a:r>
            <a:r>
              <a:rPr lang="en-US" altLang="ja-JP" sz="2400" dirty="0">
                <a:solidFill>
                  <a:schemeClr val="tx2"/>
                </a:solidFill>
              </a:rPr>
              <a:t>: 0</a:t>
            </a:r>
            <a:r>
              <a:rPr lang="en-US" altLang="ja-JP" sz="2400" dirty="0">
                <a:solidFill>
                  <a:schemeClr val="accent2"/>
                </a:solidFill>
              </a:rPr>
              <a:t>, ‘D’</a:t>
            </a:r>
            <a:r>
              <a:rPr lang="en-US" altLang="ja-JP" sz="2400" dirty="0">
                <a:solidFill>
                  <a:schemeClr val="tx2"/>
                </a:solidFill>
              </a:rPr>
              <a:t>: 1</a:t>
            </a:r>
            <a:r>
              <a:rPr lang="en-US" altLang="ja-JP" sz="2400" dirty="0">
                <a:solidFill>
                  <a:schemeClr val="accent2"/>
                </a:solidFill>
              </a:rPr>
              <a:t>, ‘E’</a:t>
            </a:r>
            <a:r>
              <a:rPr lang="en-US" altLang="ja-JP" sz="2400" dirty="0">
                <a:solidFill>
                  <a:schemeClr val="tx2"/>
                </a:solidFill>
              </a:rPr>
              <a:t>: 2</a:t>
            </a:r>
            <a:r>
              <a:rPr lang="en-US" altLang="ja-JP" sz="2400" dirty="0">
                <a:solidFill>
                  <a:schemeClr val="accent2"/>
                </a:solidFill>
              </a:rPr>
              <a:t>, ‘F’</a:t>
            </a:r>
            <a:r>
              <a:rPr lang="en-US" altLang="ja-JP" sz="2400" dirty="0">
                <a:solidFill>
                  <a:schemeClr val="tx2"/>
                </a:solidFill>
              </a:rPr>
              <a:t>: 3</a:t>
            </a:r>
            <a:r>
              <a:rPr lang="en-US" altLang="ja-JP" sz="2400" dirty="0">
                <a:solidFill>
                  <a:schemeClr val="accent2"/>
                </a:solidFill>
              </a:rPr>
              <a:t>, ‘G’</a:t>
            </a:r>
            <a:r>
              <a:rPr lang="en-US" altLang="ja-JP" sz="2400" dirty="0">
                <a:solidFill>
                  <a:schemeClr val="tx2"/>
                </a:solidFill>
              </a:rPr>
              <a:t>: 4</a:t>
            </a:r>
            <a:r>
              <a:rPr lang="ja-JP" altLang="en-US" sz="2400" dirty="0">
                <a:solidFill>
                  <a:schemeClr val="tx2"/>
                </a:solidFill>
              </a:rPr>
              <a:t> </a:t>
            </a:r>
            <a:r>
              <a:rPr kumimoji="1" lang="en-US" altLang="ja-JP" sz="2400" dirty="0"/>
              <a:t> </a:t>
            </a:r>
            <a:endParaRPr kumimoji="1" lang="ja-JP" altLang="en-US" sz="2400" dirty="0"/>
          </a:p>
        </p:txBody>
      </p:sp>
      <p:sp>
        <p:nvSpPr>
          <p:cNvPr id="6" name="矢印: 右 5">
            <a:extLst>
              <a:ext uri="{FF2B5EF4-FFF2-40B4-BE49-F238E27FC236}">
                <a16:creationId xmlns:a16="http://schemas.microsoft.com/office/drawing/2014/main" id="{8578D154-9213-4141-9BA6-2DDD7B9A021D}"/>
              </a:ext>
            </a:extLst>
          </p:cNvPr>
          <p:cNvSpPr/>
          <p:nvPr/>
        </p:nvSpPr>
        <p:spPr>
          <a:xfrm>
            <a:off x="3944256" y="2525485"/>
            <a:ext cx="1306286" cy="360064"/>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2A69A3D-C0B8-4F6D-89A1-A5CBB91B7D2E}"/>
              </a:ext>
            </a:extLst>
          </p:cNvPr>
          <p:cNvSpPr/>
          <p:nvPr/>
        </p:nvSpPr>
        <p:spPr>
          <a:xfrm rot="5400000">
            <a:off x="7188199" y="3105253"/>
            <a:ext cx="968829" cy="867229"/>
          </a:xfrm>
          <a:prstGeom prst="rightArrow">
            <a:avLst/>
          </a:prstGeom>
          <a:solidFill>
            <a:srgbClr val="00B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D9410036-C0BD-403D-8803-687EFF73BE28}"/>
              </a:ext>
            </a:extLst>
          </p:cNvPr>
          <p:cNvCxnSpPr>
            <a:cxnSpLocks/>
          </p:cNvCxnSpPr>
          <p:nvPr/>
        </p:nvCxnSpPr>
        <p:spPr>
          <a:xfrm>
            <a:off x="4953003" y="4876470"/>
            <a:ext cx="1142997"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3EE32485-E148-44F0-BAAC-6400AF707A6C}"/>
              </a:ext>
            </a:extLst>
          </p:cNvPr>
          <p:cNvSpPr/>
          <p:nvPr/>
        </p:nvSpPr>
        <p:spPr>
          <a:xfrm>
            <a:off x="6096000" y="4063236"/>
            <a:ext cx="3251200" cy="1654595"/>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t>DNN</a:t>
            </a:r>
            <a:endParaRPr kumimoji="1" lang="ja-JP" altLang="en-US" sz="4800" dirty="0"/>
          </a:p>
        </p:txBody>
      </p:sp>
      <p:sp>
        <p:nvSpPr>
          <p:cNvPr id="18" name="正方形/長方形 17">
            <a:extLst>
              <a:ext uri="{FF2B5EF4-FFF2-40B4-BE49-F238E27FC236}">
                <a16:creationId xmlns:a16="http://schemas.microsoft.com/office/drawing/2014/main" id="{E845FE5A-DAA2-4729-8552-19DD2EB3C105}"/>
              </a:ext>
            </a:extLst>
          </p:cNvPr>
          <p:cNvSpPr/>
          <p:nvPr/>
        </p:nvSpPr>
        <p:spPr>
          <a:xfrm>
            <a:off x="936172" y="3395541"/>
            <a:ext cx="3661227" cy="6966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LSTM : 3</a:t>
            </a:r>
            <a:r>
              <a:rPr kumimoji="1" lang="ja-JP" altLang="en-US" dirty="0"/>
              <a:t>層</a:t>
            </a:r>
          </a:p>
        </p:txBody>
      </p:sp>
      <p:sp>
        <p:nvSpPr>
          <p:cNvPr id="20" name="正方形/長方形 19">
            <a:extLst>
              <a:ext uri="{FF2B5EF4-FFF2-40B4-BE49-F238E27FC236}">
                <a16:creationId xmlns:a16="http://schemas.microsoft.com/office/drawing/2014/main" id="{452B6C7B-EAB2-445E-98FA-78A7772F3CC0}"/>
              </a:ext>
            </a:extLst>
          </p:cNvPr>
          <p:cNvSpPr/>
          <p:nvPr/>
        </p:nvSpPr>
        <p:spPr>
          <a:xfrm>
            <a:off x="1346198" y="4542192"/>
            <a:ext cx="2732316" cy="6966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Dense(</a:t>
            </a:r>
            <a:r>
              <a:rPr lang="ja-JP" altLang="en-US" dirty="0"/>
              <a:t>通常の</a:t>
            </a:r>
            <a:r>
              <a:rPr lang="en-US" altLang="ja-JP" dirty="0"/>
              <a:t>NN)</a:t>
            </a:r>
            <a:endParaRPr kumimoji="1" lang="ja-JP" altLang="en-US" dirty="0"/>
          </a:p>
        </p:txBody>
      </p:sp>
      <p:sp>
        <p:nvSpPr>
          <p:cNvPr id="21" name="四角形: 角を丸くする 20">
            <a:extLst>
              <a:ext uri="{FF2B5EF4-FFF2-40B4-BE49-F238E27FC236}">
                <a16:creationId xmlns:a16="http://schemas.microsoft.com/office/drawing/2014/main" id="{FB3B2F45-92AD-4B18-BB14-01BDB17C2AD1}"/>
              </a:ext>
            </a:extLst>
          </p:cNvPr>
          <p:cNvSpPr/>
          <p:nvPr/>
        </p:nvSpPr>
        <p:spPr>
          <a:xfrm>
            <a:off x="718455" y="3164113"/>
            <a:ext cx="4234548" cy="34247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42DDFEC9-EDF5-4C6C-AA0E-B2AF2352876E}"/>
              </a:ext>
            </a:extLst>
          </p:cNvPr>
          <p:cNvCxnSpPr>
            <a:cxnSpLocks/>
          </p:cNvCxnSpPr>
          <p:nvPr/>
        </p:nvCxnSpPr>
        <p:spPr>
          <a:xfrm>
            <a:off x="2667008" y="4092225"/>
            <a:ext cx="0" cy="449967"/>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矢印: 下 27">
            <a:extLst>
              <a:ext uri="{FF2B5EF4-FFF2-40B4-BE49-F238E27FC236}">
                <a16:creationId xmlns:a16="http://schemas.microsoft.com/office/drawing/2014/main" id="{CBC9EF28-2AF8-4162-8584-C6C3B940B915}"/>
              </a:ext>
            </a:extLst>
          </p:cNvPr>
          <p:cNvSpPr/>
          <p:nvPr/>
        </p:nvSpPr>
        <p:spPr>
          <a:xfrm>
            <a:off x="2496457" y="5393935"/>
            <a:ext cx="348343" cy="5152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CAC91D3F-ABD8-425A-AE5E-594AAD311735}"/>
              </a:ext>
            </a:extLst>
          </p:cNvPr>
          <p:cNvSpPr txBox="1"/>
          <p:nvPr/>
        </p:nvSpPr>
        <p:spPr>
          <a:xfrm>
            <a:off x="2313213" y="5936309"/>
            <a:ext cx="798286" cy="646331"/>
          </a:xfrm>
          <a:prstGeom prst="rect">
            <a:avLst/>
          </a:prstGeom>
          <a:noFill/>
        </p:spPr>
        <p:txBody>
          <a:bodyPr wrap="square" rtlCol="0">
            <a:spAutoFit/>
          </a:bodyPr>
          <a:lstStyle/>
          <a:p>
            <a:r>
              <a:rPr lang="en-US" altLang="ja-JP" sz="3600" dirty="0">
                <a:solidFill>
                  <a:schemeClr val="accent2"/>
                </a:solidFill>
              </a:rPr>
              <a:t>‘A‘</a:t>
            </a:r>
            <a:endParaRPr kumimoji="1" lang="ja-JP" altLang="en-US" sz="3600" dirty="0"/>
          </a:p>
        </p:txBody>
      </p:sp>
      <p:sp>
        <p:nvSpPr>
          <p:cNvPr id="30" name="テキスト ボックス 29">
            <a:extLst>
              <a:ext uri="{FF2B5EF4-FFF2-40B4-BE49-F238E27FC236}">
                <a16:creationId xmlns:a16="http://schemas.microsoft.com/office/drawing/2014/main" id="{2E67EB15-16BA-4D7F-AEC0-36B1BE5FA259}"/>
              </a:ext>
            </a:extLst>
          </p:cNvPr>
          <p:cNvSpPr txBox="1"/>
          <p:nvPr/>
        </p:nvSpPr>
        <p:spPr>
          <a:xfrm>
            <a:off x="3000827" y="5447492"/>
            <a:ext cx="1886857" cy="461665"/>
          </a:xfrm>
          <a:prstGeom prst="rect">
            <a:avLst/>
          </a:prstGeom>
          <a:noFill/>
        </p:spPr>
        <p:txBody>
          <a:bodyPr wrap="square" rtlCol="0">
            <a:spAutoFit/>
          </a:bodyPr>
          <a:lstStyle/>
          <a:p>
            <a:r>
              <a:rPr kumimoji="1" lang="en-US" altLang="ja-JP" sz="2400" i="1" dirty="0">
                <a:solidFill>
                  <a:schemeClr val="tx2"/>
                </a:solidFill>
              </a:rPr>
              <a:t>SoftMax</a:t>
            </a:r>
            <a:endParaRPr kumimoji="1" lang="ja-JP" altLang="en-US" sz="2400" i="1" dirty="0">
              <a:solidFill>
                <a:schemeClr val="tx2"/>
              </a:solidFill>
            </a:endParaRPr>
          </a:p>
        </p:txBody>
      </p:sp>
      <p:sp>
        <p:nvSpPr>
          <p:cNvPr id="31" name="テキスト ボックス 30">
            <a:extLst>
              <a:ext uri="{FF2B5EF4-FFF2-40B4-BE49-F238E27FC236}">
                <a16:creationId xmlns:a16="http://schemas.microsoft.com/office/drawing/2014/main" id="{BDD2AD6E-0B0D-48A7-9691-9DC1C3032A74}"/>
              </a:ext>
            </a:extLst>
          </p:cNvPr>
          <p:cNvSpPr txBox="1"/>
          <p:nvPr/>
        </p:nvSpPr>
        <p:spPr>
          <a:xfrm>
            <a:off x="1986638" y="2019232"/>
            <a:ext cx="1875973" cy="461665"/>
          </a:xfrm>
          <a:prstGeom prst="rect">
            <a:avLst/>
          </a:prstGeom>
          <a:noFill/>
        </p:spPr>
        <p:txBody>
          <a:bodyPr wrap="square" rtlCol="0">
            <a:spAutoFit/>
          </a:bodyPr>
          <a:lstStyle/>
          <a:p>
            <a:r>
              <a:rPr kumimoji="1" lang="ja-JP" altLang="en-US" sz="2400" b="1" dirty="0">
                <a:solidFill>
                  <a:schemeClr val="tx2"/>
                </a:solidFill>
              </a:rPr>
              <a:t>音程</a:t>
            </a:r>
          </a:p>
        </p:txBody>
      </p:sp>
      <p:sp>
        <p:nvSpPr>
          <p:cNvPr id="32" name="吹き出し: 角を丸めた四角形 31">
            <a:extLst>
              <a:ext uri="{FF2B5EF4-FFF2-40B4-BE49-F238E27FC236}">
                <a16:creationId xmlns:a16="http://schemas.microsoft.com/office/drawing/2014/main" id="{4496C3D4-AAE4-4F20-9F8E-7FB90A6098DA}"/>
              </a:ext>
            </a:extLst>
          </p:cNvPr>
          <p:cNvSpPr/>
          <p:nvPr/>
        </p:nvSpPr>
        <p:spPr>
          <a:xfrm>
            <a:off x="5549900" y="5882295"/>
            <a:ext cx="6008917" cy="601176"/>
          </a:xfrm>
          <a:prstGeom prst="wedgeRoundRectCallout">
            <a:avLst>
              <a:gd name="adj1" fmla="val -69143"/>
              <a:gd name="adj2" fmla="val -67873"/>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u="sng" dirty="0"/>
              <a:t>ゲーム音楽の学習時に得た音程</a:t>
            </a:r>
            <a:r>
              <a:rPr lang="ja-JP" altLang="en-US" dirty="0"/>
              <a:t>の中から確率の高い音</a:t>
            </a:r>
            <a:endParaRPr kumimoji="1" lang="ja-JP" altLang="en-US" dirty="0"/>
          </a:p>
        </p:txBody>
      </p:sp>
      <p:sp>
        <p:nvSpPr>
          <p:cNvPr id="33" name="正方形/長方形 32">
            <a:extLst>
              <a:ext uri="{FF2B5EF4-FFF2-40B4-BE49-F238E27FC236}">
                <a16:creationId xmlns:a16="http://schemas.microsoft.com/office/drawing/2014/main" id="{02A5A678-99B3-4241-B2FE-AF861BF7052C}"/>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3881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right)">
                                      <p:cBhvr>
                                        <p:cTn id="33" dur="500"/>
                                        <p:tgtEl>
                                          <p:spTgt spid="14"/>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500"/>
                                        <p:tgtEl>
                                          <p:spTgt spid="21"/>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up)">
                                      <p:cBhvr>
                                        <p:cTn id="41" dur="500"/>
                                        <p:tgtEl>
                                          <p:spTgt spid="18"/>
                                        </p:tgtEl>
                                      </p:cBhvr>
                                    </p:animEffect>
                                  </p:childTnLst>
                                </p:cTn>
                              </p:par>
                            </p:childTnLst>
                          </p:cTn>
                        </p:par>
                        <p:par>
                          <p:cTn id="42" fill="hold">
                            <p:stCondLst>
                              <p:cond delay="1500"/>
                            </p:stCondLst>
                            <p:childTnLst>
                              <p:par>
                                <p:cTn id="43" presetID="22" presetClass="entr" presetSubtype="1"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up)">
                                      <p:cBhvr>
                                        <p:cTn id="45" dur="500"/>
                                        <p:tgtEl>
                                          <p:spTgt spid="24"/>
                                        </p:tgtEl>
                                      </p:cBhvr>
                                    </p:animEffect>
                                  </p:childTnLst>
                                </p:cTn>
                              </p:par>
                            </p:childTnLst>
                          </p:cTn>
                        </p:par>
                        <p:par>
                          <p:cTn id="46" fill="hold">
                            <p:stCondLst>
                              <p:cond delay="2000"/>
                            </p:stCondLst>
                            <p:childTnLst>
                              <p:par>
                                <p:cTn id="47" presetID="22" presetClass="entr" presetSubtype="1"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up)">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up)">
                                      <p:cBhvr>
                                        <p:cTn id="54" dur="500"/>
                                        <p:tgtEl>
                                          <p:spTgt spid="28"/>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up)">
                                      <p:cBhvr>
                                        <p:cTn id="57" dur="500"/>
                                        <p:tgtEl>
                                          <p:spTgt spid="30"/>
                                        </p:tgtEl>
                                      </p:cBhvr>
                                    </p:animEffect>
                                  </p:childTnLst>
                                </p:cTn>
                              </p:par>
                            </p:childTnLst>
                          </p:cTn>
                        </p:par>
                        <p:par>
                          <p:cTn id="58" fill="hold">
                            <p:stCondLst>
                              <p:cond delay="500"/>
                            </p:stCondLst>
                            <p:childTnLst>
                              <p:par>
                                <p:cTn id="59" presetID="53" presetClass="entr" presetSubtype="16" fill="hold" grpId="0" nodeType="after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p:cTn id="61" dur="500" fill="hold"/>
                                        <p:tgtEl>
                                          <p:spTgt spid="29"/>
                                        </p:tgtEl>
                                        <p:attrNameLst>
                                          <p:attrName>ppt_w</p:attrName>
                                        </p:attrNameLst>
                                      </p:cBhvr>
                                      <p:tavLst>
                                        <p:tav tm="0">
                                          <p:val>
                                            <p:fltVal val="0"/>
                                          </p:val>
                                        </p:tav>
                                        <p:tav tm="100000">
                                          <p:val>
                                            <p:strVal val="#ppt_w"/>
                                          </p:val>
                                        </p:tav>
                                      </p:tavLst>
                                    </p:anim>
                                    <p:anim calcmode="lin" valueType="num">
                                      <p:cBhvr>
                                        <p:cTn id="62" dur="500" fill="hold"/>
                                        <p:tgtEl>
                                          <p:spTgt spid="29"/>
                                        </p:tgtEl>
                                        <p:attrNameLst>
                                          <p:attrName>ppt_h</p:attrName>
                                        </p:attrNameLst>
                                      </p:cBhvr>
                                      <p:tavLst>
                                        <p:tav tm="0">
                                          <p:val>
                                            <p:fltVal val="0"/>
                                          </p:val>
                                        </p:tav>
                                        <p:tav tm="100000">
                                          <p:val>
                                            <p:strVal val="#ppt_h"/>
                                          </p:val>
                                        </p:tav>
                                      </p:tavLst>
                                    </p:anim>
                                    <p:animEffect transition="in" filter="fade">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wipe(left)">
                                      <p:cBhvr>
                                        <p:cTn id="6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6" grpId="0" animBg="1"/>
      <p:bldP spid="10" grpId="0" animBg="1"/>
      <p:bldP spid="16" grpId="0" animBg="1"/>
      <p:bldP spid="18" grpId="0" animBg="1"/>
      <p:bldP spid="20" grpId="0" animBg="1"/>
      <p:bldP spid="21" grpId="0" animBg="1"/>
      <p:bldP spid="28" grpId="0" animBg="1"/>
      <p:bldP spid="29" grpId="0"/>
      <p:bldP spid="30" grpId="0"/>
      <p:bldP spid="31" grpId="0"/>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54BC50-3672-4E36-B845-B0805C656BB2}"/>
              </a:ext>
            </a:extLst>
          </p:cNvPr>
          <p:cNvSpPr>
            <a:spLocks noGrp="1"/>
          </p:cNvSpPr>
          <p:nvPr>
            <p:ph type="ctrTitle"/>
          </p:nvPr>
        </p:nvSpPr>
        <p:spPr>
          <a:xfrm>
            <a:off x="718456" y="674914"/>
            <a:ext cx="8186058" cy="761999"/>
          </a:xfrm>
        </p:spPr>
        <p:txBody>
          <a:bodyPr>
            <a:normAutofit/>
          </a:bodyPr>
          <a:lstStyle/>
          <a:p>
            <a:pPr algn="l"/>
            <a:r>
              <a:rPr lang="ja-JP" altLang="en-US" sz="4400" dirty="0"/>
              <a:t>ファイルの生成</a:t>
            </a:r>
            <a:endParaRPr kumimoji="1" lang="ja-JP" altLang="en-US" sz="4400" dirty="0"/>
          </a:p>
        </p:txBody>
      </p:sp>
      <p:graphicFrame>
        <p:nvGraphicFramePr>
          <p:cNvPr id="9" name="図表 8">
            <a:extLst>
              <a:ext uri="{FF2B5EF4-FFF2-40B4-BE49-F238E27FC236}">
                <a16:creationId xmlns:a16="http://schemas.microsoft.com/office/drawing/2014/main" id="{873D5251-D0E9-4E04-B6EB-993451D4EEE9}"/>
              </a:ext>
            </a:extLst>
          </p:cNvPr>
          <p:cNvGraphicFramePr/>
          <p:nvPr>
            <p:extLst>
              <p:ext uri="{D42A27DB-BD31-4B8C-83A1-F6EECF244321}">
                <p14:modId xmlns:p14="http://schemas.microsoft.com/office/powerpoint/2010/main" val="4221013268"/>
              </p:ext>
            </p:extLst>
          </p:nvPr>
        </p:nvGraphicFramePr>
        <p:xfrm>
          <a:off x="718456" y="1647372"/>
          <a:ext cx="10537373"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テキスト ボックス 4">
            <a:extLst>
              <a:ext uri="{FF2B5EF4-FFF2-40B4-BE49-F238E27FC236}">
                <a16:creationId xmlns:a16="http://schemas.microsoft.com/office/drawing/2014/main" id="{68AC58DD-C036-4B7F-8AE5-0CAEE315F20A}"/>
              </a:ext>
            </a:extLst>
          </p:cNvPr>
          <p:cNvSpPr txBox="1"/>
          <p:nvPr/>
        </p:nvSpPr>
        <p:spPr>
          <a:xfrm>
            <a:off x="936171" y="2488540"/>
            <a:ext cx="957945" cy="3970318"/>
          </a:xfrm>
          <a:prstGeom prst="rect">
            <a:avLst/>
          </a:prstGeom>
          <a:noFill/>
        </p:spPr>
        <p:txBody>
          <a:bodyPr wrap="square" rtlCol="0">
            <a:spAutoFit/>
          </a:bodyPr>
          <a:lstStyle/>
          <a:p>
            <a:r>
              <a:rPr lang="en-US" altLang="ja-JP" sz="3600" dirty="0">
                <a:solidFill>
                  <a:schemeClr val="accent2"/>
                </a:solidFill>
              </a:rPr>
              <a:t>‘C‘ ‘D’ ‘E’ ‘F’ ‘G’ ‘A’        …</a:t>
            </a:r>
            <a:r>
              <a:rPr lang="ja-JP" altLang="en-US" sz="3600" dirty="0">
                <a:solidFill>
                  <a:schemeClr val="accent2"/>
                </a:solidFill>
              </a:rPr>
              <a:t> </a:t>
            </a:r>
            <a:r>
              <a:rPr kumimoji="1" lang="en-US" altLang="ja-JP" sz="3600" dirty="0"/>
              <a:t> </a:t>
            </a:r>
            <a:endParaRPr kumimoji="1" lang="ja-JP" altLang="en-US" sz="3600" dirty="0"/>
          </a:p>
        </p:txBody>
      </p:sp>
      <p:sp>
        <p:nvSpPr>
          <p:cNvPr id="6" name="矢印: 右 5">
            <a:extLst>
              <a:ext uri="{FF2B5EF4-FFF2-40B4-BE49-F238E27FC236}">
                <a16:creationId xmlns:a16="http://schemas.microsoft.com/office/drawing/2014/main" id="{25A67767-8608-494A-8D2D-0EFE65E1331D}"/>
              </a:ext>
            </a:extLst>
          </p:cNvPr>
          <p:cNvSpPr/>
          <p:nvPr/>
        </p:nvSpPr>
        <p:spPr>
          <a:xfrm>
            <a:off x="3588654" y="3541776"/>
            <a:ext cx="957945" cy="885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87CF954-6C28-48CE-8288-9BCEAF280337}"/>
              </a:ext>
            </a:extLst>
          </p:cNvPr>
          <p:cNvSpPr txBox="1"/>
          <p:nvPr/>
        </p:nvSpPr>
        <p:spPr>
          <a:xfrm>
            <a:off x="535213" y="2026875"/>
            <a:ext cx="2962730" cy="461665"/>
          </a:xfrm>
          <a:prstGeom prst="rect">
            <a:avLst/>
          </a:prstGeom>
          <a:noFill/>
        </p:spPr>
        <p:txBody>
          <a:bodyPr wrap="square" rtlCol="0">
            <a:spAutoFit/>
          </a:bodyPr>
          <a:lstStyle/>
          <a:p>
            <a:r>
              <a:rPr kumimoji="1" lang="ja-JP" altLang="en-US" sz="2400" dirty="0">
                <a:solidFill>
                  <a:schemeClr val="tx2"/>
                </a:solidFill>
              </a:rPr>
              <a:t>生成した音程と音価</a:t>
            </a:r>
            <a:endParaRPr kumimoji="1" lang="en-US" altLang="ja-JP" sz="2400" dirty="0">
              <a:solidFill>
                <a:schemeClr val="tx2"/>
              </a:solidFill>
            </a:endParaRPr>
          </a:p>
        </p:txBody>
      </p:sp>
      <p:sp>
        <p:nvSpPr>
          <p:cNvPr id="11" name="テキスト ボックス 10">
            <a:extLst>
              <a:ext uri="{FF2B5EF4-FFF2-40B4-BE49-F238E27FC236}">
                <a16:creationId xmlns:a16="http://schemas.microsoft.com/office/drawing/2014/main" id="{914E446C-626A-4068-9F72-041AC7BDB8AD}"/>
              </a:ext>
            </a:extLst>
          </p:cNvPr>
          <p:cNvSpPr txBox="1"/>
          <p:nvPr/>
        </p:nvSpPr>
        <p:spPr>
          <a:xfrm>
            <a:off x="2111831" y="2488540"/>
            <a:ext cx="1386112" cy="3877215"/>
          </a:xfrm>
          <a:prstGeom prst="rect">
            <a:avLst/>
          </a:prstGeom>
          <a:noFill/>
        </p:spPr>
        <p:txBody>
          <a:bodyPr wrap="square" rtlCol="0">
            <a:spAutoFit/>
          </a:bodyPr>
          <a:lstStyle/>
          <a:p>
            <a:pPr>
              <a:lnSpc>
                <a:spcPts val="4200"/>
              </a:lnSpc>
            </a:pPr>
            <a:r>
              <a:rPr lang="en-US" altLang="ja-JP" sz="2800" dirty="0">
                <a:solidFill>
                  <a:schemeClr val="accent2"/>
                </a:solidFill>
              </a:rPr>
              <a:t>4</a:t>
            </a:r>
            <a:r>
              <a:rPr lang="ja-JP" altLang="en-US" sz="2800" dirty="0">
                <a:solidFill>
                  <a:schemeClr val="accent2"/>
                </a:solidFill>
              </a:rPr>
              <a:t>分音</a:t>
            </a:r>
            <a:endParaRPr lang="en-US" altLang="ja-JP" sz="2800" dirty="0">
              <a:solidFill>
                <a:schemeClr val="accent2"/>
              </a:solidFill>
            </a:endParaRPr>
          </a:p>
          <a:p>
            <a:pPr>
              <a:lnSpc>
                <a:spcPts val="4300"/>
              </a:lnSpc>
            </a:pPr>
            <a:r>
              <a:rPr lang="en-US" altLang="ja-JP" sz="2800" dirty="0">
                <a:solidFill>
                  <a:schemeClr val="accent2"/>
                </a:solidFill>
              </a:rPr>
              <a:t>8</a:t>
            </a:r>
            <a:r>
              <a:rPr lang="ja-JP" altLang="en-US" sz="2800" dirty="0">
                <a:solidFill>
                  <a:schemeClr val="accent2"/>
                </a:solidFill>
              </a:rPr>
              <a:t>分音</a:t>
            </a:r>
            <a:endParaRPr lang="en-US" altLang="ja-JP" sz="2800" dirty="0">
              <a:solidFill>
                <a:schemeClr val="accent2"/>
              </a:solidFill>
            </a:endParaRPr>
          </a:p>
          <a:p>
            <a:pPr>
              <a:lnSpc>
                <a:spcPts val="4200"/>
              </a:lnSpc>
            </a:pPr>
            <a:r>
              <a:rPr kumimoji="1" lang="en-US" altLang="ja-JP" sz="2800" dirty="0">
                <a:solidFill>
                  <a:schemeClr val="accent2"/>
                </a:solidFill>
              </a:rPr>
              <a:t>8</a:t>
            </a:r>
            <a:r>
              <a:rPr kumimoji="1" lang="ja-JP" altLang="en-US" sz="2800" dirty="0">
                <a:solidFill>
                  <a:schemeClr val="accent2"/>
                </a:solidFill>
              </a:rPr>
              <a:t>分音</a:t>
            </a:r>
            <a:endParaRPr kumimoji="1" lang="en-US" altLang="ja-JP" sz="2800" dirty="0">
              <a:solidFill>
                <a:schemeClr val="accent2"/>
              </a:solidFill>
            </a:endParaRPr>
          </a:p>
          <a:p>
            <a:pPr>
              <a:lnSpc>
                <a:spcPts val="4200"/>
              </a:lnSpc>
            </a:pPr>
            <a:r>
              <a:rPr lang="en-US" altLang="ja-JP" sz="2800" dirty="0">
                <a:solidFill>
                  <a:schemeClr val="accent2"/>
                </a:solidFill>
              </a:rPr>
              <a:t>16</a:t>
            </a:r>
            <a:r>
              <a:rPr lang="ja-JP" altLang="en-US" sz="2800" dirty="0">
                <a:solidFill>
                  <a:schemeClr val="accent2"/>
                </a:solidFill>
              </a:rPr>
              <a:t>分音</a:t>
            </a:r>
            <a:endParaRPr lang="en-US" altLang="ja-JP" sz="2800" dirty="0">
              <a:solidFill>
                <a:schemeClr val="accent2"/>
              </a:solidFill>
            </a:endParaRPr>
          </a:p>
          <a:p>
            <a:pPr>
              <a:lnSpc>
                <a:spcPts val="4300"/>
              </a:lnSpc>
            </a:pPr>
            <a:r>
              <a:rPr kumimoji="1" lang="en-US" altLang="ja-JP" sz="2800" dirty="0">
                <a:solidFill>
                  <a:schemeClr val="accent2"/>
                </a:solidFill>
              </a:rPr>
              <a:t>2</a:t>
            </a:r>
            <a:r>
              <a:rPr kumimoji="1" lang="ja-JP" altLang="en-US" sz="2800" dirty="0">
                <a:solidFill>
                  <a:schemeClr val="accent2"/>
                </a:solidFill>
              </a:rPr>
              <a:t>分音</a:t>
            </a:r>
            <a:endParaRPr kumimoji="1" lang="en-US" altLang="ja-JP" sz="2800" dirty="0">
              <a:solidFill>
                <a:schemeClr val="accent2"/>
              </a:solidFill>
            </a:endParaRPr>
          </a:p>
          <a:p>
            <a:pPr>
              <a:lnSpc>
                <a:spcPts val="4300"/>
              </a:lnSpc>
            </a:pPr>
            <a:r>
              <a:rPr kumimoji="1" lang="ja-JP" altLang="en-US" sz="2800" dirty="0">
                <a:solidFill>
                  <a:schemeClr val="accent2"/>
                </a:solidFill>
              </a:rPr>
              <a:t>全音</a:t>
            </a:r>
            <a:endParaRPr kumimoji="1" lang="en-US" altLang="ja-JP" sz="2800" dirty="0">
              <a:solidFill>
                <a:schemeClr val="accent2"/>
              </a:solidFill>
            </a:endParaRPr>
          </a:p>
          <a:p>
            <a:pPr>
              <a:lnSpc>
                <a:spcPts val="4300"/>
              </a:lnSpc>
            </a:pPr>
            <a:r>
              <a:rPr lang="en-US" altLang="ja-JP" sz="3600" dirty="0">
                <a:solidFill>
                  <a:schemeClr val="accent2"/>
                </a:solidFill>
              </a:rPr>
              <a:t>…</a:t>
            </a:r>
            <a:endParaRPr kumimoji="1" lang="ja-JP" altLang="en-US" sz="3600" dirty="0">
              <a:solidFill>
                <a:schemeClr val="accent2"/>
              </a:solidFill>
            </a:endParaRPr>
          </a:p>
        </p:txBody>
      </p:sp>
      <p:sp>
        <p:nvSpPr>
          <p:cNvPr id="8" name="テキスト ボックス 7">
            <a:extLst>
              <a:ext uri="{FF2B5EF4-FFF2-40B4-BE49-F238E27FC236}">
                <a16:creationId xmlns:a16="http://schemas.microsoft.com/office/drawing/2014/main" id="{57C4290E-BE58-4817-A832-003B0A271AF5}"/>
              </a:ext>
            </a:extLst>
          </p:cNvPr>
          <p:cNvSpPr txBox="1"/>
          <p:nvPr/>
        </p:nvSpPr>
        <p:spPr>
          <a:xfrm>
            <a:off x="4546599" y="2488540"/>
            <a:ext cx="1843314" cy="52322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kumimoji="1" lang="en-US" altLang="ja-JP" sz="2800" dirty="0">
                <a:solidFill>
                  <a:srgbClr val="00B050"/>
                </a:solidFill>
              </a:rPr>
              <a:t>music21</a:t>
            </a:r>
            <a:endParaRPr kumimoji="1" lang="ja-JP" altLang="en-US" sz="2800" dirty="0">
              <a:solidFill>
                <a:srgbClr val="00B050"/>
              </a:solidFill>
            </a:endParaRPr>
          </a:p>
        </p:txBody>
      </p:sp>
      <p:pic>
        <p:nvPicPr>
          <p:cNvPr id="14" name="図 13">
            <a:extLst>
              <a:ext uri="{FF2B5EF4-FFF2-40B4-BE49-F238E27FC236}">
                <a16:creationId xmlns:a16="http://schemas.microsoft.com/office/drawing/2014/main" id="{256421F6-708A-4E2B-85DA-FC51D5A8FA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8901" y="3357142"/>
            <a:ext cx="1262438" cy="1262438"/>
          </a:xfrm>
          <a:prstGeom prst="rect">
            <a:avLst/>
          </a:prstGeom>
        </p:spPr>
      </p:pic>
      <p:sp>
        <p:nvSpPr>
          <p:cNvPr id="15" name="矢印: 右 14">
            <a:extLst>
              <a:ext uri="{FF2B5EF4-FFF2-40B4-BE49-F238E27FC236}">
                <a16:creationId xmlns:a16="http://schemas.microsoft.com/office/drawing/2014/main" id="{D4AAB933-B8CA-4987-8DAE-BAB045D89692}"/>
              </a:ext>
            </a:extLst>
          </p:cNvPr>
          <p:cNvSpPr/>
          <p:nvPr/>
        </p:nvSpPr>
        <p:spPr>
          <a:xfrm>
            <a:off x="6769209" y="3431848"/>
            <a:ext cx="1262439" cy="620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A88B533-D3F2-4A23-8971-DFA4707C0A1D}"/>
              </a:ext>
            </a:extLst>
          </p:cNvPr>
          <p:cNvSpPr txBox="1"/>
          <p:nvPr/>
        </p:nvSpPr>
        <p:spPr>
          <a:xfrm>
            <a:off x="8318610" y="2485940"/>
            <a:ext cx="2425299" cy="52322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ltLang="ja-JP" sz="2800" dirty="0" err="1">
                <a:solidFill>
                  <a:srgbClr val="00B050"/>
                </a:solidFill>
              </a:rPr>
              <a:t>FluidSynth</a:t>
            </a:r>
            <a:endParaRPr kumimoji="1" lang="ja-JP" altLang="en-US" sz="2800" dirty="0">
              <a:solidFill>
                <a:srgbClr val="00B050"/>
              </a:solidFill>
            </a:endParaRPr>
          </a:p>
        </p:txBody>
      </p:sp>
      <p:pic>
        <p:nvPicPr>
          <p:cNvPr id="17" name="図 16">
            <a:extLst>
              <a:ext uri="{FF2B5EF4-FFF2-40B4-BE49-F238E27FC236}">
                <a16:creationId xmlns:a16="http://schemas.microsoft.com/office/drawing/2014/main" id="{E5BED6EE-A2E7-4323-AD60-C69D71E2AE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18610" y="3130717"/>
            <a:ext cx="1226119" cy="1226119"/>
          </a:xfrm>
          <a:prstGeom prst="rect">
            <a:avLst/>
          </a:prstGeom>
        </p:spPr>
      </p:pic>
      <p:pic>
        <p:nvPicPr>
          <p:cNvPr id="18" name="図 17">
            <a:extLst>
              <a:ext uri="{FF2B5EF4-FFF2-40B4-BE49-F238E27FC236}">
                <a16:creationId xmlns:a16="http://schemas.microsoft.com/office/drawing/2014/main" id="{71F68AFF-D590-48A2-825E-EFE53A8F568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27972" y="3339450"/>
            <a:ext cx="868531" cy="868531"/>
          </a:xfrm>
          <a:prstGeom prst="rect">
            <a:avLst/>
          </a:prstGeom>
        </p:spPr>
      </p:pic>
      <p:sp>
        <p:nvSpPr>
          <p:cNvPr id="19" name="矢印: 折線 18">
            <a:extLst>
              <a:ext uri="{FF2B5EF4-FFF2-40B4-BE49-F238E27FC236}">
                <a16:creationId xmlns:a16="http://schemas.microsoft.com/office/drawing/2014/main" id="{043370EE-AF6C-4BF0-A606-41B8134D4203}"/>
              </a:ext>
            </a:extLst>
          </p:cNvPr>
          <p:cNvSpPr/>
          <p:nvPr/>
        </p:nvSpPr>
        <p:spPr>
          <a:xfrm rot="10800000" flipH="1">
            <a:off x="5464781" y="4961046"/>
            <a:ext cx="2706762" cy="12220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6F9EDDFA-1868-4316-B656-55794066DDDD}"/>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F55EB50-CC46-4362-990D-87E49B5EA33B}"/>
              </a:ext>
            </a:extLst>
          </p:cNvPr>
          <p:cNvSpPr txBox="1"/>
          <p:nvPr/>
        </p:nvSpPr>
        <p:spPr>
          <a:xfrm>
            <a:off x="8386738" y="4567295"/>
            <a:ext cx="2425299" cy="52322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kumimoji="1" lang="en-US" altLang="ja-JP" sz="2800" dirty="0" err="1">
                <a:solidFill>
                  <a:srgbClr val="00B050"/>
                </a:solidFill>
              </a:rPr>
              <a:t>LilyPond</a:t>
            </a:r>
            <a:endParaRPr kumimoji="1" lang="ja-JP" altLang="en-US" sz="2800" dirty="0">
              <a:solidFill>
                <a:srgbClr val="00B050"/>
              </a:solidFill>
            </a:endParaRPr>
          </a:p>
        </p:txBody>
      </p:sp>
      <p:pic>
        <p:nvPicPr>
          <p:cNvPr id="22" name="図 21">
            <a:extLst>
              <a:ext uri="{FF2B5EF4-FFF2-40B4-BE49-F238E27FC236}">
                <a16:creationId xmlns:a16="http://schemas.microsoft.com/office/drawing/2014/main" id="{A8CDD642-2E91-4FF6-87A5-79A78839610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07931" y="5121081"/>
            <a:ext cx="1182912" cy="1182912"/>
          </a:xfrm>
          <a:prstGeom prst="rect">
            <a:avLst/>
          </a:prstGeom>
        </p:spPr>
      </p:pic>
    </p:spTree>
    <p:extLst>
      <p:ext uri="{BB962C8B-B14F-4D97-AF65-F5344CB8AC3E}">
        <p14:creationId xmlns:p14="http://schemas.microsoft.com/office/powerpoint/2010/main" val="774925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22" presetClass="entr" presetSubtype="8"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par>
                                <p:cTn id="47" presetID="22" presetClass="entr" presetSubtype="8"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11" grpId="0"/>
      <p:bldP spid="8" grpId="0"/>
      <p:bldP spid="15" grpId="0" animBg="1"/>
      <p:bldP spid="16" grpId="0"/>
      <p:bldP spid="19"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5C00AC-50C2-4AEE-B119-C8EF0488D58A}"/>
              </a:ext>
            </a:extLst>
          </p:cNvPr>
          <p:cNvSpPr>
            <a:spLocks noGrp="1"/>
          </p:cNvSpPr>
          <p:nvPr>
            <p:ph type="title"/>
          </p:nvPr>
        </p:nvSpPr>
        <p:spPr>
          <a:xfrm>
            <a:off x="838201" y="365125"/>
            <a:ext cx="7391400" cy="1325563"/>
          </a:xfrm>
        </p:spPr>
        <p:txBody>
          <a:bodyPr>
            <a:normAutofit/>
          </a:bodyPr>
          <a:lstStyle/>
          <a:p>
            <a:r>
              <a:rPr kumimoji="1" lang="ja-JP" altLang="en-US" sz="3200" b="1" dirty="0"/>
              <a:t>アプリの使い方</a:t>
            </a:r>
            <a:r>
              <a:rPr kumimoji="1" lang="en-US" altLang="ja-JP" sz="3200" b="1" dirty="0"/>
              <a:t>(</a:t>
            </a:r>
            <a:r>
              <a:rPr kumimoji="1" lang="ja-JP" altLang="en-US" sz="3200" b="1" dirty="0"/>
              <a:t>デモンストレーション</a:t>
            </a:r>
            <a:r>
              <a:rPr kumimoji="1" lang="en-US" altLang="ja-JP" sz="3200" dirty="0"/>
              <a:t>)</a:t>
            </a:r>
            <a:endParaRPr kumimoji="1" lang="ja-JP" altLang="en-US" sz="3200" dirty="0"/>
          </a:p>
        </p:txBody>
      </p:sp>
      <p:sp>
        <p:nvSpPr>
          <p:cNvPr id="3" name="テキスト ボックス 2">
            <a:extLst>
              <a:ext uri="{FF2B5EF4-FFF2-40B4-BE49-F238E27FC236}">
                <a16:creationId xmlns:a16="http://schemas.microsoft.com/office/drawing/2014/main" id="{5A11D7B1-58DD-4CF5-A1C5-3743A5F603E7}"/>
              </a:ext>
            </a:extLst>
          </p:cNvPr>
          <p:cNvSpPr txBox="1"/>
          <p:nvPr/>
        </p:nvSpPr>
        <p:spPr>
          <a:xfrm>
            <a:off x="1001729" y="1752851"/>
            <a:ext cx="7723911" cy="646331"/>
          </a:xfrm>
          <a:prstGeom prst="rect">
            <a:avLst/>
          </a:prstGeom>
          <a:noFill/>
        </p:spPr>
        <p:txBody>
          <a:bodyPr wrap="square" rtlCol="0">
            <a:spAutoFit/>
          </a:bodyPr>
          <a:lstStyle/>
          <a:p>
            <a:r>
              <a:rPr lang="en-US" altLang="ja-JP" sz="3600" b="1" dirty="0">
                <a:hlinkClick r:id="rId3">
                  <a:extLst>
                    <a:ext uri="{A12FA001-AC4F-418D-AE19-62706E023703}">
                      <ahyp:hlinkClr xmlns:ahyp="http://schemas.microsoft.com/office/drawing/2018/hyperlinkcolor" val="tx"/>
                    </a:ext>
                  </a:extLst>
                </a:hlinkClick>
              </a:rPr>
              <a:t>http://172.16.220.150/</a:t>
            </a:r>
            <a:endParaRPr lang="en-US" altLang="ja-JP" sz="3600" b="1" dirty="0"/>
          </a:p>
        </p:txBody>
      </p:sp>
      <p:sp>
        <p:nvSpPr>
          <p:cNvPr id="5" name="テキスト ボックス 4">
            <a:extLst>
              <a:ext uri="{FF2B5EF4-FFF2-40B4-BE49-F238E27FC236}">
                <a16:creationId xmlns:a16="http://schemas.microsoft.com/office/drawing/2014/main" id="{4BE0FAFE-D088-40D5-95FA-AD210674E3BC}"/>
              </a:ext>
            </a:extLst>
          </p:cNvPr>
          <p:cNvSpPr txBox="1"/>
          <p:nvPr/>
        </p:nvSpPr>
        <p:spPr>
          <a:xfrm>
            <a:off x="6513534" y="3734431"/>
            <a:ext cx="4992915" cy="954107"/>
          </a:xfrm>
          <a:prstGeom prst="rect">
            <a:avLst/>
          </a:prstGeom>
          <a:noFill/>
        </p:spPr>
        <p:txBody>
          <a:bodyPr wrap="square" rtlCol="0">
            <a:spAutoFit/>
          </a:bodyPr>
          <a:lstStyle/>
          <a:p>
            <a:r>
              <a:rPr lang="ja-JP" altLang="en-US" sz="2800" dirty="0"/>
              <a:t>音楽を</a:t>
            </a:r>
            <a:r>
              <a:rPr kumimoji="1" lang="ja-JP" altLang="en-US" sz="2800" dirty="0"/>
              <a:t>作成できたら</a:t>
            </a:r>
            <a:endParaRPr kumimoji="1" lang="en-US" altLang="ja-JP" sz="2800" dirty="0"/>
          </a:p>
          <a:p>
            <a:r>
              <a:rPr lang="ja-JP" altLang="en-US" sz="2800" dirty="0">
                <a:solidFill>
                  <a:srgbClr val="FF0000"/>
                </a:solidFill>
              </a:rPr>
              <a:t>送信ボタン</a:t>
            </a:r>
            <a:r>
              <a:rPr lang="ja-JP" altLang="en-US" sz="2800" dirty="0"/>
              <a:t>を押してください</a:t>
            </a:r>
            <a:endParaRPr kumimoji="1" lang="ja-JP" altLang="en-US" sz="2800" dirty="0"/>
          </a:p>
        </p:txBody>
      </p:sp>
      <p:sp>
        <p:nvSpPr>
          <p:cNvPr id="6" name="テキスト ボックス 5">
            <a:extLst>
              <a:ext uri="{FF2B5EF4-FFF2-40B4-BE49-F238E27FC236}">
                <a16:creationId xmlns:a16="http://schemas.microsoft.com/office/drawing/2014/main" id="{1EED7E17-895F-498A-AB79-2986A9065572}"/>
              </a:ext>
            </a:extLst>
          </p:cNvPr>
          <p:cNvSpPr txBox="1"/>
          <p:nvPr/>
        </p:nvSpPr>
        <p:spPr>
          <a:xfrm>
            <a:off x="6456219" y="4967740"/>
            <a:ext cx="3546764" cy="400110"/>
          </a:xfrm>
          <a:prstGeom prst="rect">
            <a:avLst/>
          </a:prstGeom>
          <a:noFill/>
        </p:spPr>
        <p:txBody>
          <a:bodyPr wrap="square" rtlCol="0">
            <a:spAutoFit/>
          </a:bodyPr>
          <a:lstStyle/>
          <a:p>
            <a:r>
              <a:rPr kumimoji="1" lang="ja-JP" altLang="en-US" sz="2000" dirty="0">
                <a:solidFill>
                  <a:srgbClr val="FF0000"/>
                </a:solidFill>
                <a:highlight>
                  <a:srgbClr val="FFFF00"/>
                </a:highlight>
              </a:rPr>
              <a:t>生成に約一分掛かります</a:t>
            </a:r>
            <a:r>
              <a:rPr lang="ja-JP" altLang="en-US" sz="2000" dirty="0">
                <a:solidFill>
                  <a:srgbClr val="FF0000"/>
                </a:solidFill>
                <a:highlight>
                  <a:srgbClr val="FFFF00"/>
                </a:highlight>
              </a:rPr>
              <a:t>。</a:t>
            </a:r>
            <a:endParaRPr kumimoji="1" lang="ja-JP" altLang="en-US" sz="2000" dirty="0">
              <a:solidFill>
                <a:srgbClr val="FF0000"/>
              </a:solidFill>
              <a:highlight>
                <a:srgbClr val="FFFF00"/>
              </a:highlight>
            </a:endParaRPr>
          </a:p>
        </p:txBody>
      </p:sp>
      <p:sp>
        <p:nvSpPr>
          <p:cNvPr id="8" name="正方形/長方形 7">
            <a:extLst>
              <a:ext uri="{FF2B5EF4-FFF2-40B4-BE49-F238E27FC236}">
                <a16:creationId xmlns:a16="http://schemas.microsoft.com/office/drawing/2014/main" id="{1BEE24F6-7641-4BFD-B136-01A2ED1D96E9}"/>
              </a:ext>
            </a:extLst>
          </p:cNvPr>
          <p:cNvSpPr/>
          <p:nvPr/>
        </p:nvSpPr>
        <p:spPr>
          <a:xfrm>
            <a:off x="505690" y="3605890"/>
            <a:ext cx="5590310" cy="272370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デモンストレーションの動画</a:t>
            </a:r>
            <a:endParaRPr kumimoji="1" lang="ja-JP" altLang="en-US" dirty="0"/>
          </a:p>
        </p:txBody>
      </p:sp>
      <p:sp>
        <p:nvSpPr>
          <p:cNvPr id="9" name="正方形/長方形 8">
            <a:extLst>
              <a:ext uri="{FF2B5EF4-FFF2-40B4-BE49-F238E27FC236}">
                <a16:creationId xmlns:a16="http://schemas.microsoft.com/office/drawing/2014/main" id="{7E3FCAEC-A258-46DD-BE4B-497A7B12D351}"/>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621550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6924</TotalTime>
  <Words>1339</Words>
  <Application>Microsoft Office PowerPoint</Application>
  <PresentationFormat>ワイド画面</PresentationFormat>
  <Paragraphs>193</Paragraphs>
  <Slides>18</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Roboto</vt:lpstr>
      <vt:lpstr>游ゴシック</vt:lpstr>
      <vt:lpstr>游ゴシック Light</vt:lpstr>
      <vt:lpstr>Arial</vt:lpstr>
      <vt:lpstr>Cambria Math</vt:lpstr>
      <vt:lpstr>Trebuchet MS</vt:lpstr>
      <vt:lpstr>Office テーマ</vt:lpstr>
      <vt:lpstr>PowerPoint プレゼンテーション</vt:lpstr>
      <vt:lpstr>発表の流れ</vt:lpstr>
      <vt:lpstr>bit composer</vt:lpstr>
      <vt:lpstr>システムの構成</vt:lpstr>
      <vt:lpstr>メロディ入力画面</vt:lpstr>
      <vt:lpstr>自動作曲の方法について</vt:lpstr>
      <vt:lpstr>AIがメロディを作る仕組み</vt:lpstr>
      <vt:lpstr>ファイルの生成</vt:lpstr>
      <vt:lpstr>アプリの使い方(デモンストレーション)</vt:lpstr>
      <vt:lpstr>今後の課題</vt:lpstr>
      <vt:lpstr>bit composerのまとめ</vt:lpstr>
      <vt:lpstr>ご清聴ありがとうございました </vt:lpstr>
      <vt:lpstr>メンバー紹介</vt:lpstr>
      <vt:lpstr>Pythonのライブラリ①</vt:lpstr>
      <vt:lpstr> Pythonのライブラリ②</vt:lpstr>
      <vt:lpstr>WEBGUIの仕組み</vt:lpstr>
      <vt:lpstr>JavaScriptのライブラリ</vt:lpstr>
      <vt:lpstr>Webページ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Composer</dc:title>
  <dc:creator>0118m</dc:creator>
  <cp:lastModifiedBy>長島 光琉</cp:lastModifiedBy>
  <cp:revision>407</cp:revision>
  <dcterms:created xsi:type="dcterms:W3CDTF">2021-09-27T05:00:21Z</dcterms:created>
  <dcterms:modified xsi:type="dcterms:W3CDTF">2022-02-21T00:21:34Z</dcterms:modified>
</cp:coreProperties>
</file>