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9" r:id="rId2"/>
    <p:sldId id="260" r:id="rId3"/>
    <p:sldId id="276" r:id="rId4"/>
    <p:sldId id="274" r:id="rId5"/>
    <p:sldId id="272" r:id="rId6"/>
    <p:sldId id="275" r:id="rId7"/>
    <p:sldId id="262" r:id="rId8"/>
    <p:sldId id="263" r:id="rId9"/>
    <p:sldId id="269" r:id="rId10"/>
    <p:sldId id="278" r:id="rId11"/>
    <p:sldId id="281" r:id="rId12"/>
    <p:sldId id="279" r:id="rId13"/>
    <p:sldId id="280" r:id="rId14"/>
    <p:sldId id="26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15.467" idx="2">
    <p:pos x="7435" y="26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47.699" idx="3">
    <p:pos x="7427" y="34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6T10:23:47.699" idx="3">
    <p:pos x="7427" y="34"/>
    <p:text>図つける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というシステムのご提案をします。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を使った自動作曲アプリです。例えばスーパーマリオブラザーズやドラゴンクエストの曲などをイメージできるような曲を作曲します。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アプリケーションとして配布しているのでユーザはサーバにアクセスしてアプリケーションを使います。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ページの表示やユーザとのやり取りをするサーバプログラムは</a:t>
            </a:r>
            <a:r>
              <a:rPr kumimoji="1" lang="en-US" altLang="ja-JP" dirty="0"/>
              <a:t>Flask</a:t>
            </a:r>
            <a:r>
              <a:rPr kumimoji="1" lang="ja-JP" altLang="en-US" dirty="0"/>
              <a:t>という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フレームワークを使った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のプログラムで作っており、アプリとして成り立っています。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入力ページへ行くとこのような画面があるので、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8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8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comments" Target="../comments/comment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qiita.com/kazukiii/items/df809d6cd5d7d1f57be3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31114" y="4410396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9B58-A2D0-4AE0-ACB1-B99F0E9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RNN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EE656D-F3C4-4F7B-8C18-5A59AB84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37" y="1690688"/>
            <a:ext cx="10515600" cy="1433496"/>
          </a:xfrm>
        </p:spPr>
        <p:txBody>
          <a:bodyPr/>
          <a:lstStyle/>
          <a:p>
            <a:r>
              <a:rPr kumimoji="1" lang="ja-JP" altLang="en-US" dirty="0"/>
              <a:t>ある時点の出力を次の</a:t>
            </a:r>
            <a:r>
              <a:rPr lang="ja-JP" altLang="en-US" dirty="0"/>
              <a:t>時点の</a:t>
            </a:r>
            <a:r>
              <a:rPr kumimoji="1" lang="ja-JP" altLang="en-US" dirty="0"/>
              <a:t>入力につなげることで、出力に時系列を与えることができる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5236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D9B58-A2D0-4AE0-ACB1-B99F0E96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RNN</a:t>
            </a:r>
            <a:r>
              <a:rPr kumimoji="1" lang="ja-JP" altLang="en-US" dirty="0"/>
              <a:t>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EB54B75C-9342-427C-BF81-B46811F119C3}"/>
                  </a:ext>
                </a:extLst>
              </p:cNvPr>
              <p:cNvSpPr/>
              <p:nvPr/>
            </p:nvSpPr>
            <p:spPr>
              <a:xfrm>
                <a:off x="6319371" y="2060132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フローチャート: 結合子 4">
                <a:extLst>
                  <a:ext uri="{FF2B5EF4-FFF2-40B4-BE49-F238E27FC236}">
                    <a16:creationId xmlns:a16="http://schemas.microsoft.com/office/drawing/2014/main" id="{EB54B75C-9342-427C-BF81-B46811F11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2060132"/>
                <a:ext cx="742122" cy="74212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DB1F5C41-43C3-4E6D-A951-D25724438614}"/>
                  </a:ext>
                </a:extLst>
              </p:cNvPr>
              <p:cNvSpPr/>
              <p:nvPr/>
            </p:nvSpPr>
            <p:spPr>
              <a:xfrm>
                <a:off x="6319371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DB1F5C41-43C3-4E6D-A951-D2572443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3648633"/>
                <a:ext cx="742122" cy="742122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95AA1EEA-2213-45BE-94AA-CE56F4556FF0}"/>
                  </a:ext>
                </a:extLst>
              </p:cNvPr>
              <p:cNvSpPr/>
              <p:nvPr/>
            </p:nvSpPr>
            <p:spPr>
              <a:xfrm>
                <a:off x="4753742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95AA1EEA-2213-45BE-94AA-CE56F4556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742" y="3648633"/>
                <a:ext cx="742122" cy="742122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81E3E60E-B734-4AA1-8A2E-5329F9F60222}"/>
                  </a:ext>
                </a:extLst>
              </p:cNvPr>
              <p:cNvSpPr/>
              <p:nvPr/>
            </p:nvSpPr>
            <p:spPr>
              <a:xfrm>
                <a:off x="6319371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81E3E60E-B734-4AA1-8A2E-5329F9F6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71" y="5237134"/>
                <a:ext cx="742122" cy="742122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944CB1A7-66BF-4668-8B46-4817BDE48D90}"/>
                  </a:ext>
                </a:extLst>
              </p:cNvPr>
              <p:cNvSpPr/>
              <p:nvPr/>
            </p:nvSpPr>
            <p:spPr>
              <a:xfrm>
                <a:off x="7966385" y="2068099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944CB1A7-66BF-4668-8B46-4817BDE48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2068099"/>
                <a:ext cx="742122" cy="742122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E54B5B05-81ED-43C2-907F-F0BE5A856BEE}"/>
                  </a:ext>
                </a:extLst>
              </p:cNvPr>
              <p:cNvSpPr/>
              <p:nvPr/>
            </p:nvSpPr>
            <p:spPr>
              <a:xfrm>
                <a:off x="7966385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E54B5B05-81ED-43C2-907F-F0BE5A856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3648633"/>
                <a:ext cx="742122" cy="742122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0302082D-DDC9-41BD-83E0-D49E4D0A574D}"/>
                  </a:ext>
                </a:extLst>
              </p:cNvPr>
              <p:cNvSpPr/>
              <p:nvPr/>
            </p:nvSpPr>
            <p:spPr>
              <a:xfrm>
                <a:off x="7966385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0302082D-DDC9-41BD-83E0-D49E4D0A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85" y="5237134"/>
                <a:ext cx="742122" cy="742122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9D027D0-CDE8-4658-AD6F-F55D54C9563D}"/>
                  </a:ext>
                </a:extLst>
              </p:cNvPr>
              <p:cNvSpPr/>
              <p:nvPr/>
            </p:nvSpPr>
            <p:spPr>
              <a:xfrm>
                <a:off x="9694859" y="2059221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C9D027D0-CDE8-4658-AD6F-F55D54C9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2059221"/>
                <a:ext cx="742122" cy="742122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F4DD1C4B-D4EB-49EC-8FC7-1964D575A5EE}"/>
                  </a:ext>
                </a:extLst>
              </p:cNvPr>
              <p:cNvSpPr/>
              <p:nvPr/>
            </p:nvSpPr>
            <p:spPr>
              <a:xfrm>
                <a:off x="9694859" y="3648633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F4DD1C4B-D4EB-49EC-8FC7-1964D575A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3648633"/>
                <a:ext cx="742122" cy="742122"/>
              </a:xfrm>
              <a:prstGeom prst="flowChartConnector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8A56058C-B971-4579-AE2B-61FBEA48CAB9}"/>
                  </a:ext>
                </a:extLst>
              </p:cNvPr>
              <p:cNvSpPr/>
              <p:nvPr/>
            </p:nvSpPr>
            <p:spPr>
              <a:xfrm>
                <a:off x="9694859" y="5237134"/>
                <a:ext cx="742122" cy="74212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8A56058C-B971-4579-AE2B-61FBEA48C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59" y="5237134"/>
                <a:ext cx="742122" cy="742122"/>
              </a:xfrm>
              <a:prstGeom prst="flowChartConnector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D814CC9-1C0D-4C31-B118-8B62FE0EF964}"/>
              </a:ext>
            </a:extLst>
          </p:cNvPr>
          <p:cNvCxnSpPr/>
          <p:nvPr/>
        </p:nvCxnSpPr>
        <p:spPr>
          <a:xfrm>
            <a:off x="3062796" y="4019694"/>
            <a:ext cx="130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3C7FC97-C71F-4BA4-8BBB-973C13773911}"/>
              </a:ext>
            </a:extLst>
          </p:cNvPr>
          <p:cNvSpPr txBox="1"/>
          <p:nvPr/>
        </p:nvSpPr>
        <p:spPr>
          <a:xfrm>
            <a:off x="3266983" y="3561336"/>
            <a:ext cx="8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展開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98FB8A70-61F2-48CB-8FF9-91A4480D51D9}"/>
              </a:ext>
            </a:extLst>
          </p:cNvPr>
          <p:cNvSpPr/>
          <p:nvPr/>
        </p:nvSpPr>
        <p:spPr>
          <a:xfrm>
            <a:off x="5676849" y="3782487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B821341D-EC9E-4995-8B5D-222A774EB02F}"/>
              </a:ext>
            </a:extLst>
          </p:cNvPr>
          <p:cNvSpPr/>
          <p:nvPr/>
        </p:nvSpPr>
        <p:spPr>
          <a:xfrm>
            <a:off x="7283171" y="3798859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A71C1A79-A240-478F-AE5B-9E2F681A0586}"/>
              </a:ext>
            </a:extLst>
          </p:cNvPr>
          <p:cNvSpPr/>
          <p:nvPr/>
        </p:nvSpPr>
        <p:spPr>
          <a:xfrm>
            <a:off x="8970915" y="3757994"/>
            <a:ext cx="461536" cy="522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9E5DFD10-EAD2-4E8E-9D16-698F561318DA}"/>
              </a:ext>
            </a:extLst>
          </p:cNvPr>
          <p:cNvSpPr/>
          <p:nvPr/>
        </p:nvSpPr>
        <p:spPr>
          <a:xfrm rot="16200000">
            <a:off x="6456333" y="4552699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8D400E6D-E741-4018-98DD-3CA5A33FFB5D}"/>
              </a:ext>
            </a:extLst>
          </p:cNvPr>
          <p:cNvSpPr/>
          <p:nvPr/>
        </p:nvSpPr>
        <p:spPr>
          <a:xfrm rot="16200000">
            <a:off x="6459664" y="2971898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83B0B0B7-DBDB-4D93-B495-A1E4BE790D47}"/>
              </a:ext>
            </a:extLst>
          </p:cNvPr>
          <p:cNvSpPr/>
          <p:nvPr/>
        </p:nvSpPr>
        <p:spPr>
          <a:xfrm rot="16200000">
            <a:off x="9832470" y="2971898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5B8F2C50-C881-45A8-994B-4EDF2380582E}"/>
              </a:ext>
            </a:extLst>
          </p:cNvPr>
          <p:cNvSpPr/>
          <p:nvPr/>
        </p:nvSpPr>
        <p:spPr>
          <a:xfrm rot="16200000">
            <a:off x="8106678" y="2990997"/>
            <a:ext cx="461536" cy="52248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77C524EC-FF84-4CF3-9DA5-27864E292DFA}"/>
              </a:ext>
            </a:extLst>
          </p:cNvPr>
          <p:cNvSpPr/>
          <p:nvPr/>
        </p:nvSpPr>
        <p:spPr>
          <a:xfrm rot="16200000">
            <a:off x="9832469" y="4552700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9198282B-9262-4AC5-8234-E83D3EAFA5C3}"/>
              </a:ext>
            </a:extLst>
          </p:cNvPr>
          <p:cNvSpPr/>
          <p:nvPr/>
        </p:nvSpPr>
        <p:spPr>
          <a:xfrm rot="16200000">
            <a:off x="8102222" y="4552699"/>
            <a:ext cx="461536" cy="5224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3CDECA3-A664-4599-86E7-6CCE79A732C8}"/>
              </a:ext>
            </a:extLst>
          </p:cNvPr>
          <p:cNvSpPr txBox="1"/>
          <p:nvPr/>
        </p:nvSpPr>
        <p:spPr>
          <a:xfrm>
            <a:off x="4913843" y="4513768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3FDD37-2D98-4915-A4AD-3852730DF299}"/>
              </a:ext>
            </a:extLst>
          </p:cNvPr>
          <p:cNvSpPr txBox="1"/>
          <p:nvPr/>
        </p:nvSpPr>
        <p:spPr>
          <a:xfrm>
            <a:off x="7157027" y="4513768"/>
            <a:ext cx="12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lang="en-US" altLang="ja-JP" sz="1200" dirty="0"/>
              <a:t>, 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237F06-C627-4E32-8576-59490010E29F}"/>
              </a:ext>
            </a:extLst>
          </p:cNvPr>
          <p:cNvSpPr txBox="1"/>
          <p:nvPr/>
        </p:nvSpPr>
        <p:spPr>
          <a:xfrm>
            <a:off x="6466810" y="1698379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A8C2F3-6425-4777-9348-6676BA778DF0}"/>
              </a:ext>
            </a:extLst>
          </p:cNvPr>
          <p:cNvSpPr txBox="1"/>
          <p:nvPr/>
        </p:nvSpPr>
        <p:spPr>
          <a:xfrm>
            <a:off x="8705092" y="4492888"/>
            <a:ext cx="12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ド</a:t>
            </a:r>
            <a:r>
              <a:rPr lang="en-US" altLang="ja-JP" sz="1200" dirty="0"/>
              <a:t>, </a:t>
            </a:r>
            <a:r>
              <a:rPr kumimoji="1" lang="ja-JP" altLang="en-US" sz="1200" dirty="0"/>
              <a:t>レ</a:t>
            </a:r>
            <a:r>
              <a:rPr kumimoji="1" lang="en-US" altLang="ja-JP" sz="1200" dirty="0"/>
              <a:t>, </a:t>
            </a:r>
            <a:r>
              <a:rPr kumimoji="1" lang="ja-JP" altLang="en-US" sz="1200" dirty="0"/>
              <a:t>ミ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FC03C0C-5AA3-451F-9610-412173AAA08A}"/>
              </a:ext>
            </a:extLst>
          </p:cNvPr>
          <p:cNvSpPr txBox="1"/>
          <p:nvPr/>
        </p:nvSpPr>
        <p:spPr>
          <a:xfrm>
            <a:off x="8071745" y="1700449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ミ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CA2DA6-BCC0-4D2F-9071-B3DF4394A09F}"/>
              </a:ext>
            </a:extLst>
          </p:cNvPr>
          <p:cNvSpPr txBox="1"/>
          <p:nvPr/>
        </p:nvSpPr>
        <p:spPr>
          <a:xfrm>
            <a:off x="9801992" y="1686011"/>
            <a:ext cx="816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ファ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51D3906B-1A04-482F-80E3-F2CCB85E9A6A}"/>
              </a:ext>
            </a:extLst>
          </p:cNvPr>
          <p:cNvGrpSpPr/>
          <p:nvPr/>
        </p:nvGrpSpPr>
        <p:grpSpPr>
          <a:xfrm>
            <a:off x="966797" y="1678306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70E2DDBD-0F09-400F-A99E-4B1013EF7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" name="フローチャート: 結合子 15">
                  <a:extLst>
                    <a:ext uri="{FF2B5EF4-FFF2-40B4-BE49-F238E27FC236}">
                      <a16:creationId xmlns:a16="http://schemas.microsoft.com/office/drawing/2014/main" id="{22AA0254-C9DD-42BD-BB4A-246E83E21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06D0E3A2-24AF-4A14-9AFA-FB593681D768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06D0E3A2-24AF-4A14-9AFA-FB593681D7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矢印: 右カーブ 31">
              <a:extLst>
                <a:ext uri="{FF2B5EF4-FFF2-40B4-BE49-F238E27FC236}">
                  <a16:creationId xmlns:a16="http://schemas.microsoft.com/office/drawing/2014/main" id="{3605700D-E22F-4FC9-ADE5-29EE566B69A9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矢印: 右 32">
              <a:extLst>
                <a:ext uri="{FF2B5EF4-FFF2-40B4-BE49-F238E27FC236}">
                  <a16:creationId xmlns:a16="http://schemas.microsoft.com/office/drawing/2014/main" id="{073ED9D8-871E-4147-8C3B-F2B66E8D687A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12F8B5F9-840B-4BCD-A4F8-993F111371B1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BE1862F-6F9E-4D3A-8CB3-45BDD8A18102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38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 (</a:t>
            </a:r>
            <a:r>
              <a:rPr lang="ja-JP" altLang="en-US" dirty="0"/>
              <a:t>長・短期記憶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55A1C6B4-A8C7-4C92-A571-734392CCDCC6}"/>
              </a:ext>
            </a:extLst>
          </p:cNvPr>
          <p:cNvSpPr/>
          <p:nvPr/>
        </p:nvSpPr>
        <p:spPr>
          <a:xfrm>
            <a:off x="1574274" y="3509895"/>
            <a:ext cx="862757" cy="874458"/>
          </a:xfrm>
          <a:prstGeom prst="flowChartProcess">
            <a:avLst/>
          </a:prstGeom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59B3F69-B3F7-420A-A51B-370BE641AA6C}"/>
              </a:ext>
            </a:extLst>
          </p:cNvPr>
          <p:cNvGrpSpPr/>
          <p:nvPr/>
        </p:nvGrpSpPr>
        <p:grpSpPr>
          <a:xfrm>
            <a:off x="838200" y="1690688"/>
            <a:ext cx="1598831" cy="4199840"/>
            <a:chOff x="966797" y="1678306"/>
            <a:chExt cx="1598831" cy="419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フローチャート: 結合子 4">
                  <a:extLst>
                    <a:ext uri="{FF2B5EF4-FFF2-40B4-BE49-F238E27FC236}">
                      <a16:creationId xmlns:a16="http://schemas.microsoft.com/office/drawing/2014/main" id="{5FBACB65-A341-4627-B79E-A412F1D96F2E}"/>
                    </a:ext>
                  </a:extLst>
                </p:cNvPr>
                <p:cNvSpPr/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フローチャート: 結合子 4">
                  <a:extLst>
                    <a:ext uri="{FF2B5EF4-FFF2-40B4-BE49-F238E27FC236}">
                      <a16:creationId xmlns:a16="http://schemas.microsoft.com/office/drawing/2014/main" id="{5FBACB65-A341-4627-B79E-A412F1D96F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2068099"/>
                  <a:ext cx="742122" cy="742122"/>
                </a:xfrm>
                <a:prstGeom prst="flowChartConnector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1BF8567D-3187-4CBE-8E5D-61B5A4645309}"/>
                    </a:ext>
                  </a:extLst>
                </p:cNvPr>
                <p:cNvSpPr/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1BF8567D-3187-4CBE-8E5D-61B5A4645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6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1A00C81F-14AC-41E7-82FC-D64CB3544A08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/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1A00C81F-14AC-41E7-82FC-D64CB3544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矢印: 右カーブ 7">
              <a:extLst>
                <a:ext uri="{FF2B5EF4-FFF2-40B4-BE49-F238E27FC236}">
                  <a16:creationId xmlns:a16="http://schemas.microsoft.com/office/drawing/2014/main" id="{F5E90A0F-EA25-4850-820B-6CB34288EAD3}"/>
                </a:ext>
              </a:extLst>
            </p:cNvPr>
            <p:cNvSpPr/>
            <p:nvPr/>
          </p:nvSpPr>
          <p:spPr>
            <a:xfrm>
              <a:off x="966797" y="3308773"/>
              <a:ext cx="719735" cy="874458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D3CDD69F-FAE9-476B-B8AE-EB41ACF029D7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396F8C2E-6A4F-4049-8929-0DF2E18E1A32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BF57589-5FCD-49F2-B738-960B1F46FB7F}"/>
                </a:ext>
              </a:extLst>
            </p:cNvPr>
            <p:cNvSpPr txBox="1"/>
            <p:nvPr/>
          </p:nvSpPr>
          <p:spPr>
            <a:xfrm>
              <a:off x="1755019" y="1678306"/>
              <a:ext cx="810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中間層</a:t>
              </a:r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C0667246-B4A4-43F6-9406-9339C52F44F0}"/>
              </a:ext>
            </a:extLst>
          </p:cNvPr>
          <p:cNvSpPr/>
          <p:nvPr/>
        </p:nvSpPr>
        <p:spPr>
          <a:xfrm>
            <a:off x="2574524" y="3758384"/>
            <a:ext cx="1083076" cy="342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5BBF2D7-9DF5-4E40-ADF6-2AF66D473B07}"/>
              </a:ext>
            </a:extLst>
          </p:cNvPr>
          <p:cNvGrpSpPr/>
          <p:nvPr/>
        </p:nvGrpSpPr>
        <p:grpSpPr>
          <a:xfrm>
            <a:off x="8655728" y="3575447"/>
            <a:ext cx="2965142" cy="1414877"/>
            <a:chOff x="8655728" y="3575447"/>
            <a:chExt cx="2965142" cy="1414877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781B5AB-7BAE-4446-9FD4-851FC454F5EF}"/>
                </a:ext>
              </a:extLst>
            </p:cNvPr>
            <p:cNvSpPr txBox="1"/>
            <p:nvPr/>
          </p:nvSpPr>
          <p:spPr>
            <a:xfrm>
              <a:off x="8655728" y="3575447"/>
              <a:ext cx="29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f</a:t>
              </a:r>
              <a:r>
                <a:rPr kumimoji="1" lang="en-US" altLang="ja-JP" dirty="0"/>
                <a:t>orget gate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D25F38D-0746-447E-ADF8-7AF06A201D90}"/>
                </a:ext>
              </a:extLst>
            </p:cNvPr>
            <p:cNvSpPr txBox="1"/>
            <p:nvPr/>
          </p:nvSpPr>
          <p:spPr>
            <a:xfrm>
              <a:off x="8842159" y="4066994"/>
              <a:ext cx="27787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出力する情報と出力させない情報を決める</a:t>
              </a:r>
              <a:endParaRPr lang="en-US" altLang="ja-JP" dirty="0"/>
            </a:p>
            <a:p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3986F4B-81F0-4DDE-AE0B-5636914456C7}"/>
              </a:ext>
            </a:extLst>
          </p:cNvPr>
          <p:cNvGrpSpPr/>
          <p:nvPr/>
        </p:nvGrpSpPr>
        <p:grpSpPr>
          <a:xfrm>
            <a:off x="4033837" y="2224761"/>
            <a:ext cx="8472200" cy="3409950"/>
            <a:chOff x="4033837" y="2224761"/>
            <a:chExt cx="8472200" cy="340995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FDCC939C-CB42-421B-9E17-AAD2C3A2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837" y="2224761"/>
              <a:ext cx="4124325" cy="340995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E30AC48-39F1-4BBD-BAC0-7DF8BCE41535}"/>
                </a:ext>
              </a:extLst>
            </p:cNvPr>
            <p:cNvSpPr txBox="1"/>
            <p:nvPr/>
          </p:nvSpPr>
          <p:spPr>
            <a:xfrm>
              <a:off x="7365867" y="4990324"/>
              <a:ext cx="5140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>
                  <a:hlinkClick r:id="rId6"/>
                </a:rPr>
                <a:t>Qiita</a:t>
              </a:r>
              <a:r>
                <a:rPr kumimoji="1" lang="en-US" altLang="ja-JP" sz="1200" dirty="0"/>
                <a:t> </a:t>
              </a:r>
              <a:r>
                <a:rPr kumimoji="1" lang="ja-JP" altLang="en-US" sz="1200" dirty="0"/>
                <a:t>より引用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49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374072" y="2104824"/>
            <a:ext cx="114715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ファイルのなかに出現する音のパターンを学習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入力されたメロディにつなげて</a:t>
            </a:r>
            <a:r>
              <a:rPr lang="en-US" altLang="ja-JP" sz="2400" dirty="0"/>
              <a:t>AI</a:t>
            </a:r>
            <a:r>
              <a:rPr lang="ja-JP" altLang="en-US" sz="2400" dirty="0"/>
              <a:t>が音を自動的に作る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を使った機械学習を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181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144000" cy="18923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47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lang="ja-JP" altLang="en-US" sz="2800" dirty="0"/>
              <a:t>を使って</a:t>
            </a:r>
            <a:r>
              <a:rPr kumimoji="1" lang="ja-JP" altLang="en-US" sz="2800" dirty="0"/>
              <a:t>開発を進めております</a:t>
            </a:r>
            <a:endParaRPr kumimoji="1" lang="en-US" altLang="ja-JP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sz="2400"/>
              <a:t>yoshitake266</a:t>
            </a:r>
            <a:r>
              <a:rPr lang="en-US" altLang="ja-JP" sz="2400" dirty="0"/>
              <a:t>/</a:t>
            </a:r>
            <a:r>
              <a:rPr lang="en-US" altLang="ja-JP" sz="2400" dirty="0" err="1"/>
              <a:t>bitComposer_prj</a:t>
            </a:r>
            <a:endParaRPr lang="en-US" altLang="ja-JP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サーバを起動して</a:t>
            </a:r>
            <a:r>
              <a:rPr lang="en-US" altLang="ja-JP" sz="2800" dirty="0"/>
              <a:t>Web</a:t>
            </a:r>
            <a:r>
              <a:rPr lang="ja-JP" altLang="en-US" sz="2800" dirty="0"/>
              <a:t>サイトを立ち上げることができます。</a:t>
            </a:r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lang="ja-JP" altLang="en-US" sz="2800" dirty="0"/>
              <a:t>これからやること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AI</a:t>
            </a:r>
            <a:r>
              <a:rPr kumimoji="1" lang="ja-JP" altLang="en-US" sz="2800" dirty="0"/>
              <a:t>学習モデルの作成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音楽ファイルのやり取りするプログラム</a:t>
            </a:r>
            <a:endParaRPr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ページの改良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1257300" y="2584113"/>
            <a:ext cx="9677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ゲームに使われる音楽に雰囲気が似た曲を作曲</a:t>
            </a:r>
            <a:r>
              <a:rPr lang="ja-JP" altLang="en-US" sz="2800"/>
              <a:t>します。</a:t>
            </a: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システムの構成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ECD8D03-A540-4384-92DB-DC4154AD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3" y="1954361"/>
            <a:ext cx="1718456" cy="1293028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22232900-CF15-42ED-B61D-004E36DA459A}"/>
              </a:ext>
            </a:extLst>
          </p:cNvPr>
          <p:cNvSpPr/>
          <p:nvPr/>
        </p:nvSpPr>
        <p:spPr>
          <a:xfrm>
            <a:off x="3144254" y="2318133"/>
            <a:ext cx="930442" cy="56548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843391" y="3429000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635ED6F-6CE3-4C81-B91F-622759D5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78" y="1954361"/>
            <a:ext cx="1167864" cy="1167864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0D37746-D309-40AE-A0C0-3A39F14887D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84842" y="2538293"/>
            <a:ext cx="54690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46EACE-71CE-49D5-8C38-4DEC4EDA1C9E}"/>
              </a:ext>
            </a:extLst>
          </p:cNvPr>
          <p:cNvSpPr txBox="1"/>
          <p:nvPr/>
        </p:nvSpPr>
        <p:spPr>
          <a:xfrm>
            <a:off x="873933" y="3555004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ユーザ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13CACD0-2EF9-40DA-A533-DF471D753942}"/>
              </a:ext>
            </a:extLst>
          </p:cNvPr>
          <p:cNvGrpSpPr/>
          <p:nvPr/>
        </p:nvGrpSpPr>
        <p:grpSpPr>
          <a:xfrm>
            <a:off x="5931748" y="1914304"/>
            <a:ext cx="5823283" cy="4620397"/>
            <a:chOff x="5968773" y="1443511"/>
            <a:chExt cx="5823283" cy="4620397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0409614C-F3D0-40A0-86DF-1580DDD8E79B}"/>
                </a:ext>
              </a:extLst>
            </p:cNvPr>
            <p:cNvSpPr/>
            <p:nvPr/>
          </p:nvSpPr>
          <p:spPr>
            <a:xfrm>
              <a:off x="5968773" y="1443511"/>
              <a:ext cx="5823283" cy="46203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B130732D-09B9-4E65-ADEE-5983671C3596}"/>
                </a:ext>
              </a:extLst>
            </p:cNvPr>
            <p:cNvGrpSpPr/>
            <p:nvPr/>
          </p:nvGrpSpPr>
          <p:grpSpPr>
            <a:xfrm>
              <a:off x="8889566" y="1852717"/>
              <a:ext cx="2655330" cy="1860539"/>
              <a:chOff x="8662737" y="2189802"/>
              <a:chExt cx="2655330" cy="1860539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93A19059-D052-447A-924F-5E9291ABD726}"/>
                  </a:ext>
                </a:extLst>
              </p:cNvPr>
              <p:cNvSpPr/>
              <p:nvPr/>
            </p:nvSpPr>
            <p:spPr>
              <a:xfrm>
                <a:off x="8662737" y="2189802"/>
                <a:ext cx="2655330" cy="18605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0E94323-8F75-4A70-A78E-EEA688500E66}"/>
                  </a:ext>
                </a:extLst>
              </p:cNvPr>
              <p:cNvSpPr txBox="1"/>
              <p:nvPr/>
            </p:nvSpPr>
            <p:spPr>
              <a:xfrm>
                <a:off x="8843391" y="2562052"/>
                <a:ext cx="2294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</a:rPr>
                  <a:t>自動作曲</a:t>
                </a:r>
                <a:r>
                  <a:rPr lang="ja-JP" altLang="en-US" b="1" dirty="0">
                    <a:solidFill>
                      <a:schemeClr val="bg1"/>
                    </a:solidFill>
                  </a:rPr>
                  <a:t>システム</a:t>
                </a:r>
                <a:endParaRPr kumimoji="1" lang="ja-JP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0709B28-BB3F-4A94-BF79-DC5A4E45E897}"/>
                  </a:ext>
                </a:extLst>
              </p:cNvPr>
              <p:cNvSpPr txBox="1"/>
              <p:nvPr/>
            </p:nvSpPr>
            <p:spPr>
              <a:xfrm>
                <a:off x="8853752" y="2966019"/>
                <a:ext cx="2294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solidFill>
                      <a:schemeClr val="bg1"/>
                    </a:solidFill>
                  </a:rPr>
                  <a:t>・</a:t>
                </a:r>
                <a:r>
                  <a:rPr lang="en-US" altLang="ja-JP" sz="2400" dirty="0">
                    <a:solidFill>
                      <a:schemeClr val="bg1"/>
                    </a:solidFill>
                  </a:rPr>
                  <a:t>python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C29707AB-F090-4A48-B64A-2FF4BBC21EE0}"/>
                </a:ext>
              </a:extLst>
            </p:cNvPr>
            <p:cNvSpPr/>
            <p:nvPr/>
          </p:nvSpPr>
          <p:spPr>
            <a:xfrm>
              <a:off x="6114693" y="1852716"/>
              <a:ext cx="2599949" cy="240089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1" dirty="0"/>
            </a:p>
            <a:p>
              <a:pPr algn="ctr"/>
              <a:r>
                <a:rPr kumimoji="1" lang="en-US" altLang="ja-JP" b="1" dirty="0"/>
                <a:t>Web</a:t>
              </a:r>
              <a:r>
                <a:rPr kumimoji="1" lang="ja-JP" altLang="en-US" b="1" dirty="0"/>
                <a:t>ページ</a:t>
              </a:r>
              <a:endParaRPr lang="en-US" altLang="ja-JP" b="1" dirty="0"/>
            </a:p>
            <a:p>
              <a:pPr algn="ctr"/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入力画面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結果出力画面</a:t>
              </a:r>
              <a:endParaRPr kumimoji="1" lang="en-US" altLang="ja-JP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ja-JP" altLang="en-US" dirty="0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1788D82B-806B-416D-9A81-8E0269B32405}"/>
                </a:ext>
              </a:extLst>
            </p:cNvPr>
            <p:cNvSpPr/>
            <p:nvPr/>
          </p:nvSpPr>
          <p:spPr>
            <a:xfrm>
              <a:off x="8880415" y="4460688"/>
              <a:ext cx="2599949" cy="115954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データ保存フォルダ</a:t>
              </a:r>
              <a:endParaRPr lang="en-US" altLang="ja-JP" dirty="0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2DBE5E-357C-44BA-8EB1-4B61BEF4DE22}"/>
              </a:ext>
            </a:extLst>
          </p:cNvPr>
          <p:cNvSpPr/>
          <p:nvPr/>
        </p:nvSpPr>
        <p:spPr>
          <a:xfrm>
            <a:off x="6577263" y="1700463"/>
            <a:ext cx="1138990" cy="433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Arial Black" panose="020B0A04020102020204" pitchFamily="34" charset="0"/>
              </a:rPr>
              <a:t>Flask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A03AC9-8821-48AC-BA65-0549CDC13148}"/>
              </a:ext>
            </a:extLst>
          </p:cNvPr>
          <p:cNvSpPr txBox="1"/>
          <p:nvPr/>
        </p:nvSpPr>
        <p:spPr>
          <a:xfrm>
            <a:off x="3939840" y="3578097"/>
            <a:ext cx="1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サーバ</a:t>
            </a:r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10850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入力ページ上</a:t>
            </a:r>
            <a:r>
              <a:rPr lang="ja-JP" altLang="en-US" sz="3600" dirty="0"/>
              <a:t>で短いメロディを作曲する</a:t>
            </a: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サーバに送信</a:t>
            </a:r>
            <a:endParaRPr lang="en-US" altLang="ja-JP" sz="360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98" y="312565"/>
            <a:ext cx="10529102" cy="129302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入力ページ上で短いメロディを入力</a:t>
            </a:r>
          </a:p>
        </p:txBody>
      </p:sp>
      <p:pic>
        <p:nvPicPr>
          <p:cNvPr id="22" name="コンテンツ プレースホルダー 21">
            <a:extLst>
              <a:ext uri="{FF2B5EF4-FFF2-40B4-BE49-F238E27FC236}">
                <a16:creationId xmlns:a16="http://schemas.microsoft.com/office/drawing/2014/main" id="{5AEEA717-E89F-4444-84E7-3D55D771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0" y="3397275"/>
            <a:ext cx="9944100" cy="2133600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15B995-5F06-43D9-BAA8-F4D65FE55F0F}"/>
              </a:ext>
            </a:extLst>
          </p:cNvPr>
          <p:cNvSpPr/>
          <p:nvPr/>
        </p:nvSpPr>
        <p:spPr>
          <a:xfrm>
            <a:off x="2806700" y="5791200"/>
            <a:ext cx="1778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6B58AA-D48B-4925-B388-8C5F2C5591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55" y="1490651"/>
            <a:ext cx="7927331" cy="192329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3A27D1-5C7D-434F-892D-083B8433228A}"/>
              </a:ext>
            </a:extLst>
          </p:cNvPr>
          <p:cNvSpPr txBox="1"/>
          <p:nvPr/>
        </p:nvSpPr>
        <p:spPr>
          <a:xfrm>
            <a:off x="9385300" y="3182779"/>
            <a:ext cx="196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 Flat</a:t>
            </a:r>
            <a:r>
              <a:rPr kumimoji="1" lang="ja-JP" altLang="en-US" sz="1000" dirty="0"/>
              <a:t>より作成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A78303-DDD5-40EC-BAA5-657927D0C6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29" y="5006186"/>
            <a:ext cx="700502" cy="4002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5D598-9E09-43BB-B516-8A847E34B839}"/>
              </a:ext>
            </a:extLst>
          </p:cNvPr>
          <p:cNvSpPr txBox="1"/>
          <p:nvPr/>
        </p:nvSpPr>
        <p:spPr>
          <a:xfrm>
            <a:off x="577516" y="5652700"/>
            <a:ext cx="880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2. </a:t>
            </a:r>
            <a:r>
              <a:rPr kumimoji="1" lang="ja-JP" altLang="en-US" sz="3600" dirty="0"/>
              <a:t>サーバに送信</a:t>
            </a:r>
          </a:p>
        </p:txBody>
      </p:sp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0"/>
            <a:ext cx="10515600" cy="818233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3582" y="2940598"/>
            <a:ext cx="3328922" cy="346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A859F-F73B-4AFA-9984-840E0DF037E6}"/>
              </a:ext>
            </a:extLst>
          </p:cNvPr>
          <p:cNvSpPr txBox="1"/>
          <p:nvPr/>
        </p:nvSpPr>
        <p:spPr>
          <a:xfrm>
            <a:off x="838200" y="2828835"/>
            <a:ext cx="7166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結果出力ページに</a:t>
            </a:r>
            <a:r>
              <a:rPr kumimoji="1" lang="en-US" altLang="ja-JP" sz="3600" dirty="0"/>
              <a:t>AI</a:t>
            </a:r>
            <a:r>
              <a:rPr kumimoji="1" lang="ja-JP" altLang="en-US" sz="3600" dirty="0"/>
              <a:t>が作った曲が送信されているのでそこで聴く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374072" y="2104824"/>
            <a:ext cx="114715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ファイルのなかに出現する音のパターンを学習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midi </a:t>
            </a:r>
            <a:r>
              <a:rPr lang="ja-JP" altLang="en-US" dirty="0"/>
              <a:t>・・・</a:t>
            </a:r>
            <a:r>
              <a:rPr lang="ja-JP" altLang="en-US" sz="2400" dirty="0"/>
              <a:t>楽器や音などの演奏情報をデジタル化した世界共通規格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入力されたメロディにつなげて</a:t>
            </a:r>
            <a:r>
              <a:rPr lang="en-US" altLang="ja-JP" sz="2400" dirty="0"/>
              <a:t>AI</a:t>
            </a:r>
            <a:r>
              <a:rPr lang="ja-JP" altLang="en-US" sz="2400" dirty="0"/>
              <a:t>が音を自動的に作る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を使った機械学習を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NN (</a:t>
            </a:r>
            <a:r>
              <a:rPr kumimoji="1" lang="ja-JP" altLang="en-US" sz="4400" dirty="0"/>
              <a:t>ニューラルネットワーク</a:t>
            </a:r>
            <a:r>
              <a:rPr kumimoji="1" lang="en-US" altLang="ja-JP" sz="4400" dirty="0"/>
              <a:t>)</a:t>
            </a:r>
            <a:r>
              <a:rPr kumimoji="1" lang="ja-JP" altLang="en-US" sz="4400" dirty="0"/>
              <a:t>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E6DC03F3-2F98-472D-93F0-F76FC7DA0A5A}"/>
                  </a:ext>
                </a:extLst>
              </p:cNvPr>
              <p:cNvSpPr/>
              <p:nvPr/>
            </p:nvSpPr>
            <p:spPr>
              <a:xfrm>
                <a:off x="919689" y="5127037"/>
                <a:ext cx="834372" cy="83437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7" name="フローチャート: 結合子 6">
                <a:extLst>
                  <a:ext uri="{FF2B5EF4-FFF2-40B4-BE49-F238E27FC236}">
                    <a16:creationId xmlns:a16="http://schemas.microsoft.com/office/drawing/2014/main" id="{E6DC03F3-2F98-472D-93F0-F76FC7DA0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89" y="5127037"/>
                <a:ext cx="834372" cy="834372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14F8A6A2-875F-4F59-8ED2-0AD23EBE9B21}"/>
                  </a:ext>
                </a:extLst>
              </p:cNvPr>
              <p:cNvSpPr/>
              <p:nvPr/>
            </p:nvSpPr>
            <p:spPr>
              <a:xfrm>
                <a:off x="954689" y="2663332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フローチャート: 結合子 5">
                <a:extLst>
                  <a:ext uri="{FF2B5EF4-FFF2-40B4-BE49-F238E27FC236}">
                    <a16:creationId xmlns:a16="http://schemas.microsoft.com/office/drawing/2014/main" id="{14F8A6A2-875F-4F59-8ED2-0AD23EBE9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9" y="2663332"/>
                <a:ext cx="799371" cy="799371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0427AAAC-2C7A-4DFC-A4FF-9EBDDE836DA1}"/>
                  </a:ext>
                </a:extLst>
              </p:cNvPr>
              <p:cNvSpPr/>
              <p:nvPr/>
            </p:nvSpPr>
            <p:spPr>
              <a:xfrm>
                <a:off x="954690" y="3878333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8" name="フローチャート: 結合子 7">
                <a:extLst>
                  <a:ext uri="{FF2B5EF4-FFF2-40B4-BE49-F238E27FC236}">
                    <a16:creationId xmlns:a16="http://schemas.microsoft.com/office/drawing/2014/main" id="{0427AAAC-2C7A-4DFC-A4FF-9EBDDE83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90" y="3878333"/>
                <a:ext cx="799371" cy="799371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363FBB00-4238-495F-AD3A-B2C41B0E7164}"/>
                  </a:ext>
                </a:extLst>
              </p:cNvPr>
              <p:cNvSpPr/>
              <p:nvPr/>
            </p:nvSpPr>
            <p:spPr>
              <a:xfrm>
                <a:off x="3737643" y="5144537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フローチャート: 結合子 8">
                <a:extLst>
                  <a:ext uri="{FF2B5EF4-FFF2-40B4-BE49-F238E27FC236}">
                    <a16:creationId xmlns:a16="http://schemas.microsoft.com/office/drawing/2014/main" id="{363FBB00-4238-495F-AD3A-B2C41B0E7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3" y="5144537"/>
                <a:ext cx="799371" cy="799371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8D7C06F8-5069-4FFE-932B-11AE729C444F}"/>
                  </a:ext>
                </a:extLst>
              </p:cNvPr>
              <p:cNvSpPr/>
              <p:nvPr/>
            </p:nvSpPr>
            <p:spPr>
              <a:xfrm>
                <a:off x="3737642" y="3878333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フローチャート: 結合子 9">
                <a:extLst>
                  <a:ext uri="{FF2B5EF4-FFF2-40B4-BE49-F238E27FC236}">
                    <a16:creationId xmlns:a16="http://schemas.microsoft.com/office/drawing/2014/main" id="{8D7C06F8-5069-4FFE-932B-11AE729C4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2" y="3878333"/>
                <a:ext cx="799371" cy="799371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E9F39EC9-9E86-410C-9ED3-F83E2AF8B14F}"/>
                  </a:ext>
                </a:extLst>
              </p:cNvPr>
              <p:cNvSpPr/>
              <p:nvPr/>
            </p:nvSpPr>
            <p:spPr>
              <a:xfrm>
                <a:off x="3737642" y="2629629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フローチャート: 結合子 10">
                <a:extLst>
                  <a:ext uri="{FF2B5EF4-FFF2-40B4-BE49-F238E27FC236}">
                    <a16:creationId xmlns:a16="http://schemas.microsoft.com/office/drawing/2014/main" id="{E9F39EC9-9E86-410C-9ED3-F83E2AF8B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42" y="2629629"/>
                <a:ext cx="799371" cy="799371"/>
              </a:xfrm>
              <a:prstGeom prst="flowChartConnector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17C2985C-181A-4E14-A890-FF0773895A05}"/>
                  </a:ext>
                </a:extLst>
              </p:cNvPr>
              <p:cNvSpPr/>
              <p:nvPr/>
            </p:nvSpPr>
            <p:spPr>
              <a:xfrm>
                <a:off x="6425708" y="4553647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フローチャート: 結合子 11">
                <a:extLst>
                  <a:ext uri="{FF2B5EF4-FFF2-40B4-BE49-F238E27FC236}">
                    <a16:creationId xmlns:a16="http://schemas.microsoft.com/office/drawing/2014/main" id="{17C2985C-181A-4E14-A890-FF0773895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708" y="4553647"/>
                <a:ext cx="799371" cy="799371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1CC8D857-EBE5-4C61-849E-670E97A3A1D6}"/>
                  </a:ext>
                </a:extLst>
              </p:cNvPr>
              <p:cNvSpPr/>
              <p:nvPr/>
            </p:nvSpPr>
            <p:spPr>
              <a:xfrm>
                <a:off x="6425708" y="3078962"/>
                <a:ext cx="799371" cy="799371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1CC8D857-EBE5-4C61-849E-670E97A3A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708" y="3078962"/>
                <a:ext cx="799371" cy="799371"/>
              </a:xfrm>
              <a:prstGeom prst="flowChartConnector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8E09C4-3E8A-4065-9DBC-9C3EB2F4601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754060" y="3032583"/>
            <a:ext cx="1791245" cy="3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A61DD1B-DD92-4996-8110-6B50AF97415C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754061" y="3150395"/>
            <a:ext cx="1791244" cy="112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C718C7E-A9B7-419D-B49C-58DE367E6978}"/>
              </a:ext>
            </a:extLst>
          </p:cNvPr>
          <p:cNvCxnSpPr>
            <a:cxnSpLocks/>
          </p:cNvCxnSpPr>
          <p:nvPr/>
        </p:nvCxnSpPr>
        <p:spPr>
          <a:xfrm>
            <a:off x="1754060" y="3078962"/>
            <a:ext cx="1838387" cy="111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AAEA62D-C3E3-46B1-86D4-94183D14FF7F}"/>
              </a:ext>
            </a:extLst>
          </p:cNvPr>
          <p:cNvCxnSpPr>
            <a:cxnSpLocks/>
          </p:cNvCxnSpPr>
          <p:nvPr/>
        </p:nvCxnSpPr>
        <p:spPr>
          <a:xfrm>
            <a:off x="1754060" y="3078962"/>
            <a:ext cx="1829737" cy="227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BBA3DA9-9592-47EA-A3A4-41C2A53C46A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754061" y="4278019"/>
            <a:ext cx="179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08EA6C4-6026-44AB-A373-5D1ED680C0B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754061" y="4278019"/>
            <a:ext cx="1865311" cy="119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71B008F-DD67-4C0C-AA56-F75120A028D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754061" y="3273275"/>
            <a:ext cx="1791163" cy="227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FF3037-5EED-41E3-913C-9250F939E5B9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754061" y="4370703"/>
            <a:ext cx="1838386" cy="11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E0B4038-50FB-4F69-A9DD-5180617EB0BA}"/>
              </a:ext>
            </a:extLst>
          </p:cNvPr>
          <p:cNvCxnSpPr>
            <a:stCxn id="7" idx="6"/>
          </p:cNvCxnSpPr>
          <p:nvPr/>
        </p:nvCxnSpPr>
        <p:spPr>
          <a:xfrm flipV="1">
            <a:off x="1754061" y="5544222"/>
            <a:ext cx="18653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F17B3CF-21A6-433D-9B5E-AF6C1BFB1C28}"/>
              </a:ext>
            </a:extLst>
          </p:cNvPr>
          <p:cNvCxnSpPr>
            <a:cxnSpLocks/>
          </p:cNvCxnSpPr>
          <p:nvPr/>
        </p:nvCxnSpPr>
        <p:spPr>
          <a:xfrm>
            <a:off x="4537013" y="3029314"/>
            <a:ext cx="1750871" cy="41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C060AAA-9868-404B-95AD-E4A912772715}"/>
              </a:ext>
            </a:extLst>
          </p:cNvPr>
          <p:cNvCxnSpPr>
            <a:stCxn id="11" idx="6"/>
          </p:cNvCxnSpPr>
          <p:nvPr/>
        </p:nvCxnSpPr>
        <p:spPr>
          <a:xfrm>
            <a:off x="4537013" y="3029315"/>
            <a:ext cx="1750871" cy="184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C81F260-5E9F-465A-A2B3-D54D33DAADB5}"/>
              </a:ext>
            </a:extLst>
          </p:cNvPr>
          <p:cNvCxnSpPr/>
          <p:nvPr/>
        </p:nvCxnSpPr>
        <p:spPr>
          <a:xfrm flipV="1">
            <a:off x="4537013" y="3634605"/>
            <a:ext cx="1750871" cy="64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6BBC3DC-1610-45F0-99DA-41ACEC887564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537013" y="4278019"/>
            <a:ext cx="1750871" cy="6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A53CF5BC-7407-4D6E-A807-D1D96E9A653E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537014" y="3746509"/>
            <a:ext cx="1821846" cy="179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5084E31-1E33-4A68-BD4F-4654AEE8FC42}"/>
              </a:ext>
            </a:extLst>
          </p:cNvPr>
          <p:cNvCxnSpPr>
            <a:cxnSpLocks/>
          </p:cNvCxnSpPr>
          <p:nvPr/>
        </p:nvCxnSpPr>
        <p:spPr>
          <a:xfrm flipV="1">
            <a:off x="4565797" y="5069367"/>
            <a:ext cx="1750870" cy="4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A868B05-6BF3-43F8-930E-9EC260C6AC11}"/>
              </a:ext>
            </a:extLst>
          </p:cNvPr>
          <p:cNvSpPr txBox="1"/>
          <p:nvPr/>
        </p:nvSpPr>
        <p:spPr>
          <a:xfrm>
            <a:off x="838200" y="2086185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</a:rPr>
              <a:t>入力層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AC0C02A-7EF2-4174-B606-7A00AECD85FA}"/>
              </a:ext>
            </a:extLst>
          </p:cNvPr>
          <p:cNvSpPr txBox="1"/>
          <p:nvPr/>
        </p:nvSpPr>
        <p:spPr>
          <a:xfrm>
            <a:off x="3592447" y="2088576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中間層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63E0878-5F64-4060-A09C-1DF2ED9BFD02}"/>
              </a:ext>
            </a:extLst>
          </p:cNvPr>
          <p:cNvSpPr txBox="1"/>
          <p:nvPr/>
        </p:nvSpPr>
        <p:spPr>
          <a:xfrm>
            <a:off x="6287884" y="2099384"/>
            <a:ext cx="110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6"/>
                </a:solidFill>
              </a:rPr>
              <a:t>出力層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7124FD15-3D3E-4FD2-9055-273FD82D3AF5}"/>
              </a:ext>
            </a:extLst>
          </p:cNvPr>
          <p:cNvSpPr/>
          <p:nvPr/>
        </p:nvSpPr>
        <p:spPr>
          <a:xfrm>
            <a:off x="4729350" y="1991338"/>
            <a:ext cx="1366650" cy="630073"/>
          </a:xfrm>
          <a:prstGeom prst="wedgeRectCallout">
            <a:avLst>
              <a:gd name="adj1" fmla="val -55504"/>
              <a:gd name="adj2" fmla="val 1086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活性化関数</a:t>
            </a:r>
            <a:endParaRPr kumimoji="1" lang="en-US" altLang="ja-JP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ja-JP" sz="1200" dirty="0"/>
              <a:t>Sigmoid, </a:t>
            </a:r>
            <a:r>
              <a:rPr lang="en-US" altLang="ja-JP" sz="1200" dirty="0" err="1"/>
              <a:t>ReLu</a:t>
            </a:r>
            <a:r>
              <a:rPr lang="en-US" altLang="ja-JP" sz="1200" dirty="0"/>
              <a:t> </a:t>
            </a:r>
            <a:r>
              <a:rPr lang="ja-JP" altLang="en-US" sz="1200" dirty="0"/>
              <a:t>など</a:t>
            </a:r>
            <a:endParaRPr kumimoji="1"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4FE4C18-AA01-45D0-8392-38A4F4801200}"/>
                  </a:ext>
                </a:extLst>
              </p:cNvPr>
              <p:cNvSpPr txBox="1"/>
              <p:nvPr/>
            </p:nvSpPr>
            <p:spPr>
              <a:xfrm>
                <a:off x="1756752" y="2736345"/>
                <a:ext cx="3686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4FE4C18-AA01-45D0-8392-38A4F480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52" y="2736345"/>
                <a:ext cx="368685" cy="338554"/>
              </a:xfrm>
              <a:prstGeom prst="rect">
                <a:avLst/>
              </a:prstGeom>
              <a:blipFill>
                <a:blip r:embed="rId10"/>
                <a:stretch>
                  <a:fillRect r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吹き出し: 四角形 70">
                <a:extLst>
                  <a:ext uri="{FF2B5EF4-FFF2-40B4-BE49-F238E27FC236}">
                    <a16:creationId xmlns:a16="http://schemas.microsoft.com/office/drawing/2014/main" id="{3953357B-A04D-4366-91FB-D49A1A3C9619}"/>
                  </a:ext>
                </a:extLst>
              </p:cNvPr>
              <p:cNvSpPr/>
              <p:nvPr/>
            </p:nvSpPr>
            <p:spPr>
              <a:xfrm>
                <a:off x="1754060" y="1961241"/>
                <a:ext cx="1983582" cy="552680"/>
              </a:xfrm>
              <a:prstGeom prst="wedgeRectCallout">
                <a:avLst>
                  <a:gd name="adj1" fmla="val 49017"/>
                  <a:gd name="adj2" fmla="val 9330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/>
                  <a:t>目的関数</a:t>
                </a:r>
                <a:endParaRPr kumimoji="1" lang="en-US" altLang="ja-JP" sz="1200" dirty="0"/>
              </a:p>
              <a:p>
                <a:pPr algn="ctr"/>
                <a:r>
                  <a:rPr kumimoji="1" lang="en-US" altLang="ja-JP" sz="1100" dirty="0"/>
                  <a:t>h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eqArr>
                          <m:eqArrPr>
                            <m:ctrlP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kumimoji="1" lang="en-US" altLang="ja-JP" sz="11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eqArr>
                      </m:sub>
                    </m:sSub>
                    <m:r>
                      <a:rPr kumimoji="1" lang="en-US" altLang="ja-JP" sz="11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1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1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71" name="吹き出し: 四角形 70">
                <a:extLst>
                  <a:ext uri="{FF2B5EF4-FFF2-40B4-BE49-F238E27FC236}">
                    <a16:creationId xmlns:a16="http://schemas.microsoft.com/office/drawing/2014/main" id="{3953357B-A04D-4366-91FB-D49A1A3C9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0" y="1961241"/>
                <a:ext cx="1983582" cy="552680"/>
              </a:xfrm>
              <a:prstGeom prst="wedgeRectCallout">
                <a:avLst>
                  <a:gd name="adj1" fmla="val 49017"/>
                  <a:gd name="adj2" fmla="val 93305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DACC7D2-C633-4D1E-8F94-40B8F8DFC771}"/>
                  </a:ext>
                </a:extLst>
              </p:cNvPr>
              <p:cNvSpPr txBox="1"/>
              <p:nvPr/>
            </p:nvSpPr>
            <p:spPr>
              <a:xfrm rot="19545273">
                <a:off x="1692519" y="3768135"/>
                <a:ext cx="497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DACC7D2-C633-4D1E-8F94-40B8F8DFC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45273">
                <a:off x="1692519" y="3768135"/>
                <a:ext cx="497150" cy="369332"/>
              </a:xfrm>
              <a:prstGeom prst="rect">
                <a:avLst/>
              </a:prstGeom>
              <a:blipFill>
                <a:blip r:embed="rId12"/>
                <a:stretch>
                  <a:fillRect r="-38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AD1FF51-0913-4298-B27F-EAFD4A3C7DFA}"/>
                  </a:ext>
                </a:extLst>
              </p:cNvPr>
              <p:cNvSpPr txBox="1"/>
              <p:nvPr/>
            </p:nvSpPr>
            <p:spPr>
              <a:xfrm rot="18473499">
                <a:off x="1641621" y="4765783"/>
                <a:ext cx="497150" cy="541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>
                          <m:eqArr>
                            <m:eqArr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AD1FF51-0913-4298-B27F-EAFD4A3C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73499">
                <a:off x="1641621" y="4765783"/>
                <a:ext cx="497150" cy="5417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2B97E422-184E-41F0-BD66-D113CB3DA15A}"/>
              </a:ext>
            </a:extLst>
          </p:cNvPr>
          <p:cNvSpPr/>
          <p:nvPr/>
        </p:nvSpPr>
        <p:spPr>
          <a:xfrm>
            <a:off x="7478423" y="2358360"/>
            <a:ext cx="1750871" cy="609943"/>
          </a:xfrm>
          <a:prstGeom prst="wedgeRectCallout">
            <a:avLst>
              <a:gd name="adj1" fmla="val -60382"/>
              <a:gd name="adj2" fmla="val 901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恒等関数</a:t>
            </a:r>
            <a:endParaRPr kumimoji="1" lang="en-US" altLang="ja-JP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Softmax</a:t>
            </a:r>
            <a:r>
              <a:rPr lang="ja-JP" altLang="en-US" sz="1200" dirty="0"/>
              <a:t>など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65" grpId="0"/>
      <p:bldP spid="66" grpId="0"/>
      <p:bldP spid="67" grpId="0"/>
      <p:bldP spid="68" grpId="0" animBg="1"/>
      <p:bldP spid="70" grpId="0"/>
      <p:bldP spid="71" grpId="0" animBg="1"/>
      <p:bldP spid="72" grpId="0"/>
      <p:bldP spid="73" grpId="0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 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72"/>
            <a:ext cx="10515601" cy="3817258"/>
          </a:xfrm>
        </p:spPr>
        <p:txBody>
          <a:bodyPr/>
          <a:lstStyle/>
          <a:p>
            <a:r>
              <a:rPr lang="ja-JP" altLang="en-US" dirty="0"/>
              <a:t>長・短期記憶というニューラルネットワークの層の一種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を改良したもの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543</Words>
  <Application>Microsoft Office PowerPoint</Application>
  <PresentationFormat>ワイド画面</PresentationFormat>
  <Paragraphs>126</Paragraphs>
  <Slides>15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游ゴシック Light</vt:lpstr>
      <vt:lpstr>Arial</vt:lpstr>
      <vt:lpstr>Arial Black</vt:lpstr>
      <vt:lpstr>Cambria Math</vt:lpstr>
      <vt:lpstr>Office テーマ</vt:lpstr>
      <vt:lpstr>PowerPoint プレゼンテーション</vt:lpstr>
      <vt:lpstr>PowerPoint プレゼンテーション</vt:lpstr>
      <vt:lpstr>システムの構成</vt:lpstr>
      <vt:lpstr>使い方</vt:lpstr>
      <vt:lpstr>入力ページ上で短いメロディを入力</vt:lpstr>
      <vt:lpstr>3. 音楽を再生する</vt:lpstr>
      <vt:lpstr>AIについて</vt:lpstr>
      <vt:lpstr>NN (ニューラルネットワーク)について</vt:lpstr>
      <vt:lpstr>LSTM について</vt:lpstr>
      <vt:lpstr>RNNについて</vt:lpstr>
      <vt:lpstr>RNNについて</vt:lpstr>
      <vt:lpstr>LSTM (長・短期記憶)について</vt:lpstr>
      <vt:lpstr>AIについて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179</cp:revision>
  <dcterms:created xsi:type="dcterms:W3CDTF">2021-09-27T05:00:21Z</dcterms:created>
  <dcterms:modified xsi:type="dcterms:W3CDTF">2021-10-08T01:56:54Z</dcterms:modified>
</cp:coreProperties>
</file>