
<file path=[Content_Types].xml><?xml version="1.0" encoding="utf-8"?>
<Types xmlns="http://schemas.openxmlformats.org/package/2006/content-types">
  <Default Extension="png" ContentType="image/png"/>
  <Default Extension="mp3" ContentType="audio/mpeg"/>
  <Default Extension="aac" ContentType="audio/aac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9" r:id="rId2"/>
    <p:sldId id="260" r:id="rId3"/>
    <p:sldId id="307" r:id="rId4"/>
    <p:sldId id="276" r:id="rId5"/>
    <p:sldId id="300" r:id="rId6"/>
    <p:sldId id="303" r:id="rId7"/>
    <p:sldId id="302" r:id="rId8"/>
    <p:sldId id="305" r:id="rId9"/>
    <p:sldId id="298" r:id="rId10"/>
    <p:sldId id="283" r:id="rId11"/>
    <p:sldId id="304" r:id="rId12"/>
    <p:sldId id="286" r:id="rId13"/>
    <p:sldId id="288" r:id="rId14"/>
    <p:sldId id="299" r:id="rId15"/>
    <p:sldId id="295" r:id="rId16"/>
    <p:sldId id="308" r:id="rId17"/>
    <p:sldId id="296" r:id="rId18"/>
    <p:sldId id="306" r:id="rId19"/>
    <p:sldId id="266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49" d="100"/>
          <a:sy n="49" d="100"/>
        </p:scale>
        <p:origin x="36" y="1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D14C0-30A2-41E2-80FF-7762D8EFBB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AF39F16-B3BA-488E-8267-C9C4B2403B90}">
      <dgm:prSet phldrT="[テキスト]"/>
      <dgm:spPr/>
      <dgm:t>
        <a:bodyPr/>
        <a:lstStyle/>
        <a:p>
          <a:r>
            <a:rPr kumimoji="1" lang="ja-JP" altLang="en-US" dirty="0"/>
            <a:t>送信</a:t>
          </a:r>
          <a:endParaRPr kumimoji="1" lang="en-US" altLang="ja-JP" dirty="0"/>
        </a:p>
        <a:p>
          <a:r>
            <a:rPr kumimoji="1" lang="en-US" altLang="ja-JP" dirty="0"/>
            <a:t>(abc</a:t>
          </a:r>
          <a:r>
            <a:rPr kumimoji="1" lang="ja-JP" altLang="en-US" dirty="0"/>
            <a:t>記法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34440E21-E44B-469B-B399-45E684154AA1}" type="par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FAD6BAE-E798-43B5-B6FD-B279863E10D8}" type="sib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628FF1F-88FC-4026-A26C-9D2320ED6B4F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</a:p>
      </dgm:t>
    </dgm:pt>
    <dgm:pt modelId="{BFFDF275-3E2D-4F20-AC1A-82B844E799CF}" type="par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93690B9D-2902-4F62-BB91-D37B55BCD98E}" type="sib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0ED53EA4-891D-4247-9DB3-F182FC57A247}">
      <dgm:prSet phldrT="[テキスト]"/>
      <dgm:spPr/>
      <dgm:t>
        <a:bodyPr/>
        <a:lstStyle/>
        <a:p>
          <a:r>
            <a:rPr kumimoji="1" lang="ja-JP" altLang="en-US" dirty="0"/>
            <a:t>数値のベースの表現</a:t>
          </a:r>
        </a:p>
      </dgm:t>
    </dgm:pt>
    <dgm:pt modelId="{74BF6629-0FBF-4482-A682-8BD97E939E09}" type="par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A86C457E-0316-4853-8785-47D2B69CDAB2}" type="sib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89886C00-1287-4D4A-AD18-AEC322F6C85E}">
      <dgm:prSet phldrT="[テキスト]"/>
      <dgm:spPr/>
      <dgm:t>
        <a:bodyPr/>
        <a:lstStyle/>
        <a:p>
          <a:r>
            <a:rPr kumimoji="1" lang="en-US" altLang="ja-JP" dirty="0"/>
            <a:t>TensorFlow</a:t>
          </a:r>
        </a:p>
        <a:p>
          <a:r>
            <a:rPr kumimoji="1" lang="en-US" altLang="ja-JP" dirty="0"/>
            <a:t>(AI</a:t>
          </a:r>
          <a:r>
            <a:rPr kumimoji="1" lang="ja-JP" altLang="en-US" dirty="0"/>
            <a:t>学習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9C4AEF81-03B4-46CC-A231-615EA212A393}" type="par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4998FAE1-352E-4641-9F4D-E7FABB7A0B5D}" type="sib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06C4011F-04D3-454B-92B7-53E0628BADA6}">
      <dgm:prSet phldrT="[テキスト]"/>
      <dgm:spPr/>
      <dgm:t>
        <a:bodyPr/>
        <a:lstStyle/>
        <a:p>
          <a:r>
            <a:rPr kumimoji="1" lang="ja-JP" altLang="en-US" dirty="0"/>
            <a:t>数値のベース表現</a:t>
          </a:r>
        </a:p>
      </dgm:t>
    </dgm:pt>
    <dgm:pt modelId="{6B33A090-7F63-437A-9D57-0716611FD31C}" type="par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2DA3BEE6-54E8-4A92-A33E-140EADD137C0}" type="sib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01789AAC-0F30-41C7-BC0E-D6B78ED2D53A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</a:p>
      </dgm:t>
    </dgm:pt>
    <dgm:pt modelId="{BCEA1B4A-63D9-439E-8E0E-9FF5CE7E36D3}" type="par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886ACACD-6F91-4F1B-A000-37A5EFE0EA01}" type="sib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D896DD0F-ADD9-456F-A2F5-20F0200DB800}">
      <dgm:prSet phldrT="[テキスト]"/>
      <dgm:spPr/>
      <dgm:t>
        <a:bodyPr/>
        <a:lstStyle/>
        <a:p>
          <a:r>
            <a:rPr kumimoji="1" lang="en-US" altLang="ja-JP" dirty="0"/>
            <a:t>MIDI</a:t>
          </a:r>
          <a:r>
            <a:rPr kumimoji="1" lang="ja-JP" altLang="en-US" dirty="0"/>
            <a:t>データ</a:t>
          </a:r>
          <a:endParaRPr kumimoji="1" lang="en-US" altLang="ja-JP" dirty="0"/>
        </a:p>
        <a:p>
          <a:r>
            <a:rPr kumimoji="1" lang="en-US" altLang="ja-JP" dirty="0"/>
            <a:t>(MIDI2audio)</a:t>
          </a:r>
          <a:endParaRPr kumimoji="1" lang="ja-JP" altLang="en-US" dirty="0"/>
        </a:p>
      </dgm:t>
    </dgm:pt>
    <dgm:pt modelId="{1FF4BD7F-BF96-4574-8D87-B6EE76D0E562}" type="par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CC073B3A-D2EF-4BBF-B9A5-532923E19313}" type="sib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662EDF6E-C8D6-4068-A6D4-09F9EAB72A58}">
      <dgm:prSet phldrT="[テキスト]"/>
      <dgm:spPr/>
      <dgm:t>
        <a:bodyPr/>
        <a:lstStyle/>
        <a:p>
          <a:r>
            <a:rPr kumimoji="1" lang="en-US" altLang="ja-JP" dirty="0"/>
            <a:t>mp3</a:t>
          </a:r>
        </a:p>
      </dgm:t>
    </dgm:pt>
    <dgm:pt modelId="{F11D49E8-5504-4503-9EB7-8EA9A2822BC4}" type="par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058E1E13-BFFC-41AA-A35E-518AE47814E9}" type="sib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269AD6AD-28DD-4C98-9C4B-C848C5056550}" type="pres">
      <dgm:prSet presAssocID="{6EDD14C0-30A2-41E2-80FF-7762D8EFBBB5}" presName="Name0" presStyleCnt="0">
        <dgm:presLayoutVars>
          <dgm:dir/>
          <dgm:resizeHandles val="exact"/>
        </dgm:presLayoutVars>
      </dgm:prSet>
      <dgm:spPr/>
    </dgm:pt>
    <dgm:pt modelId="{03ACDED1-6BD3-4CF6-BB94-65C3BD5F82EE}" type="pres">
      <dgm:prSet presAssocID="{9AF39F16-B3BA-488E-8267-C9C4B2403B90}" presName="node" presStyleLbl="node1" presStyleIdx="0" presStyleCnt="8">
        <dgm:presLayoutVars>
          <dgm:bulletEnabled val="1"/>
        </dgm:presLayoutVars>
      </dgm:prSet>
      <dgm:spPr/>
    </dgm:pt>
    <dgm:pt modelId="{DB2990D1-AAFD-466F-B394-B2796D16F1E8}" type="pres">
      <dgm:prSet presAssocID="{DFAD6BAE-E798-43B5-B6FD-B279863E10D8}" presName="sibTrans" presStyleLbl="sibTrans1D1" presStyleIdx="0" presStyleCnt="7"/>
      <dgm:spPr/>
    </dgm:pt>
    <dgm:pt modelId="{1190F37C-28A8-48F9-9D78-1ADEED74CC60}" type="pres">
      <dgm:prSet presAssocID="{DFAD6BAE-E798-43B5-B6FD-B279863E10D8}" presName="connectorText" presStyleLbl="sibTrans1D1" presStyleIdx="0" presStyleCnt="7"/>
      <dgm:spPr/>
    </dgm:pt>
    <dgm:pt modelId="{54B7EF8C-9521-4EB6-98C6-272C19CFEC36}" type="pres">
      <dgm:prSet presAssocID="{D628FF1F-88FC-4026-A26C-9D2320ED6B4F}" presName="node" presStyleLbl="node1" presStyleIdx="1" presStyleCnt="8">
        <dgm:presLayoutVars>
          <dgm:bulletEnabled val="1"/>
        </dgm:presLayoutVars>
      </dgm:prSet>
      <dgm:spPr/>
    </dgm:pt>
    <dgm:pt modelId="{8ED5DCCF-99A9-42E4-90CC-F2A8BBA76CB2}" type="pres">
      <dgm:prSet presAssocID="{93690B9D-2902-4F62-BB91-D37B55BCD98E}" presName="sibTrans" presStyleLbl="sibTrans1D1" presStyleIdx="1" presStyleCnt="7"/>
      <dgm:spPr/>
    </dgm:pt>
    <dgm:pt modelId="{22DF75EF-A567-4197-877C-A36CDB5303F1}" type="pres">
      <dgm:prSet presAssocID="{93690B9D-2902-4F62-BB91-D37B55BCD98E}" presName="connectorText" presStyleLbl="sibTrans1D1" presStyleIdx="1" presStyleCnt="7"/>
      <dgm:spPr/>
    </dgm:pt>
    <dgm:pt modelId="{144AA11B-2755-45A2-BCDC-5021D6BF450D}" type="pres">
      <dgm:prSet presAssocID="{0ED53EA4-891D-4247-9DB3-F182FC57A247}" presName="node" presStyleLbl="node1" presStyleIdx="2" presStyleCnt="8">
        <dgm:presLayoutVars>
          <dgm:bulletEnabled val="1"/>
        </dgm:presLayoutVars>
      </dgm:prSet>
      <dgm:spPr/>
    </dgm:pt>
    <dgm:pt modelId="{B6CF2248-DBB0-4675-92BD-E2263B50C671}" type="pres">
      <dgm:prSet presAssocID="{A86C457E-0316-4853-8785-47D2B69CDAB2}" presName="sibTrans" presStyleLbl="sibTrans1D1" presStyleIdx="2" presStyleCnt="7"/>
      <dgm:spPr/>
    </dgm:pt>
    <dgm:pt modelId="{89A22DAF-88EF-4738-810C-848FDD24B64E}" type="pres">
      <dgm:prSet presAssocID="{A86C457E-0316-4853-8785-47D2B69CDAB2}" presName="connectorText" presStyleLbl="sibTrans1D1" presStyleIdx="2" presStyleCnt="7"/>
      <dgm:spPr/>
    </dgm:pt>
    <dgm:pt modelId="{54E80ABD-53F3-4158-B449-220084E31661}" type="pres">
      <dgm:prSet presAssocID="{89886C00-1287-4D4A-AD18-AEC322F6C85E}" presName="node" presStyleLbl="node1" presStyleIdx="3" presStyleCnt="8">
        <dgm:presLayoutVars>
          <dgm:bulletEnabled val="1"/>
        </dgm:presLayoutVars>
      </dgm:prSet>
      <dgm:spPr/>
    </dgm:pt>
    <dgm:pt modelId="{6CE6EEFA-A339-42CE-A895-1ED4583F1DFA}" type="pres">
      <dgm:prSet presAssocID="{4998FAE1-352E-4641-9F4D-E7FABB7A0B5D}" presName="sibTrans" presStyleLbl="sibTrans1D1" presStyleIdx="3" presStyleCnt="7"/>
      <dgm:spPr/>
    </dgm:pt>
    <dgm:pt modelId="{85BC99DB-9C33-4AF8-B3AC-4965AB0F36DB}" type="pres">
      <dgm:prSet presAssocID="{4998FAE1-352E-4641-9F4D-E7FABB7A0B5D}" presName="connectorText" presStyleLbl="sibTrans1D1" presStyleIdx="3" presStyleCnt="7"/>
      <dgm:spPr/>
    </dgm:pt>
    <dgm:pt modelId="{94DB2BCD-A8CC-4524-BD5A-C6557E9DAF72}" type="pres">
      <dgm:prSet presAssocID="{06C4011F-04D3-454B-92B7-53E0628BADA6}" presName="node" presStyleLbl="node1" presStyleIdx="4" presStyleCnt="8">
        <dgm:presLayoutVars>
          <dgm:bulletEnabled val="1"/>
        </dgm:presLayoutVars>
      </dgm:prSet>
      <dgm:spPr/>
    </dgm:pt>
    <dgm:pt modelId="{DDA241DA-7AE7-42C6-BFB5-878A1F2C1E8F}" type="pres">
      <dgm:prSet presAssocID="{2DA3BEE6-54E8-4A92-A33E-140EADD137C0}" presName="sibTrans" presStyleLbl="sibTrans1D1" presStyleIdx="4" presStyleCnt="7"/>
      <dgm:spPr/>
    </dgm:pt>
    <dgm:pt modelId="{3A72AA0F-03FA-4C10-897A-33F79540EFC3}" type="pres">
      <dgm:prSet presAssocID="{2DA3BEE6-54E8-4A92-A33E-140EADD137C0}" presName="connectorText" presStyleLbl="sibTrans1D1" presStyleIdx="4" presStyleCnt="7"/>
      <dgm:spPr/>
    </dgm:pt>
    <dgm:pt modelId="{26CE402C-2540-47A2-AF83-FD377DDA73BE}" type="pres">
      <dgm:prSet presAssocID="{01789AAC-0F30-41C7-BC0E-D6B78ED2D53A}" presName="node" presStyleLbl="node1" presStyleIdx="5" presStyleCnt="8">
        <dgm:presLayoutVars>
          <dgm:bulletEnabled val="1"/>
        </dgm:presLayoutVars>
      </dgm:prSet>
      <dgm:spPr/>
    </dgm:pt>
    <dgm:pt modelId="{02D1AA07-49ED-46E0-BE50-DC69F0729C14}" type="pres">
      <dgm:prSet presAssocID="{886ACACD-6F91-4F1B-A000-37A5EFE0EA01}" presName="sibTrans" presStyleLbl="sibTrans1D1" presStyleIdx="5" presStyleCnt="7"/>
      <dgm:spPr/>
    </dgm:pt>
    <dgm:pt modelId="{3C5417B6-0AFA-4EDB-914C-DB7B9E7638F3}" type="pres">
      <dgm:prSet presAssocID="{886ACACD-6F91-4F1B-A000-37A5EFE0EA01}" presName="connectorText" presStyleLbl="sibTrans1D1" presStyleIdx="5" presStyleCnt="7"/>
      <dgm:spPr/>
    </dgm:pt>
    <dgm:pt modelId="{4AE0AFB3-1C69-4F98-9AD8-CCCB2E80AE5D}" type="pres">
      <dgm:prSet presAssocID="{D896DD0F-ADD9-456F-A2F5-20F0200DB800}" presName="node" presStyleLbl="node1" presStyleIdx="6" presStyleCnt="8">
        <dgm:presLayoutVars>
          <dgm:bulletEnabled val="1"/>
        </dgm:presLayoutVars>
      </dgm:prSet>
      <dgm:spPr/>
    </dgm:pt>
    <dgm:pt modelId="{2916A03D-8618-40F9-A7AB-C522537C50D8}" type="pres">
      <dgm:prSet presAssocID="{CC073B3A-D2EF-4BBF-B9A5-532923E19313}" presName="sibTrans" presStyleLbl="sibTrans1D1" presStyleIdx="6" presStyleCnt="7"/>
      <dgm:spPr/>
    </dgm:pt>
    <dgm:pt modelId="{59A17262-92D3-480D-B92B-425643C3BDB7}" type="pres">
      <dgm:prSet presAssocID="{CC073B3A-D2EF-4BBF-B9A5-532923E19313}" presName="connectorText" presStyleLbl="sibTrans1D1" presStyleIdx="6" presStyleCnt="7"/>
      <dgm:spPr/>
    </dgm:pt>
    <dgm:pt modelId="{AE8A7875-20CF-4E99-9A32-A0162D9ED8A5}" type="pres">
      <dgm:prSet presAssocID="{662EDF6E-C8D6-4068-A6D4-09F9EAB72A58}" presName="node" presStyleLbl="node1" presStyleIdx="7" presStyleCnt="8">
        <dgm:presLayoutVars>
          <dgm:bulletEnabled val="1"/>
        </dgm:presLayoutVars>
      </dgm:prSet>
      <dgm:spPr/>
    </dgm:pt>
  </dgm:ptLst>
  <dgm:cxnLst>
    <dgm:cxn modelId="{BE371401-1CCB-46C6-9E0B-ED4F399B05B5}" type="presOf" srcId="{DFAD6BAE-E798-43B5-B6FD-B279863E10D8}" destId="{1190F37C-28A8-48F9-9D78-1ADEED74CC60}" srcOrd="1" destOrd="0" presId="urn:microsoft.com/office/officeart/2005/8/layout/bProcess3"/>
    <dgm:cxn modelId="{68477D06-20E2-4C0B-81E8-463BD85B65DF}" type="presOf" srcId="{2DA3BEE6-54E8-4A92-A33E-140EADD137C0}" destId="{DDA241DA-7AE7-42C6-BFB5-878A1F2C1E8F}" srcOrd="0" destOrd="0" presId="urn:microsoft.com/office/officeart/2005/8/layout/bProcess3"/>
    <dgm:cxn modelId="{A296980A-2805-4D91-8CCB-7E36227391EC}" srcId="{6EDD14C0-30A2-41E2-80FF-7762D8EFBBB5}" destId="{89886C00-1287-4D4A-AD18-AEC322F6C85E}" srcOrd="3" destOrd="0" parTransId="{9C4AEF81-03B4-46CC-A231-615EA212A393}" sibTransId="{4998FAE1-352E-4641-9F4D-E7FABB7A0B5D}"/>
    <dgm:cxn modelId="{565EDD16-632F-43D5-AE8F-9B09E8DD67CF}" type="presOf" srcId="{2DA3BEE6-54E8-4A92-A33E-140EADD137C0}" destId="{3A72AA0F-03FA-4C10-897A-33F79540EFC3}" srcOrd="1" destOrd="0" presId="urn:microsoft.com/office/officeart/2005/8/layout/bProcess3"/>
    <dgm:cxn modelId="{E8217420-9DE2-4E7E-8541-807D4BBA5C6D}" type="presOf" srcId="{886ACACD-6F91-4F1B-A000-37A5EFE0EA01}" destId="{3C5417B6-0AFA-4EDB-914C-DB7B9E7638F3}" srcOrd="1" destOrd="0" presId="urn:microsoft.com/office/officeart/2005/8/layout/bProcess3"/>
    <dgm:cxn modelId="{9A893A22-2319-4FC5-8019-78A1B57A4B98}" type="presOf" srcId="{662EDF6E-C8D6-4068-A6D4-09F9EAB72A58}" destId="{AE8A7875-20CF-4E99-9A32-A0162D9ED8A5}" srcOrd="0" destOrd="0" presId="urn:microsoft.com/office/officeart/2005/8/layout/bProcess3"/>
    <dgm:cxn modelId="{1739F326-2E4D-4F2E-B5CB-3CAFCCE83712}" type="presOf" srcId="{DFAD6BAE-E798-43B5-B6FD-B279863E10D8}" destId="{DB2990D1-AAFD-466F-B394-B2796D16F1E8}" srcOrd="0" destOrd="0" presId="urn:microsoft.com/office/officeart/2005/8/layout/bProcess3"/>
    <dgm:cxn modelId="{DE90572D-D7B0-438B-A79E-7F6ADA7223A1}" type="presOf" srcId="{01789AAC-0F30-41C7-BC0E-D6B78ED2D53A}" destId="{26CE402C-2540-47A2-AF83-FD377DDA73BE}" srcOrd="0" destOrd="0" presId="urn:microsoft.com/office/officeart/2005/8/layout/bProcess3"/>
    <dgm:cxn modelId="{40DF473A-A1EA-4254-A591-47410DAA1EAF}" type="presOf" srcId="{0ED53EA4-891D-4247-9DB3-F182FC57A247}" destId="{144AA11B-2755-45A2-BCDC-5021D6BF450D}" srcOrd="0" destOrd="0" presId="urn:microsoft.com/office/officeart/2005/8/layout/bProcess3"/>
    <dgm:cxn modelId="{23ACBE3E-3A41-4219-998D-5FB51E7FE9DE}" type="presOf" srcId="{886ACACD-6F91-4F1B-A000-37A5EFE0EA01}" destId="{02D1AA07-49ED-46E0-BE50-DC69F0729C14}" srcOrd="0" destOrd="0" presId="urn:microsoft.com/office/officeart/2005/8/layout/bProcess3"/>
    <dgm:cxn modelId="{B850BC68-1845-4287-A31A-5DE1F3CBF2F3}" type="presOf" srcId="{93690B9D-2902-4F62-BB91-D37B55BCD98E}" destId="{8ED5DCCF-99A9-42E4-90CC-F2A8BBA76CB2}" srcOrd="0" destOrd="0" presId="urn:microsoft.com/office/officeart/2005/8/layout/bProcess3"/>
    <dgm:cxn modelId="{1417D26B-BC95-44A5-AD44-DFAA6FBD613D}" type="presOf" srcId="{93690B9D-2902-4F62-BB91-D37B55BCD98E}" destId="{22DF75EF-A567-4197-877C-A36CDB5303F1}" srcOrd="1" destOrd="0" presId="urn:microsoft.com/office/officeart/2005/8/layout/bProcess3"/>
    <dgm:cxn modelId="{7CF0834E-E126-4D98-AA69-2FB1906F5254}" type="presOf" srcId="{D896DD0F-ADD9-456F-A2F5-20F0200DB800}" destId="{4AE0AFB3-1C69-4F98-9AD8-CCCB2E80AE5D}" srcOrd="0" destOrd="0" presId="urn:microsoft.com/office/officeart/2005/8/layout/bProcess3"/>
    <dgm:cxn modelId="{84C88650-E613-4F3B-B73D-86C885DDADA9}" type="presOf" srcId="{CC073B3A-D2EF-4BBF-B9A5-532923E19313}" destId="{59A17262-92D3-480D-B92B-425643C3BDB7}" srcOrd="1" destOrd="0" presId="urn:microsoft.com/office/officeart/2005/8/layout/bProcess3"/>
    <dgm:cxn modelId="{71D3AB73-6641-4715-AC5E-9D7171EF6AA9}" type="presOf" srcId="{A86C457E-0316-4853-8785-47D2B69CDAB2}" destId="{B6CF2248-DBB0-4675-92BD-E2263B50C671}" srcOrd="0" destOrd="0" presId="urn:microsoft.com/office/officeart/2005/8/layout/bProcess3"/>
    <dgm:cxn modelId="{F6D94876-4E2A-448F-BF31-7CF4C4365C25}" srcId="{6EDD14C0-30A2-41E2-80FF-7762D8EFBBB5}" destId="{0ED53EA4-891D-4247-9DB3-F182FC57A247}" srcOrd="2" destOrd="0" parTransId="{74BF6629-0FBF-4482-A682-8BD97E939E09}" sibTransId="{A86C457E-0316-4853-8785-47D2B69CDAB2}"/>
    <dgm:cxn modelId="{3B525678-C347-4EE8-AC00-955AC61D6AB2}" srcId="{6EDD14C0-30A2-41E2-80FF-7762D8EFBBB5}" destId="{662EDF6E-C8D6-4068-A6D4-09F9EAB72A58}" srcOrd="7" destOrd="0" parTransId="{F11D49E8-5504-4503-9EB7-8EA9A2822BC4}" sibTransId="{058E1E13-BFFC-41AA-A35E-518AE47814E9}"/>
    <dgm:cxn modelId="{883C037A-88EF-4EBB-A21B-22EBEEAB525A}" type="presOf" srcId="{89886C00-1287-4D4A-AD18-AEC322F6C85E}" destId="{54E80ABD-53F3-4158-B449-220084E31661}" srcOrd="0" destOrd="0" presId="urn:microsoft.com/office/officeart/2005/8/layout/bProcess3"/>
    <dgm:cxn modelId="{C91A808F-F0C8-4AEB-9DF8-3A7CCD03C378}" type="presOf" srcId="{9AF39F16-B3BA-488E-8267-C9C4B2403B90}" destId="{03ACDED1-6BD3-4CF6-BB94-65C3BD5F82EE}" srcOrd="0" destOrd="0" presId="urn:microsoft.com/office/officeart/2005/8/layout/bProcess3"/>
    <dgm:cxn modelId="{D99B6699-DBB0-485D-80CF-E4B80381A1F2}" srcId="{6EDD14C0-30A2-41E2-80FF-7762D8EFBBB5}" destId="{9AF39F16-B3BA-488E-8267-C9C4B2403B90}" srcOrd="0" destOrd="0" parTransId="{34440E21-E44B-469B-B399-45E684154AA1}" sibTransId="{DFAD6BAE-E798-43B5-B6FD-B279863E10D8}"/>
    <dgm:cxn modelId="{0199AA9D-3020-4F0C-8951-F0DED0BFB83B}" type="presOf" srcId="{CC073B3A-D2EF-4BBF-B9A5-532923E19313}" destId="{2916A03D-8618-40F9-A7AB-C522537C50D8}" srcOrd="0" destOrd="0" presId="urn:microsoft.com/office/officeart/2005/8/layout/bProcess3"/>
    <dgm:cxn modelId="{E9475C9F-7A29-4F33-A9F6-C16EE4B76872}" type="presOf" srcId="{4998FAE1-352E-4641-9F4D-E7FABB7A0B5D}" destId="{85BC99DB-9C33-4AF8-B3AC-4965AB0F36DB}" srcOrd="1" destOrd="0" presId="urn:microsoft.com/office/officeart/2005/8/layout/bProcess3"/>
    <dgm:cxn modelId="{5D0255A3-D15E-45A3-A9A5-E91D7A60BDEC}" type="presOf" srcId="{4998FAE1-352E-4641-9F4D-E7FABB7A0B5D}" destId="{6CE6EEFA-A339-42CE-A895-1ED4583F1DFA}" srcOrd="0" destOrd="0" presId="urn:microsoft.com/office/officeart/2005/8/layout/bProcess3"/>
    <dgm:cxn modelId="{CA7650A8-C5BF-4DDA-A6F3-F97C067B1E1B}" srcId="{6EDD14C0-30A2-41E2-80FF-7762D8EFBBB5}" destId="{01789AAC-0F30-41C7-BC0E-D6B78ED2D53A}" srcOrd="5" destOrd="0" parTransId="{BCEA1B4A-63D9-439E-8E0E-9FF5CE7E36D3}" sibTransId="{886ACACD-6F91-4F1B-A000-37A5EFE0EA01}"/>
    <dgm:cxn modelId="{7E8527B2-FCB6-4191-9977-8235AC3F9DD9}" srcId="{6EDD14C0-30A2-41E2-80FF-7762D8EFBBB5}" destId="{06C4011F-04D3-454B-92B7-53E0628BADA6}" srcOrd="4" destOrd="0" parTransId="{6B33A090-7F63-437A-9D57-0716611FD31C}" sibTransId="{2DA3BEE6-54E8-4A92-A33E-140EADD137C0}"/>
    <dgm:cxn modelId="{BD8858B3-1C21-4B1E-B879-331DDD5D8D44}" srcId="{6EDD14C0-30A2-41E2-80FF-7762D8EFBBB5}" destId="{D896DD0F-ADD9-456F-A2F5-20F0200DB800}" srcOrd="6" destOrd="0" parTransId="{1FF4BD7F-BF96-4574-8D87-B6EE76D0E562}" sibTransId="{CC073B3A-D2EF-4BBF-B9A5-532923E19313}"/>
    <dgm:cxn modelId="{D92918B6-9ACB-4ADD-8A18-61BB3A0C6AF9}" type="presOf" srcId="{06C4011F-04D3-454B-92B7-53E0628BADA6}" destId="{94DB2BCD-A8CC-4524-BD5A-C6557E9DAF72}" srcOrd="0" destOrd="0" presId="urn:microsoft.com/office/officeart/2005/8/layout/bProcess3"/>
    <dgm:cxn modelId="{A1E63FBA-2688-4614-850D-055F47218354}" type="presOf" srcId="{6EDD14C0-30A2-41E2-80FF-7762D8EFBBB5}" destId="{269AD6AD-28DD-4C98-9C4B-C848C5056550}" srcOrd="0" destOrd="0" presId="urn:microsoft.com/office/officeart/2005/8/layout/bProcess3"/>
    <dgm:cxn modelId="{9CD2B5D8-E68D-455C-8FB6-74007403CD4C}" srcId="{6EDD14C0-30A2-41E2-80FF-7762D8EFBBB5}" destId="{D628FF1F-88FC-4026-A26C-9D2320ED6B4F}" srcOrd="1" destOrd="0" parTransId="{BFFDF275-3E2D-4F20-AC1A-82B844E799CF}" sibTransId="{93690B9D-2902-4F62-BB91-D37B55BCD98E}"/>
    <dgm:cxn modelId="{F2DC3AF2-A7B0-492E-B2F7-239609775634}" type="presOf" srcId="{D628FF1F-88FC-4026-A26C-9D2320ED6B4F}" destId="{54B7EF8C-9521-4EB6-98C6-272C19CFEC36}" srcOrd="0" destOrd="0" presId="urn:microsoft.com/office/officeart/2005/8/layout/bProcess3"/>
    <dgm:cxn modelId="{E2E0EBFF-ED76-4A57-949C-56CEB16D85CE}" type="presOf" srcId="{A86C457E-0316-4853-8785-47D2B69CDAB2}" destId="{89A22DAF-88EF-4738-810C-848FDD24B64E}" srcOrd="1" destOrd="0" presId="urn:microsoft.com/office/officeart/2005/8/layout/bProcess3"/>
    <dgm:cxn modelId="{B0925197-E326-4165-8FA9-47D0C4E57A2F}" type="presParOf" srcId="{269AD6AD-28DD-4C98-9C4B-C848C5056550}" destId="{03ACDED1-6BD3-4CF6-BB94-65C3BD5F82EE}" srcOrd="0" destOrd="0" presId="urn:microsoft.com/office/officeart/2005/8/layout/bProcess3"/>
    <dgm:cxn modelId="{2F561FB6-928C-48C4-A398-67080E730019}" type="presParOf" srcId="{269AD6AD-28DD-4C98-9C4B-C848C5056550}" destId="{DB2990D1-AAFD-466F-B394-B2796D16F1E8}" srcOrd="1" destOrd="0" presId="urn:microsoft.com/office/officeart/2005/8/layout/bProcess3"/>
    <dgm:cxn modelId="{D5785608-9F57-43E6-BFD3-1F4F667DEBB8}" type="presParOf" srcId="{DB2990D1-AAFD-466F-B394-B2796D16F1E8}" destId="{1190F37C-28A8-48F9-9D78-1ADEED74CC60}" srcOrd="0" destOrd="0" presId="urn:microsoft.com/office/officeart/2005/8/layout/bProcess3"/>
    <dgm:cxn modelId="{CC1584D6-848B-4EF8-A8B7-77362486A44D}" type="presParOf" srcId="{269AD6AD-28DD-4C98-9C4B-C848C5056550}" destId="{54B7EF8C-9521-4EB6-98C6-272C19CFEC36}" srcOrd="2" destOrd="0" presId="urn:microsoft.com/office/officeart/2005/8/layout/bProcess3"/>
    <dgm:cxn modelId="{07CBF959-5F07-4415-828A-E66EB2E52812}" type="presParOf" srcId="{269AD6AD-28DD-4C98-9C4B-C848C5056550}" destId="{8ED5DCCF-99A9-42E4-90CC-F2A8BBA76CB2}" srcOrd="3" destOrd="0" presId="urn:microsoft.com/office/officeart/2005/8/layout/bProcess3"/>
    <dgm:cxn modelId="{9890F2EE-6BC1-444B-81F2-32A61DCF9E93}" type="presParOf" srcId="{8ED5DCCF-99A9-42E4-90CC-F2A8BBA76CB2}" destId="{22DF75EF-A567-4197-877C-A36CDB5303F1}" srcOrd="0" destOrd="0" presId="urn:microsoft.com/office/officeart/2005/8/layout/bProcess3"/>
    <dgm:cxn modelId="{154C6BC0-AB3C-4256-B1C8-892A1F22EA2C}" type="presParOf" srcId="{269AD6AD-28DD-4C98-9C4B-C848C5056550}" destId="{144AA11B-2755-45A2-BCDC-5021D6BF450D}" srcOrd="4" destOrd="0" presId="urn:microsoft.com/office/officeart/2005/8/layout/bProcess3"/>
    <dgm:cxn modelId="{159E0075-8E0A-4847-9EB1-BEF01567698D}" type="presParOf" srcId="{269AD6AD-28DD-4C98-9C4B-C848C5056550}" destId="{B6CF2248-DBB0-4675-92BD-E2263B50C671}" srcOrd="5" destOrd="0" presId="urn:microsoft.com/office/officeart/2005/8/layout/bProcess3"/>
    <dgm:cxn modelId="{D87CC6DF-88BC-49F5-9B17-740473DF6915}" type="presParOf" srcId="{B6CF2248-DBB0-4675-92BD-E2263B50C671}" destId="{89A22DAF-88EF-4738-810C-848FDD24B64E}" srcOrd="0" destOrd="0" presId="urn:microsoft.com/office/officeart/2005/8/layout/bProcess3"/>
    <dgm:cxn modelId="{DE6C7050-6FAC-4277-9965-C0B0FF5D5AD1}" type="presParOf" srcId="{269AD6AD-28DD-4C98-9C4B-C848C5056550}" destId="{54E80ABD-53F3-4158-B449-220084E31661}" srcOrd="6" destOrd="0" presId="urn:microsoft.com/office/officeart/2005/8/layout/bProcess3"/>
    <dgm:cxn modelId="{E743088D-0CBA-4214-92FA-FEAB933BEFEB}" type="presParOf" srcId="{269AD6AD-28DD-4C98-9C4B-C848C5056550}" destId="{6CE6EEFA-A339-42CE-A895-1ED4583F1DFA}" srcOrd="7" destOrd="0" presId="urn:microsoft.com/office/officeart/2005/8/layout/bProcess3"/>
    <dgm:cxn modelId="{AD14E319-A028-46DF-8F70-2EA4F4A02E57}" type="presParOf" srcId="{6CE6EEFA-A339-42CE-A895-1ED4583F1DFA}" destId="{85BC99DB-9C33-4AF8-B3AC-4965AB0F36DB}" srcOrd="0" destOrd="0" presId="urn:microsoft.com/office/officeart/2005/8/layout/bProcess3"/>
    <dgm:cxn modelId="{92A4F4EF-E410-45EA-8D66-4D2FA903F38B}" type="presParOf" srcId="{269AD6AD-28DD-4C98-9C4B-C848C5056550}" destId="{94DB2BCD-A8CC-4524-BD5A-C6557E9DAF72}" srcOrd="8" destOrd="0" presId="urn:microsoft.com/office/officeart/2005/8/layout/bProcess3"/>
    <dgm:cxn modelId="{115A4BE6-5500-4FCA-9200-93C5BA5EFB26}" type="presParOf" srcId="{269AD6AD-28DD-4C98-9C4B-C848C5056550}" destId="{DDA241DA-7AE7-42C6-BFB5-878A1F2C1E8F}" srcOrd="9" destOrd="0" presId="urn:microsoft.com/office/officeart/2005/8/layout/bProcess3"/>
    <dgm:cxn modelId="{89B43130-E0CD-423A-824B-997056992608}" type="presParOf" srcId="{DDA241DA-7AE7-42C6-BFB5-878A1F2C1E8F}" destId="{3A72AA0F-03FA-4C10-897A-33F79540EFC3}" srcOrd="0" destOrd="0" presId="urn:microsoft.com/office/officeart/2005/8/layout/bProcess3"/>
    <dgm:cxn modelId="{E19BDE08-70F4-40F7-A46D-DE1C63A5B9B0}" type="presParOf" srcId="{269AD6AD-28DD-4C98-9C4B-C848C5056550}" destId="{26CE402C-2540-47A2-AF83-FD377DDA73BE}" srcOrd="10" destOrd="0" presId="urn:microsoft.com/office/officeart/2005/8/layout/bProcess3"/>
    <dgm:cxn modelId="{29ED2B48-595C-4DEC-83B2-5093EB01D937}" type="presParOf" srcId="{269AD6AD-28DD-4C98-9C4B-C848C5056550}" destId="{02D1AA07-49ED-46E0-BE50-DC69F0729C14}" srcOrd="11" destOrd="0" presId="urn:microsoft.com/office/officeart/2005/8/layout/bProcess3"/>
    <dgm:cxn modelId="{98427130-D233-44A2-809E-9F9CF63BBDFC}" type="presParOf" srcId="{02D1AA07-49ED-46E0-BE50-DC69F0729C14}" destId="{3C5417B6-0AFA-4EDB-914C-DB7B9E7638F3}" srcOrd="0" destOrd="0" presId="urn:microsoft.com/office/officeart/2005/8/layout/bProcess3"/>
    <dgm:cxn modelId="{EC1BCE19-5364-480F-A182-4B13D8ACA160}" type="presParOf" srcId="{269AD6AD-28DD-4C98-9C4B-C848C5056550}" destId="{4AE0AFB3-1C69-4F98-9AD8-CCCB2E80AE5D}" srcOrd="12" destOrd="0" presId="urn:microsoft.com/office/officeart/2005/8/layout/bProcess3"/>
    <dgm:cxn modelId="{686AD10F-FFDD-4FF5-AB56-61603382292D}" type="presParOf" srcId="{269AD6AD-28DD-4C98-9C4B-C848C5056550}" destId="{2916A03D-8618-40F9-A7AB-C522537C50D8}" srcOrd="13" destOrd="0" presId="urn:microsoft.com/office/officeart/2005/8/layout/bProcess3"/>
    <dgm:cxn modelId="{4E155A28-16F5-484D-9287-F5D15D993E27}" type="presParOf" srcId="{2916A03D-8618-40F9-A7AB-C522537C50D8}" destId="{59A17262-92D3-480D-B92B-425643C3BDB7}" srcOrd="0" destOrd="0" presId="urn:microsoft.com/office/officeart/2005/8/layout/bProcess3"/>
    <dgm:cxn modelId="{0279157A-116B-48A9-9E3A-8D32F3399F00}" type="presParOf" srcId="{269AD6AD-28DD-4C98-9C4B-C848C5056550}" destId="{AE8A7875-20CF-4E99-9A32-A0162D9ED8A5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90D1-AAFD-466F-B394-B2796D16F1E8}">
      <dsp:nvSpPr>
        <dsp:cNvPr id="0" name=""/>
        <dsp:cNvSpPr/>
      </dsp:nvSpPr>
      <dsp:spPr>
        <a:xfrm>
          <a:off x="2246177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970376"/>
        <a:ext cx="25827" cy="5165"/>
      </dsp:txXfrm>
    </dsp:sp>
    <dsp:sp modelId="{03ACDED1-6BD3-4CF6-BB94-65C3BD5F82EE}">
      <dsp:nvSpPr>
        <dsp:cNvPr id="0" name=""/>
        <dsp:cNvSpPr/>
      </dsp:nvSpPr>
      <dsp:spPr>
        <a:xfrm>
          <a:off x="2096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送信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(abc</a:t>
          </a:r>
          <a:r>
            <a:rPr kumimoji="1" lang="ja-JP" altLang="en-US" sz="2200" kern="1200" dirty="0"/>
            <a:t>記法</a:t>
          </a:r>
          <a:r>
            <a:rPr kumimoji="1" lang="en-US" altLang="ja-JP" sz="2200" kern="1200" dirty="0"/>
            <a:t>)</a:t>
          </a:r>
          <a:endParaRPr kumimoji="1" lang="ja-JP" altLang="en-US" sz="2200" kern="1200" dirty="0"/>
        </a:p>
      </dsp:txBody>
      <dsp:txXfrm>
        <a:off x="2096" y="299195"/>
        <a:ext cx="2245880" cy="1347528"/>
      </dsp:txXfrm>
    </dsp:sp>
    <dsp:sp modelId="{8ED5DCCF-99A9-42E4-90CC-F2A8BBA76CB2}">
      <dsp:nvSpPr>
        <dsp:cNvPr id="0" name=""/>
        <dsp:cNvSpPr/>
      </dsp:nvSpPr>
      <dsp:spPr>
        <a:xfrm>
          <a:off x="5008610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970376"/>
        <a:ext cx="25827" cy="5165"/>
      </dsp:txXfrm>
    </dsp:sp>
    <dsp:sp modelId="{54B7EF8C-9521-4EB6-98C6-272C19CFEC36}">
      <dsp:nvSpPr>
        <dsp:cNvPr id="0" name=""/>
        <dsp:cNvSpPr/>
      </dsp:nvSpPr>
      <dsp:spPr>
        <a:xfrm>
          <a:off x="2764529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</a:p>
      </dsp:txBody>
      <dsp:txXfrm>
        <a:off x="2764529" y="299195"/>
        <a:ext cx="2245880" cy="1347528"/>
      </dsp:txXfrm>
    </dsp:sp>
    <dsp:sp modelId="{B6CF2248-DBB0-4675-92BD-E2263B50C671}">
      <dsp:nvSpPr>
        <dsp:cNvPr id="0" name=""/>
        <dsp:cNvSpPr/>
      </dsp:nvSpPr>
      <dsp:spPr>
        <a:xfrm>
          <a:off x="7771043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001105" y="970376"/>
        <a:ext cx="25827" cy="5165"/>
      </dsp:txXfrm>
    </dsp:sp>
    <dsp:sp modelId="{144AA11B-2755-45A2-BCDC-5021D6BF450D}">
      <dsp:nvSpPr>
        <dsp:cNvPr id="0" name=""/>
        <dsp:cNvSpPr/>
      </dsp:nvSpPr>
      <dsp:spPr>
        <a:xfrm>
          <a:off x="5526962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数値のベースの表現</a:t>
          </a:r>
        </a:p>
      </dsp:txBody>
      <dsp:txXfrm>
        <a:off x="5526962" y="299195"/>
        <a:ext cx="2245880" cy="1347528"/>
      </dsp:txXfrm>
    </dsp:sp>
    <dsp:sp modelId="{6CE6EEFA-A339-42CE-A895-1ED4583F1DFA}">
      <dsp:nvSpPr>
        <dsp:cNvPr id="0" name=""/>
        <dsp:cNvSpPr/>
      </dsp:nvSpPr>
      <dsp:spPr>
        <a:xfrm>
          <a:off x="1125036" y="1644923"/>
          <a:ext cx="8287299" cy="485952"/>
        </a:xfrm>
        <a:custGeom>
          <a:avLst/>
          <a:gdLst/>
          <a:ahLst/>
          <a:cxnLst/>
          <a:rect l="0" t="0" r="0" b="0"/>
          <a:pathLst>
            <a:path>
              <a:moveTo>
                <a:pt x="8287299" y="0"/>
              </a:moveTo>
              <a:lnTo>
                <a:pt x="8287299" y="260076"/>
              </a:lnTo>
              <a:lnTo>
                <a:pt x="0" y="260076"/>
              </a:lnTo>
              <a:lnTo>
                <a:pt x="0" y="4859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061101" y="1885317"/>
        <a:ext cx="415169" cy="5165"/>
      </dsp:txXfrm>
    </dsp:sp>
    <dsp:sp modelId="{54E80ABD-53F3-4158-B449-220084E31661}">
      <dsp:nvSpPr>
        <dsp:cNvPr id="0" name=""/>
        <dsp:cNvSpPr/>
      </dsp:nvSpPr>
      <dsp:spPr>
        <a:xfrm>
          <a:off x="8289395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TensorFlow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(AI</a:t>
          </a:r>
          <a:r>
            <a:rPr kumimoji="1" lang="ja-JP" altLang="en-US" sz="2200" kern="1200" dirty="0"/>
            <a:t>学習</a:t>
          </a:r>
          <a:r>
            <a:rPr kumimoji="1" lang="en-US" altLang="ja-JP" sz="2200" kern="1200" dirty="0"/>
            <a:t>)</a:t>
          </a:r>
          <a:endParaRPr kumimoji="1" lang="ja-JP" altLang="en-US" sz="2200" kern="1200" dirty="0"/>
        </a:p>
      </dsp:txBody>
      <dsp:txXfrm>
        <a:off x="8289395" y="299195"/>
        <a:ext cx="2245880" cy="1347528"/>
      </dsp:txXfrm>
    </dsp:sp>
    <dsp:sp modelId="{DDA241DA-7AE7-42C6-BFB5-878A1F2C1E8F}">
      <dsp:nvSpPr>
        <dsp:cNvPr id="0" name=""/>
        <dsp:cNvSpPr/>
      </dsp:nvSpPr>
      <dsp:spPr>
        <a:xfrm>
          <a:off x="2246177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2834457"/>
        <a:ext cx="25827" cy="5165"/>
      </dsp:txXfrm>
    </dsp:sp>
    <dsp:sp modelId="{94DB2BCD-A8CC-4524-BD5A-C6557E9DAF72}">
      <dsp:nvSpPr>
        <dsp:cNvPr id="0" name=""/>
        <dsp:cNvSpPr/>
      </dsp:nvSpPr>
      <dsp:spPr>
        <a:xfrm>
          <a:off x="2096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数値のベース表現</a:t>
          </a:r>
        </a:p>
      </dsp:txBody>
      <dsp:txXfrm>
        <a:off x="2096" y="2163276"/>
        <a:ext cx="2245880" cy="1347528"/>
      </dsp:txXfrm>
    </dsp:sp>
    <dsp:sp modelId="{02D1AA07-49ED-46E0-BE50-DC69F0729C14}">
      <dsp:nvSpPr>
        <dsp:cNvPr id="0" name=""/>
        <dsp:cNvSpPr/>
      </dsp:nvSpPr>
      <dsp:spPr>
        <a:xfrm>
          <a:off x="5008610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2834457"/>
        <a:ext cx="25827" cy="5165"/>
      </dsp:txXfrm>
    </dsp:sp>
    <dsp:sp modelId="{26CE402C-2540-47A2-AF83-FD377DDA73BE}">
      <dsp:nvSpPr>
        <dsp:cNvPr id="0" name=""/>
        <dsp:cNvSpPr/>
      </dsp:nvSpPr>
      <dsp:spPr>
        <a:xfrm>
          <a:off x="2764529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</a:p>
      </dsp:txBody>
      <dsp:txXfrm>
        <a:off x="2764529" y="2163276"/>
        <a:ext cx="2245880" cy="1347528"/>
      </dsp:txXfrm>
    </dsp:sp>
    <dsp:sp modelId="{2916A03D-8618-40F9-A7AB-C522537C50D8}">
      <dsp:nvSpPr>
        <dsp:cNvPr id="0" name=""/>
        <dsp:cNvSpPr/>
      </dsp:nvSpPr>
      <dsp:spPr>
        <a:xfrm>
          <a:off x="7771043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001105" y="2834457"/>
        <a:ext cx="25827" cy="5165"/>
      </dsp:txXfrm>
    </dsp:sp>
    <dsp:sp modelId="{4AE0AFB3-1C69-4F98-9AD8-CCCB2E80AE5D}">
      <dsp:nvSpPr>
        <dsp:cNvPr id="0" name=""/>
        <dsp:cNvSpPr/>
      </dsp:nvSpPr>
      <dsp:spPr>
        <a:xfrm>
          <a:off x="5526962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MIDI</a:t>
          </a:r>
          <a:r>
            <a:rPr kumimoji="1" lang="ja-JP" altLang="en-US" sz="2200" kern="1200" dirty="0"/>
            <a:t>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(MIDI2audio)</a:t>
          </a:r>
          <a:endParaRPr kumimoji="1" lang="ja-JP" altLang="en-US" sz="2200" kern="1200" dirty="0"/>
        </a:p>
      </dsp:txBody>
      <dsp:txXfrm>
        <a:off x="5526962" y="2163276"/>
        <a:ext cx="2245880" cy="1347528"/>
      </dsp:txXfrm>
    </dsp:sp>
    <dsp:sp modelId="{AE8A7875-20CF-4E99-9A32-A0162D9ED8A5}">
      <dsp:nvSpPr>
        <dsp:cNvPr id="0" name=""/>
        <dsp:cNvSpPr/>
      </dsp:nvSpPr>
      <dsp:spPr>
        <a:xfrm>
          <a:off x="8289395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mp3</a:t>
          </a:r>
        </a:p>
      </dsp:txBody>
      <dsp:txXfrm>
        <a:off x="8289395" y="2163276"/>
        <a:ext cx="2245880" cy="134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9:5000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</a:p>
          <a:p>
            <a:r>
              <a:rPr lang="ja-JP" altLang="en-US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リンクへのアクセスをお願い致します。</a:t>
            </a:r>
            <a:endParaRPr lang="en-US" altLang="ja-JP" sz="12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ja-JP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http://172.16.220.149:5000/</a:t>
            </a:r>
            <a:endParaRPr kumimoji="1" lang="en-US" altLang="ja-JP" sz="12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を使った自動作曲アプリです。ゲーム音楽をイメージできるような曲を作曲します。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アプリケーションとして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ローカル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アドレスを</a:t>
            </a:r>
            <a:r>
              <a:rPr kumimoji="1" lang="ja-JP" altLang="en-US" dirty="0"/>
              <a:t>公開しているのでユーザはサーバにアクセスしてアプリケーションを使います。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どうやって作曲させるのかというと</a:t>
            </a:r>
            <a:endParaRPr lang="en-US" altLang="ja-JP" sz="1200" dirty="0"/>
          </a:p>
          <a:p>
            <a:r>
              <a:rPr lang="ja-JP" altLang="en-US" sz="1200" dirty="0"/>
              <a:t>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で学習をさせた</a:t>
            </a:r>
            <a:r>
              <a:rPr lang="en-US" altLang="ja-JP" sz="1200" dirty="0"/>
              <a:t>AI</a:t>
            </a:r>
            <a:r>
              <a:rPr lang="ja-JP" altLang="en-US" sz="1200" dirty="0"/>
              <a:t>で作曲をします。</a:t>
            </a:r>
            <a:endParaRPr lang="en-US" altLang="ja-JP" sz="1200" dirty="0"/>
          </a:p>
          <a:p>
            <a:r>
              <a:rPr lang="en-US" altLang="ja-JP" sz="1200" dirty="0"/>
              <a:t>RNN</a:t>
            </a:r>
            <a:r>
              <a:rPr lang="ja-JP" altLang="en-US" sz="1200" dirty="0"/>
              <a:t>は時系列ごとデータを学習させることができることが特徴です。</a:t>
            </a:r>
            <a:endParaRPr lang="en-US" altLang="ja-JP" sz="1200" dirty="0"/>
          </a:p>
          <a:p>
            <a:r>
              <a:rPr lang="ja-JP" altLang="en-US" sz="1200" dirty="0"/>
              <a:t>自然言語処理の単語の予測でよく使われます。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音楽生成にすると</a:t>
            </a:r>
            <a:endParaRPr kumimoji="1" lang="en-US" altLang="ja-JP" dirty="0"/>
          </a:p>
          <a:p>
            <a:r>
              <a:rPr kumimoji="1" lang="ja-JP" altLang="en-US" dirty="0"/>
              <a:t>単語のみで生成されたショパンの曲です。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9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38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ja-JP" altLang="en-US" dirty="0"/>
              <a:t>事前に用意した</a:t>
            </a:r>
            <a:r>
              <a:rPr lang="en-US" altLang="ja-JP" dirty="0"/>
              <a:t>MIDI</a:t>
            </a:r>
            <a:r>
              <a:rPr lang="ja-JP" altLang="en-US" dirty="0"/>
              <a:t>ファイルが読みこめない</a:t>
            </a:r>
            <a:r>
              <a:rPr lang="en-US" altLang="ja-JP" dirty="0"/>
              <a:t>(</a:t>
            </a:r>
            <a:r>
              <a:rPr lang="ja-JP" altLang="en-US" dirty="0"/>
              <a:t>ピアノ演奏のみでしか使えない</a:t>
            </a:r>
            <a:r>
              <a:rPr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aac"/><Relationship Id="rId1" Type="http://schemas.microsoft.com/office/2007/relationships/media" Target="../media/media2.aac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9:500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4" y="1729104"/>
            <a:ext cx="4662171" cy="466217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B3F8B-08D3-48A6-A671-7F37AEE1960C}"/>
              </a:ext>
            </a:extLst>
          </p:cNvPr>
          <p:cNvSpPr/>
          <p:nvPr/>
        </p:nvSpPr>
        <p:spPr>
          <a:xfrm>
            <a:off x="8645236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発表者の顔</a:t>
            </a:r>
          </a:p>
          <a:p>
            <a:pPr algn="ctr"/>
            <a:endParaRPr kumimoji="1"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849F057-CC1B-4AF0-86ED-99369A33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7645400" cy="1602220"/>
          </a:xfrm>
        </p:spPr>
        <p:txBody>
          <a:bodyPr>
            <a:normAutofit/>
          </a:bodyPr>
          <a:lstStyle/>
          <a:p>
            <a:r>
              <a:rPr lang="ja-JP" altLang="en-US" b="1" dirty="0"/>
              <a:t>第三回プレゼンテーション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7861856" cy="1325563"/>
          </a:xfrm>
        </p:spPr>
        <p:txBody>
          <a:bodyPr/>
          <a:lstStyle/>
          <a:p>
            <a:r>
              <a:rPr kumimoji="1" lang="ja-JP" altLang="en-US" dirty="0"/>
              <a:t>自動作曲の方法について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59972" y="2520094"/>
            <a:ext cx="6850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RNN</a:t>
            </a:r>
            <a:r>
              <a:rPr lang="ja-JP" altLang="en-US" sz="3200" dirty="0"/>
              <a:t>は時系列ごとデータを学習させることができることが特徴です。</a:t>
            </a:r>
            <a:endParaRPr lang="en-US" altLang="ja-JP" sz="32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740093-7563-426F-BF34-5C0F5142587F}"/>
              </a:ext>
            </a:extLst>
          </p:cNvPr>
          <p:cNvGrpSpPr/>
          <p:nvPr/>
        </p:nvGrpSpPr>
        <p:grpSpPr>
          <a:xfrm>
            <a:off x="5287527" y="3817490"/>
            <a:ext cx="4374500" cy="2846486"/>
            <a:chOff x="4753742" y="2059221"/>
            <a:chExt cx="5683239" cy="3920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/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/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/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/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/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/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/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/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/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/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E1B2DB39-3376-4335-A8A8-0C6F6C6A6C3A}"/>
                </a:ext>
              </a:extLst>
            </p:cNvPr>
            <p:cNvSpPr/>
            <p:nvPr/>
          </p:nvSpPr>
          <p:spPr>
            <a:xfrm>
              <a:off x="7283170" y="3791721"/>
              <a:ext cx="461537" cy="5224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D353070-D5B9-415B-810A-68B888DD67E0}"/>
                </a:ext>
              </a:extLst>
            </p:cNvPr>
            <p:cNvSpPr/>
            <p:nvPr/>
          </p:nvSpPr>
          <p:spPr>
            <a:xfrm>
              <a:off x="8970915" y="3757994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94296AF-0EA5-457B-B88E-DB3DC513158D}"/>
                </a:ext>
              </a:extLst>
            </p:cNvPr>
            <p:cNvSpPr/>
            <p:nvPr/>
          </p:nvSpPr>
          <p:spPr>
            <a:xfrm rot="16200000">
              <a:off x="6456333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E5843F8F-DABB-49F6-99E8-81A4710A7886}"/>
                </a:ext>
              </a:extLst>
            </p:cNvPr>
            <p:cNvSpPr/>
            <p:nvPr/>
          </p:nvSpPr>
          <p:spPr>
            <a:xfrm rot="16200000">
              <a:off x="6459664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1DB7A5A2-12D0-4E44-9041-536E881542B9}"/>
                </a:ext>
              </a:extLst>
            </p:cNvPr>
            <p:cNvSpPr/>
            <p:nvPr/>
          </p:nvSpPr>
          <p:spPr>
            <a:xfrm rot="16200000">
              <a:off x="9832470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5773B234-C541-4E3B-BCB5-FC2757BB01BE}"/>
                </a:ext>
              </a:extLst>
            </p:cNvPr>
            <p:cNvSpPr/>
            <p:nvPr/>
          </p:nvSpPr>
          <p:spPr>
            <a:xfrm rot="16200000">
              <a:off x="9832469" y="4552700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88A7E96-88D8-49D4-995F-FCECC79C5BB8}"/>
                </a:ext>
              </a:extLst>
            </p:cNvPr>
            <p:cNvSpPr/>
            <p:nvPr/>
          </p:nvSpPr>
          <p:spPr>
            <a:xfrm rot="16200000">
              <a:off x="8102222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1718B8-C84A-4924-9260-5E8D610C84D3}"/>
              </a:ext>
            </a:extLst>
          </p:cNvPr>
          <p:cNvGrpSpPr/>
          <p:nvPr/>
        </p:nvGrpSpPr>
        <p:grpSpPr>
          <a:xfrm>
            <a:off x="716430" y="3817490"/>
            <a:ext cx="2475585" cy="2979628"/>
            <a:chOff x="966797" y="577821"/>
            <a:chExt cx="1905932" cy="5300325"/>
          </a:xfrm>
        </p:grpSpPr>
        <p:sp>
          <p:nvSpPr>
            <p:cNvPr id="24" name="フローチャート: 結合子 23">
              <a:extLst>
                <a:ext uri="{FF2B5EF4-FFF2-40B4-BE49-F238E27FC236}">
                  <a16:creationId xmlns:a16="http://schemas.microsoft.com/office/drawing/2014/main" id="{33EC7030-C6D2-499A-A852-1D563921CE10}"/>
                </a:ext>
              </a:extLst>
            </p:cNvPr>
            <p:cNvSpPr/>
            <p:nvPr/>
          </p:nvSpPr>
          <p:spPr>
            <a:xfrm>
              <a:off x="1755019" y="2068098"/>
              <a:ext cx="629623" cy="74212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/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矢印: 右カーブ 26">
              <a:extLst>
                <a:ext uri="{FF2B5EF4-FFF2-40B4-BE49-F238E27FC236}">
                  <a16:creationId xmlns:a16="http://schemas.microsoft.com/office/drawing/2014/main" id="{4BE64257-4078-4315-AFDE-DC8D987CB3EE}"/>
                </a:ext>
              </a:extLst>
            </p:cNvPr>
            <p:cNvSpPr/>
            <p:nvPr/>
          </p:nvSpPr>
          <p:spPr>
            <a:xfrm>
              <a:off x="966797" y="2623767"/>
              <a:ext cx="719735" cy="2936797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5E159CB0-C13A-4F35-9052-65550495FE05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7DFA050-E407-4C28-AFC1-52D738AC70AF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CF4B31C-9996-41A4-89AB-E23EEEEC5BF9}"/>
                </a:ext>
              </a:extLst>
            </p:cNvPr>
            <p:cNvSpPr txBox="1"/>
            <p:nvPr/>
          </p:nvSpPr>
          <p:spPr>
            <a:xfrm>
              <a:off x="1266930" y="577821"/>
              <a:ext cx="1605799" cy="131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中</a:t>
              </a:r>
              <a:r>
                <a:rPr lang="ja-JP" altLang="en-US" sz="4000" dirty="0"/>
                <a:t>間</a:t>
              </a:r>
              <a:r>
                <a:rPr kumimoji="1" lang="ja-JP" altLang="en-US" sz="4000" dirty="0"/>
                <a:t>層</a:t>
              </a:r>
            </a:p>
          </p:txBody>
        </p:sp>
      </p:grpSp>
      <p:sp>
        <p:nvSpPr>
          <p:cNvPr id="4" name="矢印: 右 3">
            <a:extLst>
              <a:ext uri="{FF2B5EF4-FFF2-40B4-BE49-F238E27FC236}">
                <a16:creationId xmlns:a16="http://schemas.microsoft.com/office/drawing/2014/main" id="{511DAD3B-B48D-417C-B5A3-55327C0E595A}"/>
              </a:ext>
            </a:extLst>
          </p:cNvPr>
          <p:cNvSpPr/>
          <p:nvPr/>
        </p:nvSpPr>
        <p:spPr>
          <a:xfrm>
            <a:off x="3191915" y="5058574"/>
            <a:ext cx="1586216" cy="8176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11D9D7-DDAD-4E6D-AF9B-5026FF82557A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82CA7B2C-E357-49E5-8E29-C81F38F1A16E}"/>
              </a:ext>
            </a:extLst>
          </p:cNvPr>
          <p:cNvSpPr/>
          <p:nvPr/>
        </p:nvSpPr>
        <p:spPr>
          <a:xfrm>
            <a:off x="6058929" y="5096186"/>
            <a:ext cx="346028" cy="37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F0C327F9-202A-4AFB-95A7-AA4334E143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9972" y="1617267"/>
            <a:ext cx="7180411" cy="10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リカレントニューラルネットワー</a:t>
            </a:r>
            <a:r>
              <a:rPr lang="ja-JP" altLang="en-US" sz="3200" dirty="0">
                <a:solidFill>
                  <a:srgbClr val="FF0000"/>
                </a:solidFill>
                <a:highlight>
                  <a:srgbClr val="C0C0C0"/>
                </a:highlight>
              </a:rPr>
              <a:t>ク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en-US" altLang="ja-JP" sz="3200" dirty="0">
                <a:solidFill>
                  <a:srgbClr val="FF0000"/>
                </a:solidFill>
                <a:highlight>
                  <a:srgbClr val="FFFF00"/>
                </a:highlight>
              </a:rPr>
              <a:t>RNN</a:t>
            </a:r>
            <a:r>
              <a:rPr lang="en-US" altLang="ja-JP" sz="3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93060-FB3A-4342-957B-4E0472AB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09" y="767444"/>
            <a:ext cx="5010262" cy="800100"/>
          </a:xfrm>
        </p:spPr>
        <p:txBody>
          <a:bodyPr>
            <a:noAutofit/>
          </a:bodyPr>
          <a:lstStyle/>
          <a:p>
            <a:r>
              <a:rPr kumimoji="1" lang="ja-JP" altLang="en-US" sz="4400" dirty="0"/>
              <a:t>学習モデルの作成</a:t>
            </a:r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C803342E-5F3C-4F2D-A1CD-0BF2B12D9D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65" y="2148114"/>
            <a:ext cx="7053943" cy="4709886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449AA1-9D8D-4DAC-9A2C-125873DC1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309" y="2195284"/>
            <a:ext cx="4284548" cy="4292601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中間層では</a:t>
            </a:r>
            <a:r>
              <a:rPr lang="en-US" altLang="ja-JP" sz="3200" dirty="0"/>
              <a:t>LSTM</a:t>
            </a:r>
            <a:r>
              <a:rPr lang="ja-JP" altLang="en-US" sz="3200" dirty="0"/>
              <a:t>を</a:t>
            </a:r>
            <a:endParaRPr lang="en-US" altLang="ja-JP" sz="3200" dirty="0"/>
          </a:p>
          <a:p>
            <a:r>
              <a:rPr lang="ja-JP" altLang="en-US" sz="3200" dirty="0"/>
              <a:t>使用しており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音程と長さで中間層が</a:t>
            </a:r>
            <a:r>
              <a:rPr lang="en-US" altLang="ja-JP" sz="3200" dirty="0"/>
              <a:t>3</a:t>
            </a:r>
            <a:r>
              <a:rPr lang="ja-JP" altLang="en-US" sz="3200" dirty="0"/>
              <a:t>層ずつになっております</a:t>
            </a:r>
            <a:endParaRPr lang="en-US" altLang="ja-JP" sz="3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620B4F-F6E4-482B-AB47-4EC3A27B8CE6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C6E0-D8E5-4DEB-AC30-7CA3744F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/>
              <a:t>で生成された音楽</a:t>
            </a:r>
            <a:endParaRPr kumimoji="1" lang="ja-JP" altLang="en-US" dirty="0"/>
          </a:p>
        </p:txBody>
      </p:sp>
      <p:pic>
        <p:nvPicPr>
          <p:cNvPr id="5" name="test_output2 (1)">
            <a:hlinkClick r:id="" action="ppaction://media"/>
            <a:extLst>
              <a:ext uri="{FF2B5EF4-FFF2-40B4-BE49-F238E27FC236}">
                <a16:creationId xmlns:a16="http://schemas.microsoft.com/office/drawing/2014/main" id="{7363189F-CA3B-4E79-8C70-541007F9D7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7299" y="3152001"/>
            <a:ext cx="1882698" cy="1629965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349494-5C7D-41DD-8586-09F005513E3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199" y="1690688"/>
            <a:ext cx="7239001" cy="1200329"/>
          </a:xfrm>
        </p:spPr>
        <p:txBody>
          <a:bodyPr>
            <a:noAutofit/>
          </a:bodyPr>
          <a:lstStyle/>
          <a:p>
            <a:r>
              <a:rPr kumimoji="1" lang="ja-JP" altLang="ja-JP" sz="4400" kern="1200" dirty="0">
                <a:solidFill>
                  <a:schemeClr val="tx1"/>
                </a:solidFill>
                <a:effectLst/>
              </a:rPr>
              <a:t>ショパンを学習させたもの</a:t>
            </a:r>
            <a:r>
              <a:rPr kumimoji="1" lang="en-US" altLang="ja-JP" sz="4400" kern="1200" dirty="0">
                <a:solidFill>
                  <a:schemeClr val="tx1"/>
                </a:solidFill>
                <a:effectLst/>
              </a:rPr>
              <a:t>(</a:t>
            </a:r>
            <a:r>
              <a:rPr lang="ja-JP" altLang="en-US" sz="4400" dirty="0"/>
              <a:t>音程のみ</a:t>
            </a:r>
            <a:r>
              <a:rPr kumimoji="1" lang="en-US" altLang="ja-JP" sz="4400" kern="1200" dirty="0">
                <a:solidFill>
                  <a:schemeClr val="tx1"/>
                </a:solidFill>
                <a:effectLst/>
              </a:rPr>
              <a:t>)</a:t>
            </a:r>
            <a:endParaRPr kumimoji="1" lang="ja-JP" altLang="en-US" sz="4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4397CF-DA86-48F7-89FB-FABD066B3FBE}"/>
              </a:ext>
            </a:extLst>
          </p:cNvPr>
          <p:cNvSpPr txBox="1"/>
          <p:nvPr/>
        </p:nvSpPr>
        <p:spPr>
          <a:xfrm>
            <a:off x="4740729" y="3016251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音程のリズムを</a:t>
            </a:r>
            <a:endParaRPr kumimoji="1" lang="en-US" altLang="ja-JP" sz="3600" dirty="0"/>
          </a:p>
          <a:p>
            <a:r>
              <a:rPr lang="ja-JP" altLang="en-US" sz="3600" dirty="0"/>
              <a:t>お聞きになさってください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0F8077-A397-4895-967D-5AE5C616391D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5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8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0CC66-E5ED-4F1F-9896-8EB2C7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07037" cy="1325563"/>
          </a:xfrm>
        </p:spPr>
        <p:txBody>
          <a:bodyPr/>
          <a:lstStyle/>
          <a:p>
            <a:r>
              <a:rPr kumimoji="1" lang="ja-JP" altLang="en-US" dirty="0"/>
              <a:t>ゲーム音楽を学習させたもの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E73C08-B258-488A-8431-BB45FF24F28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6076950" cy="680045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sz="4000" dirty="0"/>
              <a:t>有名なおじさん</a:t>
            </a:r>
            <a:r>
              <a:rPr lang="en-US" altLang="ja-JP" sz="4000" dirty="0"/>
              <a:t>(</a:t>
            </a:r>
            <a:r>
              <a:rPr lang="ja-JP" altLang="en-US" sz="4000" dirty="0"/>
              <a:t>音程と長さ</a:t>
            </a:r>
            <a:r>
              <a:rPr lang="en-US" altLang="ja-JP" sz="4000" dirty="0"/>
              <a:t>)</a:t>
            </a:r>
          </a:p>
          <a:p>
            <a:endParaRPr kumimoji="1" lang="ja-JP" altLang="en-US" sz="4000" dirty="0"/>
          </a:p>
        </p:txBody>
      </p:sp>
      <p:pic>
        <p:nvPicPr>
          <p:cNvPr id="5" name="8952E1A9">
            <a:hlinkClick r:id="" action="ppaction://media"/>
            <a:extLst>
              <a:ext uri="{FF2B5EF4-FFF2-40B4-BE49-F238E27FC236}">
                <a16:creationId xmlns:a16="http://schemas.microsoft.com/office/drawing/2014/main" id="{0779A47B-F6C9-4762-BB14-168FC62EF2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83855" y="2712443"/>
            <a:ext cx="1954746" cy="161607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6F989B5-D90E-441D-B677-C1D739E7246A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519BE3-801B-40D9-9127-CA94450B0E8E}"/>
              </a:ext>
            </a:extLst>
          </p:cNvPr>
          <p:cNvSpPr txBox="1"/>
          <p:nvPr/>
        </p:nvSpPr>
        <p:spPr>
          <a:xfrm>
            <a:off x="4891314" y="2712442"/>
            <a:ext cx="660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先程と比べて休符がございます。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857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41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9091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F732A-E3FE-4DDA-8C88-627BFFF6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既存アプリとの</a:t>
            </a:r>
            <a:r>
              <a:rPr lang="ja-JP" altLang="en-US" b="1" dirty="0"/>
              <a:t>優位性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256E41-A4F2-40BF-A3ED-6B9F4B5EE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813"/>
            <a:ext cx="9025647" cy="3525506"/>
          </a:xfrm>
        </p:spPr>
        <p:txBody>
          <a:bodyPr>
            <a:normAutofit fontScale="92500"/>
          </a:bodyPr>
          <a:lstStyle/>
          <a:p>
            <a:r>
              <a:rPr lang="en-US" altLang="ja-JP" sz="4800" b="1" i="1" dirty="0" err="1"/>
              <a:t>b</a:t>
            </a:r>
            <a:r>
              <a:rPr kumimoji="1" lang="en-US" altLang="ja-JP" sz="4800" b="1" i="1" dirty="0" err="1"/>
              <a:t>itComporser</a:t>
            </a:r>
            <a:endParaRPr kumimoji="1" lang="en-US" altLang="ja-JP" sz="4800" b="1" i="1" dirty="0"/>
          </a:p>
          <a:p>
            <a:r>
              <a:rPr lang="ja-JP" altLang="en-US" sz="3500" dirty="0"/>
              <a:t>ゲーム音楽と唯一無二のジャンルが作成できる</a:t>
            </a:r>
            <a:endParaRPr kumimoji="1" lang="en-US" altLang="ja-JP" sz="3500" dirty="0"/>
          </a:p>
          <a:p>
            <a:r>
              <a:rPr kumimoji="1" lang="ja-JP" altLang="en-US" sz="3500" dirty="0"/>
              <a:t>操作が分かりやすく音符を一から設定できる。</a:t>
            </a:r>
            <a:endParaRPr kumimoji="1" lang="en-US" altLang="ja-JP" sz="3500" dirty="0"/>
          </a:p>
          <a:p>
            <a:r>
              <a:rPr kumimoji="1" lang="ja-JP" altLang="en-US" sz="3500" dirty="0"/>
              <a:t>音楽の読み込みが軽い。</a:t>
            </a:r>
            <a:endParaRPr kumimoji="1" lang="en-US" altLang="ja-JP" sz="3500" dirty="0"/>
          </a:p>
          <a:p>
            <a:r>
              <a:rPr kumimoji="1" lang="ja-JP" altLang="en-US" sz="3500" dirty="0"/>
              <a:t>登録が不必要</a:t>
            </a:r>
            <a:endParaRPr lang="en-US" altLang="ja-JP" sz="3500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BDFDF9-1994-4E12-AAF4-FE7746FF7AD0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1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441860" y="2061172"/>
            <a:ext cx="77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http://172.16.220.149:5000/</a:t>
            </a:r>
            <a:endParaRPr lang="en-US" altLang="ja-JP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6513534" y="373443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6456219" y="4967740"/>
            <a:ext cx="35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A0EE7E-F114-45C1-AC10-7408CA7D971A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EE24F6-7641-4BFD-B136-01A2ED1D96E9}"/>
              </a:ext>
            </a:extLst>
          </p:cNvPr>
          <p:cNvSpPr/>
          <p:nvPr/>
        </p:nvSpPr>
        <p:spPr>
          <a:xfrm>
            <a:off x="505690" y="3605890"/>
            <a:ext cx="5590310" cy="2723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デモンストレーションの動画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505EB-7361-4611-BBC5-B9CED7437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187"/>
          </a:xfrm>
        </p:spPr>
        <p:txBody>
          <a:bodyPr/>
          <a:lstStyle/>
          <a:p>
            <a:pPr algn="l"/>
            <a:r>
              <a:rPr lang="ja-JP" altLang="en-US" dirty="0"/>
              <a:t>開発で苦労した点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5DAD4E-92B5-4442-BF9C-C13919BE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7975"/>
            <a:ext cx="9144000" cy="3650102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dirty="0"/>
              <a:t>JavaScript</a:t>
            </a:r>
            <a:r>
              <a:rPr lang="ja-JP" altLang="en-US" sz="2800" dirty="0"/>
              <a:t>に慣れていない時に</a:t>
            </a:r>
            <a:endParaRPr lang="en-US" altLang="ja-JP" sz="2800" dirty="0"/>
          </a:p>
          <a:p>
            <a:pPr algn="l"/>
            <a:r>
              <a:rPr lang="en-US" altLang="ja-JP" sz="2800" dirty="0"/>
              <a:t>abc.js</a:t>
            </a:r>
            <a:r>
              <a:rPr lang="ja-JP" altLang="en-US" sz="2800" dirty="0"/>
              <a:t>で楽譜表示させるために最初はサーバで表示させようとしましたが楽譜の表示できないのでプラグコードをダウンロードして対応しました。</a:t>
            </a:r>
            <a:endParaRPr lang="en-US" altLang="ja-JP" sz="2800" dirty="0"/>
          </a:p>
          <a:p>
            <a:pPr algn="l"/>
            <a:r>
              <a:rPr lang="en-US" altLang="ja-JP" sz="2800" dirty="0"/>
              <a:t>0</a:t>
            </a:r>
            <a:r>
              <a:rPr lang="ja-JP" altLang="en-US" sz="2800" dirty="0"/>
              <a:t>から</a:t>
            </a:r>
            <a:r>
              <a:rPr lang="en-US" altLang="ja-JP" sz="2800" dirty="0"/>
              <a:t>1</a:t>
            </a:r>
            <a:r>
              <a:rPr lang="ja-JP" altLang="en-US" sz="2800" dirty="0"/>
              <a:t>を作るのは難しくはないですが</a:t>
            </a:r>
            <a:r>
              <a:rPr lang="en-US" altLang="ja-JP" sz="2800" dirty="0"/>
              <a:t>1</a:t>
            </a:r>
            <a:r>
              <a:rPr lang="ja-JP" altLang="en-US" sz="2800" dirty="0"/>
              <a:t>から</a:t>
            </a:r>
            <a:r>
              <a:rPr lang="en-US" altLang="ja-JP" sz="2800" dirty="0"/>
              <a:t>2</a:t>
            </a:r>
            <a:r>
              <a:rPr lang="ja-JP" altLang="en-US" sz="2800" dirty="0"/>
              <a:t>を作るのは難しい。</a:t>
            </a:r>
            <a:endParaRPr lang="en-US" altLang="ja-JP" sz="2800" dirty="0"/>
          </a:p>
          <a:p>
            <a:pPr algn="l"/>
            <a:r>
              <a:rPr lang="en-US" altLang="ja-JP" sz="2800" dirty="0"/>
              <a:t>By</a:t>
            </a:r>
            <a:r>
              <a:rPr lang="ja-JP" altLang="en-US" sz="2800" dirty="0"/>
              <a:t>　長島光琉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3254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今後の課題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2666A3-957C-4D00-87A2-86CA1CEA5C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905001"/>
            <a:ext cx="10515600" cy="42719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伴奏を加えられなかった。</a:t>
            </a:r>
            <a:endParaRPr lang="en-US" altLang="ja-JP" sz="3600" dirty="0"/>
          </a:p>
          <a:p>
            <a:r>
              <a:rPr lang="ja-JP" altLang="en-US" sz="3600" dirty="0"/>
              <a:t>スマホでのアクセスができない。</a:t>
            </a:r>
            <a:endParaRPr lang="en-US" altLang="ja-JP" sz="3600" dirty="0"/>
          </a:p>
          <a:p>
            <a:r>
              <a:rPr lang="ja-JP" altLang="en-US" sz="3600" dirty="0"/>
              <a:t>事前に用意した</a:t>
            </a:r>
            <a:r>
              <a:rPr lang="en-US" altLang="ja-JP" sz="3600" dirty="0"/>
              <a:t>MIDI</a:t>
            </a:r>
            <a:r>
              <a:rPr lang="ja-JP" altLang="en-US" sz="3600" dirty="0"/>
              <a:t>ファイルが読みこめない。</a:t>
            </a:r>
            <a:r>
              <a:rPr lang="en-US" altLang="ja-JP" sz="3600" dirty="0"/>
              <a:t>(</a:t>
            </a:r>
            <a:r>
              <a:rPr lang="ja-JP" altLang="en-US" sz="3600" dirty="0"/>
              <a:t>ピアノ演奏のみでしか使えない</a:t>
            </a:r>
            <a:r>
              <a:rPr lang="en-US" altLang="ja-JP" sz="3600" dirty="0"/>
              <a:t>)</a:t>
            </a:r>
          </a:p>
          <a:p>
            <a:r>
              <a:rPr lang="ja-JP" altLang="en-US" sz="3600" dirty="0"/>
              <a:t>サウンドエフェクトの実装。</a:t>
            </a:r>
            <a:endParaRPr lang="en-US" altLang="ja-JP" sz="3600" dirty="0"/>
          </a:p>
          <a:p>
            <a:r>
              <a:rPr lang="en-US" altLang="ja-JP" sz="3600" dirty="0"/>
              <a:t>AI</a:t>
            </a:r>
            <a:r>
              <a:rPr lang="ja-JP" altLang="en-US" sz="3600" dirty="0"/>
              <a:t>モデルが一つしか実装出来なかった。</a:t>
            </a:r>
            <a:endParaRPr lang="en-US" altLang="ja-JP" sz="3600" dirty="0"/>
          </a:p>
          <a:p>
            <a:r>
              <a:rPr lang="en-US" altLang="ja-JP" sz="3600" dirty="0"/>
              <a:t>AI</a:t>
            </a:r>
            <a:r>
              <a:rPr lang="ja-JP" altLang="en-US" sz="3600" dirty="0"/>
              <a:t>作成後に編集が出来ない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021AC6-9B95-496A-972D-9A5D9FACFF69}"/>
              </a:ext>
            </a:extLst>
          </p:cNvPr>
          <p:cNvSpPr/>
          <p:nvPr/>
        </p:nvSpPr>
        <p:spPr>
          <a:xfrm>
            <a:off x="8645236" y="44233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49F04-CCFC-4095-97E8-22A29D92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メンバー紹介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BFA54-4956-44E3-A200-A79B237D1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0" y="2062302"/>
            <a:ext cx="6578600" cy="411466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9503C-CC5B-4043-A7D0-02BA375E478E}"/>
              </a:ext>
            </a:extLst>
          </p:cNvPr>
          <p:cNvSpPr/>
          <p:nvPr/>
        </p:nvSpPr>
        <p:spPr>
          <a:xfrm>
            <a:off x="838200" y="2062302"/>
            <a:ext cx="436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野崎　拓海</a:t>
            </a:r>
            <a:endParaRPr lang="en-US" altLang="ja-JP" sz="4000" dirty="0"/>
          </a:p>
          <a:p>
            <a:r>
              <a:rPr lang="ja-JP" altLang="en-US" sz="4000" dirty="0"/>
              <a:t>吉川　孟志</a:t>
            </a:r>
            <a:endParaRPr lang="en-US" altLang="ja-JP" sz="4000" dirty="0"/>
          </a:p>
          <a:p>
            <a:r>
              <a:rPr lang="ja-JP" altLang="en-US" sz="4000" dirty="0"/>
              <a:t>長島　光琉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23BB3D-8146-498D-AE6D-1AE59B420774}"/>
              </a:ext>
            </a:extLst>
          </p:cNvPr>
          <p:cNvSpPr/>
          <p:nvPr/>
        </p:nvSpPr>
        <p:spPr>
          <a:xfrm>
            <a:off x="8645236" y="-3911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4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pPr algn="ctr"/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4000" dirty="0"/>
              <a:t>AI</a:t>
            </a:r>
            <a:r>
              <a:rPr lang="ja-JP" altLang="en-US" sz="4000" dirty="0"/>
              <a:t>を使った自動作曲アプリ</a:t>
            </a: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000" dirty="0"/>
              <a:t>ゲーム音楽風の曲を作る</a:t>
            </a: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000" dirty="0"/>
              <a:t>本プロジェクトは既存の音楽を</a:t>
            </a:r>
            <a:r>
              <a:rPr lang="en-US" altLang="ja-JP" sz="4000" dirty="0"/>
              <a:t>AI</a:t>
            </a:r>
            <a:r>
              <a:rPr lang="ja-JP" altLang="en-US" sz="4000" dirty="0"/>
              <a:t>の学習をして新しい曲を作る。</a:t>
            </a: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40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B9583C-E209-4C7E-AAAE-DC05F43D9F5A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0428C-C842-4E9B-9753-D4AEB8A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目次</a:t>
            </a:r>
            <a:endParaRPr kumimoji="1" lang="ja-JP" altLang="en-US" sz="4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33422F-0C07-4AEE-A9DB-DB7984FD0928}"/>
              </a:ext>
            </a:extLst>
          </p:cNvPr>
          <p:cNvSpPr txBox="1"/>
          <p:nvPr/>
        </p:nvSpPr>
        <p:spPr>
          <a:xfrm>
            <a:off x="872836" y="2057400"/>
            <a:ext cx="105156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sz="3200" dirty="0"/>
              <a:t>システム構成</a:t>
            </a:r>
            <a:endParaRPr kumimoji="1"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各ライブラリの紹介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自動作曲の仕組み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既存のアプリとの比較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デモンストレーション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今後の課題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開発で苦労した点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メンバー紹介</a:t>
            </a:r>
            <a:endParaRPr lang="en-US" altLang="ja-JP" sz="3200" dirty="0"/>
          </a:p>
          <a:p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endParaRPr lang="en-US" altLang="ja-JP" dirty="0"/>
          </a:p>
          <a:p>
            <a:pPr marL="342900" indent="-342900">
              <a:buFont typeface="+mj-ea"/>
              <a:buAutoNum type="circleNumDbPlain"/>
            </a:pPr>
            <a:endParaRPr lang="en-US" altLang="ja-JP" dirty="0"/>
          </a:p>
          <a:p>
            <a:pPr marL="342900" indent="-342900">
              <a:buFont typeface="+mj-ea"/>
              <a:buAutoNum type="circleNumDbPlain"/>
            </a:pP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88BCE-6C4C-4A71-AC63-E51B55C1D7F1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3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559245" y="1328639"/>
            <a:ext cx="9000392" cy="5367990"/>
            <a:chOff x="981144" y="1836601"/>
            <a:chExt cx="9573311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9573311" cy="4714911"/>
              <a:chOff x="1053901" y="1731748"/>
              <a:chExt cx="10001249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6" y="3581188"/>
                  <a:ext cx="4720385" cy="2531149"/>
                  <a:chOff x="6018217" y="3918273"/>
                  <a:chExt cx="4720385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7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555063" y="4405670"/>
                <a:ext cx="1947283" cy="58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Apache</a:t>
                </a:r>
              </a:p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3808754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272203" y="3622719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426153" y="3635113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7748605" y="2270580"/>
            <a:ext cx="2115562" cy="1387149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ユーザーのメロディから生成された曲が返ってくる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6C99AA-E322-471C-97CB-3B9102F83566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3411E2-6640-4F87-9607-25F63FCA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30" y="713468"/>
            <a:ext cx="3932237" cy="547914"/>
          </a:xfrm>
        </p:spPr>
        <p:txBody>
          <a:bodyPr>
            <a:noAutofit/>
          </a:bodyPr>
          <a:lstStyle/>
          <a:p>
            <a:r>
              <a:rPr lang="en-US" altLang="ja-JP" sz="3600" b="1" dirty="0"/>
              <a:t>Flask</a:t>
            </a:r>
            <a:r>
              <a:rPr lang="ja-JP" altLang="en-US" sz="3600" b="1" dirty="0"/>
              <a:t>の実装</a:t>
            </a:r>
            <a:endParaRPr kumimoji="1" lang="ja-JP" altLang="en-US" sz="3600" b="1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4D0C85-9DE0-4AAE-BBC1-D8A0ADA86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230" y="1261383"/>
            <a:ext cx="4539795" cy="5596618"/>
          </a:xfrm>
        </p:spPr>
        <p:txBody>
          <a:bodyPr>
            <a:normAutofit lnSpcReduction="10000"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Flask</a:t>
            </a:r>
            <a:r>
              <a:rPr lang="ja-JP" altLang="en-US" sz="2000" dirty="0"/>
              <a:t>（フラスコ</a:t>
            </a:r>
            <a:r>
              <a:rPr lang="en-US" altLang="ja-JP" sz="2000" dirty="0"/>
              <a:t>/</a:t>
            </a:r>
            <a:r>
              <a:rPr lang="ja-JP" altLang="en-US" sz="2000" dirty="0"/>
              <a:t>フラスク）は</a:t>
            </a:r>
            <a:r>
              <a:rPr lang="en-US" altLang="ja-JP" sz="2000" dirty="0"/>
              <a:t>Python</a:t>
            </a:r>
            <a:r>
              <a:rPr lang="ja-JP" altLang="en-US" sz="2000" dirty="0"/>
              <a:t>の</a:t>
            </a:r>
            <a:r>
              <a:rPr lang="en-US" altLang="ja-JP" sz="2000" dirty="0"/>
              <a:t>Web</a:t>
            </a:r>
            <a:r>
              <a:rPr lang="ja-JP" altLang="en-US" sz="2000" dirty="0"/>
              <a:t>アプリケーションフレームワークで、小規模向けの簡単な</a:t>
            </a:r>
            <a:r>
              <a:rPr lang="en-US" altLang="ja-JP" sz="2000" dirty="0"/>
              <a:t>Web</a:t>
            </a:r>
            <a:r>
              <a:rPr lang="ja-JP" altLang="en-US" sz="2000" dirty="0"/>
              <a:t>アプリケーションを作るのに適しています。</a:t>
            </a:r>
            <a:br>
              <a:rPr lang="ja-JP" altLang="en-US" sz="2000" dirty="0"/>
            </a:br>
            <a:r>
              <a:rPr lang="en-US" altLang="ja-JP" sz="2000" dirty="0"/>
              <a:t>Web</a:t>
            </a:r>
            <a:r>
              <a:rPr lang="ja-JP" altLang="en-US" sz="2000" dirty="0"/>
              <a:t>フレームワークとは、ウェブサイトやウェブアプリケーションを作るための機能を提供し、ウェブフレームワークを使わない時よりもより容易に</a:t>
            </a:r>
            <a:r>
              <a:rPr lang="en-US" altLang="ja-JP" sz="2000" dirty="0"/>
              <a:t>Web</a:t>
            </a:r>
            <a:r>
              <a:rPr lang="ja-JP" altLang="en-US" sz="2000" dirty="0"/>
              <a:t>アプリケーションを作ることができるものです。</a:t>
            </a:r>
            <a:endParaRPr lang="en-US" altLang="ja-JP" sz="2000" dirty="0"/>
          </a:p>
          <a:p>
            <a:r>
              <a:rPr lang="en-US" altLang="ja-JP" sz="2000" b="1" dirty="0"/>
              <a:t>Django</a:t>
            </a:r>
            <a:r>
              <a:rPr lang="ja-JP" altLang="en-US" sz="2000" dirty="0"/>
              <a:t>に比べて</a:t>
            </a:r>
            <a:endParaRPr lang="en-US" altLang="ja-JP" sz="2000" dirty="0"/>
          </a:p>
          <a:p>
            <a:r>
              <a:rPr lang="en-US" altLang="ja-JP" sz="2000" dirty="0"/>
              <a:t>Flask</a:t>
            </a:r>
            <a:r>
              <a:rPr lang="ja-JP" altLang="en-US" sz="2000" dirty="0"/>
              <a:t>のメリットは、シンプルで、使い始めるときのハードルが低いことです。</a:t>
            </a:r>
          </a:p>
          <a:p>
            <a:r>
              <a:rPr lang="ja-JP" altLang="en-US" sz="2000" dirty="0"/>
              <a:t>最低でも複数のファイルが必要な</a:t>
            </a:r>
            <a:r>
              <a:rPr lang="en-US" altLang="ja-JP" sz="2000" dirty="0"/>
              <a:t>Django</a:t>
            </a:r>
            <a:r>
              <a:rPr lang="ja-JP" altLang="en-US" sz="2000" dirty="0"/>
              <a:t>と異なり、</a:t>
            </a:r>
            <a:r>
              <a:rPr lang="en-US" altLang="ja-JP" sz="2000" dirty="0"/>
              <a:t>Flask</a:t>
            </a:r>
            <a:r>
              <a:rPr lang="ja-JP" altLang="en-US" sz="2000" dirty="0"/>
              <a:t>は</a:t>
            </a:r>
            <a:r>
              <a:rPr lang="en-US" altLang="ja-JP" sz="2000" dirty="0"/>
              <a:t>1</a:t>
            </a:r>
            <a:r>
              <a:rPr lang="ja-JP" altLang="en-US" sz="2000" dirty="0"/>
              <a:t>ファイルだけでも</a:t>
            </a:r>
            <a:r>
              <a:rPr lang="en-US" altLang="ja-JP" sz="2000" dirty="0"/>
              <a:t>Web</a:t>
            </a:r>
            <a:r>
              <a:rPr lang="ja-JP" altLang="en-US" sz="2000" dirty="0"/>
              <a:t>アプリケーションを実装できます。</a:t>
            </a:r>
          </a:p>
          <a:p>
            <a:endParaRPr kumimoji="1" lang="ja-JP" altLang="en-US" dirty="0"/>
          </a:p>
        </p:txBody>
      </p:sp>
      <p:pic>
        <p:nvPicPr>
          <p:cNvPr id="9" name="図プレースホルダー 8">
            <a:extLst>
              <a:ext uri="{FF2B5EF4-FFF2-40B4-BE49-F238E27FC236}">
                <a16:creationId xmlns:a16="http://schemas.microsoft.com/office/drawing/2014/main" id="{1644E0F4-2FC6-4E35-957C-1ABE9CE9E9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>
          <a:xfrm>
            <a:off x="5183188" y="987425"/>
            <a:ext cx="6602412" cy="5210175"/>
          </a:xfr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7FE985-AD13-4DB7-B34B-9B1E76597364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03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197A6-6AD0-4259-A2CD-EB48FFC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665583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J</a:t>
            </a:r>
            <a:r>
              <a:rPr lang="en-US" altLang="ja-JP" sz="5400" b="1" dirty="0"/>
              <a:t>avaScript</a:t>
            </a:r>
            <a:r>
              <a:rPr lang="ja-JP" altLang="en-US" sz="5400" b="1" dirty="0"/>
              <a:t>のライブラリ</a:t>
            </a:r>
            <a:endParaRPr kumimoji="1" lang="ja-JP" altLang="en-US" sz="5400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4D7CC-F779-433D-AE3C-87186E0F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5" y="1681163"/>
            <a:ext cx="3850965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>
                <a:solidFill>
                  <a:srgbClr val="FF0000"/>
                </a:solidFill>
              </a:rPr>
              <a:t>bc.js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8F4E48-21EF-4E13-80A5-4B121603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902" y="2505075"/>
            <a:ext cx="5157787" cy="1776639"/>
          </a:xfrm>
        </p:spPr>
        <p:txBody>
          <a:bodyPr/>
          <a:lstStyle/>
          <a:p>
            <a:r>
              <a:rPr lang="en-US" altLang="ja-JP" dirty="0"/>
              <a:t>abc.js</a:t>
            </a:r>
            <a:r>
              <a:rPr lang="ja-JP" altLang="en-US" dirty="0"/>
              <a:t>とは、ブラウザ上で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楽譜を表示するためのソフトウェアである。</a:t>
            </a:r>
            <a:r>
              <a:rPr lang="en-US" altLang="ja-JP" dirty="0"/>
              <a:t>JavaScript </a:t>
            </a:r>
            <a:r>
              <a:rPr lang="ja-JP" altLang="en-US" dirty="0"/>
              <a:t>と </a:t>
            </a:r>
            <a:r>
              <a:rPr lang="en-US" altLang="ja-JP" dirty="0"/>
              <a:t>SVG </a:t>
            </a:r>
            <a:r>
              <a:rPr lang="ja-JP" altLang="en-US" dirty="0"/>
              <a:t>の技術を用いている。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5078AA-A5F5-43D0-AEE2-E0538764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6210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Bootstrap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424D67-54E6-4C54-A76D-CB7F8926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95471" y="2505075"/>
            <a:ext cx="6019800" cy="3684588"/>
          </a:xfrm>
        </p:spPr>
        <p:txBody>
          <a:bodyPr/>
          <a:lstStyle/>
          <a:p>
            <a:pPr marL="0" indent="0" fontAlgn="base">
              <a:buNone/>
            </a:pPr>
            <a:r>
              <a:rPr lang="ja-JP" altLang="en-US" b="1" dirty="0"/>
              <a:t>デザイン性の確保</a:t>
            </a:r>
            <a:endParaRPr lang="en-US" altLang="ja-JP" b="1" dirty="0"/>
          </a:p>
          <a:p>
            <a:pPr marL="0" indent="0" fontAlgn="base">
              <a:buNone/>
            </a:pPr>
            <a:r>
              <a:rPr lang="ja-JP" altLang="en-US" dirty="0"/>
              <a:t>「見やすさ」や「使いやすさ」に関わる見栄えも重要な要素とされています。</a:t>
            </a:r>
            <a:r>
              <a:rPr lang="en-US" altLang="ja-JP" dirty="0"/>
              <a:t>Bootstrap</a:t>
            </a:r>
            <a:r>
              <a:rPr lang="ja-JP" altLang="en-US" dirty="0"/>
              <a:t>では、あらかじめ用意されている</a:t>
            </a:r>
            <a:r>
              <a:rPr lang="en-US" altLang="ja-JP" dirty="0"/>
              <a:t>CSS</a:t>
            </a:r>
            <a:r>
              <a:rPr lang="ja-JP" altLang="en-US" dirty="0"/>
              <a:t>を適用することで、デザインが全くわからない人でも、ある程度の見栄えを確保することが可能です。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73B75C-03C8-43E5-ABEB-7DA838FC4C6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8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701-728E-4804-93D5-B902113E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65125"/>
            <a:ext cx="8762999" cy="1325563"/>
          </a:xfrm>
        </p:spPr>
        <p:txBody>
          <a:bodyPr/>
          <a:lstStyle/>
          <a:p>
            <a:r>
              <a:rPr lang="en-US" altLang="ja-JP" b="1" dirty="0"/>
              <a:t>Python</a:t>
            </a:r>
            <a:r>
              <a:rPr lang="ja-JP" altLang="en-US" b="1" dirty="0"/>
              <a:t>のライブラリ①</a:t>
            </a:r>
            <a:endParaRPr kumimoji="1" lang="ja-JP" alt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3E2783-46B8-4A3F-BBE0-62453BBA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057" y="1662120"/>
            <a:ext cx="5157787" cy="605631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MIDI2audio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DD3020-F0F6-4715-A9BF-919D2F69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057" y="2400170"/>
            <a:ext cx="5157787" cy="967933"/>
          </a:xfrm>
        </p:spPr>
        <p:txBody>
          <a:bodyPr/>
          <a:lstStyle/>
          <a:p>
            <a:r>
              <a:rPr kumimoji="1" lang="en-US" altLang="ja-JP" dirty="0"/>
              <a:t>MIDI</a:t>
            </a:r>
            <a:r>
              <a:rPr kumimoji="1" lang="ja-JP" altLang="en-US" dirty="0"/>
              <a:t>ファイルを</a:t>
            </a:r>
            <a:r>
              <a:rPr kumimoji="1" lang="en-US" altLang="ja-JP" dirty="0"/>
              <a:t>MP3,wav</a:t>
            </a:r>
            <a:r>
              <a:rPr kumimoji="1" lang="ja-JP" altLang="en-US" dirty="0"/>
              <a:t>に形式変更できる。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641514-FE60-465A-802E-14179BC3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462" y="1455335"/>
            <a:ext cx="5183188" cy="79556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music21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609FD6-3ED4-4CE3-8FC0-2C0F7B63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3915" y="2650218"/>
            <a:ext cx="4844142" cy="3684588"/>
          </a:xfrm>
        </p:spPr>
        <p:txBody>
          <a:bodyPr/>
          <a:lstStyle/>
          <a:p>
            <a:r>
              <a:rPr lang="en-US" altLang="ja-JP" dirty="0"/>
              <a:t>music21</a:t>
            </a:r>
            <a:r>
              <a:rPr lang="ja-JP" altLang="en-US" dirty="0"/>
              <a:t>は、</a:t>
            </a:r>
            <a:r>
              <a:rPr lang="en-US" altLang="ja-JP" dirty="0"/>
              <a:t>Python</a:t>
            </a:r>
            <a:r>
              <a:rPr lang="ja-JP" altLang="en-US" dirty="0"/>
              <a:t>の音楽情報処理ライブラリです。</a:t>
            </a:r>
            <a:br>
              <a:rPr lang="ja-JP" altLang="en-US" dirty="0"/>
            </a:br>
            <a:r>
              <a:rPr lang="ja-JP" altLang="en-US" dirty="0"/>
              <a:t>楽譜や音声を分析するために、利用されています。</a:t>
            </a:r>
            <a:endParaRPr lang="en-US" altLang="ja-JP" dirty="0"/>
          </a:p>
          <a:p>
            <a:r>
              <a:rPr lang="ja-JP" altLang="en-US" dirty="0"/>
              <a:t>文字列から数値のベースにするために使用しています。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02EF9F-B3D8-46FE-BC69-29D7651F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9" y="3270876"/>
            <a:ext cx="3530146" cy="348552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8C69D8-185E-4A2A-BBB0-33995E0FF6BC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4DF5B21-6642-447F-98AE-FDE3B3D4D7E5}"/>
              </a:ext>
            </a:extLst>
          </p:cNvPr>
          <p:cNvSpPr/>
          <p:nvPr/>
        </p:nvSpPr>
        <p:spPr>
          <a:xfrm>
            <a:off x="5428342" y="3585290"/>
            <a:ext cx="2786743" cy="1325563"/>
          </a:xfrm>
          <a:prstGeom prst="wedgeRectCallout">
            <a:avLst>
              <a:gd name="adj1" fmla="val 55943"/>
              <a:gd name="adj2" fmla="val 81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abc</a:t>
            </a:r>
            <a:r>
              <a:rPr lang="ja-JP" altLang="en-US" dirty="0"/>
              <a:t>記法から</a:t>
            </a:r>
            <a:endParaRPr lang="en-US" altLang="ja-JP" dirty="0"/>
          </a:p>
          <a:p>
            <a:r>
              <a:rPr lang="ja-JP" altLang="en-US" dirty="0"/>
              <a:t>連想配列に変換する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E1CAC-99B9-43D8-BE45-B8317350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261711"/>
            <a:ext cx="6375919" cy="1069975"/>
          </a:xfrm>
        </p:spPr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en-US" altLang="ja-JP" sz="5300" b="1" dirty="0"/>
              <a:t>Python</a:t>
            </a:r>
            <a:r>
              <a:rPr kumimoji="1" lang="ja-JP" altLang="en-US" sz="5300" b="1" dirty="0"/>
              <a:t>のライブラリ</a:t>
            </a:r>
            <a:r>
              <a:rPr lang="ja-JP" altLang="en-US" sz="5300" b="1" dirty="0"/>
              <a:t>②</a:t>
            </a:r>
            <a:endParaRPr kumimoji="1" lang="ja-JP" altLang="en-US" sz="53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10E2FF79-450F-4D88-A12B-C78DFF6EBE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85" y="1984375"/>
            <a:ext cx="5533876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F9023-B138-468A-A3A9-1CDC7F7F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1518443"/>
            <a:ext cx="4976327" cy="758226"/>
          </a:xfrm>
        </p:spPr>
        <p:txBody>
          <a:bodyPr/>
          <a:lstStyle/>
          <a:p>
            <a:r>
              <a:rPr lang="en-US" altLang="ja-JP" sz="4400" b="1" dirty="0">
                <a:solidFill>
                  <a:srgbClr val="FF0000"/>
                </a:solidFill>
              </a:rPr>
              <a:t>TensorFlow</a:t>
            </a:r>
            <a:r>
              <a:rPr lang="en-US" altLang="ja-JP" sz="4400" b="1" dirty="0"/>
              <a:t> </a:t>
            </a:r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F76DE-B279-4DEE-8A06-AE9F431D1DE1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49EB9E-4BFF-47BB-9C8F-BC9FBBFD5F1D}"/>
              </a:ext>
            </a:extLst>
          </p:cNvPr>
          <p:cNvSpPr/>
          <p:nvPr/>
        </p:nvSpPr>
        <p:spPr>
          <a:xfrm>
            <a:off x="436585" y="2463426"/>
            <a:ext cx="59455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TensorFlow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の最大の特徴として、ニューラルネットワークを構築できる点が挙げられます。ニューラルネットワークとは、人間の脳の神経回路の一部を模した数理モデルであり、人工知能（ </a:t>
            </a:r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AI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）が学習や推論など、人間と同じような高度な判断を行うために必要なものです。</a:t>
            </a:r>
          </a:p>
          <a:p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ニューラルネットワークを活用することで、機械が人間と同じような論理的思考、学習を行うことができるようになります。</a:t>
            </a:r>
            <a:endParaRPr lang="ja-JP" altLang="en-US" sz="2400" b="0" i="0" dirty="0">
              <a:solidFill>
                <a:srgbClr val="3D3D3D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37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4BC50-3672-4E36-B845-B0805C65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674914"/>
            <a:ext cx="8186058" cy="7619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 dirty="0"/>
              <a:t>自動作曲の方法について①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C25DE3-0B4C-4CF0-BA61-8328FBB6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436913"/>
            <a:ext cx="6487886" cy="566058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入力から出力までの工程</a:t>
            </a: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CD0D9E-E9E7-46E2-B83D-0FDBEAE480F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873D5251-D0E9-4E04-B6EB-993451D4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436721"/>
              </p:ext>
            </p:extLst>
          </p:nvPr>
        </p:nvGraphicFramePr>
        <p:xfrm>
          <a:off x="718455" y="2373086"/>
          <a:ext cx="10537373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6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3561</TotalTime>
  <Words>1000</Words>
  <Application>Microsoft Office PowerPoint</Application>
  <PresentationFormat>ワイド画面</PresentationFormat>
  <Paragraphs>151</Paragraphs>
  <Slides>19</Slides>
  <Notes>9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Roboto</vt:lpstr>
      <vt:lpstr>游ゴシック</vt:lpstr>
      <vt:lpstr>游ゴシック Light</vt:lpstr>
      <vt:lpstr>Arial</vt:lpstr>
      <vt:lpstr>Cambria Math</vt:lpstr>
      <vt:lpstr>Office テーマ</vt:lpstr>
      <vt:lpstr>第三回プレゼンテーション</vt:lpstr>
      <vt:lpstr>bit composerとは</vt:lpstr>
      <vt:lpstr>目次</vt:lpstr>
      <vt:lpstr>システムの構成</vt:lpstr>
      <vt:lpstr>Flaskの実装</vt:lpstr>
      <vt:lpstr>JavaScriptのライブラリ</vt:lpstr>
      <vt:lpstr>Pythonのライブラリ①</vt:lpstr>
      <vt:lpstr> Pythonのライブラリ②</vt:lpstr>
      <vt:lpstr>自動作曲の方法について①</vt:lpstr>
      <vt:lpstr>自動作曲の方法について②</vt:lpstr>
      <vt:lpstr>学習モデルの作成</vt:lpstr>
      <vt:lpstr>AIで生成された音楽</vt:lpstr>
      <vt:lpstr>ゲーム音楽を学習させたもの2</vt:lpstr>
      <vt:lpstr>既存アプリとの優位性</vt:lpstr>
      <vt:lpstr>アプリの使い方(デモンストレーション)</vt:lpstr>
      <vt:lpstr>開発で苦労した点</vt:lpstr>
      <vt:lpstr>今後の課題</vt:lpstr>
      <vt:lpstr>メンバー紹介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長島 光琉</cp:lastModifiedBy>
  <cp:revision>292</cp:revision>
  <dcterms:created xsi:type="dcterms:W3CDTF">2021-09-27T05:00:21Z</dcterms:created>
  <dcterms:modified xsi:type="dcterms:W3CDTF">2022-01-17T02:05:18Z</dcterms:modified>
</cp:coreProperties>
</file>