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9" r:id="rId2"/>
    <p:sldId id="260" r:id="rId3"/>
    <p:sldId id="276" r:id="rId4"/>
    <p:sldId id="274" r:id="rId5"/>
    <p:sldId id="272" r:id="rId6"/>
    <p:sldId id="275" r:id="rId7"/>
    <p:sldId id="262" r:id="rId8"/>
    <p:sldId id="263" r:id="rId9"/>
    <p:sldId id="269" r:id="rId10"/>
    <p:sldId id="278" r:id="rId11"/>
    <p:sldId id="279" r:id="rId12"/>
    <p:sldId id="280" r:id="rId13"/>
    <p:sldId id="265" r:id="rId14"/>
    <p:sldId id="266"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吉川 孟志" initials="吉川" lastIdx="4" clrIdx="0">
    <p:extLst>
      <p:ext uri="{19B8F6BF-5375-455C-9EA6-DF929625EA0E}">
        <p15:presenceInfo xmlns:p15="http://schemas.microsoft.com/office/powerpoint/2012/main" userId="S-1-5-21-4206470692-4146437883-2304300903-2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8" autoAdjust="0"/>
    <p:restoredTop sz="94660"/>
  </p:normalViewPr>
  <p:slideViewPr>
    <p:cSldViewPr snapToGrid="0">
      <p:cViewPr varScale="1">
        <p:scale>
          <a:sx n="72" d="100"/>
          <a:sy n="72" d="100"/>
        </p:scale>
        <p:origin x="8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6T10:23:15.467" idx="2">
    <p:pos x="7435" y="26"/>
    <p:text>図つける</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6T10:23:47.699" idx="3">
    <p:pos x="7427" y="34"/>
    <p:text>図つける</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0-06T10:23:47.699" idx="3">
    <p:pos x="7427" y="34"/>
    <p:text>図つける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7C3F7-5C92-45C1-81B6-3020317CA2CB}" type="datetimeFigureOut">
              <a:rPr kumimoji="1" lang="ja-JP" altLang="en-US" smtClean="0"/>
              <a:t>2021/10/6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8316-81CD-4B36-BDD1-D6460C124C29}" type="slidenum">
              <a:rPr kumimoji="1" lang="ja-JP" altLang="en-US" smtClean="0"/>
              <a:t>‹#›</a:t>
            </a:fld>
            <a:endParaRPr kumimoji="1" lang="ja-JP" altLang="en-US"/>
          </a:p>
        </p:txBody>
      </p:sp>
    </p:spTree>
    <p:extLst>
      <p:ext uri="{BB962C8B-B14F-4D97-AF65-F5344CB8AC3E}">
        <p14:creationId xmlns:p14="http://schemas.microsoft.com/office/powerpoint/2010/main" val="30678495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私たちは</a:t>
            </a:r>
            <a:r>
              <a:rPr kumimoji="1" lang="en-US" altLang="ja-JP" dirty="0"/>
              <a:t>bit composer</a:t>
            </a:r>
            <a:r>
              <a:rPr kumimoji="1" lang="ja-JP" altLang="en-US" dirty="0"/>
              <a:t>というシステムのご提案をします。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a:t>
            </a:fld>
            <a:endParaRPr kumimoji="1" lang="ja-JP" altLang="en-US"/>
          </a:p>
        </p:txBody>
      </p:sp>
    </p:spTree>
    <p:extLst>
      <p:ext uri="{BB962C8B-B14F-4D97-AF65-F5344CB8AC3E}">
        <p14:creationId xmlns:p14="http://schemas.microsoft.com/office/powerpoint/2010/main" val="325024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bit composer </a:t>
            </a:r>
            <a:r>
              <a:rPr kumimoji="1" lang="ja-JP" altLang="en-US" dirty="0"/>
              <a:t>とは</a:t>
            </a:r>
            <a:r>
              <a:rPr kumimoji="1" lang="en-US" altLang="ja-JP" dirty="0"/>
              <a:t>AI</a:t>
            </a:r>
            <a:r>
              <a:rPr kumimoji="1" lang="ja-JP" altLang="en-US" dirty="0"/>
              <a:t>を使った自動作曲アプリです。例としてはスーパーマリオブラザーズやドラゴンクエストの曲などをほうふつとさせるような曲を作曲します。</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2</a:t>
            </a:fld>
            <a:endParaRPr kumimoji="1" lang="ja-JP" altLang="en-US"/>
          </a:p>
        </p:txBody>
      </p:sp>
    </p:spTree>
    <p:extLst>
      <p:ext uri="{BB962C8B-B14F-4D97-AF65-F5344CB8AC3E}">
        <p14:creationId xmlns:p14="http://schemas.microsoft.com/office/powerpoint/2010/main" val="324143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Web</a:t>
            </a:r>
            <a:r>
              <a:rPr kumimoji="1" lang="ja-JP" altLang="en-US" dirty="0"/>
              <a:t>アプリケーションとして配布しているのでユーザはサーバにアクセスしてアプリケーションを使います。</a:t>
            </a:r>
            <a:endParaRPr kumimoji="1" lang="en-US" altLang="ja-JP" dirty="0"/>
          </a:p>
          <a:p>
            <a:r>
              <a:rPr kumimoji="1" lang="en-US" altLang="ja-JP" dirty="0"/>
              <a:t>Web</a:t>
            </a:r>
            <a:r>
              <a:rPr kumimoji="1" lang="ja-JP" altLang="en-US" dirty="0"/>
              <a:t>ページの表示やユーザとのやり取りをするサーバプログラムは</a:t>
            </a:r>
            <a:r>
              <a:rPr kumimoji="1" lang="en-US" altLang="ja-JP" dirty="0"/>
              <a:t>Flask</a:t>
            </a:r>
            <a:r>
              <a:rPr kumimoji="1" lang="ja-JP" altLang="en-US" dirty="0"/>
              <a:t>という</a:t>
            </a:r>
            <a:r>
              <a:rPr kumimoji="1" lang="en-US" altLang="ja-JP" dirty="0"/>
              <a:t>Web</a:t>
            </a:r>
            <a:r>
              <a:rPr kumimoji="1" lang="ja-JP" altLang="en-US" dirty="0"/>
              <a:t>フレームワークを使った</a:t>
            </a:r>
            <a:r>
              <a:rPr kumimoji="1" lang="en-US" altLang="ja-JP" dirty="0"/>
              <a:t>python</a:t>
            </a:r>
            <a:r>
              <a:rPr kumimoji="1" lang="ja-JP" altLang="en-US" dirty="0"/>
              <a:t>のプログラムで作っており、アプリとして成り立っています。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3</a:t>
            </a:fld>
            <a:endParaRPr kumimoji="1" lang="ja-JP" altLang="en-US"/>
          </a:p>
        </p:txBody>
      </p:sp>
    </p:spTree>
    <p:extLst>
      <p:ext uri="{BB962C8B-B14F-4D97-AF65-F5344CB8AC3E}">
        <p14:creationId xmlns:p14="http://schemas.microsoft.com/office/powerpoint/2010/main" val="810124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入力ページへ行くとこのような画面があるので、</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5</a:t>
            </a:fld>
            <a:endParaRPr kumimoji="1" lang="ja-JP" altLang="en-US"/>
          </a:p>
        </p:txBody>
      </p:sp>
    </p:spTree>
    <p:extLst>
      <p:ext uri="{BB962C8B-B14F-4D97-AF65-F5344CB8AC3E}">
        <p14:creationId xmlns:p14="http://schemas.microsoft.com/office/powerpoint/2010/main" val="181058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50D3B-3CE7-409B-AA8F-2C5A1592CE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0284BD-26A3-4C54-A875-F4D5F379A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1AA708-5DDF-4C3C-A4F2-7A697011D8B0}"/>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D49B66A9-E4E1-4E63-AE72-721196E899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AB7561-DCF0-4567-9045-F6CE3D744C1D}"/>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27311084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C4ECF0-49CE-4F49-8F22-2BE9483CA8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8C2499-11ED-4AD8-9F83-CC98B075B4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C3339D-41AF-4092-B587-3634E5AF3B89}"/>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6F54B73C-13CE-4904-B121-B6E212A463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417CAB-5F42-4B4B-9C9B-E26540F49F7E}"/>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6130272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94DBBD-D62F-4633-9945-743B37BE6E5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1021CA-1942-4E1F-8775-EC32883482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65640-6B86-4BD0-B85A-F6271360F522}"/>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F62E95DE-469B-4D38-9210-41E2B92C2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DE2F70-3EBC-4139-8ED7-56D9CA464F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34087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AE5DF-1154-41F0-A209-9B18E6CF602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69D7FE-A350-4ABE-AF60-814E333266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66FC9-CA48-4354-A2A8-E888E04F6926}"/>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5E352B8B-BF25-4E15-B6DC-3E507B7CB9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6014E1-1484-4C27-82CA-89207094CADF}"/>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039791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499E4-232B-4151-B941-112DFECCE5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6E92F8-C641-43EB-87C6-5E18BDEC5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32853B-3EF0-4D33-B7AC-4667D621FB66}"/>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103FF07C-14AF-4656-8063-3050FBFF49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1B8801-7250-4C8F-95A0-D929747C99B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1685280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6114A-D914-46B0-9604-B594BDD892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B68CFE-F2AE-436D-A7E7-7D32FE847E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369CBB-72CD-4199-96D0-CD235134ED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7A3D94F-8854-48B6-B204-6DB9B0AA2AEE}"/>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6" name="フッター プレースホルダー 5">
            <a:extLst>
              <a:ext uri="{FF2B5EF4-FFF2-40B4-BE49-F238E27FC236}">
                <a16:creationId xmlns:a16="http://schemas.microsoft.com/office/drawing/2014/main" id="{DE2FFA91-C733-484F-85E1-A86EB31F62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3505BD-9488-4DD3-A0E9-A546E889C500}"/>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5027508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31888-B9A0-401C-A446-B29E2929433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14A78E-B742-460F-A863-E08104B08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AEF71A6-CFE2-4EEB-9798-C933DDCD03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02CD2F-C198-4E6E-ADDF-8D13F3728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1BF5680-809D-4DBD-9100-EEF3F6ED07E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05892CA-392E-4981-81EB-79EDF2FAE421}"/>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8" name="フッター プレースホルダー 7">
            <a:extLst>
              <a:ext uri="{FF2B5EF4-FFF2-40B4-BE49-F238E27FC236}">
                <a16:creationId xmlns:a16="http://schemas.microsoft.com/office/drawing/2014/main" id="{5BEDDAE1-46FC-406F-B0A0-B150FEAF1E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357B3C-3388-4768-8A4E-EE95EFACE681}"/>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069668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446DC-ED15-421C-91C4-472DFEC600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A88A274-CCED-4379-A370-352A4F6F0A85}"/>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4" name="フッター プレースホルダー 3">
            <a:extLst>
              <a:ext uri="{FF2B5EF4-FFF2-40B4-BE49-F238E27FC236}">
                <a16:creationId xmlns:a16="http://schemas.microsoft.com/office/drawing/2014/main" id="{66F90BCA-8F23-48BC-A39C-95F7EB0C38F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F399A0-4D4C-4AC6-9AA7-1351B24C7C5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005431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037A2A8-1AE2-4559-B7F2-93D0444AA5A3}"/>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3" name="フッター プレースホルダー 2">
            <a:extLst>
              <a:ext uri="{FF2B5EF4-FFF2-40B4-BE49-F238E27FC236}">
                <a16:creationId xmlns:a16="http://schemas.microsoft.com/office/drawing/2014/main" id="{96888DA0-EC05-49FE-8659-BA98A52234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43D3206-5FC1-4A67-9D8D-A948370F91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8788472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8C8E1-1FC8-48B8-9F79-827FF19A4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D8947F-A297-44AE-BBA0-D8CCC7308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E9CB033-3B56-44B2-B00D-DBFC9DEDC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94DD6E-5F75-41C5-BE79-80CB7F5022F7}"/>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6" name="フッター プレースホルダー 5">
            <a:extLst>
              <a:ext uri="{FF2B5EF4-FFF2-40B4-BE49-F238E27FC236}">
                <a16:creationId xmlns:a16="http://schemas.microsoft.com/office/drawing/2014/main" id="{C95C2757-72CA-4B9B-9F80-675E00FE01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D1F584-7743-499D-BD0C-9E9173CEB6C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20081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FB4BBF-893B-4E5F-BFD1-C018D03C2E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58DAA5-5AE3-4452-8FA3-5E4D691FA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B110E4-F842-4C23-9EF0-EDB503079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585FC5-2AF8-486A-B853-CBC6480F7B40}"/>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6" name="フッター プレースホルダー 5">
            <a:extLst>
              <a:ext uri="{FF2B5EF4-FFF2-40B4-BE49-F238E27FC236}">
                <a16:creationId xmlns:a16="http://schemas.microsoft.com/office/drawing/2014/main" id="{CAA75C11-6E9B-4E28-BC07-452B7CEE0E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4173BA-3852-4697-BD92-6793003B5032}"/>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7651434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EC263B-1424-4CF7-8B49-A84C5A720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A9A152-1C48-4B40-9961-25350E6F2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836DC4-2349-4529-B33A-BD9F04051E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FB1416BE-88C9-4884-A3C0-2019C2F4B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A636D91-BC92-4517-8365-522689219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2796587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a:extLst>
              <a:ext uri="{FF2B5EF4-FFF2-40B4-BE49-F238E27FC236}">
                <a16:creationId xmlns:a16="http://schemas.microsoft.com/office/drawing/2014/main" id="{850B6B2C-509A-40E5-8D54-6C8B0B225B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7074" y="720488"/>
            <a:ext cx="3240689" cy="3240689"/>
          </a:xfrm>
        </p:spPr>
      </p:pic>
      <p:sp>
        <p:nvSpPr>
          <p:cNvPr id="9" name="テキスト ボックス 8">
            <a:extLst>
              <a:ext uri="{FF2B5EF4-FFF2-40B4-BE49-F238E27FC236}">
                <a16:creationId xmlns:a16="http://schemas.microsoft.com/office/drawing/2014/main" id="{9A1FF739-FC77-4A47-80C8-273F8A86C4BA}"/>
              </a:ext>
            </a:extLst>
          </p:cNvPr>
          <p:cNvSpPr txBox="1"/>
          <p:nvPr/>
        </p:nvSpPr>
        <p:spPr>
          <a:xfrm>
            <a:off x="3431114" y="4410396"/>
            <a:ext cx="4206649" cy="2062103"/>
          </a:xfrm>
          <a:prstGeom prst="rect">
            <a:avLst/>
          </a:prstGeom>
          <a:noFill/>
        </p:spPr>
        <p:txBody>
          <a:bodyPr wrap="square" rtlCol="0">
            <a:spAutoFit/>
          </a:bodyPr>
          <a:lstStyle/>
          <a:p>
            <a:r>
              <a:rPr kumimoji="1" lang="ja-JP" altLang="en-US" sz="3200" dirty="0"/>
              <a:t>メンバー</a:t>
            </a:r>
            <a:endParaRPr kumimoji="1" lang="en-US" altLang="ja-JP" sz="3200" dirty="0"/>
          </a:p>
          <a:p>
            <a:r>
              <a:rPr kumimoji="1" lang="ja-JP" altLang="en-US" sz="3200" dirty="0"/>
              <a:t>野崎　拓海</a:t>
            </a:r>
            <a:endParaRPr kumimoji="1" lang="en-US" altLang="ja-JP" sz="3200" dirty="0"/>
          </a:p>
          <a:p>
            <a:r>
              <a:rPr lang="ja-JP" altLang="en-US" sz="3200" dirty="0"/>
              <a:t>吉川　孟志</a:t>
            </a:r>
            <a:endParaRPr lang="en-US" altLang="ja-JP" sz="3200" dirty="0"/>
          </a:p>
          <a:p>
            <a:r>
              <a:rPr kumimoji="1" lang="ja-JP" altLang="en-US" sz="3200" dirty="0"/>
              <a:t>長島　光琉</a:t>
            </a:r>
          </a:p>
        </p:txBody>
      </p:sp>
    </p:spTree>
    <p:extLst>
      <p:ext uri="{BB962C8B-B14F-4D97-AF65-F5344CB8AC3E}">
        <p14:creationId xmlns:p14="http://schemas.microsoft.com/office/powerpoint/2010/main" val="24304717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4D9B58-A2D0-4AE0-ACB1-B99F0E966F13}"/>
              </a:ext>
            </a:extLst>
          </p:cNvPr>
          <p:cNvSpPr>
            <a:spLocks noGrp="1"/>
          </p:cNvSpPr>
          <p:nvPr>
            <p:ph type="title"/>
          </p:nvPr>
        </p:nvSpPr>
        <p:spPr/>
        <p:txBody>
          <a:bodyPr/>
          <a:lstStyle/>
          <a:p>
            <a:r>
              <a:rPr kumimoji="1" lang="en-US" altLang="ja-JP" dirty="0"/>
              <a:t>RNN</a:t>
            </a:r>
            <a:r>
              <a:rPr kumimoji="1" lang="ja-JP" altLang="en-US" dirty="0"/>
              <a:t>について</a:t>
            </a:r>
          </a:p>
        </p:txBody>
      </p:sp>
      <p:sp>
        <p:nvSpPr>
          <p:cNvPr id="3" name="コンテンツ プレースホルダー 2">
            <a:extLst>
              <a:ext uri="{FF2B5EF4-FFF2-40B4-BE49-F238E27FC236}">
                <a16:creationId xmlns:a16="http://schemas.microsoft.com/office/drawing/2014/main" id="{C9EE656D-F3C4-4F7B-8C18-5A59AB846A58}"/>
              </a:ext>
            </a:extLst>
          </p:cNvPr>
          <p:cNvSpPr>
            <a:spLocks noGrp="1"/>
          </p:cNvSpPr>
          <p:nvPr>
            <p:ph idx="1"/>
          </p:nvPr>
        </p:nvSpPr>
        <p:spPr>
          <a:xfrm>
            <a:off x="291663" y="1415721"/>
            <a:ext cx="10515600" cy="4351338"/>
          </a:xfrm>
        </p:spPr>
        <p:txBody>
          <a:bodyPr/>
          <a:lstStyle/>
          <a:p>
            <a:r>
              <a:rPr kumimoji="1" lang="ja-JP" altLang="en-US" dirty="0"/>
              <a:t>ある時点の出力を次の</a:t>
            </a:r>
            <a:r>
              <a:rPr lang="ja-JP" altLang="en-US" dirty="0"/>
              <a:t>時点の</a:t>
            </a:r>
            <a:r>
              <a:rPr kumimoji="1" lang="ja-JP" altLang="en-US" dirty="0"/>
              <a:t>入力と合わせることで、時系列ごとに適した出力ができるようになる</a:t>
            </a:r>
          </a:p>
        </p:txBody>
      </p:sp>
    </p:spTree>
    <p:extLst>
      <p:ext uri="{BB962C8B-B14F-4D97-AF65-F5344CB8AC3E}">
        <p14:creationId xmlns:p14="http://schemas.microsoft.com/office/powerpoint/2010/main" val="15236732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83A0A-8D8C-4B9C-B52B-0F6D514B04E0}"/>
              </a:ext>
            </a:extLst>
          </p:cNvPr>
          <p:cNvSpPr>
            <a:spLocks noGrp="1"/>
          </p:cNvSpPr>
          <p:nvPr>
            <p:ph type="title"/>
          </p:nvPr>
        </p:nvSpPr>
        <p:spPr/>
        <p:txBody>
          <a:bodyPr/>
          <a:lstStyle/>
          <a:p>
            <a:r>
              <a:rPr kumimoji="1" lang="en-US" altLang="ja-JP" dirty="0"/>
              <a:t>LSTM (</a:t>
            </a:r>
            <a:r>
              <a:rPr lang="ja-JP" altLang="en-US" dirty="0"/>
              <a:t>長・短期記憶</a:t>
            </a:r>
            <a:r>
              <a:rPr kumimoji="1" lang="en-US" altLang="ja-JP" dirty="0"/>
              <a:t>)</a:t>
            </a:r>
            <a:r>
              <a:rPr kumimoji="1" lang="ja-JP" altLang="en-US" dirty="0"/>
              <a:t>について</a:t>
            </a:r>
          </a:p>
        </p:txBody>
      </p:sp>
      <p:sp>
        <p:nvSpPr>
          <p:cNvPr id="3" name="コンテンツ プレースホルダー 2">
            <a:extLst>
              <a:ext uri="{FF2B5EF4-FFF2-40B4-BE49-F238E27FC236}">
                <a16:creationId xmlns:a16="http://schemas.microsoft.com/office/drawing/2014/main" id="{9AB6985F-E57D-4069-BD74-D0C7F1F9B720}"/>
              </a:ext>
            </a:extLst>
          </p:cNvPr>
          <p:cNvSpPr>
            <a:spLocks noGrp="1"/>
          </p:cNvSpPr>
          <p:nvPr>
            <p:ph idx="1"/>
          </p:nvPr>
        </p:nvSpPr>
        <p:spPr>
          <a:xfrm>
            <a:off x="838200" y="1901372"/>
            <a:ext cx="10515601" cy="3817258"/>
          </a:xfrm>
        </p:spPr>
        <p:txBody>
          <a:bodyPr/>
          <a:lstStyle/>
          <a:p>
            <a:r>
              <a:rPr lang="en-US" altLang="ja-JP" dirty="0"/>
              <a:t>RNN</a:t>
            </a:r>
            <a:r>
              <a:rPr lang="ja-JP" altLang="en-US" dirty="0" err="1"/>
              <a:t>だけ</a:t>
            </a:r>
            <a:r>
              <a:rPr lang="ja-JP" altLang="en-US" dirty="0"/>
              <a:t>ではデータが長くなりすぎて、予測に適した出力ができなくなってしまうので、忘却ゲートというデータを切り捨てて短くする計算を入力の前に挟むことで、適した出力ができるようにする。</a:t>
            </a:r>
            <a:endParaRPr lang="en-US" altLang="ja-JP" dirty="0"/>
          </a:p>
        </p:txBody>
      </p:sp>
    </p:spTree>
    <p:extLst>
      <p:ext uri="{BB962C8B-B14F-4D97-AF65-F5344CB8AC3E}">
        <p14:creationId xmlns:p14="http://schemas.microsoft.com/office/powerpoint/2010/main" val="19134938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174454-D844-4A22-BF34-332BED72D544}"/>
              </a:ext>
            </a:extLst>
          </p:cNvPr>
          <p:cNvSpPr>
            <a:spLocks noGrp="1"/>
          </p:cNvSpPr>
          <p:nvPr>
            <p:ph type="ctrTitle"/>
          </p:nvPr>
        </p:nvSpPr>
        <p:spPr>
          <a:xfrm>
            <a:off x="875727" y="310202"/>
            <a:ext cx="9144000" cy="1314450"/>
          </a:xfrm>
        </p:spPr>
        <p:txBody>
          <a:bodyPr>
            <a:normAutofit/>
          </a:bodyPr>
          <a:lstStyle/>
          <a:p>
            <a:pPr algn="l"/>
            <a:r>
              <a:rPr kumimoji="1" lang="en-US" altLang="ja-JP" dirty="0"/>
              <a:t>AI</a:t>
            </a:r>
            <a:r>
              <a:rPr lang="ja-JP" altLang="en-US" dirty="0"/>
              <a:t>について</a:t>
            </a:r>
            <a:endParaRPr kumimoji="1" lang="ja-JP" altLang="en-US" dirty="0"/>
          </a:p>
        </p:txBody>
      </p:sp>
      <p:sp>
        <p:nvSpPr>
          <p:cNvPr id="4" name="テキスト ボックス 3">
            <a:extLst>
              <a:ext uri="{FF2B5EF4-FFF2-40B4-BE49-F238E27FC236}">
                <a16:creationId xmlns:a16="http://schemas.microsoft.com/office/drawing/2014/main" id="{049B4402-B3E7-4BF5-A2EC-DDBCFFE4FB80}"/>
              </a:ext>
            </a:extLst>
          </p:cNvPr>
          <p:cNvSpPr txBox="1"/>
          <p:nvPr/>
        </p:nvSpPr>
        <p:spPr>
          <a:xfrm>
            <a:off x="374072" y="2104824"/>
            <a:ext cx="11471563" cy="3108543"/>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ゲーム音楽の</a:t>
            </a:r>
            <a:r>
              <a:rPr lang="en-US" altLang="ja-JP" sz="2400" dirty="0"/>
              <a:t>midi</a:t>
            </a:r>
            <a:r>
              <a:rPr lang="ja-JP" altLang="en-US" sz="2400" dirty="0"/>
              <a:t>のなかに出現する音のパターンを学習</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入力されたメロディにつなげて</a:t>
            </a:r>
            <a:r>
              <a:rPr lang="en-US" altLang="ja-JP" sz="2400" dirty="0"/>
              <a:t>AI</a:t>
            </a:r>
            <a:r>
              <a:rPr lang="ja-JP" altLang="en-US" sz="2400" dirty="0"/>
              <a:t>が音を自動的に作る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en-US" altLang="ja-JP" sz="2400" dirty="0"/>
              <a:t>LSTM</a:t>
            </a:r>
            <a:r>
              <a:rPr lang="ja-JP" altLang="en-US" sz="2400" dirty="0"/>
              <a:t>を用いた</a:t>
            </a:r>
            <a:r>
              <a:rPr lang="en-US" altLang="ja-JP" sz="2400" dirty="0"/>
              <a:t>DNN</a:t>
            </a:r>
            <a:r>
              <a:rPr lang="ja-JP" altLang="en-US" sz="2400" dirty="0"/>
              <a:t>で実装する</a:t>
            </a:r>
            <a:endParaRPr lang="en-US" altLang="ja-JP" sz="2400" dirty="0"/>
          </a:p>
          <a:p>
            <a:pPr lvl="1"/>
            <a:endParaRPr lang="en-US" altLang="ja-JP" sz="2400" dirty="0"/>
          </a:p>
          <a:p>
            <a:pPr lvl="1"/>
            <a:endParaRPr lang="en-US" altLang="ja-JP" sz="2400" dirty="0"/>
          </a:p>
          <a:p>
            <a:pPr lvl="1"/>
            <a:r>
              <a:rPr lang="en-US" altLang="ja-JP" sz="2800" dirty="0"/>
              <a:t>midi </a:t>
            </a:r>
            <a:r>
              <a:rPr lang="ja-JP" altLang="en-US" sz="2000" dirty="0"/>
              <a:t>・・・楽器や音などの演奏情報をデジタル化した世界共通規格。</a:t>
            </a:r>
            <a:endParaRPr lang="ja-JP" altLang="en-US" sz="2800" dirty="0"/>
          </a:p>
        </p:txBody>
      </p:sp>
    </p:spTree>
    <p:extLst>
      <p:ext uri="{BB962C8B-B14F-4D97-AF65-F5344CB8AC3E}">
        <p14:creationId xmlns:p14="http://schemas.microsoft.com/office/powerpoint/2010/main" val="16181084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18024-A4EE-4EEA-8916-177105FDF5DB}"/>
              </a:ext>
            </a:extLst>
          </p:cNvPr>
          <p:cNvSpPr>
            <a:spLocks noGrp="1"/>
          </p:cNvSpPr>
          <p:nvPr>
            <p:ph type="ctrTitle"/>
          </p:nvPr>
        </p:nvSpPr>
        <p:spPr>
          <a:xfrm>
            <a:off x="228600" y="152400"/>
            <a:ext cx="9144000" cy="1892300"/>
          </a:xfrm>
        </p:spPr>
        <p:txBody>
          <a:bodyPr/>
          <a:lstStyle/>
          <a:p>
            <a:pPr algn="l"/>
            <a:r>
              <a:rPr lang="ja-JP" altLang="en-US" b="1" dirty="0"/>
              <a:t>現在の進捗状況</a:t>
            </a:r>
            <a:br>
              <a:rPr lang="ja-JP" altLang="en-US" b="1" dirty="0"/>
            </a:br>
            <a:endParaRPr kumimoji="1" lang="ja-JP" altLang="en-US" dirty="0"/>
          </a:p>
        </p:txBody>
      </p:sp>
      <p:sp>
        <p:nvSpPr>
          <p:cNvPr id="3" name="字幕 2">
            <a:extLst>
              <a:ext uri="{FF2B5EF4-FFF2-40B4-BE49-F238E27FC236}">
                <a16:creationId xmlns:a16="http://schemas.microsoft.com/office/drawing/2014/main" id="{A731940E-22B5-4EFD-B618-97DBC4C20D6A}"/>
              </a:ext>
            </a:extLst>
          </p:cNvPr>
          <p:cNvSpPr>
            <a:spLocks noGrp="1"/>
          </p:cNvSpPr>
          <p:nvPr>
            <p:ph type="subTitle" idx="1"/>
          </p:nvPr>
        </p:nvSpPr>
        <p:spPr>
          <a:xfrm>
            <a:off x="737936" y="1773238"/>
            <a:ext cx="10857163" cy="4475162"/>
          </a:xfrm>
        </p:spPr>
        <p:txBody>
          <a:bodyPr>
            <a:normAutofit/>
          </a:bodyPr>
          <a:lstStyle/>
          <a:p>
            <a:pPr marL="342900" indent="-342900" algn="l">
              <a:buFont typeface="Arial" panose="020B0604020202020204" pitchFamily="34" charset="0"/>
              <a:buChar char="•"/>
            </a:pPr>
            <a:r>
              <a:rPr kumimoji="1" lang="en-US" altLang="ja-JP" sz="2800" dirty="0"/>
              <a:t>GitHub</a:t>
            </a:r>
            <a:r>
              <a:rPr lang="ja-JP" altLang="en-US" sz="2800" dirty="0"/>
              <a:t>を使って</a:t>
            </a:r>
            <a:r>
              <a:rPr kumimoji="1" lang="ja-JP" altLang="en-US" sz="2800" dirty="0"/>
              <a:t>開発を進めております</a:t>
            </a:r>
            <a:endParaRPr kumimoji="1" lang="en-US" altLang="ja-JP" sz="2800" dirty="0"/>
          </a:p>
          <a:p>
            <a:pPr marL="342900" indent="-342900" algn="l">
              <a:buFont typeface="Arial" panose="020B0604020202020204" pitchFamily="34" charset="0"/>
              <a:buChar char="•"/>
            </a:pPr>
            <a:r>
              <a:rPr lang="en-US" altLang="ja-JP" sz="2800" dirty="0"/>
              <a:t>Web</a:t>
            </a:r>
            <a:r>
              <a:rPr lang="ja-JP" altLang="en-US" sz="2800" dirty="0"/>
              <a:t>サイトは動かせるようになっています</a:t>
            </a:r>
            <a:endParaRPr lang="en-US" altLang="ja-JP" sz="2800" dirty="0"/>
          </a:p>
          <a:p>
            <a:pPr algn="l"/>
            <a:endParaRPr lang="en-US" altLang="ja-JP" sz="2800" dirty="0"/>
          </a:p>
          <a:p>
            <a:pPr algn="l"/>
            <a:r>
              <a:rPr lang="ja-JP" altLang="en-US" sz="2800" dirty="0"/>
              <a:t>これからやること</a:t>
            </a:r>
            <a:endParaRPr lang="en-US" altLang="ja-JP" sz="2800" dirty="0"/>
          </a:p>
          <a:p>
            <a:pPr marL="457200" indent="-457200" algn="l">
              <a:buFont typeface="Arial" panose="020B0604020202020204" pitchFamily="34" charset="0"/>
              <a:buChar char="•"/>
            </a:pPr>
            <a:r>
              <a:rPr lang="en-US" altLang="ja-JP" sz="2800" dirty="0"/>
              <a:t>AI</a:t>
            </a:r>
            <a:r>
              <a:rPr kumimoji="1" lang="ja-JP" altLang="en-US" sz="2800" dirty="0"/>
              <a:t>学習モデルの作成</a:t>
            </a:r>
            <a:endParaRPr kumimoji="1" lang="en-US" altLang="ja-JP" sz="2800" dirty="0"/>
          </a:p>
          <a:p>
            <a:pPr marL="457200" indent="-457200" algn="l">
              <a:buFont typeface="Arial" panose="020B0604020202020204" pitchFamily="34" charset="0"/>
              <a:buChar char="•"/>
            </a:pPr>
            <a:r>
              <a:rPr lang="ja-JP" altLang="en-US" sz="2800" dirty="0"/>
              <a:t>音楽ファイルのやり取りするプログラム</a:t>
            </a:r>
            <a:endParaRPr lang="en-US" altLang="ja-JP" sz="2800" dirty="0"/>
          </a:p>
          <a:p>
            <a:pPr marL="457200" indent="-457200" algn="l">
              <a:buFont typeface="Arial" panose="020B0604020202020204" pitchFamily="34" charset="0"/>
              <a:buChar char="•"/>
            </a:pPr>
            <a:r>
              <a:rPr lang="en-US" altLang="ja-JP" sz="2800" dirty="0"/>
              <a:t>Web</a:t>
            </a:r>
            <a:r>
              <a:rPr lang="ja-JP" altLang="en-US" sz="2800" dirty="0"/>
              <a:t>ページの改良</a:t>
            </a:r>
            <a:endParaRPr lang="en-US" altLang="ja-JP" sz="2800" dirty="0"/>
          </a:p>
        </p:txBody>
      </p:sp>
    </p:spTree>
    <p:extLst>
      <p:ext uri="{BB962C8B-B14F-4D97-AF65-F5344CB8AC3E}">
        <p14:creationId xmlns:p14="http://schemas.microsoft.com/office/powerpoint/2010/main" val="13602159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02AA03-3DED-4449-8542-51D6A9F1532E}"/>
              </a:ext>
            </a:extLst>
          </p:cNvPr>
          <p:cNvSpPr>
            <a:spLocks noGrp="1"/>
          </p:cNvSpPr>
          <p:nvPr>
            <p:ph type="title"/>
          </p:nvPr>
        </p:nvSpPr>
        <p:spPr>
          <a:xfrm>
            <a:off x="342900" y="365125"/>
            <a:ext cx="11372850" cy="6226175"/>
          </a:xfrm>
        </p:spPr>
        <p:txBody>
          <a:bodyPr/>
          <a:lstStyle/>
          <a:p>
            <a:r>
              <a:rPr lang="ja-JP" altLang="en-US" sz="6000" b="1" dirty="0"/>
              <a:t>ご清聴ありがとうございました</a:t>
            </a:r>
            <a:br>
              <a:rPr lang="ja-JP" altLang="en-US" b="1" dirty="0"/>
            </a:br>
            <a:endParaRPr kumimoji="1" lang="ja-JP" altLang="en-US" dirty="0"/>
          </a:p>
        </p:txBody>
      </p:sp>
    </p:spTree>
    <p:extLst>
      <p:ext uri="{BB962C8B-B14F-4D97-AF65-F5344CB8AC3E}">
        <p14:creationId xmlns:p14="http://schemas.microsoft.com/office/powerpoint/2010/main" val="36074565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BCCDAB-C555-4A96-AE76-44986E25EFB2}"/>
              </a:ext>
            </a:extLst>
          </p:cNvPr>
          <p:cNvSpPr txBox="1"/>
          <p:nvPr/>
        </p:nvSpPr>
        <p:spPr>
          <a:xfrm>
            <a:off x="1971675" y="1009650"/>
            <a:ext cx="7934325" cy="1015663"/>
          </a:xfrm>
          <a:prstGeom prst="rect">
            <a:avLst/>
          </a:prstGeom>
          <a:noFill/>
        </p:spPr>
        <p:txBody>
          <a:bodyPr wrap="square" rtlCol="0">
            <a:spAutoFit/>
          </a:bodyPr>
          <a:lstStyle/>
          <a:p>
            <a:r>
              <a:rPr lang="en-US" altLang="ja-JP" sz="6000" dirty="0"/>
              <a:t>b</a:t>
            </a:r>
            <a:r>
              <a:rPr kumimoji="1" lang="en-US" altLang="ja-JP" sz="6000" dirty="0"/>
              <a:t>it composer</a:t>
            </a:r>
            <a:r>
              <a:rPr kumimoji="1" lang="ja-JP" altLang="en-US" sz="6000" dirty="0"/>
              <a:t>とは</a:t>
            </a:r>
            <a:r>
              <a:rPr kumimoji="1" lang="en-US" altLang="ja-JP" sz="6000" dirty="0"/>
              <a:t>?</a:t>
            </a:r>
            <a:endParaRPr kumimoji="1" lang="ja-JP" altLang="en-US" sz="6000" dirty="0"/>
          </a:p>
        </p:txBody>
      </p:sp>
      <p:sp>
        <p:nvSpPr>
          <p:cNvPr id="4" name="テキスト ボックス 3">
            <a:extLst>
              <a:ext uri="{FF2B5EF4-FFF2-40B4-BE49-F238E27FC236}">
                <a16:creationId xmlns:a16="http://schemas.microsoft.com/office/drawing/2014/main" id="{711EBC71-EE30-45B1-9051-4FA759C3970F}"/>
              </a:ext>
            </a:extLst>
          </p:cNvPr>
          <p:cNvSpPr txBox="1"/>
          <p:nvPr/>
        </p:nvSpPr>
        <p:spPr>
          <a:xfrm>
            <a:off x="1257300" y="2584113"/>
            <a:ext cx="9677400" cy="3385542"/>
          </a:xfrm>
          <a:prstGeom prst="rect">
            <a:avLst/>
          </a:prstGeom>
          <a:noFill/>
        </p:spPr>
        <p:txBody>
          <a:bodyPr wrap="square" rtlCol="0">
            <a:spAutoFit/>
          </a:bodyPr>
          <a:lstStyle/>
          <a:p>
            <a:r>
              <a:rPr lang="en-US" altLang="ja-JP" sz="2800" dirty="0"/>
              <a:t>AI</a:t>
            </a:r>
            <a:r>
              <a:rPr lang="ja-JP" altLang="en-US" sz="2800" dirty="0"/>
              <a:t>を使った自動作曲アプリです。</a:t>
            </a:r>
            <a:endParaRPr lang="en-US" altLang="ja-JP" sz="2800" dirty="0"/>
          </a:p>
          <a:p>
            <a:r>
              <a:rPr lang="ja-JP" altLang="en-US" sz="2800" dirty="0"/>
              <a:t>ゲームに使われる音楽に雰囲気が似た曲を作曲します。</a:t>
            </a:r>
            <a:endParaRPr lang="en-US" altLang="ja-JP" sz="2800" dirty="0"/>
          </a:p>
          <a:p>
            <a:endParaRPr lang="en-US" altLang="ja-JP" sz="2800" dirty="0"/>
          </a:p>
          <a:p>
            <a:r>
              <a:rPr lang="ja-JP" altLang="en-US" sz="2800" dirty="0"/>
              <a:t>例</a:t>
            </a:r>
            <a:endParaRPr lang="en-US" altLang="ja-JP" sz="2800" dirty="0"/>
          </a:p>
          <a:p>
            <a:pPr marL="457200" indent="-457200">
              <a:buFont typeface="Arial" panose="020B0604020202020204" pitchFamily="34" charset="0"/>
              <a:buChar char="•"/>
            </a:pPr>
            <a:r>
              <a:rPr lang="ja-JP" altLang="en-US" sz="2800" dirty="0"/>
              <a:t>スーパーマリオブラザーズ </a:t>
            </a:r>
            <a:r>
              <a:rPr lang="en-US" altLang="ja-JP" sz="2800" dirty="0"/>
              <a:t>1 - 1(</a:t>
            </a:r>
            <a:r>
              <a:rPr lang="ja-JP" altLang="en-US" sz="2800" dirty="0"/>
              <a:t>地上</a:t>
            </a:r>
            <a:r>
              <a:rPr lang="en-US" altLang="ja-JP" sz="2800" dirty="0"/>
              <a:t>BGM)</a:t>
            </a:r>
          </a:p>
          <a:p>
            <a:pPr marL="457200" indent="-457200">
              <a:buFont typeface="Arial" panose="020B0604020202020204" pitchFamily="34" charset="0"/>
              <a:buChar char="•"/>
            </a:pPr>
            <a:r>
              <a:rPr lang="ja-JP" altLang="en-US" sz="2800" dirty="0"/>
              <a:t>ドラゴンクエスト オープニング</a:t>
            </a:r>
            <a:endParaRPr lang="en-US" altLang="ja-JP" sz="2800" dirty="0"/>
          </a:p>
          <a:p>
            <a:pPr marL="457200" indent="-457200">
              <a:buFont typeface="Arial" panose="020B0604020202020204" pitchFamily="34" charset="0"/>
              <a:buChar char="•"/>
            </a:pPr>
            <a:endParaRPr lang="en-US" altLang="ja-JP" sz="2800" dirty="0"/>
          </a:p>
          <a:p>
            <a:endParaRPr lang="en-US" altLang="ja-JP" dirty="0"/>
          </a:p>
        </p:txBody>
      </p:sp>
    </p:spTree>
    <p:extLst>
      <p:ext uri="{BB962C8B-B14F-4D97-AF65-F5344CB8AC3E}">
        <p14:creationId xmlns:p14="http://schemas.microsoft.com/office/powerpoint/2010/main" val="35558059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7D4D360-3452-403B-A802-00F2AC9725F0}"/>
              </a:ext>
            </a:extLst>
          </p:cNvPr>
          <p:cNvSpPr>
            <a:spLocks noGrp="1"/>
          </p:cNvSpPr>
          <p:nvPr>
            <p:ph type="title"/>
          </p:nvPr>
        </p:nvSpPr>
        <p:spPr>
          <a:xfrm>
            <a:off x="977900" y="196980"/>
            <a:ext cx="3823010" cy="1293028"/>
          </a:xfrm>
        </p:spPr>
        <p:txBody>
          <a:bodyPr>
            <a:normAutofit fontScale="90000"/>
          </a:bodyPr>
          <a:lstStyle/>
          <a:p>
            <a:r>
              <a:rPr kumimoji="1" lang="ja-JP" altLang="en-US" dirty="0"/>
              <a:t>システムの構成</a:t>
            </a:r>
          </a:p>
        </p:txBody>
      </p:sp>
      <p:pic>
        <p:nvPicPr>
          <p:cNvPr id="8" name="図 7">
            <a:extLst>
              <a:ext uri="{FF2B5EF4-FFF2-40B4-BE49-F238E27FC236}">
                <a16:creationId xmlns:a16="http://schemas.microsoft.com/office/drawing/2014/main" id="{7ECD8D03-A540-4384-92DB-DC4154AD1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933" y="1954361"/>
            <a:ext cx="1718456" cy="1293028"/>
          </a:xfrm>
          <a:prstGeom prst="rect">
            <a:avLst/>
          </a:prstGeom>
        </p:spPr>
      </p:pic>
      <p:sp>
        <p:nvSpPr>
          <p:cNvPr id="9" name="矢印: 右 8">
            <a:extLst>
              <a:ext uri="{FF2B5EF4-FFF2-40B4-BE49-F238E27FC236}">
                <a16:creationId xmlns:a16="http://schemas.microsoft.com/office/drawing/2014/main" id="{22232900-CF15-42ED-B61D-004E36DA459A}"/>
              </a:ext>
            </a:extLst>
          </p:cNvPr>
          <p:cNvSpPr/>
          <p:nvPr/>
        </p:nvSpPr>
        <p:spPr>
          <a:xfrm>
            <a:off x="3144254" y="2318133"/>
            <a:ext cx="930442" cy="5654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2EC5B4D-3CEA-45D4-8A0C-A52B40544298}"/>
              </a:ext>
            </a:extLst>
          </p:cNvPr>
          <p:cNvSpPr txBox="1"/>
          <p:nvPr/>
        </p:nvSpPr>
        <p:spPr>
          <a:xfrm>
            <a:off x="8843391" y="3429000"/>
            <a:ext cx="2294021" cy="621341"/>
          </a:xfrm>
          <a:prstGeom prst="rect">
            <a:avLst/>
          </a:prstGeom>
          <a:noFill/>
        </p:spPr>
        <p:txBody>
          <a:bodyPr wrap="square" rtlCol="0">
            <a:spAutoFit/>
          </a:bodyPr>
          <a:lstStyle/>
          <a:p>
            <a:endParaRPr kumimoji="1" lang="ja-JP" altLang="en-US" dirty="0"/>
          </a:p>
        </p:txBody>
      </p:sp>
      <p:pic>
        <p:nvPicPr>
          <p:cNvPr id="17" name="図 16">
            <a:extLst>
              <a:ext uri="{FF2B5EF4-FFF2-40B4-BE49-F238E27FC236}">
                <a16:creationId xmlns:a16="http://schemas.microsoft.com/office/drawing/2014/main" id="{F635ED6F-6CE3-4C81-B91F-622759D54A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6978" y="1954361"/>
            <a:ext cx="1167864" cy="1167864"/>
          </a:xfrm>
          <a:prstGeom prst="rect">
            <a:avLst/>
          </a:prstGeom>
        </p:spPr>
      </p:pic>
      <p:cxnSp>
        <p:nvCxnSpPr>
          <p:cNvPr id="19" name="直線コネクタ 18">
            <a:extLst>
              <a:ext uri="{FF2B5EF4-FFF2-40B4-BE49-F238E27FC236}">
                <a16:creationId xmlns:a16="http://schemas.microsoft.com/office/drawing/2014/main" id="{A0D37746-D309-40AE-A0C0-3A39F14887DA}"/>
              </a:ext>
            </a:extLst>
          </p:cNvPr>
          <p:cNvCxnSpPr>
            <a:cxnSpLocks/>
            <a:stCxn id="17" idx="3"/>
          </p:cNvCxnSpPr>
          <p:nvPr/>
        </p:nvCxnSpPr>
        <p:spPr>
          <a:xfrm>
            <a:off x="5384842" y="2538293"/>
            <a:ext cx="546907" cy="0"/>
          </a:xfrm>
          <a:prstGeom prst="line">
            <a:avLst/>
          </a:prstGeom>
        </p:spPr>
        <p:style>
          <a:lnRef idx="1">
            <a:schemeClr val="accent6"/>
          </a:lnRef>
          <a:fillRef idx="0">
            <a:schemeClr val="accent6"/>
          </a:fillRef>
          <a:effectRef idx="0">
            <a:schemeClr val="accent6"/>
          </a:effectRef>
          <a:fontRef idx="minor">
            <a:schemeClr val="tx1"/>
          </a:fontRef>
        </p:style>
      </p:cxnSp>
      <p:sp>
        <p:nvSpPr>
          <p:cNvPr id="20" name="テキスト ボックス 19">
            <a:extLst>
              <a:ext uri="{FF2B5EF4-FFF2-40B4-BE49-F238E27FC236}">
                <a16:creationId xmlns:a16="http://schemas.microsoft.com/office/drawing/2014/main" id="{EE46EACE-71CE-49D5-8C38-4DEC4EDA1C9E}"/>
              </a:ext>
            </a:extLst>
          </p:cNvPr>
          <p:cNvSpPr txBox="1"/>
          <p:nvPr/>
        </p:nvSpPr>
        <p:spPr>
          <a:xfrm>
            <a:off x="873933" y="3555004"/>
            <a:ext cx="1718456" cy="369332"/>
          </a:xfrm>
          <a:prstGeom prst="rect">
            <a:avLst/>
          </a:prstGeom>
          <a:noFill/>
        </p:spPr>
        <p:txBody>
          <a:bodyPr wrap="square" rtlCol="0">
            <a:spAutoFit/>
          </a:bodyPr>
          <a:lstStyle/>
          <a:p>
            <a:pPr algn="ctr"/>
            <a:r>
              <a:rPr kumimoji="1" lang="ja-JP" altLang="en-US" dirty="0"/>
              <a:t>ユーザ</a:t>
            </a:r>
          </a:p>
        </p:txBody>
      </p:sp>
      <p:grpSp>
        <p:nvGrpSpPr>
          <p:cNvPr id="23" name="グループ化 22">
            <a:extLst>
              <a:ext uri="{FF2B5EF4-FFF2-40B4-BE49-F238E27FC236}">
                <a16:creationId xmlns:a16="http://schemas.microsoft.com/office/drawing/2014/main" id="{413CACD0-2EF9-40DA-A533-DF471D753942}"/>
              </a:ext>
            </a:extLst>
          </p:cNvPr>
          <p:cNvGrpSpPr/>
          <p:nvPr/>
        </p:nvGrpSpPr>
        <p:grpSpPr>
          <a:xfrm>
            <a:off x="5931748" y="1914304"/>
            <a:ext cx="5823283" cy="4620397"/>
            <a:chOff x="5968773" y="1443511"/>
            <a:chExt cx="5823283" cy="4620397"/>
          </a:xfrm>
        </p:grpSpPr>
        <p:sp>
          <p:nvSpPr>
            <p:cNvPr id="10" name="四角形: 角を丸くする 9">
              <a:extLst>
                <a:ext uri="{FF2B5EF4-FFF2-40B4-BE49-F238E27FC236}">
                  <a16:creationId xmlns:a16="http://schemas.microsoft.com/office/drawing/2014/main" id="{0409614C-F3D0-40A0-86DF-1580DDD8E79B}"/>
                </a:ext>
              </a:extLst>
            </p:cNvPr>
            <p:cNvSpPr/>
            <p:nvPr/>
          </p:nvSpPr>
          <p:spPr>
            <a:xfrm>
              <a:off x="5968773" y="1443511"/>
              <a:ext cx="5823283" cy="46203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B130732D-09B9-4E65-ADEE-5983671C3596}"/>
                </a:ext>
              </a:extLst>
            </p:cNvPr>
            <p:cNvGrpSpPr/>
            <p:nvPr/>
          </p:nvGrpSpPr>
          <p:grpSpPr>
            <a:xfrm>
              <a:off x="8889566" y="1852717"/>
              <a:ext cx="2655330" cy="1860539"/>
              <a:chOff x="8662737" y="2189802"/>
              <a:chExt cx="2655330" cy="1860539"/>
            </a:xfrm>
          </p:grpSpPr>
          <p:sp>
            <p:nvSpPr>
              <p:cNvPr id="11" name="四角形: 角を丸くする 10">
                <a:extLst>
                  <a:ext uri="{FF2B5EF4-FFF2-40B4-BE49-F238E27FC236}">
                    <a16:creationId xmlns:a16="http://schemas.microsoft.com/office/drawing/2014/main" id="{93A19059-D052-447A-924F-5E9291ABD726}"/>
                  </a:ext>
                </a:extLst>
              </p:cNvPr>
              <p:cNvSpPr/>
              <p:nvPr/>
            </p:nvSpPr>
            <p:spPr>
              <a:xfrm>
                <a:off x="8662737" y="2189802"/>
                <a:ext cx="2655330" cy="1860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 name="テキスト ボックス 11">
                <a:extLst>
                  <a:ext uri="{FF2B5EF4-FFF2-40B4-BE49-F238E27FC236}">
                    <a16:creationId xmlns:a16="http://schemas.microsoft.com/office/drawing/2014/main" id="{D0E94323-8F75-4A70-A78E-EEA688500E66}"/>
                  </a:ext>
                </a:extLst>
              </p:cNvPr>
              <p:cNvSpPr txBox="1"/>
              <p:nvPr/>
            </p:nvSpPr>
            <p:spPr>
              <a:xfrm>
                <a:off x="8843391" y="2562052"/>
                <a:ext cx="2294021" cy="369332"/>
              </a:xfrm>
              <a:prstGeom prst="rect">
                <a:avLst/>
              </a:prstGeom>
              <a:noFill/>
            </p:spPr>
            <p:txBody>
              <a:bodyPr wrap="square" rtlCol="0">
                <a:spAutoFit/>
              </a:bodyPr>
              <a:lstStyle/>
              <a:p>
                <a:r>
                  <a:rPr kumimoji="1" lang="ja-JP" altLang="en-US" b="1" dirty="0">
                    <a:solidFill>
                      <a:schemeClr val="bg1"/>
                    </a:solidFill>
                  </a:rPr>
                  <a:t>自動作曲</a:t>
                </a:r>
                <a:r>
                  <a:rPr lang="ja-JP" altLang="en-US" b="1" dirty="0">
                    <a:solidFill>
                      <a:schemeClr val="bg1"/>
                    </a:solidFill>
                  </a:rPr>
                  <a:t>システム</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0709B28-BB3F-4A94-BF79-DC5A4E45E897}"/>
                  </a:ext>
                </a:extLst>
              </p:cNvPr>
              <p:cNvSpPr txBox="1"/>
              <p:nvPr/>
            </p:nvSpPr>
            <p:spPr>
              <a:xfrm>
                <a:off x="8853752" y="2966019"/>
                <a:ext cx="2294021" cy="461665"/>
              </a:xfrm>
              <a:prstGeom prst="rect">
                <a:avLst/>
              </a:prstGeom>
              <a:noFill/>
            </p:spPr>
            <p:txBody>
              <a:bodyPr wrap="square" rtlCol="0">
                <a:spAutoFit/>
              </a:bodyPr>
              <a:lstStyle/>
              <a:p>
                <a:r>
                  <a:rPr kumimoji="1" lang="ja-JP" altLang="en-US" sz="2400" dirty="0">
                    <a:solidFill>
                      <a:schemeClr val="bg1"/>
                    </a:solidFill>
                  </a:rPr>
                  <a:t>・</a:t>
                </a:r>
                <a:r>
                  <a:rPr lang="en-US" altLang="ja-JP" sz="2400" dirty="0">
                    <a:solidFill>
                      <a:schemeClr val="bg1"/>
                    </a:solidFill>
                  </a:rPr>
                  <a:t>python</a:t>
                </a:r>
                <a:endParaRPr lang="en-US" altLang="ja-JP" dirty="0">
                  <a:solidFill>
                    <a:schemeClr val="bg1"/>
                  </a:solidFill>
                </a:endParaRPr>
              </a:p>
            </p:txBody>
          </p:sp>
        </p:grpSp>
        <p:sp>
          <p:nvSpPr>
            <p:cNvPr id="21" name="四角形: 角を丸くする 20">
              <a:extLst>
                <a:ext uri="{FF2B5EF4-FFF2-40B4-BE49-F238E27FC236}">
                  <a16:creationId xmlns:a16="http://schemas.microsoft.com/office/drawing/2014/main" id="{C29707AB-F090-4A48-B64A-2FF4BBC21EE0}"/>
                </a:ext>
              </a:extLst>
            </p:cNvPr>
            <p:cNvSpPr/>
            <p:nvPr/>
          </p:nvSpPr>
          <p:spPr>
            <a:xfrm>
              <a:off x="6114693" y="1852716"/>
              <a:ext cx="2599949" cy="24008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en-US" altLang="ja-JP" b="1" dirty="0"/>
            </a:p>
            <a:p>
              <a:pPr algn="ctr"/>
              <a:r>
                <a:rPr kumimoji="1" lang="en-US" altLang="ja-JP" b="1" dirty="0"/>
                <a:t>Web</a:t>
              </a:r>
              <a:r>
                <a:rPr kumimoji="1" lang="ja-JP" altLang="en-US" b="1" dirty="0"/>
                <a:t>ページ</a:t>
              </a:r>
              <a:endParaRPr lang="en-US" altLang="ja-JP" b="1" dirty="0"/>
            </a:p>
            <a:p>
              <a:pPr algn="ctr"/>
              <a:endParaRPr lang="en-US" altLang="ja-JP" dirty="0"/>
            </a:p>
            <a:p>
              <a:pPr marL="285750" indent="-285750">
                <a:buFont typeface="Arial" panose="020B0604020202020204" pitchFamily="34" charset="0"/>
                <a:buChar char="•"/>
              </a:pPr>
              <a:r>
                <a:rPr kumimoji="1" lang="ja-JP" altLang="en-US" dirty="0"/>
                <a:t>タイトル</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lang="ja-JP" altLang="en-US" dirty="0"/>
                <a:t>入力画面</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結果出力画面</a:t>
              </a:r>
              <a:endParaRPr kumimoji="1" lang="en-US" altLang="ja-JP" dirty="0"/>
            </a:p>
            <a:p>
              <a:pPr marL="285750" indent="-285750" algn="ctr">
                <a:buFont typeface="Arial" panose="020B0604020202020204" pitchFamily="34" charset="0"/>
                <a:buChar char="•"/>
              </a:pPr>
              <a:endParaRPr kumimoji="1" lang="ja-JP" altLang="en-US" dirty="0"/>
            </a:p>
          </p:txBody>
        </p:sp>
        <p:sp>
          <p:nvSpPr>
            <p:cNvPr id="22" name="四角形: 角を丸くする 21">
              <a:extLst>
                <a:ext uri="{FF2B5EF4-FFF2-40B4-BE49-F238E27FC236}">
                  <a16:creationId xmlns:a16="http://schemas.microsoft.com/office/drawing/2014/main" id="{1788D82B-806B-416D-9A81-8E0269B32405}"/>
                </a:ext>
              </a:extLst>
            </p:cNvPr>
            <p:cNvSpPr/>
            <p:nvPr/>
          </p:nvSpPr>
          <p:spPr>
            <a:xfrm>
              <a:off x="8880415" y="4460688"/>
              <a:ext cx="2599949" cy="115954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データ保存フォルダ</a:t>
              </a:r>
              <a:endParaRPr lang="en-US" altLang="ja-JP" dirty="0"/>
            </a:p>
          </p:txBody>
        </p:sp>
      </p:grpSp>
      <p:sp>
        <p:nvSpPr>
          <p:cNvPr id="25" name="正方形/長方形 24">
            <a:extLst>
              <a:ext uri="{FF2B5EF4-FFF2-40B4-BE49-F238E27FC236}">
                <a16:creationId xmlns:a16="http://schemas.microsoft.com/office/drawing/2014/main" id="{D52DBE5E-357C-44BA-8EB1-4B61BEF4DE22}"/>
              </a:ext>
            </a:extLst>
          </p:cNvPr>
          <p:cNvSpPr/>
          <p:nvPr/>
        </p:nvSpPr>
        <p:spPr>
          <a:xfrm>
            <a:off x="6577263" y="1700463"/>
            <a:ext cx="1138990" cy="4331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latin typeface="Arial Black" panose="020B0A04020102020204" pitchFamily="34" charset="0"/>
              </a:rPr>
              <a:t>Flask</a:t>
            </a:r>
            <a:endParaRPr kumimoji="1" lang="ja-JP" altLang="en-US" sz="2400" dirty="0">
              <a:latin typeface="Arial Black" panose="020B0A04020102020204" pitchFamily="34" charset="0"/>
            </a:endParaRPr>
          </a:p>
        </p:txBody>
      </p:sp>
      <p:sp>
        <p:nvSpPr>
          <p:cNvPr id="27" name="テキスト ボックス 26">
            <a:extLst>
              <a:ext uri="{FF2B5EF4-FFF2-40B4-BE49-F238E27FC236}">
                <a16:creationId xmlns:a16="http://schemas.microsoft.com/office/drawing/2014/main" id="{4BA03AC9-8821-48AC-BA65-0549CDC13148}"/>
              </a:ext>
            </a:extLst>
          </p:cNvPr>
          <p:cNvSpPr txBox="1"/>
          <p:nvPr/>
        </p:nvSpPr>
        <p:spPr>
          <a:xfrm>
            <a:off x="3939840" y="3578097"/>
            <a:ext cx="1718456" cy="369332"/>
          </a:xfrm>
          <a:prstGeom prst="rect">
            <a:avLst/>
          </a:prstGeom>
          <a:noFill/>
        </p:spPr>
        <p:txBody>
          <a:bodyPr wrap="square" rtlCol="0">
            <a:spAutoFit/>
          </a:bodyPr>
          <a:lstStyle/>
          <a:p>
            <a:pPr algn="ctr"/>
            <a:r>
              <a:rPr kumimoji="1" lang="ja-JP" altLang="en-US" dirty="0"/>
              <a:t>サーバ</a:t>
            </a:r>
          </a:p>
        </p:txBody>
      </p:sp>
    </p:spTree>
    <p:extLst>
      <p:ext uri="{BB962C8B-B14F-4D97-AF65-F5344CB8AC3E}">
        <p14:creationId xmlns:p14="http://schemas.microsoft.com/office/powerpoint/2010/main" val="28263077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1FEA8-AD15-4745-AD3B-3DCD461047A0}"/>
              </a:ext>
            </a:extLst>
          </p:cNvPr>
          <p:cNvSpPr>
            <a:spLocks noGrp="1"/>
          </p:cNvSpPr>
          <p:nvPr>
            <p:ph type="title"/>
          </p:nvPr>
        </p:nvSpPr>
        <p:spPr>
          <a:xfrm>
            <a:off x="838200" y="365125"/>
            <a:ext cx="10515600" cy="1323975"/>
          </a:xfrm>
        </p:spPr>
        <p:txBody>
          <a:bodyPr>
            <a:normAutofit/>
          </a:bodyPr>
          <a:lstStyle/>
          <a:p>
            <a:r>
              <a:rPr kumimoji="1" lang="ja-JP" altLang="en-US" sz="5400" dirty="0"/>
              <a:t>使い方</a:t>
            </a:r>
          </a:p>
        </p:txBody>
      </p:sp>
      <p:sp>
        <p:nvSpPr>
          <p:cNvPr id="4" name="テキスト ボックス 3">
            <a:extLst>
              <a:ext uri="{FF2B5EF4-FFF2-40B4-BE49-F238E27FC236}">
                <a16:creationId xmlns:a16="http://schemas.microsoft.com/office/drawing/2014/main" id="{F684ABF9-9422-4A64-A42D-DD1D6109688E}"/>
              </a:ext>
            </a:extLst>
          </p:cNvPr>
          <p:cNvSpPr txBox="1"/>
          <p:nvPr/>
        </p:nvSpPr>
        <p:spPr>
          <a:xfrm>
            <a:off x="838200" y="1834243"/>
            <a:ext cx="10850217" cy="2862322"/>
          </a:xfrm>
          <a:prstGeom prst="rect">
            <a:avLst/>
          </a:prstGeom>
          <a:noFill/>
        </p:spPr>
        <p:txBody>
          <a:bodyPr wrap="square" rtlCol="0">
            <a:spAutoFit/>
          </a:bodyPr>
          <a:lstStyle/>
          <a:p>
            <a:pPr marL="342900" indent="-342900">
              <a:buFont typeface="+mj-lt"/>
              <a:buAutoNum type="arabicPeriod"/>
            </a:pPr>
            <a:r>
              <a:rPr kumimoji="1" lang="ja-JP" altLang="en-US" sz="3600" dirty="0"/>
              <a:t>入力ページ上</a:t>
            </a:r>
            <a:r>
              <a:rPr lang="ja-JP" altLang="en-US" sz="3600" dirty="0"/>
              <a:t>で短いメロディを作曲する</a:t>
            </a:r>
            <a:endParaRPr lang="en-US" altLang="ja-JP" sz="3600" dirty="0"/>
          </a:p>
          <a:p>
            <a:pPr marL="342900" indent="-342900">
              <a:buFont typeface="+mj-lt"/>
              <a:buAutoNum type="arabicPeriod"/>
            </a:pPr>
            <a:endParaRPr lang="en-US" altLang="ja-JP" sz="3600" dirty="0"/>
          </a:p>
          <a:p>
            <a:pPr marL="342900" indent="-342900">
              <a:buFont typeface="+mj-lt"/>
              <a:buAutoNum type="arabicPeriod"/>
            </a:pPr>
            <a:r>
              <a:rPr lang="ja-JP" altLang="en-US" sz="3600" dirty="0"/>
              <a:t>サーバに送信</a:t>
            </a:r>
            <a:endParaRPr lang="en-US" altLang="ja-JP" sz="3600" dirty="0"/>
          </a:p>
          <a:p>
            <a:pPr marL="342900" indent="-342900">
              <a:buFont typeface="+mj-lt"/>
              <a:buAutoNum type="arabicPeriod"/>
            </a:pPr>
            <a:endParaRPr kumimoji="1" lang="en-US" altLang="ja-JP" sz="3600" dirty="0"/>
          </a:p>
          <a:p>
            <a:pPr marL="342900" indent="-342900">
              <a:buFont typeface="+mj-lt"/>
              <a:buAutoNum type="arabicPeriod"/>
            </a:pPr>
            <a:r>
              <a:rPr lang="ja-JP" altLang="en-US" sz="3600" dirty="0"/>
              <a:t>音楽を再生</a:t>
            </a:r>
            <a:endParaRPr lang="en-US" altLang="ja-JP" sz="3600" dirty="0"/>
          </a:p>
        </p:txBody>
      </p:sp>
    </p:spTree>
    <p:extLst>
      <p:ext uri="{BB962C8B-B14F-4D97-AF65-F5344CB8AC3E}">
        <p14:creationId xmlns:p14="http://schemas.microsoft.com/office/powerpoint/2010/main" val="40544909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71838-C4DB-4C93-A12F-5B773B46C311}"/>
              </a:ext>
            </a:extLst>
          </p:cNvPr>
          <p:cNvSpPr>
            <a:spLocks noGrp="1"/>
          </p:cNvSpPr>
          <p:nvPr>
            <p:ph type="title"/>
          </p:nvPr>
        </p:nvSpPr>
        <p:spPr>
          <a:xfrm>
            <a:off x="824698" y="312565"/>
            <a:ext cx="10529102" cy="1293028"/>
          </a:xfrm>
        </p:spPr>
        <p:txBody>
          <a:bodyPr>
            <a:normAutofit/>
          </a:bodyPr>
          <a:lstStyle/>
          <a:p>
            <a:pPr marL="742950" indent="-742950">
              <a:buFont typeface="+mj-lt"/>
              <a:buAutoNum type="arabicPeriod"/>
            </a:pPr>
            <a:r>
              <a:rPr kumimoji="1" lang="ja-JP" altLang="en-US" sz="3600" dirty="0"/>
              <a:t>入力ページ上で短いメロディを入力</a:t>
            </a:r>
          </a:p>
        </p:txBody>
      </p:sp>
      <p:pic>
        <p:nvPicPr>
          <p:cNvPr id="22" name="コンテンツ プレースホルダー 21">
            <a:extLst>
              <a:ext uri="{FF2B5EF4-FFF2-40B4-BE49-F238E27FC236}">
                <a16:creationId xmlns:a16="http://schemas.microsoft.com/office/drawing/2014/main" id="{5AEEA717-E89F-4444-84E7-3D55D77114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4570" y="3397275"/>
            <a:ext cx="9944100" cy="2133600"/>
          </a:xfrm>
        </p:spPr>
      </p:pic>
      <p:sp>
        <p:nvSpPr>
          <p:cNvPr id="3" name="正方形/長方形 2">
            <a:extLst>
              <a:ext uri="{FF2B5EF4-FFF2-40B4-BE49-F238E27FC236}">
                <a16:creationId xmlns:a16="http://schemas.microsoft.com/office/drawing/2014/main" id="{3315B995-5F06-43D9-BAA8-F4D65FE55F0F}"/>
              </a:ext>
            </a:extLst>
          </p:cNvPr>
          <p:cNvSpPr/>
          <p:nvPr/>
        </p:nvSpPr>
        <p:spPr>
          <a:xfrm>
            <a:off x="2806700" y="5791200"/>
            <a:ext cx="177800" cy="292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686B58AA-D48B-4925-B388-8C5F2C5591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955" y="1490651"/>
            <a:ext cx="7927331" cy="1923298"/>
          </a:xfrm>
          <a:prstGeom prst="rect">
            <a:avLst/>
          </a:prstGeom>
        </p:spPr>
      </p:pic>
      <p:sp>
        <p:nvSpPr>
          <p:cNvPr id="18" name="テキスト ボックス 17">
            <a:extLst>
              <a:ext uri="{FF2B5EF4-FFF2-40B4-BE49-F238E27FC236}">
                <a16:creationId xmlns:a16="http://schemas.microsoft.com/office/drawing/2014/main" id="{673A27D1-5C7D-434F-892D-083B8433228A}"/>
              </a:ext>
            </a:extLst>
          </p:cNvPr>
          <p:cNvSpPr txBox="1"/>
          <p:nvPr/>
        </p:nvSpPr>
        <p:spPr>
          <a:xfrm>
            <a:off x="9385300" y="3182779"/>
            <a:ext cx="1968500" cy="246221"/>
          </a:xfrm>
          <a:prstGeom prst="rect">
            <a:avLst/>
          </a:prstGeom>
          <a:noFill/>
        </p:spPr>
        <p:txBody>
          <a:bodyPr wrap="square" rtlCol="0">
            <a:spAutoFit/>
          </a:bodyPr>
          <a:lstStyle/>
          <a:p>
            <a:r>
              <a:rPr kumimoji="1" lang="en-US" altLang="ja-JP" sz="1000" dirty="0"/>
              <a:t>※ Flat</a:t>
            </a:r>
            <a:r>
              <a:rPr kumimoji="1" lang="ja-JP" altLang="en-US" sz="1000" dirty="0"/>
              <a:t>より作成</a:t>
            </a:r>
          </a:p>
        </p:txBody>
      </p:sp>
      <p:pic>
        <p:nvPicPr>
          <p:cNvPr id="5" name="図 4">
            <a:extLst>
              <a:ext uri="{FF2B5EF4-FFF2-40B4-BE49-F238E27FC236}">
                <a16:creationId xmlns:a16="http://schemas.microsoft.com/office/drawing/2014/main" id="{EDA78303-DDD5-40EC-BAA5-657927D0C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3229" y="5006186"/>
            <a:ext cx="700502" cy="400287"/>
          </a:xfrm>
          <a:prstGeom prst="rect">
            <a:avLst/>
          </a:prstGeom>
        </p:spPr>
      </p:pic>
      <p:sp>
        <p:nvSpPr>
          <p:cNvPr id="6" name="テキスト ボックス 5">
            <a:extLst>
              <a:ext uri="{FF2B5EF4-FFF2-40B4-BE49-F238E27FC236}">
                <a16:creationId xmlns:a16="http://schemas.microsoft.com/office/drawing/2014/main" id="{54D5D598-9E09-43BB-B516-8A847E34B839}"/>
              </a:ext>
            </a:extLst>
          </p:cNvPr>
          <p:cNvSpPr txBox="1"/>
          <p:nvPr/>
        </p:nvSpPr>
        <p:spPr>
          <a:xfrm>
            <a:off x="577516" y="5652700"/>
            <a:ext cx="8807784" cy="646331"/>
          </a:xfrm>
          <a:prstGeom prst="rect">
            <a:avLst/>
          </a:prstGeom>
          <a:noFill/>
        </p:spPr>
        <p:txBody>
          <a:bodyPr wrap="square" rtlCol="0">
            <a:spAutoFit/>
          </a:bodyPr>
          <a:lstStyle/>
          <a:p>
            <a:r>
              <a:rPr kumimoji="1" lang="en-US" altLang="ja-JP" sz="3600" dirty="0"/>
              <a:t>2. </a:t>
            </a:r>
            <a:r>
              <a:rPr kumimoji="1" lang="ja-JP" altLang="en-US" sz="3600" dirty="0"/>
              <a:t>サーバに送信</a:t>
            </a:r>
          </a:p>
        </p:txBody>
      </p:sp>
    </p:spTree>
    <p:extLst>
      <p:ext uri="{BB962C8B-B14F-4D97-AF65-F5344CB8AC3E}">
        <p14:creationId xmlns:p14="http://schemas.microsoft.com/office/powerpoint/2010/main" val="28738990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10509-19ED-4780-87CA-EA30FCFE19B2}"/>
              </a:ext>
            </a:extLst>
          </p:cNvPr>
          <p:cNvSpPr>
            <a:spLocks noGrp="1"/>
          </p:cNvSpPr>
          <p:nvPr>
            <p:ph type="title"/>
          </p:nvPr>
        </p:nvSpPr>
        <p:spPr>
          <a:xfrm>
            <a:off x="838200" y="452790"/>
            <a:ext cx="10515600" cy="818233"/>
          </a:xfrm>
        </p:spPr>
        <p:txBody>
          <a:bodyPr/>
          <a:lstStyle/>
          <a:p>
            <a:r>
              <a:rPr lang="en-US" altLang="ja-JP" dirty="0"/>
              <a:t>3. </a:t>
            </a:r>
            <a:r>
              <a:rPr lang="ja-JP" altLang="en-US" dirty="0"/>
              <a:t>音楽</a:t>
            </a:r>
            <a:r>
              <a:rPr kumimoji="1" lang="ja-JP" altLang="en-US" dirty="0"/>
              <a:t>を再生する</a:t>
            </a:r>
          </a:p>
        </p:txBody>
      </p:sp>
      <p:pic>
        <p:nvPicPr>
          <p:cNvPr id="1026" name="Picture 2" descr="https://3.bp.blogspot.com/-XKyHG9ipUuk/WxvKRN9CeYI/AAAAAAABMn8/usJ7TuHvS4s8Qff7wFV6iY6vtRwM3bQwgCLcBGAs/s800/music_headphone_man.png">
            <a:extLst>
              <a:ext uri="{FF2B5EF4-FFF2-40B4-BE49-F238E27FC236}">
                <a16:creationId xmlns:a16="http://schemas.microsoft.com/office/drawing/2014/main" id="{90179A9D-4B3E-42C8-AA08-6A33D117B2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593582" y="2940598"/>
            <a:ext cx="3328922" cy="346461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303A859F-F73B-4AFA-9984-840E0DF037E6}"/>
              </a:ext>
            </a:extLst>
          </p:cNvPr>
          <p:cNvSpPr txBox="1"/>
          <p:nvPr/>
        </p:nvSpPr>
        <p:spPr>
          <a:xfrm>
            <a:off x="838200" y="2828835"/>
            <a:ext cx="7166811" cy="1200329"/>
          </a:xfrm>
          <a:prstGeom prst="rect">
            <a:avLst/>
          </a:prstGeom>
          <a:noFill/>
        </p:spPr>
        <p:txBody>
          <a:bodyPr wrap="square" rtlCol="0">
            <a:spAutoFit/>
          </a:bodyPr>
          <a:lstStyle/>
          <a:p>
            <a:r>
              <a:rPr kumimoji="1" lang="ja-JP" altLang="en-US" sz="3600" dirty="0"/>
              <a:t>結果出力ページに</a:t>
            </a:r>
            <a:r>
              <a:rPr kumimoji="1" lang="en-US" altLang="ja-JP" sz="3600" dirty="0"/>
              <a:t>AI</a:t>
            </a:r>
            <a:r>
              <a:rPr kumimoji="1" lang="ja-JP" altLang="en-US" sz="3600" dirty="0"/>
              <a:t>が作った曲が送信されているのでそこで聴く</a:t>
            </a:r>
            <a:endParaRPr kumimoji="1" lang="en-US" altLang="ja-JP" sz="3600" dirty="0"/>
          </a:p>
        </p:txBody>
      </p:sp>
    </p:spTree>
    <p:extLst>
      <p:ext uri="{BB962C8B-B14F-4D97-AF65-F5344CB8AC3E}">
        <p14:creationId xmlns:p14="http://schemas.microsoft.com/office/powerpoint/2010/main" val="13655718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174454-D844-4A22-BF34-332BED72D544}"/>
              </a:ext>
            </a:extLst>
          </p:cNvPr>
          <p:cNvSpPr>
            <a:spLocks noGrp="1"/>
          </p:cNvSpPr>
          <p:nvPr>
            <p:ph type="ctrTitle"/>
          </p:nvPr>
        </p:nvSpPr>
        <p:spPr>
          <a:xfrm>
            <a:off x="875727" y="310202"/>
            <a:ext cx="9144000" cy="1314450"/>
          </a:xfrm>
        </p:spPr>
        <p:txBody>
          <a:bodyPr>
            <a:normAutofit/>
          </a:bodyPr>
          <a:lstStyle/>
          <a:p>
            <a:pPr algn="l"/>
            <a:r>
              <a:rPr kumimoji="1" lang="en-US" altLang="ja-JP" dirty="0"/>
              <a:t>AI</a:t>
            </a:r>
            <a:r>
              <a:rPr lang="ja-JP" altLang="en-US" dirty="0"/>
              <a:t>について</a:t>
            </a:r>
            <a:endParaRPr kumimoji="1" lang="ja-JP" altLang="en-US" dirty="0"/>
          </a:p>
        </p:txBody>
      </p:sp>
      <p:sp>
        <p:nvSpPr>
          <p:cNvPr id="4" name="テキスト ボックス 3">
            <a:extLst>
              <a:ext uri="{FF2B5EF4-FFF2-40B4-BE49-F238E27FC236}">
                <a16:creationId xmlns:a16="http://schemas.microsoft.com/office/drawing/2014/main" id="{049B4402-B3E7-4BF5-A2EC-DDBCFFE4FB80}"/>
              </a:ext>
            </a:extLst>
          </p:cNvPr>
          <p:cNvSpPr txBox="1"/>
          <p:nvPr/>
        </p:nvSpPr>
        <p:spPr>
          <a:xfrm>
            <a:off x="374072" y="2104824"/>
            <a:ext cx="11471563" cy="384720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ゲーム音楽の</a:t>
            </a:r>
            <a:r>
              <a:rPr lang="en-US" altLang="ja-JP" sz="2400" dirty="0"/>
              <a:t>midi</a:t>
            </a:r>
            <a:r>
              <a:rPr lang="ja-JP" altLang="en-US" sz="2400" dirty="0"/>
              <a:t>ファイルのなかに出現する音のパターンを学習</a:t>
            </a:r>
            <a:endParaRPr lang="en-US" altLang="ja-JP" sz="2400" dirty="0"/>
          </a:p>
          <a:p>
            <a:pPr marL="342900" indent="-342900">
              <a:buFont typeface="Arial" panose="020B0604020202020204" pitchFamily="34" charset="0"/>
              <a:buChar char="•"/>
            </a:pPr>
            <a:endParaRPr lang="en-US" altLang="ja-JP" sz="2400" dirty="0"/>
          </a:p>
          <a:p>
            <a:pPr marL="800100" lvl="1" indent="-342900">
              <a:buFont typeface="Arial" panose="020B0604020202020204" pitchFamily="34" charset="0"/>
              <a:buChar char="•"/>
            </a:pPr>
            <a:r>
              <a:rPr lang="en-US" altLang="ja-JP" sz="2400" dirty="0"/>
              <a:t>midi </a:t>
            </a:r>
            <a:r>
              <a:rPr lang="ja-JP" altLang="en-US" dirty="0"/>
              <a:t>・・・</a:t>
            </a:r>
            <a:r>
              <a:rPr lang="ja-JP" altLang="en-US" sz="2400" dirty="0"/>
              <a:t>楽器や音などの演奏情報をデジタル化した世界共通規格</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入力されたメロディにつなげて</a:t>
            </a:r>
            <a:r>
              <a:rPr lang="en-US" altLang="ja-JP" sz="2400" dirty="0"/>
              <a:t>AI</a:t>
            </a:r>
            <a:r>
              <a:rPr lang="ja-JP" altLang="en-US" sz="2400" dirty="0"/>
              <a:t>が音を自動的に作る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en-US" altLang="ja-JP" sz="2400" dirty="0"/>
              <a:t>LSTM</a:t>
            </a:r>
            <a:r>
              <a:rPr lang="ja-JP" altLang="en-US" sz="2400" dirty="0"/>
              <a:t>を用いた</a:t>
            </a:r>
            <a:r>
              <a:rPr lang="en-US" altLang="ja-JP" sz="2400" dirty="0"/>
              <a:t>DNN</a:t>
            </a:r>
            <a:r>
              <a:rPr lang="ja-JP" altLang="en-US" sz="2400" dirty="0"/>
              <a:t>を使った機械学習を</a:t>
            </a:r>
            <a:r>
              <a:rPr lang="en-US" altLang="ja-JP" sz="2400" dirty="0"/>
              <a:t>python</a:t>
            </a:r>
            <a:r>
              <a:rPr lang="ja-JP" altLang="en-US" sz="2400" dirty="0"/>
              <a:t>で実装する</a:t>
            </a:r>
            <a:endParaRPr lang="en-US" altLang="ja-JP" sz="2400" dirty="0"/>
          </a:p>
          <a:p>
            <a:pPr lvl="1"/>
            <a:endParaRPr lang="en-US" altLang="ja-JP" sz="2400" dirty="0"/>
          </a:p>
          <a:p>
            <a:pPr lvl="1"/>
            <a:endParaRPr lang="en-US" altLang="ja-JP" sz="2400" dirty="0"/>
          </a:p>
          <a:p>
            <a:pPr lvl="1"/>
            <a:endParaRPr lang="ja-JP" altLang="en-US" sz="2800" dirty="0"/>
          </a:p>
        </p:txBody>
      </p:sp>
    </p:spTree>
    <p:extLst>
      <p:ext uri="{BB962C8B-B14F-4D97-AF65-F5344CB8AC3E}">
        <p14:creationId xmlns:p14="http://schemas.microsoft.com/office/powerpoint/2010/main" val="5450564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684142-10EA-4764-B9B7-28F84F0E15A3}"/>
              </a:ext>
            </a:extLst>
          </p:cNvPr>
          <p:cNvSpPr>
            <a:spLocks noGrp="1"/>
          </p:cNvSpPr>
          <p:nvPr>
            <p:ph type="ctrTitle"/>
          </p:nvPr>
        </p:nvSpPr>
        <p:spPr>
          <a:xfrm>
            <a:off x="425138" y="555042"/>
            <a:ext cx="11173303" cy="744890"/>
          </a:xfrm>
        </p:spPr>
        <p:txBody>
          <a:bodyPr>
            <a:normAutofit/>
          </a:bodyPr>
          <a:lstStyle/>
          <a:p>
            <a:pPr algn="l"/>
            <a:r>
              <a:rPr kumimoji="1" lang="en-US" altLang="ja-JP" sz="4400" dirty="0"/>
              <a:t>DNN (Deep Neural Network)</a:t>
            </a:r>
            <a:r>
              <a:rPr kumimoji="1" lang="ja-JP" altLang="en-US" sz="4400" dirty="0"/>
              <a:t>について</a:t>
            </a:r>
          </a:p>
        </p:txBody>
      </p:sp>
      <p:sp>
        <p:nvSpPr>
          <p:cNvPr id="3" name="字幕 2">
            <a:extLst>
              <a:ext uri="{FF2B5EF4-FFF2-40B4-BE49-F238E27FC236}">
                <a16:creationId xmlns:a16="http://schemas.microsoft.com/office/drawing/2014/main" id="{7BE7E29D-D287-41A0-BA39-82F258B16C0C}"/>
              </a:ext>
            </a:extLst>
          </p:cNvPr>
          <p:cNvSpPr>
            <a:spLocks noGrp="1"/>
          </p:cNvSpPr>
          <p:nvPr>
            <p:ph type="subTitle" idx="1"/>
          </p:nvPr>
        </p:nvSpPr>
        <p:spPr>
          <a:xfrm>
            <a:off x="425138" y="1600582"/>
            <a:ext cx="11341722" cy="4880429"/>
          </a:xfrm>
        </p:spPr>
        <p:txBody>
          <a:bodyPr>
            <a:normAutofit/>
          </a:bodyPr>
          <a:lstStyle/>
          <a:p>
            <a:pPr marL="342900" indent="-342900" algn="l">
              <a:buFont typeface="Arial" panose="020B0604020202020204" pitchFamily="34" charset="0"/>
              <a:buChar char="•"/>
            </a:pPr>
            <a:r>
              <a:rPr kumimoji="1" lang="ja-JP" altLang="en-US" sz="3200" dirty="0"/>
              <a:t>ニューラルネットワーク</a:t>
            </a:r>
            <a:endParaRPr lang="en-US" altLang="ja-JP" sz="3200" dirty="0"/>
          </a:p>
        </p:txBody>
      </p:sp>
      <p:sp>
        <p:nvSpPr>
          <p:cNvPr id="6" name="フローチャート: 結合子 5">
            <a:extLst>
              <a:ext uri="{FF2B5EF4-FFF2-40B4-BE49-F238E27FC236}">
                <a16:creationId xmlns:a16="http://schemas.microsoft.com/office/drawing/2014/main" id="{14F8A6A2-875F-4F59-8ED2-0AD23EBE9B21}"/>
              </a:ext>
            </a:extLst>
          </p:cNvPr>
          <p:cNvSpPr/>
          <p:nvPr/>
        </p:nvSpPr>
        <p:spPr>
          <a:xfrm>
            <a:off x="954689" y="2663332"/>
            <a:ext cx="799371" cy="79937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E6DC03F3-2F98-472D-93F0-F76FC7DA0A5A}"/>
              </a:ext>
            </a:extLst>
          </p:cNvPr>
          <p:cNvSpPr/>
          <p:nvPr/>
        </p:nvSpPr>
        <p:spPr>
          <a:xfrm>
            <a:off x="919689" y="5127037"/>
            <a:ext cx="834372" cy="8343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0427AAAC-2C7A-4DFC-A4FF-9EBDDE836DA1}"/>
              </a:ext>
            </a:extLst>
          </p:cNvPr>
          <p:cNvSpPr/>
          <p:nvPr/>
        </p:nvSpPr>
        <p:spPr>
          <a:xfrm>
            <a:off x="954690" y="3878333"/>
            <a:ext cx="799371" cy="79937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7F0BDB5-B36B-42B8-98DA-EA29057EF7C3}"/>
              </a:ext>
            </a:extLst>
          </p:cNvPr>
          <p:cNvSpPr/>
          <p:nvPr/>
        </p:nvSpPr>
        <p:spPr>
          <a:xfrm>
            <a:off x="5600790" y="4642430"/>
            <a:ext cx="364256" cy="3642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785A2D58-9B1F-45B2-97FE-45F5F270A2B3}"/>
              </a:ext>
            </a:extLst>
          </p:cNvPr>
          <p:cNvSpPr/>
          <p:nvPr/>
        </p:nvSpPr>
        <p:spPr>
          <a:xfrm>
            <a:off x="5600790" y="3611128"/>
            <a:ext cx="364256" cy="3642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53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83A0A-8D8C-4B9C-B52B-0F6D514B04E0}"/>
              </a:ext>
            </a:extLst>
          </p:cNvPr>
          <p:cNvSpPr>
            <a:spLocks noGrp="1"/>
          </p:cNvSpPr>
          <p:nvPr>
            <p:ph type="title"/>
          </p:nvPr>
        </p:nvSpPr>
        <p:spPr/>
        <p:txBody>
          <a:bodyPr/>
          <a:lstStyle/>
          <a:p>
            <a:r>
              <a:rPr kumimoji="1" lang="en-US" altLang="ja-JP" dirty="0"/>
              <a:t>LSTM </a:t>
            </a:r>
            <a:r>
              <a:rPr kumimoji="1" lang="ja-JP" altLang="en-US" dirty="0"/>
              <a:t>について</a:t>
            </a:r>
          </a:p>
        </p:txBody>
      </p:sp>
      <p:sp>
        <p:nvSpPr>
          <p:cNvPr id="3" name="コンテンツ プレースホルダー 2">
            <a:extLst>
              <a:ext uri="{FF2B5EF4-FFF2-40B4-BE49-F238E27FC236}">
                <a16:creationId xmlns:a16="http://schemas.microsoft.com/office/drawing/2014/main" id="{9AB6985F-E57D-4069-BD74-D0C7F1F9B720}"/>
              </a:ext>
            </a:extLst>
          </p:cNvPr>
          <p:cNvSpPr>
            <a:spLocks noGrp="1"/>
          </p:cNvSpPr>
          <p:nvPr>
            <p:ph idx="1"/>
          </p:nvPr>
        </p:nvSpPr>
        <p:spPr>
          <a:xfrm>
            <a:off x="838200" y="1901372"/>
            <a:ext cx="10515601" cy="3817258"/>
          </a:xfrm>
        </p:spPr>
        <p:txBody>
          <a:bodyPr/>
          <a:lstStyle/>
          <a:p>
            <a:r>
              <a:rPr lang="ja-JP" altLang="en-US" dirty="0"/>
              <a:t>長・短期記憶というニューラルネットワークの層の一種</a:t>
            </a:r>
            <a:endParaRPr lang="en-US" altLang="ja-JP" dirty="0"/>
          </a:p>
          <a:p>
            <a:endParaRPr lang="en-US" altLang="ja-JP" dirty="0"/>
          </a:p>
          <a:p>
            <a:r>
              <a:rPr lang="en-US" altLang="ja-JP" dirty="0"/>
              <a:t>RNN</a:t>
            </a:r>
            <a:r>
              <a:rPr lang="ja-JP" altLang="en-US" dirty="0"/>
              <a:t>（再帰型 ニューラルネットワーク） を改良したもの</a:t>
            </a:r>
            <a:endParaRPr lang="en-US" altLang="ja-JP" dirty="0"/>
          </a:p>
        </p:txBody>
      </p:sp>
    </p:spTree>
    <p:extLst>
      <p:ext uri="{BB962C8B-B14F-4D97-AF65-F5344CB8AC3E}">
        <p14:creationId xmlns:p14="http://schemas.microsoft.com/office/powerpoint/2010/main" val="26608909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1890</TotalTime>
  <Words>507</Words>
  <Application>Microsoft Office PowerPoint</Application>
  <PresentationFormat>ワイド画面</PresentationFormat>
  <Paragraphs>83</Paragraphs>
  <Slides>14</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游ゴシック Light</vt:lpstr>
      <vt:lpstr>Arial</vt:lpstr>
      <vt:lpstr>Arial Black</vt:lpstr>
      <vt:lpstr>Office テーマ</vt:lpstr>
      <vt:lpstr>PowerPoint プレゼンテーション</vt:lpstr>
      <vt:lpstr>PowerPoint プレゼンテーション</vt:lpstr>
      <vt:lpstr>システムの構成</vt:lpstr>
      <vt:lpstr>使い方</vt:lpstr>
      <vt:lpstr>入力ページ上で短いメロディを入力</vt:lpstr>
      <vt:lpstr>3. 音楽を再生する</vt:lpstr>
      <vt:lpstr>AIについて</vt:lpstr>
      <vt:lpstr>DNN (Deep Neural Network)について</vt:lpstr>
      <vt:lpstr>LSTM について</vt:lpstr>
      <vt:lpstr>RNNについて</vt:lpstr>
      <vt:lpstr>LSTM (長・短期記憶)について</vt:lpstr>
      <vt:lpstr>AIについて</vt:lpstr>
      <vt:lpstr>現在の進捗状況 </vt:lpstr>
      <vt:lpstr>ご清聴ありがとうございました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Composer</dc:title>
  <dc:creator>0118m</dc:creator>
  <cp:lastModifiedBy>吉川孟志</cp:lastModifiedBy>
  <cp:revision>138</cp:revision>
  <dcterms:created xsi:type="dcterms:W3CDTF">2021-09-27T05:00:21Z</dcterms:created>
  <dcterms:modified xsi:type="dcterms:W3CDTF">2021-10-06T13:55:52Z</dcterms:modified>
</cp:coreProperties>
</file>