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9" r:id="rId2"/>
    <p:sldId id="260" r:id="rId3"/>
    <p:sldId id="276" r:id="rId4"/>
    <p:sldId id="274" r:id="rId5"/>
    <p:sldId id="272" r:id="rId6"/>
    <p:sldId id="275" r:id="rId7"/>
    <p:sldId id="262" r:id="rId8"/>
    <p:sldId id="263" r:id="rId9"/>
    <p:sldId id="269" r:id="rId10"/>
    <p:sldId id="278" r:id="rId11"/>
    <p:sldId id="281" r:id="rId12"/>
    <p:sldId id="279" r:id="rId13"/>
    <p:sldId id="280" r:id="rId14"/>
    <p:sldId id="265" r:id="rId15"/>
    <p:sldId id="266"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川 孟志" initials="吉川" lastIdx="4" clrIdx="0">
    <p:extLst>
      <p:ext uri="{19B8F6BF-5375-455C-9EA6-DF929625EA0E}">
        <p15:presenceInfo xmlns:p15="http://schemas.microsoft.com/office/powerpoint/2012/main" userId="S-1-5-21-4206470692-4146437883-2304300903-2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8" autoAdjust="0"/>
    <p:restoredTop sz="94660"/>
  </p:normalViewPr>
  <p:slideViewPr>
    <p:cSldViewPr snapToGrid="0">
      <p:cViewPr varScale="1">
        <p:scale>
          <a:sx n="75" d="100"/>
          <a:sy n="75" d="100"/>
        </p:scale>
        <p:origin x="78"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6T10:23:15.467" idx="2">
    <p:pos x="7435" y="26"/>
    <p:text>図つける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6T10:23:47.699" idx="3">
    <p:pos x="7427" y="34"/>
    <p:text>図つける</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06T10:23:47.699" idx="3">
    <p:pos x="7427" y="34"/>
    <p:text>図つける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7C3F7-5C92-45C1-81B6-3020317CA2CB}" type="datetimeFigureOut">
              <a:rPr kumimoji="1" lang="ja-JP" altLang="en-US" smtClean="0"/>
              <a:t>2021/10/8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8316-81CD-4B36-BDD1-D6460C124C29}" type="slidenum">
              <a:rPr kumimoji="1" lang="ja-JP" altLang="en-US" smtClean="0"/>
              <a:t>‹#›</a:t>
            </a:fld>
            <a:endParaRPr kumimoji="1" lang="ja-JP" altLang="en-US"/>
          </a:p>
        </p:txBody>
      </p:sp>
    </p:spTree>
    <p:extLst>
      <p:ext uri="{BB962C8B-B14F-4D97-AF65-F5344CB8AC3E}">
        <p14:creationId xmlns:p14="http://schemas.microsoft.com/office/powerpoint/2010/main" val="3067849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a:t>
            </a:r>
            <a:r>
              <a:rPr kumimoji="1" lang="en-US" altLang="ja-JP" dirty="0"/>
              <a:t>bit composer</a:t>
            </a:r>
            <a:r>
              <a:rPr kumimoji="1" lang="ja-JP" altLang="en-US" dirty="0"/>
              <a:t>というシステムのご提案をします。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a:t>
            </a:fld>
            <a:endParaRPr kumimoji="1" lang="ja-JP" altLang="en-US"/>
          </a:p>
        </p:txBody>
      </p:sp>
    </p:spTree>
    <p:extLst>
      <p:ext uri="{BB962C8B-B14F-4D97-AF65-F5344CB8AC3E}">
        <p14:creationId xmlns:p14="http://schemas.microsoft.com/office/powerpoint/2010/main" val="325024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 </a:t>
            </a:r>
            <a:r>
              <a:rPr kumimoji="1" lang="ja-JP" altLang="en-US" dirty="0"/>
              <a:t>とは</a:t>
            </a:r>
            <a:r>
              <a:rPr kumimoji="1" lang="en-US" altLang="ja-JP" dirty="0"/>
              <a:t>AI</a:t>
            </a:r>
            <a:r>
              <a:rPr kumimoji="1" lang="ja-JP" altLang="en-US" dirty="0"/>
              <a:t>を使った自動作曲アプリです。例としてはスーパーマリオブラザーズやドラゴンクエストの曲などをほうふつとさせるような曲を作曲します。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2</a:t>
            </a:fld>
            <a:endParaRPr kumimoji="1" lang="ja-JP" altLang="en-US"/>
          </a:p>
        </p:txBody>
      </p:sp>
    </p:spTree>
    <p:extLst>
      <p:ext uri="{BB962C8B-B14F-4D97-AF65-F5344CB8AC3E}">
        <p14:creationId xmlns:p14="http://schemas.microsoft.com/office/powerpoint/2010/main" val="324143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Web</a:t>
            </a:r>
            <a:r>
              <a:rPr kumimoji="1" lang="ja-JP" altLang="en-US" dirty="0"/>
              <a:t>アプリケーションとして配布しているのでユーザはサーバにアクセスしてアプリケーションを使います。</a:t>
            </a:r>
            <a:endParaRPr kumimoji="1" lang="en-US" altLang="ja-JP" dirty="0"/>
          </a:p>
          <a:p>
            <a:r>
              <a:rPr kumimoji="1" lang="en-US" altLang="ja-JP" dirty="0"/>
              <a:t>Web</a:t>
            </a:r>
            <a:r>
              <a:rPr kumimoji="1" lang="ja-JP" altLang="en-US" dirty="0"/>
              <a:t>ページの表示やユーザとのやり取りをするサーバプログラムは</a:t>
            </a:r>
            <a:r>
              <a:rPr kumimoji="1" lang="en-US" altLang="ja-JP" dirty="0"/>
              <a:t>Flask</a:t>
            </a:r>
            <a:r>
              <a:rPr kumimoji="1" lang="ja-JP" altLang="en-US" dirty="0"/>
              <a:t>という</a:t>
            </a:r>
            <a:r>
              <a:rPr kumimoji="1" lang="en-US" altLang="ja-JP" dirty="0"/>
              <a:t>Web</a:t>
            </a:r>
            <a:r>
              <a:rPr kumimoji="1" lang="ja-JP" altLang="en-US" dirty="0"/>
              <a:t>フレームワークを使った</a:t>
            </a:r>
            <a:r>
              <a:rPr kumimoji="1" lang="en-US" altLang="ja-JP" dirty="0"/>
              <a:t>python</a:t>
            </a:r>
            <a:r>
              <a:rPr kumimoji="1" lang="ja-JP" altLang="en-US" dirty="0"/>
              <a:t>のプログラムで作っており、アプリとして成り立っています。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3</a:t>
            </a:fld>
            <a:endParaRPr kumimoji="1" lang="ja-JP" altLang="en-US"/>
          </a:p>
        </p:txBody>
      </p:sp>
    </p:spTree>
    <p:extLst>
      <p:ext uri="{BB962C8B-B14F-4D97-AF65-F5344CB8AC3E}">
        <p14:creationId xmlns:p14="http://schemas.microsoft.com/office/powerpoint/2010/main" val="81012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入力ページへ行くとこのような画面があるので、</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5</a:t>
            </a:fld>
            <a:endParaRPr kumimoji="1" lang="ja-JP" altLang="en-US"/>
          </a:p>
        </p:txBody>
      </p:sp>
    </p:spTree>
    <p:extLst>
      <p:ext uri="{BB962C8B-B14F-4D97-AF65-F5344CB8AC3E}">
        <p14:creationId xmlns:p14="http://schemas.microsoft.com/office/powerpoint/2010/main" val="181058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13</a:t>
            </a:fld>
            <a:endParaRPr kumimoji="1" lang="ja-JP" altLang="en-US"/>
          </a:p>
        </p:txBody>
      </p:sp>
    </p:spTree>
    <p:extLst>
      <p:ext uri="{BB962C8B-B14F-4D97-AF65-F5344CB8AC3E}">
        <p14:creationId xmlns:p14="http://schemas.microsoft.com/office/powerpoint/2010/main" val="371883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50D3B-3CE7-409B-AA8F-2C5A1592CE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0284BD-26A3-4C54-A875-F4D5F379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AA708-5DDF-4C3C-A4F2-7A697011D8B0}"/>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D49B66A9-E4E1-4E63-AE72-721196E899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B7561-DCF0-4567-9045-F6CE3D744C1D}"/>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2731108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4ECF0-49CE-4F49-8F22-2BE9483CA8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C2499-11ED-4AD8-9F83-CC98B075B4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3339D-41AF-4092-B587-3634E5AF3B89}"/>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6F54B73C-13CE-4904-B121-B6E212A46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417CAB-5F42-4B4B-9C9B-E26540F49F7E}"/>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613027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4DBBD-D62F-4633-9945-743B37BE6E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1021CA-1942-4E1F-8775-EC32883482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65640-6B86-4BD0-B85A-F6271360F522}"/>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F62E95DE-469B-4D38-9210-41E2B92C2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E2F70-3EBC-4139-8ED7-56D9CA464F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34087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AE5DF-1154-41F0-A209-9B18E6CF60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9D7FE-A350-4ABE-AF60-814E33326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66FC9-CA48-4354-A2A8-E888E04F6926}"/>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5E352B8B-BF25-4E15-B6DC-3E507B7CB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6014E1-1484-4C27-82CA-89207094CADF}"/>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039791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499E4-232B-4151-B941-112DFECCE5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6E92F8-C641-43EB-87C6-5E18BDEC5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2853B-3EF0-4D33-B7AC-4667D621FB66}"/>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103FF07C-14AF-4656-8063-3050FBFF4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B8801-7250-4C8F-95A0-D929747C99B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168528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114A-D914-46B0-9604-B594BDD892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68CFE-F2AE-436D-A7E7-7D32FE847E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369CBB-72CD-4199-96D0-CD235134ED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A3D94F-8854-48B6-B204-6DB9B0AA2AEE}"/>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DE2FFA91-C733-484F-85E1-A86EB31F6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3505BD-9488-4DD3-A0E9-A546E889C500}"/>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502750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888-B9A0-401C-A446-B29E292943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4A78E-B742-460F-A863-E08104B0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EF71A6-CFE2-4EEB-9798-C933DDCD0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2CD2F-C198-4E6E-ADDF-8D13F372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BF5680-809D-4DBD-9100-EEF3F6ED0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5892CA-392E-4981-81EB-79EDF2FAE421}"/>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8" name="フッター プレースホルダー 7">
            <a:extLst>
              <a:ext uri="{FF2B5EF4-FFF2-40B4-BE49-F238E27FC236}">
                <a16:creationId xmlns:a16="http://schemas.microsoft.com/office/drawing/2014/main" id="{5BEDDAE1-46FC-406F-B0A0-B150FEAF1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357B3C-3388-4768-8A4E-EE95EFACE681}"/>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06966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446DC-ED15-421C-91C4-472DFEC600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88A274-CCED-4379-A370-352A4F6F0A85}"/>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4" name="フッター プレースホルダー 3">
            <a:extLst>
              <a:ext uri="{FF2B5EF4-FFF2-40B4-BE49-F238E27FC236}">
                <a16:creationId xmlns:a16="http://schemas.microsoft.com/office/drawing/2014/main" id="{66F90BCA-8F23-48BC-A39C-95F7EB0C3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399A0-4D4C-4AC6-9AA7-1351B24C7C5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005431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37A2A8-1AE2-4559-B7F2-93D0444AA5A3}"/>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3" name="フッター プレースホルダー 2">
            <a:extLst>
              <a:ext uri="{FF2B5EF4-FFF2-40B4-BE49-F238E27FC236}">
                <a16:creationId xmlns:a16="http://schemas.microsoft.com/office/drawing/2014/main" id="{96888DA0-EC05-49FE-8659-BA98A52234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3206-5FC1-4A67-9D8D-A948370F91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878847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8C8E1-1FC8-48B8-9F79-827FF19A4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8947F-A297-44AE-BBA0-D8CCC7308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CB033-3B56-44B2-B00D-DBFC9DED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94DD6E-5F75-41C5-BE79-80CB7F5022F7}"/>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C95C2757-72CA-4B9B-9F80-675E00FE01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D1F584-7743-499D-BD0C-9E9173CEB6C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20081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4BBF-893B-4E5F-BFD1-C018D03C2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58DAA5-5AE3-4452-8FA3-5E4D691FA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B110E4-F842-4C23-9EF0-EDB50307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585FC5-2AF8-486A-B853-CBC6480F7B40}"/>
              </a:ext>
            </a:extLst>
          </p:cNvPr>
          <p:cNvSpPr>
            <a:spLocks noGrp="1"/>
          </p:cNvSpPr>
          <p:nvPr>
            <p:ph type="dt" sz="half" idx="10"/>
          </p:nvPr>
        </p:nvSpPr>
        <p:spPr/>
        <p:txBody>
          <a:bodyPr/>
          <a:lstStyle/>
          <a:p>
            <a:fld id="{4A6B28F3-BB62-4EA0-99DF-EF5932BC4FCF}" type="datetimeFigureOut">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CAA75C11-6E9B-4E28-BC07-452B7CEE0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4173BA-3852-4697-BD92-6793003B5032}"/>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765143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EC263B-1424-4CF7-8B49-A84C5A720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A9A152-1C48-4B40-9961-25350E6F2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36DC4-2349-4529-B33A-BD9F04051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28F3-BB62-4EA0-99DF-EF5932BC4FCF}" type="datetimeFigureOut">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FB1416BE-88C9-4884-A3C0-2019C2F4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36D91-BC92-4517-8365-522689219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279658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comments" Target="../comments/comment3.xm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hyperlink" Target="https://qiita.com/kazukiii/items/df809d6cd5d7d1f57be3" TargetMode="Externa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850B6B2C-509A-40E5-8D54-6C8B0B225B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7074" y="720488"/>
            <a:ext cx="3240689" cy="3240689"/>
          </a:xfrm>
        </p:spPr>
      </p:pic>
      <p:sp>
        <p:nvSpPr>
          <p:cNvPr id="9" name="テキスト ボックス 8">
            <a:extLst>
              <a:ext uri="{FF2B5EF4-FFF2-40B4-BE49-F238E27FC236}">
                <a16:creationId xmlns:a16="http://schemas.microsoft.com/office/drawing/2014/main" id="{9A1FF739-FC77-4A47-80C8-273F8A86C4BA}"/>
              </a:ext>
            </a:extLst>
          </p:cNvPr>
          <p:cNvSpPr txBox="1"/>
          <p:nvPr/>
        </p:nvSpPr>
        <p:spPr>
          <a:xfrm>
            <a:off x="3431114" y="4410396"/>
            <a:ext cx="4206649" cy="2062103"/>
          </a:xfrm>
          <a:prstGeom prst="rect">
            <a:avLst/>
          </a:prstGeom>
          <a:noFill/>
        </p:spPr>
        <p:txBody>
          <a:bodyPr wrap="square" rtlCol="0">
            <a:spAutoFit/>
          </a:bodyPr>
          <a:lstStyle/>
          <a:p>
            <a:r>
              <a:rPr kumimoji="1" lang="ja-JP" altLang="en-US" sz="3200" dirty="0"/>
              <a:t>メンバー</a:t>
            </a:r>
            <a:endParaRPr kumimoji="1" lang="en-US" altLang="ja-JP" sz="3200" dirty="0"/>
          </a:p>
          <a:p>
            <a:r>
              <a:rPr kumimoji="1" lang="ja-JP" altLang="en-US" sz="3200" dirty="0"/>
              <a:t>野崎　拓海</a:t>
            </a:r>
            <a:endParaRPr kumimoji="1" lang="en-US" altLang="ja-JP" sz="3200" dirty="0"/>
          </a:p>
          <a:p>
            <a:r>
              <a:rPr lang="ja-JP" altLang="en-US" sz="3200" dirty="0"/>
              <a:t>吉川　孟志</a:t>
            </a:r>
            <a:endParaRPr lang="en-US" altLang="ja-JP" sz="3200" dirty="0"/>
          </a:p>
          <a:p>
            <a:r>
              <a:rPr kumimoji="1" lang="ja-JP" altLang="en-US" sz="3200" dirty="0"/>
              <a:t>長島　光琉</a:t>
            </a:r>
          </a:p>
        </p:txBody>
      </p:sp>
    </p:spTree>
    <p:extLst>
      <p:ext uri="{BB962C8B-B14F-4D97-AF65-F5344CB8AC3E}">
        <p14:creationId xmlns:p14="http://schemas.microsoft.com/office/powerpoint/2010/main" val="2430471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D9B58-A2D0-4AE0-ACB1-B99F0E966F13}"/>
              </a:ext>
            </a:extLst>
          </p:cNvPr>
          <p:cNvSpPr>
            <a:spLocks noGrp="1"/>
          </p:cNvSpPr>
          <p:nvPr>
            <p:ph type="title"/>
          </p:nvPr>
        </p:nvSpPr>
        <p:spPr/>
        <p:txBody>
          <a:bodyPr/>
          <a:lstStyle/>
          <a:p>
            <a:r>
              <a:rPr kumimoji="1" lang="en-US" altLang="ja-JP" dirty="0"/>
              <a:t>RNN</a:t>
            </a:r>
            <a:r>
              <a:rPr kumimoji="1" lang="ja-JP" altLang="en-US" dirty="0"/>
              <a:t>について</a:t>
            </a:r>
          </a:p>
        </p:txBody>
      </p:sp>
      <p:sp>
        <p:nvSpPr>
          <p:cNvPr id="3" name="コンテンツ プレースホルダー 2">
            <a:extLst>
              <a:ext uri="{FF2B5EF4-FFF2-40B4-BE49-F238E27FC236}">
                <a16:creationId xmlns:a16="http://schemas.microsoft.com/office/drawing/2014/main" id="{C9EE656D-F3C4-4F7B-8C18-5A59AB846A58}"/>
              </a:ext>
            </a:extLst>
          </p:cNvPr>
          <p:cNvSpPr>
            <a:spLocks noGrp="1"/>
          </p:cNvSpPr>
          <p:nvPr>
            <p:ph idx="1"/>
          </p:nvPr>
        </p:nvSpPr>
        <p:spPr>
          <a:xfrm>
            <a:off x="437437" y="1690688"/>
            <a:ext cx="10515600" cy="1433496"/>
          </a:xfrm>
        </p:spPr>
        <p:txBody>
          <a:bodyPr/>
          <a:lstStyle/>
          <a:p>
            <a:r>
              <a:rPr kumimoji="1" lang="ja-JP" altLang="en-US" dirty="0"/>
              <a:t>ある時点の出力を次の</a:t>
            </a:r>
            <a:r>
              <a:rPr lang="ja-JP" altLang="en-US" dirty="0"/>
              <a:t>時点の</a:t>
            </a:r>
            <a:r>
              <a:rPr kumimoji="1" lang="ja-JP" altLang="en-US" dirty="0"/>
              <a:t>入力につなげることで、出力に時系列を与えることができる</a:t>
            </a:r>
          </a:p>
        </p:txBody>
      </p:sp>
    </p:spTree>
    <p:extLst>
      <p:ext uri="{BB962C8B-B14F-4D97-AF65-F5344CB8AC3E}">
        <p14:creationId xmlns:p14="http://schemas.microsoft.com/office/powerpoint/2010/main" val="1523673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D9B58-A2D0-4AE0-ACB1-B99F0E966F13}"/>
              </a:ext>
            </a:extLst>
          </p:cNvPr>
          <p:cNvSpPr>
            <a:spLocks noGrp="1"/>
          </p:cNvSpPr>
          <p:nvPr>
            <p:ph type="title"/>
          </p:nvPr>
        </p:nvSpPr>
        <p:spPr>
          <a:xfrm>
            <a:off x="838200" y="365125"/>
            <a:ext cx="10515600" cy="1325563"/>
          </a:xfrm>
        </p:spPr>
        <p:txBody>
          <a:bodyPr/>
          <a:lstStyle/>
          <a:p>
            <a:r>
              <a:rPr kumimoji="1" lang="en-US" altLang="ja-JP" dirty="0"/>
              <a:t>RNN</a:t>
            </a:r>
            <a:r>
              <a:rPr kumimoji="1" lang="ja-JP" altLang="en-US" dirty="0"/>
              <a:t>について</a:t>
            </a:r>
          </a:p>
        </p:txBody>
      </p:sp>
      <mc:AlternateContent xmlns:mc="http://schemas.openxmlformats.org/markup-compatibility/2006" xmlns:a14="http://schemas.microsoft.com/office/drawing/2010/main">
        <mc:Choice Requires="a14">
          <p:sp>
            <p:nvSpPr>
              <p:cNvPr id="5" name="フローチャート: 結合子 4">
                <a:extLst>
                  <a:ext uri="{FF2B5EF4-FFF2-40B4-BE49-F238E27FC236}">
                    <a16:creationId xmlns:a16="http://schemas.microsoft.com/office/drawing/2014/main" id="{EB54B75C-9342-427C-BF81-B46811F119C3}"/>
                  </a:ext>
                </a:extLst>
              </p:cNvPr>
              <p:cNvSpPr/>
              <p:nvPr/>
            </p:nvSpPr>
            <p:spPr>
              <a:xfrm>
                <a:off x="6319371" y="2060132"/>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5" name="フローチャート: 結合子 4">
                <a:extLst>
                  <a:ext uri="{FF2B5EF4-FFF2-40B4-BE49-F238E27FC236}">
                    <a16:creationId xmlns:a16="http://schemas.microsoft.com/office/drawing/2014/main" id="{EB54B75C-9342-427C-BF81-B46811F119C3}"/>
                  </a:ext>
                </a:extLst>
              </p:cNvPr>
              <p:cNvSpPr>
                <a:spLocks noRot="1" noChangeAspect="1" noMove="1" noResize="1" noEditPoints="1" noAdjustHandles="1" noChangeArrowheads="1" noChangeShapeType="1" noTextEdit="1"/>
              </p:cNvSpPr>
              <p:nvPr/>
            </p:nvSpPr>
            <p:spPr>
              <a:xfrm>
                <a:off x="6319371" y="2060132"/>
                <a:ext cx="742122" cy="742122"/>
              </a:xfrm>
              <a:prstGeom prst="flowChartConnector">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フローチャート: 結合子 5">
                <a:extLst>
                  <a:ext uri="{FF2B5EF4-FFF2-40B4-BE49-F238E27FC236}">
                    <a16:creationId xmlns:a16="http://schemas.microsoft.com/office/drawing/2014/main" id="{DB1F5C41-43C3-4E6D-A951-D25724438614}"/>
                  </a:ext>
                </a:extLst>
              </p:cNvPr>
              <p:cNvSpPr/>
              <p:nvPr/>
            </p:nvSpPr>
            <p:spPr>
              <a:xfrm>
                <a:off x="6319371" y="3648633"/>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6" name="フローチャート: 結合子 5">
                <a:extLst>
                  <a:ext uri="{FF2B5EF4-FFF2-40B4-BE49-F238E27FC236}">
                    <a16:creationId xmlns:a16="http://schemas.microsoft.com/office/drawing/2014/main" id="{DB1F5C41-43C3-4E6D-A951-D25724438614}"/>
                  </a:ext>
                </a:extLst>
              </p:cNvPr>
              <p:cNvSpPr>
                <a:spLocks noRot="1" noChangeAspect="1" noMove="1" noResize="1" noEditPoints="1" noAdjustHandles="1" noChangeArrowheads="1" noChangeShapeType="1" noTextEdit="1"/>
              </p:cNvSpPr>
              <p:nvPr/>
            </p:nvSpPr>
            <p:spPr>
              <a:xfrm>
                <a:off x="6319371" y="3648633"/>
                <a:ext cx="742122" cy="742122"/>
              </a:xfrm>
              <a:prstGeom prst="flowChartConnector">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フローチャート: 結合子 6">
                <a:extLst>
                  <a:ext uri="{FF2B5EF4-FFF2-40B4-BE49-F238E27FC236}">
                    <a16:creationId xmlns:a16="http://schemas.microsoft.com/office/drawing/2014/main" id="{95AA1EEA-2213-45BE-94AA-CE56F4556FF0}"/>
                  </a:ext>
                </a:extLst>
              </p:cNvPr>
              <p:cNvSpPr/>
              <p:nvPr/>
            </p:nvSpPr>
            <p:spPr>
              <a:xfrm>
                <a:off x="4753742" y="3648633"/>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0</m:t>
                          </m:r>
                        </m:sub>
                      </m:sSub>
                    </m:oMath>
                  </m:oMathPara>
                </a14:m>
                <a:endParaRPr kumimoji="1" lang="ja-JP" altLang="en-US" dirty="0"/>
              </a:p>
            </p:txBody>
          </p:sp>
        </mc:Choice>
        <mc:Fallback xmlns="">
          <p:sp>
            <p:nvSpPr>
              <p:cNvPr id="7" name="フローチャート: 結合子 6">
                <a:extLst>
                  <a:ext uri="{FF2B5EF4-FFF2-40B4-BE49-F238E27FC236}">
                    <a16:creationId xmlns:a16="http://schemas.microsoft.com/office/drawing/2014/main" id="{95AA1EEA-2213-45BE-94AA-CE56F4556FF0}"/>
                  </a:ext>
                </a:extLst>
              </p:cNvPr>
              <p:cNvSpPr>
                <a:spLocks noRot="1" noChangeAspect="1" noMove="1" noResize="1" noEditPoints="1" noAdjustHandles="1" noChangeArrowheads="1" noChangeShapeType="1" noTextEdit="1"/>
              </p:cNvSpPr>
              <p:nvPr/>
            </p:nvSpPr>
            <p:spPr>
              <a:xfrm>
                <a:off x="4753742" y="3648633"/>
                <a:ext cx="742122" cy="742122"/>
              </a:xfrm>
              <a:prstGeom prst="flowChartConnector">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フローチャート: 結合子 7">
                <a:extLst>
                  <a:ext uri="{FF2B5EF4-FFF2-40B4-BE49-F238E27FC236}">
                    <a16:creationId xmlns:a16="http://schemas.microsoft.com/office/drawing/2014/main" id="{81E3E60E-B734-4AA1-8A2E-5329F9F60222}"/>
                  </a:ext>
                </a:extLst>
              </p:cNvPr>
              <p:cNvSpPr/>
              <p:nvPr/>
            </p:nvSpPr>
            <p:spPr>
              <a:xfrm>
                <a:off x="6319371" y="523713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1</m:t>
                          </m:r>
                        </m:sub>
                      </m:sSub>
                    </m:oMath>
                  </m:oMathPara>
                </a14:m>
                <a:endParaRPr kumimoji="1" lang="ja-JP" altLang="en-US" dirty="0"/>
              </a:p>
            </p:txBody>
          </p:sp>
        </mc:Choice>
        <mc:Fallback xmlns="">
          <p:sp>
            <p:nvSpPr>
              <p:cNvPr id="8" name="フローチャート: 結合子 7">
                <a:extLst>
                  <a:ext uri="{FF2B5EF4-FFF2-40B4-BE49-F238E27FC236}">
                    <a16:creationId xmlns:a16="http://schemas.microsoft.com/office/drawing/2014/main" id="{81E3E60E-B734-4AA1-8A2E-5329F9F60222}"/>
                  </a:ext>
                </a:extLst>
              </p:cNvPr>
              <p:cNvSpPr>
                <a:spLocks noRot="1" noChangeAspect="1" noMove="1" noResize="1" noEditPoints="1" noAdjustHandles="1" noChangeArrowheads="1" noChangeShapeType="1" noTextEdit="1"/>
              </p:cNvSpPr>
              <p:nvPr/>
            </p:nvSpPr>
            <p:spPr>
              <a:xfrm>
                <a:off x="6319371" y="5237134"/>
                <a:ext cx="742122" cy="742122"/>
              </a:xfrm>
              <a:prstGeom prst="flowChartConnector">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フローチャート: 結合子 8">
                <a:extLst>
                  <a:ext uri="{FF2B5EF4-FFF2-40B4-BE49-F238E27FC236}">
                    <a16:creationId xmlns:a16="http://schemas.microsoft.com/office/drawing/2014/main" id="{944CB1A7-66BF-4668-8B46-4817BDE48D90}"/>
                  </a:ext>
                </a:extLst>
              </p:cNvPr>
              <p:cNvSpPr/>
              <p:nvPr/>
            </p:nvSpPr>
            <p:spPr>
              <a:xfrm>
                <a:off x="7966385" y="2068099"/>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9" name="フローチャート: 結合子 8">
                <a:extLst>
                  <a:ext uri="{FF2B5EF4-FFF2-40B4-BE49-F238E27FC236}">
                    <a16:creationId xmlns:a16="http://schemas.microsoft.com/office/drawing/2014/main" id="{944CB1A7-66BF-4668-8B46-4817BDE48D90}"/>
                  </a:ext>
                </a:extLst>
              </p:cNvPr>
              <p:cNvSpPr>
                <a:spLocks noRot="1" noChangeAspect="1" noMove="1" noResize="1" noEditPoints="1" noAdjustHandles="1" noChangeArrowheads="1" noChangeShapeType="1" noTextEdit="1"/>
              </p:cNvSpPr>
              <p:nvPr/>
            </p:nvSpPr>
            <p:spPr>
              <a:xfrm>
                <a:off x="7966385" y="2068099"/>
                <a:ext cx="742122" cy="742122"/>
              </a:xfrm>
              <a:prstGeom prst="flowChartConnector">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フローチャート: 結合子 9">
                <a:extLst>
                  <a:ext uri="{FF2B5EF4-FFF2-40B4-BE49-F238E27FC236}">
                    <a16:creationId xmlns:a16="http://schemas.microsoft.com/office/drawing/2014/main" id="{E54B5B05-81ED-43C2-907F-F0BE5A856BEE}"/>
                  </a:ext>
                </a:extLst>
              </p:cNvPr>
              <p:cNvSpPr/>
              <p:nvPr/>
            </p:nvSpPr>
            <p:spPr>
              <a:xfrm>
                <a:off x="7966385" y="3648633"/>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0" name="フローチャート: 結合子 9">
                <a:extLst>
                  <a:ext uri="{FF2B5EF4-FFF2-40B4-BE49-F238E27FC236}">
                    <a16:creationId xmlns:a16="http://schemas.microsoft.com/office/drawing/2014/main" id="{E54B5B05-81ED-43C2-907F-F0BE5A856BEE}"/>
                  </a:ext>
                </a:extLst>
              </p:cNvPr>
              <p:cNvSpPr>
                <a:spLocks noRot="1" noChangeAspect="1" noMove="1" noResize="1" noEditPoints="1" noAdjustHandles="1" noChangeArrowheads="1" noChangeShapeType="1" noTextEdit="1"/>
              </p:cNvSpPr>
              <p:nvPr/>
            </p:nvSpPr>
            <p:spPr>
              <a:xfrm>
                <a:off x="7966385" y="3648633"/>
                <a:ext cx="742122" cy="742122"/>
              </a:xfrm>
              <a:prstGeom prst="flowChartConnector">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フローチャート: 結合子 10">
                <a:extLst>
                  <a:ext uri="{FF2B5EF4-FFF2-40B4-BE49-F238E27FC236}">
                    <a16:creationId xmlns:a16="http://schemas.microsoft.com/office/drawing/2014/main" id="{0302082D-DDC9-41BD-83E0-D49E4D0A574D}"/>
                  </a:ext>
                </a:extLst>
              </p:cNvPr>
              <p:cNvSpPr/>
              <p:nvPr/>
            </p:nvSpPr>
            <p:spPr>
              <a:xfrm>
                <a:off x="7966385" y="523713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1" name="フローチャート: 結合子 10">
                <a:extLst>
                  <a:ext uri="{FF2B5EF4-FFF2-40B4-BE49-F238E27FC236}">
                    <a16:creationId xmlns:a16="http://schemas.microsoft.com/office/drawing/2014/main" id="{0302082D-DDC9-41BD-83E0-D49E4D0A574D}"/>
                  </a:ext>
                </a:extLst>
              </p:cNvPr>
              <p:cNvSpPr>
                <a:spLocks noRot="1" noChangeAspect="1" noMove="1" noResize="1" noEditPoints="1" noAdjustHandles="1" noChangeArrowheads="1" noChangeShapeType="1" noTextEdit="1"/>
              </p:cNvSpPr>
              <p:nvPr/>
            </p:nvSpPr>
            <p:spPr>
              <a:xfrm>
                <a:off x="7966385" y="5237134"/>
                <a:ext cx="742122" cy="742122"/>
              </a:xfrm>
              <a:prstGeom prst="flowChartConnector">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フローチャート: 結合子 11">
                <a:extLst>
                  <a:ext uri="{FF2B5EF4-FFF2-40B4-BE49-F238E27FC236}">
                    <a16:creationId xmlns:a16="http://schemas.microsoft.com/office/drawing/2014/main" id="{C9D027D0-CDE8-4658-AD6F-F55D54C9563D}"/>
                  </a:ext>
                </a:extLst>
              </p:cNvPr>
              <p:cNvSpPr/>
              <p:nvPr/>
            </p:nvSpPr>
            <p:spPr>
              <a:xfrm>
                <a:off x="9694859" y="2059221"/>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2" name="フローチャート: 結合子 11">
                <a:extLst>
                  <a:ext uri="{FF2B5EF4-FFF2-40B4-BE49-F238E27FC236}">
                    <a16:creationId xmlns:a16="http://schemas.microsoft.com/office/drawing/2014/main" id="{C9D027D0-CDE8-4658-AD6F-F55D54C9563D}"/>
                  </a:ext>
                </a:extLst>
              </p:cNvPr>
              <p:cNvSpPr>
                <a:spLocks noRot="1" noChangeAspect="1" noMove="1" noResize="1" noEditPoints="1" noAdjustHandles="1" noChangeArrowheads="1" noChangeShapeType="1" noTextEdit="1"/>
              </p:cNvSpPr>
              <p:nvPr/>
            </p:nvSpPr>
            <p:spPr>
              <a:xfrm>
                <a:off x="9694859" y="2059221"/>
                <a:ext cx="742122" cy="742122"/>
              </a:xfrm>
              <a:prstGeom prst="flowChartConnector">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フローチャート: 結合子 12">
                <a:extLst>
                  <a:ext uri="{FF2B5EF4-FFF2-40B4-BE49-F238E27FC236}">
                    <a16:creationId xmlns:a16="http://schemas.microsoft.com/office/drawing/2014/main" id="{F4DD1C4B-D4EB-49EC-8FC7-1964D575A5EE}"/>
                  </a:ext>
                </a:extLst>
              </p:cNvPr>
              <p:cNvSpPr/>
              <p:nvPr/>
            </p:nvSpPr>
            <p:spPr>
              <a:xfrm>
                <a:off x="9694859" y="3648633"/>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3" name="フローチャート: 結合子 12">
                <a:extLst>
                  <a:ext uri="{FF2B5EF4-FFF2-40B4-BE49-F238E27FC236}">
                    <a16:creationId xmlns:a16="http://schemas.microsoft.com/office/drawing/2014/main" id="{F4DD1C4B-D4EB-49EC-8FC7-1964D575A5EE}"/>
                  </a:ext>
                </a:extLst>
              </p:cNvPr>
              <p:cNvSpPr>
                <a:spLocks noRot="1" noChangeAspect="1" noMove="1" noResize="1" noEditPoints="1" noAdjustHandles="1" noChangeArrowheads="1" noChangeShapeType="1" noTextEdit="1"/>
              </p:cNvSpPr>
              <p:nvPr/>
            </p:nvSpPr>
            <p:spPr>
              <a:xfrm>
                <a:off x="9694859" y="3648633"/>
                <a:ext cx="742122" cy="742122"/>
              </a:xfrm>
              <a:prstGeom prst="flowChartConnector">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フローチャート: 結合子 13">
                <a:extLst>
                  <a:ext uri="{FF2B5EF4-FFF2-40B4-BE49-F238E27FC236}">
                    <a16:creationId xmlns:a16="http://schemas.microsoft.com/office/drawing/2014/main" id="{8A56058C-B971-4579-AE2B-61FBEA48CAB9}"/>
                  </a:ext>
                </a:extLst>
              </p:cNvPr>
              <p:cNvSpPr/>
              <p:nvPr/>
            </p:nvSpPr>
            <p:spPr>
              <a:xfrm>
                <a:off x="9694859" y="523713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4" name="フローチャート: 結合子 13">
                <a:extLst>
                  <a:ext uri="{FF2B5EF4-FFF2-40B4-BE49-F238E27FC236}">
                    <a16:creationId xmlns:a16="http://schemas.microsoft.com/office/drawing/2014/main" id="{8A56058C-B971-4579-AE2B-61FBEA48CAB9}"/>
                  </a:ext>
                </a:extLst>
              </p:cNvPr>
              <p:cNvSpPr>
                <a:spLocks noRot="1" noChangeAspect="1" noMove="1" noResize="1" noEditPoints="1" noAdjustHandles="1" noChangeArrowheads="1" noChangeShapeType="1" noTextEdit="1"/>
              </p:cNvSpPr>
              <p:nvPr/>
            </p:nvSpPr>
            <p:spPr>
              <a:xfrm>
                <a:off x="9694859" y="5237134"/>
                <a:ext cx="742122" cy="742122"/>
              </a:xfrm>
              <a:prstGeom prst="flowChartConnector">
                <a:avLst/>
              </a:prstGeom>
              <a:blipFill>
                <a:blip r:embed="rId11"/>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ED814CC9-1C0D-4C31-B118-8B62FE0EF964}"/>
              </a:ext>
            </a:extLst>
          </p:cNvPr>
          <p:cNvCxnSpPr/>
          <p:nvPr/>
        </p:nvCxnSpPr>
        <p:spPr>
          <a:xfrm>
            <a:off x="3062796" y="4019694"/>
            <a:ext cx="1305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3C7FC97-C71F-4BA4-8BBB-973C13773911}"/>
              </a:ext>
            </a:extLst>
          </p:cNvPr>
          <p:cNvSpPr txBox="1"/>
          <p:nvPr/>
        </p:nvSpPr>
        <p:spPr>
          <a:xfrm>
            <a:off x="3266983" y="3561336"/>
            <a:ext cx="857134" cy="369332"/>
          </a:xfrm>
          <a:prstGeom prst="rect">
            <a:avLst/>
          </a:prstGeom>
          <a:noFill/>
        </p:spPr>
        <p:txBody>
          <a:bodyPr wrap="square" rtlCol="0">
            <a:spAutoFit/>
          </a:bodyPr>
          <a:lstStyle/>
          <a:p>
            <a:pPr algn="ctr"/>
            <a:r>
              <a:rPr kumimoji="1" lang="ja-JP" altLang="en-US" dirty="0"/>
              <a:t>展開</a:t>
            </a:r>
          </a:p>
        </p:txBody>
      </p:sp>
      <p:sp>
        <p:nvSpPr>
          <p:cNvPr id="38" name="矢印: 右 37">
            <a:extLst>
              <a:ext uri="{FF2B5EF4-FFF2-40B4-BE49-F238E27FC236}">
                <a16:creationId xmlns:a16="http://schemas.microsoft.com/office/drawing/2014/main" id="{98FB8A70-61F2-48CB-8FF9-91A4480D51D9}"/>
              </a:ext>
            </a:extLst>
          </p:cNvPr>
          <p:cNvSpPr/>
          <p:nvPr/>
        </p:nvSpPr>
        <p:spPr>
          <a:xfrm>
            <a:off x="5676849" y="3782487"/>
            <a:ext cx="461536" cy="52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B821341D-EC9E-4995-8B5D-222A774EB02F}"/>
              </a:ext>
            </a:extLst>
          </p:cNvPr>
          <p:cNvSpPr/>
          <p:nvPr/>
        </p:nvSpPr>
        <p:spPr>
          <a:xfrm>
            <a:off x="7283171" y="3798859"/>
            <a:ext cx="461536" cy="52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A71C1A79-A240-478F-AE5B-9E2F681A0586}"/>
              </a:ext>
            </a:extLst>
          </p:cNvPr>
          <p:cNvSpPr/>
          <p:nvPr/>
        </p:nvSpPr>
        <p:spPr>
          <a:xfrm>
            <a:off x="8970915" y="3757994"/>
            <a:ext cx="461536" cy="52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9E5DFD10-EAD2-4E8E-9D16-698F561318DA}"/>
              </a:ext>
            </a:extLst>
          </p:cNvPr>
          <p:cNvSpPr/>
          <p:nvPr/>
        </p:nvSpPr>
        <p:spPr>
          <a:xfrm rot="16200000">
            <a:off x="6456333" y="4552699"/>
            <a:ext cx="461536" cy="52248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8D400E6D-E741-4018-98DD-3CA5A33FFB5D}"/>
              </a:ext>
            </a:extLst>
          </p:cNvPr>
          <p:cNvSpPr/>
          <p:nvPr/>
        </p:nvSpPr>
        <p:spPr>
          <a:xfrm rot="16200000">
            <a:off x="6459664" y="2971898"/>
            <a:ext cx="461536" cy="52248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83B0B0B7-DBDB-4D93-B495-A1E4BE790D47}"/>
              </a:ext>
            </a:extLst>
          </p:cNvPr>
          <p:cNvSpPr/>
          <p:nvPr/>
        </p:nvSpPr>
        <p:spPr>
          <a:xfrm rot="16200000">
            <a:off x="9832470" y="2971898"/>
            <a:ext cx="461536" cy="52248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5B8F2C50-C881-45A8-994B-4EDF2380582E}"/>
              </a:ext>
            </a:extLst>
          </p:cNvPr>
          <p:cNvSpPr/>
          <p:nvPr/>
        </p:nvSpPr>
        <p:spPr>
          <a:xfrm rot="16200000">
            <a:off x="8106678" y="2990997"/>
            <a:ext cx="461536" cy="52248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77C524EC-FF84-4CF3-9DA5-27864E292DFA}"/>
              </a:ext>
            </a:extLst>
          </p:cNvPr>
          <p:cNvSpPr/>
          <p:nvPr/>
        </p:nvSpPr>
        <p:spPr>
          <a:xfrm rot="16200000">
            <a:off x="9832469" y="4552700"/>
            <a:ext cx="461536" cy="52248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9198282B-9262-4AC5-8234-E83D3EAFA5C3}"/>
              </a:ext>
            </a:extLst>
          </p:cNvPr>
          <p:cNvSpPr/>
          <p:nvPr/>
        </p:nvSpPr>
        <p:spPr>
          <a:xfrm rot="16200000">
            <a:off x="8102222" y="4552699"/>
            <a:ext cx="461536" cy="52248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03CDECA3-A664-4599-86E7-6CCE79A732C8}"/>
              </a:ext>
            </a:extLst>
          </p:cNvPr>
          <p:cNvSpPr txBox="1"/>
          <p:nvPr/>
        </p:nvSpPr>
        <p:spPr>
          <a:xfrm>
            <a:off x="4913843" y="4513768"/>
            <a:ext cx="816361" cy="276999"/>
          </a:xfrm>
          <a:prstGeom prst="rect">
            <a:avLst/>
          </a:prstGeom>
          <a:noFill/>
        </p:spPr>
        <p:txBody>
          <a:bodyPr wrap="square" rtlCol="0">
            <a:spAutoFit/>
          </a:bodyPr>
          <a:lstStyle/>
          <a:p>
            <a:r>
              <a:rPr kumimoji="1" lang="en-US" altLang="ja-JP" sz="1200" dirty="0"/>
              <a:t>[</a:t>
            </a:r>
            <a:r>
              <a:rPr kumimoji="1" lang="ja-JP" altLang="en-US" sz="1200" dirty="0"/>
              <a:t>ド</a:t>
            </a:r>
            <a:r>
              <a:rPr kumimoji="1" lang="en-US" altLang="ja-JP" sz="1200" dirty="0"/>
              <a:t>]</a:t>
            </a:r>
            <a:endParaRPr kumimoji="1" lang="ja-JP" altLang="en-US" sz="1200" dirty="0"/>
          </a:p>
        </p:txBody>
      </p:sp>
      <p:sp>
        <p:nvSpPr>
          <p:cNvPr id="49" name="テキスト ボックス 48">
            <a:extLst>
              <a:ext uri="{FF2B5EF4-FFF2-40B4-BE49-F238E27FC236}">
                <a16:creationId xmlns:a16="http://schemas.microsoft.com/office/drawing/2014/main" id="{473FDD37-2D98-4915-A4AD-3852730DF299}"/>
              </a:ext>
            </a:extLst>
          </p:cNvPr>
          <p:cNvSpPr txBox="1"/>
          <p:nvPr/>
        </p:nvSpPr>
        <p:spPr>
          <a:xfrm>
            <a:off x="7157027" y="4513768"/>
            <a:ext cx="1218142" cy="276999"/>
          </a:xfrm>
          <a:prstGeom prst="rect">
            <a:avLst/>
          </a:prstGeom>
          <a:noFill/>
        </p:spPr>
        <p:txBody>
          <a:bodyPr wrap="square" rtlCol="0">
            <a:spAutoFit/>
          </a:bodyPr>
          <a:lstStyle/>
          <a:p>
            <a:r>
              <a:rPr kumimoji="1" lang="en-US" altLang="ja-JP" sz="1200" dirty="0"/>
              <a:t>[</a:t>
            </a:r>
            <a:r>
              <a:rPr kumimoji="1" lang="ja-JP" altLang="en-US" sz="1200" dirty="0"/>
              <a:t>ド</a:t>
            </a:r>
            <a:r>
              <a:rPr lang="en-US" altLang="ja-JP" sz="1200" dirty="0"/>
              <a:t>, </a:t>
            </a:r>
            <a:r>
              <a:rPr kumimoji="1" lang="ja-JP" altLang="en-US" sz="1200" dirty="0"/>
              <a:t>レ</a:t>
            </a:r>
            <a:r>
              <a:rPr kumimoji="1" lang="en-US" altLang="ja-JP" sz="1200" dirty="0"/>
              <a:t>]</a:t>
            </a:r>
            <a:endParaRPr kumimoji="1" lang="ja-JP" altLang="en-US" sz="1200" dirty="0"/>
          </a:p>
        </p:txBody>
      </p:sp>
      <p:sp>
        <p:nvSpPr>
          <p:cNvPr id="50" name="テキスト ボックス 49">
            <a:extLst>
              <a:ext uri="{FF2B5EF4-FFF2-40B4-BE49-F238E27FC236}">
                <a16:creationId xmlns:a16="http://schemas.microsoft.com/office/drawing/2014/main" id="{50237F06-C627-4E32-8576-59490010E29F}"/>
              </a:ext>
            </a:extLst>
          </p:cNvPr>
          <p:cNvSpPr txBox="1"/>
          <p:nvPr/>
        </p:nvSpPr>
        <p:spPr>
          <a:xfrm>
            <a:off x="6466810" y="1698379"/>
            <a:ext cx="816361" cy="276999"/>
          </a:xfrm>
          <a:prstGeom prst="rect">
            <a:avLst/>
          </a:prstGeom>
          <a:noFill/>
        </p:spPr>
        <p:txBody>
          <a:bodyPr wrap="square" rtlCol="0">
            <a:spAutoFit/>
          </a:bodyPr>
          <a:lstStyle/>
          <a:p>
            <a:r>
              <a:rPr kumimoji="1" lang="en-US" altLang="ja-JP" sz="1200" dirty="0"/>
              <a:t>[</a:t>
            </a:r>
            <a:r>
              <a:rPr kumimoji="1" lang="ja-JP" altLang="en-US" sz="1200" dirty="0"/>
              <a:t>レ</a:t>
            </a:r>
            <a:r>
              <a:rPr kumimoji="1" lang="en-US" altLang="ja-JP" sz="1200" dirty="0"/>
              <a:t>]</a:t>
            </a:r>
            <a:endParaRPr kumimoji="1" lang="ja-JP" altLang="en-US" sz="1200" dirty="0"/>
          </a:p>
        </p:txBody>
      </p:sp>
      <p:sp>
        <p:nvSpPr>
          <p:cNvPr id="51" name="テキスト ボックス 50">
            <a:extLst>
              <a:ext uri="{FF2B5EF4-FFF2-40B4-BE49-F238E27FC236}">
                <a16:creationId xmlns:a16="http://schemas.microsoft.com/office/drawing/2014/main" id="{86A8C2F3-6425-4777-9348-6676BA778DF0}"/>
              </a:ext>
            </a:extLst>
          </p:cNvPr>
          <p:cNvSpPr txBox="1"/>
          <p:nvPr/>
        </p:nvSpPr>
        <p:spPr>
          <a:xfrm>
            <a:off x="8705092" y="4492888"/>
            <a:ext cx="1218142" cy="276999"/>
          </a:xfrm>
          <a:prstGeom prst="rect">
            <a:avLst/>
          </a:prstGeom>
          <a:noFill/>
        </p:spPr>
        <p:txBody>
          <a:bodyPr wrap="square" rtlCol="0">
            <a:spAutoFit/>
          </a:bodyPr>
          <a:lstStyle/>
          <a:p>
            <a:r>
              <a:rPr kumimoji="1" lang="en-US" altLang="ja-JP" sz="1200" dirty="0"/>
              <a:t>[</a:t>
            </a:r>
            <a:r>
              <a:rPr kumimoji="1" lang="ja-JP" altLang="en-US" sz="1200" dirty="0"/>
              <a:t>ド</a:t>
            </a:r>
            <a:r>
              <a:rPr lang="en-US" altLang="ja-JP" sz="1200" dirty="0"/>
              <a:t>, </a:t>
            </a:r>
            <a:r>
              <a:rPr kumimoji="1" lang="ja-JP" altLang="en-US" sz="1200" dirty="0"/>
              <a:t>レ</a:t>
            </a:r>
            <a:r>
              <a:rPr kumimoji="1" lang="en-US" altLang="ja-JP" sz="1200" dirty="0"/>
              <a:t>, </a:t>
            </a:r>
            <a:r>
              <a:rPr kumimoji="1" lang="ja-JP" altLang="en-US" sz="1200" dirty="0"/>
              <a:t>ミ</a:t>
            </a:r>
            <a:r>
              <a:rPr kumimoji="1" lang="en-US" altLang="ja-JP" sz="1200" dirty="0"/>
              <a:t>]</a:t>
            </a:r>
            <a:endParaRPr kumimoji="1" lang="ja-JP" altLang="en-US" sz="1200" dirty="0"/>
          </a:p>
        </p:txBody>
      </p:sp>
      <p:sp>
        <p:nvSpPr>
          <p:cNvPr id="52" name="テキスト ボックス 51">
            <a:extLst>
              <a:ext uri="{FF2B5EF4-FFF2-40B4-BE49-F238E27FC236}">
                <a16:creationId xmlns:a16="http://schemas.microsoft.com/office/drawing/2014/main" id="{9FC03C0C-5AA3-451F-9610-412173AAA08A}"/>
              </a:ext>
            </a:extLst>
          </p:cNvPr>
          <p:cNvSpPr txBox="1"/>
          <p:nvPr/>
        </p:nvSpPr>
        <p:spPr>
          <a:xfrm>
            <a:off x="8071745" y="1700449"/>
            <a:ext cx="816361" cy="276999"/>
          </a:xfrm>
          <a:prstGeom prst="rect">
            <a:avLst/>
          </a:prstGeom>
          <a:noFill/>
        </p:spPr>
        <p:txBody>
          <a:bodyPr wrap="square" rtlCol="0">
            <a:spAutoFit/>
          </a:bodyPr>
          <a:lstStyle/>
          <a:p>
            <a:r>
              <a:rPr kumimoji="1" lang="en-US" altLang="ja-JP" sz="1200" dirty="0"/>
              <a:t>[</a:t>
            </a:r>
            <a:r>
              <a:rPr kumimoji="1" lang="ja-JP" altLang="en-US" sz="1200" dirty="0"/>
              <a:t>ミ</a:t>
            </a:r>
            <a:r>
              <a:rPr kumimoji="1" lang="en-US" altLang="ja-JP" sz="1200" dirty="0"/>
              <a:t>]</a:t>
            </a:r>
            <a:endParaRPr kumimoji="1" lang="ja-JP" altLang="en-US" sz="1200" dirty="0"/>
          </a:p>
        </p:txBody>
      </p:sp>
      <p:sp>
        <p:nvSpPr>
          <p:cNvPr id="53" name="テキスト ボックス 52">
            <a:extLst>
              <a:ext uri="{FF2B5EF4-FFF2-40B4-BE49-F238E27FC236}">
                <a16:creationId xmlns:a16="http://schemas.microsoft.com/office/drawing/2014/main" id="{88CA2DA6-BCC0-4D2F-9071-B3DF4394A09F}"/>
              </a:ext>
            </a:extLst>
          </p:cNvPr>
          <p:cNvSpPr txBox="1"/>
          <p:nvPr/>
        </p:nvSpPr>
        <p:spPr>
          <a:xfrm>
            <a:off x="9801992" y="1686011"/>
            <a:ext cx="816361" cy="276999"/>
          </a:xfrm>
          <a:prstGeom prst="rect">
            <a:avLst/>
          </a:prstGeom>
          <a:noFill/>
        </p:spPr>
        <p:txBody>
          <a:bodyPr wrap="square" rtlCol="0">
            <a:spAutoFit/>
          </a:bodyPr>
          <a:lstStyle/>
          <a:p>
            <a:r>
              <a:rPr kumimoji="1" lang="en-US" altLang="ja-JP" sz="1200" dirty="0"/>
              <a:t>[</a:t>
            </a:r>
            <a:r>
              <a:rPr kumimoji="1" lang="ja-JP" altLang="en-US" sz="1200" dirty="0"/>
              <a:t>ファ</a:t>
            </a:r>
            <a:r>
              <a:rPr kumimoji="1" lang="en-US" altLang="ja-JP" sz="1200" dirty="0"/>
              <a:t>]</a:t>
            </a:r>
            <a:endParaRPr kumimoji="1" lang="ja-JP" altLang="en-US" sz="1200" dirty="0"/>
          </a:p>
        </p:txBody>
      </p:sp>
      <p:grpSp>
        <p:nvGrpSpPr>
          <p:cNvPr id="57" name="グループ化 56">
            <a:extLst>
              <a:ext uri="{FF2B5EF4-FFF2-40B4-BE49-F238E27FC236}">
                <a16:creationId xmlns:a16="http://schemas.microsoft.com/office/drawing/2014/main" id="{51D3906B-1A04-482F-80E3-F2CCB85E9A6A}"/>
              </a:ext>
            </a:extLst>
          </p:cNvPr>
          <p:cNvGrpSpPr/>
          <p:nvPr/>
        </p:nvGrpSpPr>
        <p:grpSpPr>
          <a:xfrm>
            <a:off x="966797" y="1678306"/>
            <a:ext cx="1598831" cy="4199840"/>
            <a:chOff x="966797" y="1678306"/>
            <a:chExt cx="1598831" cy="4199840"/>
          </a:xfrm>
        </p:grpSpPr>
        <mc:AlternateContent xmlns:mc="http://schemas.openxmlformats.org/markup-compatibility/2006" xmlns:a14="http://schemas.microsoft.com/office/drawing/2010/main">
          <mc:Choice Requires="a14">
            <p:sp>
              <p:nvSpPr>
                <p:cNvPr id="15" name="フローチャート: 結合子 14">
                  <a:extLst>
                    <a:ext uri="{FF2B5EF4-FFF2-40B4-BE49-F238E27FC236}">
                      <a16:creationId xmlns:a16="http://schemas.microsoft.com/office/drawing/2014/main" id="{70E2DDBD-0F09-400F-A99E-4B1013EF7FE1}"/>
                    </a:ext>
                  </a:extLst>
                </p:cNvPr>
                <p:cNvSpPr/>
                <p:nvPr/>
              </p:nvSpPr>
              <p:spPr>
                <a:xfrm>
                  <a:off x="1755019" y="2068099"/>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sub/>
                        </m:sSub>
                      </m:oMath>
                    </m:oMathPara>
                  </a14:m>
                  <a:endParaRPr kumimoji="1" lang="ja-JP" altLang="en-US" dirty="0"/>
                </a:p>
              </p:txBody>
            </p:sp>
          </mc:Choice>
          <mc:Fallback xmlns="">
            <p:sp>
              <p:nvSpPr>
                <p:cNvPr id="15" name="フローチャート: 結合子 14">
                  <a:extLst>
                    <a:ext uri="{FF2B5EF4-FFF2-40B4-BE49-F238E27FC236}">
                      <a16:creationId xmlns:a16="http://schemas.microsoft.com/office/drawing/2014/main" id="{70E2DDBD-0F09-400F-A99E-4B1013EF7FE1}"/>
                    </a:ext>
                  </a:extLst>
                </p:cNvPr>
                <p:cNvSpPr>
                  <a:spLocks noRot="1" noChangeAspect="1" noMove="1" noResize="1" noEditPoints="1" noAdjustHandles="1" noChangeArrowheads="1" noChangeShapeType="1" noTextEdit="1"/>
                </p:cNvSpPr>
                <p:nvPr/>
              </p:nvSpPr>
              <p:spPr>
                <a:xfrm>
                  <a:off x="1755019" y="2068099"/>
                  <a:ext cx="742122" cy="742122"/>
                </a:xfrm>
                <a:prstGeom prst="flowChartConnector">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フローチャート: 結合子 15">
                  <a:extLst>
                    <a:ext uri="{FF2B5EF4-FFF2-40B4-BE49-F238E27FC236}">
                      <a16:creationId xmlns:a16="http://schemas.microsoft.com/office/drawing/2014/main" id="{22AA0254-C9DD-42BD-BB4A-246E83E213C0}"/>
                    </a:ext>
                  </a:extLst>
                </p:cNvPr>
                <p:cNvSpPr/>
                <p:nvPr/>
              </p:nvSpPr>
              <p:spPr>
                <a:xfrm>
                  <a:off x="1755019" y="3561336"/>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r>
                          <a:rPr lang="en-US" altLang="ja-JP" b="0" i="1" smtClean="0">
                            <a:latin typeface="Cambria Math" panose="02040503050406030204" pitchFamily="18" charset="0"/>
                          </a:rPr>
                          <m:t>h</m:t>
                        </m:r>
                      </m:oMath>
                    </m:oMathPara>
                  </a14:m>
                  <a:endParaRPr kumimoji="1" lang="ja-JP" altLang="en-US" dirty="0"/>
                </a:p>
              </p:txBody>
            </p:sp>
          </mc:Choice>
          <mc:Fallback xmlns="">
            <p:sp>
              <p:nvSpPr>
                <p:cNvPr id="16" name="フローチャート: 結合子 15">
                  <a:extLst>
                    <a:ext uri="{FF2B5EF4-FFF2-40B4-BE49-F238E27FC236}">
                      <a16:creationId xmlns:a16="http://schemas.microsoft.com/office/drawing/2014/main" id="{22AA0254-C9DD-42BD-BB4A-246E83E213C0}"/>
                    </a:ext>
                  </a:extLst>
                </p:cNvPr>
                <p:cNvSpPr>
                  <a:spLocks noRot="1" noChangeAspect="1" noMove="1" noResize="1" noEditPoints="1" noAdjustHandles="1" noChangeArrowheads="1" noChangeShapeType="1" noTextEdit="1"/>
                </p:cNvSpPr>
                <p:nvPr/>
              </p:nvSpPr>
              <p:spPr>
                <a:xfrm>
                  <a:off x="1755019" y="3561336"/>
                  <a:ext cx="742122" cy="742122"/>
                </a:xfrm>
                <a:prstGeom prst="flowChartConnector">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フローチャート: 結合子 16">
                  <a:extLst>
                    <a:ext uri="{FF2B5EF4-FFF2-40B4-BE49-F238E27FC236}">
                      <a16:creationId xmlns:a16="http://schemas.microsoft.com/office/drawing/2014/main" id="{06D0E3A2-24AF-4A14-9AFA-FB593681D768}"/>
                    </a:ext>
                  </a:extLst>
                </p:cNvPr>
                <p:cNvSpPr/>
                <p:nvPr/>
              </p:nvSpPr>
              <p:spPr>
                <a:xfrm>
                  <a:off x="1755019" y="513602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𝑥</m:t>
                            </m:r>
                          </m:e>
                          <m:sub/>
                        </m:sSub>
                      </m:oMath>
                    </m:oMathPara>
                  </a14:m>
                  <a:endParaRPr kumimoji="1" lang="ja-JP" altLang="en-US" dirty="0"/>
                </a:p>
              </p:txBody>
            </p:sp>
          </mc:Choice>
          <mc:Fallback xmlns="">
            <p:sp>
              <p:nvSpPr>
                <p:cNvPr id="17" name="フローチャート: 結合子 16">
                  <a:extLst>
                    <a:ext uri="{FF2B5EF4-FFF2-40B4-BE49-F238E27FC236}">
                      <a16:creationId xmlns:a16="http://schemas.microsoft.com/office/drawing/2014/main" id="{06D0E3A2-24AF-4A14-9AFA-FB593681D768}"/>
                    </a:ext>
                  </a:extLst>
                </p:cNvPr>
                <p:cNvSpPr>
                  <a:spLocks noRot="1" noChangeAspect="1" noMove="1" noResize="1" noEditPoints="1" noAdjustHandles="1" noChangeArrowheads="1" noChangeShapeType="1" noTextEdit="1"/>
                </p:cNvSpPr>
                <p:nvPr/>
              </p:nvSpPr>
              <p:spPr>
                <a:xfrm>
                  <a:off x="1755019" y="5136024"/>
                  <a:ext cx="742122" cy="742122"/>
                </a:xfrm>
                <a:prstGeom prst="flowChartConnector">
                  <a:avLst/>
                </a:prstGeom>
                <a:blipFill>
                  <a:blip r:embed="rId14"/>
                  <a:stretch>
                    <a:fillRect/>
                  </a:stretch>
                </a:blipFill>
              </p:spPr>
              <p:txBody>
                <a:bodyPr/>
                <a:lstStyle/>
                <a:p>
                  <a:r>
                    <a:rPr lang="ja-JP" altLang="en-US">
                      <a:noFill/>
                    </a:rPr>
                    <a:t> </a:t>
                  </a:r>
                </a:p>
              </p:txBody>
            </p:sp>
          </mc:Fallback>
        </mc:AlternateContent>
        <p:sp>
          <p:nvSpPr>
            <p:cNvPr id="32" name="矢印: 右カーブ 31">
              <a:extLst>
                <a:ext uri="{FF2B5EF4-FFF2-40B4-BE49-F238E27FC236}">
                  <a16:creationId xmlns:a16="http://schemas.microsoft.com/office/drawing/2014/main" id="{3605700D-E22F-4FC9-ADE5-29EE566B69A9}"/>
                </a:ext>
              </a:extLst>
            </p:cNvPr>
            <p:cNvSpPr/>
            <p:nvPr/>
          </p:nvSpPr>
          <p:spPr>
            <a:xfrm>
              <a:off x="966797" y="3308773"/>
              <a:ext cx="719735" cy="874458"/>
            </a:xfrm>
            <a:prstGeom prst="curved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矢印: 右 32">
              <a:extLst>
                <a:ext uri="{FF2B5EF4-FFF2-40B4-BE49-F238E27FC236}">
                  <a16:creationId xmlns:a16="http://schemas.microsoft.com/office/drawing/2014/main" id="{073ED9D8-871E-4147-8C3B-F2B66E8D687A}"/>
                </a:ext>
              </a:extLst>
            </p:cNvPr>
            <p:cNvSpPr/>
            <p:nvPr/>
          </p:nvSpPr>
          <p:spPr>
            <a:xfrm rot="16200000">
              <a:off x="1845176" y="2911876"/>
              <a:ext cx="561809" cy="51712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12F8B5F9-840B-4BCD-A4F8-993F111371B1}"/>
                </a:ext>
              </a:extLst>
            </p:cNvPr>
            <p:cNvSpPr/>
            <p:nvPr/>
          </p:nvSpPr>
          <p:spPr>
            <a:xfrm rot="16200000">
              <a:off x="1845177" y="4407817"/>
              <a:ext cx="561809" cy="5171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5BE1862F-6F9E-4D3A-8CB3-45BDD8A18102}"/>
                </a:ext>
              </a:extLst>
            </p:cNvPr>
            <p:cNvSpPr txBox="1"/>
            <p:nvPr/>
          </p:nvSpPr>
          <p:spPr>
            <a:xfrm>
              <a:off x="1755019" y="1678306"/>
              <a:ext cx="810609" cy="307777"/>
            </a:xfrm>
            <a:prstGeom prst="rect">
              <a:avLst/>
            </a:prstGeom>
            <a:noFill/>
          </p:spPr>
          <p:txBody>
            <a:bodyPr wrap="square" rtlCol="0">
              <a:spAutoFit/>
            </a:bodyPr>
            <a:lstStyle/>
            <a:p>
              <a:r>
                <a:rPr kumimoji="1" lang="ja-JP" altLang="en-US" sz="1400" dirty="0"/>
                <a:t>中間層</a:t>
              </a:r>
            </a:p>
          </p:txBody>
        </p:sp>
      </p:grpSp>
    </p:spTree>
    <p:extLst>
      <p:ext uri="{BB962C8B-B14F-4D97-AF65-F5344CB8AC3E}">
        <p14:creationId xmlns:p14="http://schemas.microsoft.com/office/powerpoint/2010/main" val="37113827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left)">
                                      <p:cBhvr>
                                        <p:cTn id="20" dur="500"/>
                                        <p:tgtEl>
                                          <p:spTgt spid="4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left)">
                                      <p:cBhvr>
                                        <p:cTn id="29" dur="500"/>
                                        <p:tgtEl>
                                          <p:spTgt spid="4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left)">
                                      <p:cBhvr>
                                        <p:cTn id="47" dur="500"/>
                                        <p:tgtEl>
                                          <p:spTgt spid="4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left)">
                                      <p:cBhvr>
                                        <p:cTn id="68" dur="500"/>
                                        <p:tgtEl>
                                          <p:spTgt spid="8"/>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left)">
                                      <p:cBhvr>
                                        <p:cTn id="71" dur="500"/>
                                        <p:tgtEl>
                                          <p:spTgt spid="3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left)">
                                      <p:cBhvr>
                                        <p:cTn id="74" dur="5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arn(outVertical)">
                                      <p:cBhvr>
                                        <p:cTn id="79" dur="500"/>
                                        <p:tgtEl>
                                          <p:spTgt spid="48"/>
                                        </p:tgtEl>
                                      </p:cBhvr>
                                    </p:animEffect>
                                  </p:childTnLst>
                                </p:cTn>
                              </p:par>
                              <p:par>
                                <p:cTn id="80" presetID="16" presetClass="entr" presetSubtype="37"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outVertical)">
                                      <p:cBhvr>
                                        <p:cTn id="82" dur="500"/>
                                        <p:tgtEl>
                                          <p:spTgt spid="49"/>
                                        </p:tgtEl>
                                      </p:cBhvr>
                                    </p:animEffect>
                                  </p:childTnLst>
                                </p:cTn>
                              </p:par>
                              <p:par>
                                <p:cTn id="83" presetID="16" presetClass="entr" presetSubtype="37"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barn(outVertical)">
                                      <p:cBhvr>
                                        <p:cTn id="85" dur="500"/>
                                        <p:tgtEl>
                                          <p:spTgt spid="50"/>
                                        </p:tgtEl>
                                      </p:cBhvr>
                                    </p:animEffect>
                                  </p:childTnLst>
                                </p:cTn>
                              </p:par>
                              <p:par>
                                <p:cTn id="86" presetID="16" presetClass="entr" presetSubtype="37"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barn(outVertical)">
                                      <p:cBhvr>
                                        <p:cTn id="88" dur="500"/>
                                        <p:tgtEl>
                                          <p:spTgt spid="52"/>
                                        </p:tgtEl>
                                      </p:cBhvr>
                                    </p:animEffect>
                                  </p:childTnLst>
                                </p:cTn>
                              </p:par>
                              <p:par>
                                <p:cTn id="89" presetID="16" presetClass="entr" presetSubtype="37"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barn(outVertical)">
                                      <p:cBhvr>
                                        <p:cTn id="91" dur="500"/>
                                        <p:tgtEl>
                                          <p:spTgt spid="53"/>
                                        </p:tgtEl>
                                      </p:cBhvr>
                                    </p:animEffect>
                                  </p:childTnLst>
                                </p:cTn>
                              </p:par>
                              <p:par>
                                <p:cTn id="92" presetID="16" presetClass="entr" presetSubtype="37"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barn(outVertical)">
                                      <p:cBhvr>
                                        <p:cTn id="9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7" grpId="0"/>
      <p:bldP spid="38" grpId="0" animBg="1"/>
      <p:bldP spid="39" grpId="0" animBg="1"/>
      <p:bldP spid="40" grpId="0" animBg="1"/>
      <p:bldP spid="41" grpId="0" animBg="1"/>
      <p:bldP spid="42" grpId="0" animBg="1"/>
      <p:bldP spid="43" grpId="0" animBg="1"/>
      <p:bldP spid="44" grpId="0" animBg="1"/>
      <p:bldP spid="45" grpId="0" animBg="1"/>
      <p:bldP spid="46" grpId="0" animBg="1"/>
      <p:bldP spid="48" grpId="0"/>
      <p:bldP spid="49" grpId="0"/>
      <p:bldP spid="50" grpId="0"/>
      <p:bldP spid="51" grpId="0"/>
      <p:bldP spid="52"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 (</a:t>
            </a:r>
            <a:r>
              <a:rPr lang="ja-JP" altLang="en-US" dirty="0"/>
              <a:t>長・短期記憶</a:t>
            </a:r>
            <a:r>
              <a:rPr kumimoji="1" lang="en-US" altLang="ja-JP" dirty="0"/>
              <a:t>)</a:t>
            </a:r>
            <a:r>
              <a:rPr kumimoji="1" lang="ja-JP" altLang="en-US" dirty="0"/>
              <a:t>について</a:t>
            </a:r>
          </a:p>
        </p:txBody>
      </p:sp>
      <p:sp>
        <p:nvSpPr>
          <p:cNvPr id="12" name="フローチャート: 処理 11">
            <a:extLst>
              <a:ext uri="{FF2B5EF4-FFF2-40B4-BE49-F238E27FC236}">
                <a16:creationId xmlns:a16="http://schemas.microsoft.com/office/drawing/2014/main" id="{55A1C6B4-A8C7-4C92-A571-734392CCDCC6}"/>
              </a:ext>
            </a:extLst>
          </p:cNvPr>
          <p:cNvSpPr/>
          <p:nvPr/>
        </p:nvSpPr>
        <p:spPr>
          <a:xfrm>
            <a:off x="1574274" y="3509895"/>
            <a:ext cx="862757" cy="874458"/>
          </a:xfrm>
          <a:prstGeom prst="flowChartProcess">
            <a:avLst/>
          </a:prstGeom>
          <a:ln>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859B3F69-B3F7-420A-A51B-370BE641AA6C}"/>
              </a:ext>
            </a:extLst>
          </p:cNvPr>
          <p:cNvGrpSpPr/>
          <p:nvPr/>
        </p:nvGrpSpPr>
        <p:grpSpPr>
          <a:xfrm>
            <a:off x="838200" y="1690688"/>
            <a:ext cx="1598831" cy="4199840"/>
            <a:chOff x="966797" y="1678306"/>
            <a:chExt cx="1598831" cy="4199840"/>
          </a:xfrm>
        </p:grpSpPr>
        <mc:AlternateContent xmlns:mc="http://schemas.openxmlformats.org/markup-compatibility/2006" xmlns:a14="http://schemas.microsoft.com/office/drawing/2010/main">
          <mc:Choice Requires="a14">
            <p:sp>
              <p:nvSpPr>
                <p:cNvPr id="5" name="フローチャート: 結合子 4">
                  <a:extLst>
                    <a:ext uri="{FF2B5EF4-FFF2-40B4-BE49-F238E27FC236}">
                      <a16:creationId xmlns:a16="http://schemas.microsoft.com/office/drawing/2014/main" id="{5FBACB65-A341-4627-B79E-A412F1D96F2E}"/>
                    </a:ext>
                  </a:extLst>
                </p:cNvPr>
                <p:cNvSpPr/>
                <p:nvPr/>
              </p:nvSpPr>
              <p:spPr>
                <a:xfrm>
                  <a:off x="1755019" y="2068099"/>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sub/>
                        </m:sSub>
                      </m:oMath>
                    </m:oMathPara>
                  </a14:m>
                  <a:endParaRPr kumimoji="1" lang="ja-JP" altLang="en-US" dirty="0"/>
                </a:p>
              </p:txBody>
            </p:sp>
          </mc:Choice>
          <mc:Fallback xmlns="">
            <p:sp>
              <p:nvSpPr>
                <p:cNvPr id="5" name="フローチャート: 結合子 4">
                  <a:extLst>
                    <a:ext uri="{FF2B5EF4-FFF2-40B4-BE49-F238E27FC236}">
                      <a16:creationId xmlns:a16="http://schemas.microsoft.com/office/drawing/2014/main" id="{5FBACB65-A341-4627-B79E-A412F1D96F2E}"/>
                    </a:ext>
                  </a:extLst>
                </p:cNvPr>
                <p:cNvSpPr>
                  <a:spLocks noRot="1" noChangeAspect="1" noMove="1" noResize="1" noEditPoints="1" noAdjustHandles="1" noChangeArrowheads="1" noChangeShapeType="1" noTextEdit="1"/>
                </p:cNvSpPr>
                <p:nvPr/>
              </p:nvSpPr>
              <p:spPr>
                <a:xfrm>
                  <a:off x="1755019" y="2068099"/>
                  <a:ext cx="742122" cy="742122"/>
                </a:xfrm>
                <a:prstGeom prst="flowChartConnector">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フローチャート: 結合子 5">
                  <a:extLst>
                    <a:ext uri="{FF2B5EF4-FFF2-40B4-BE49-F238E27FC236}">
                      <a16:creationId xmlns:a16="http://schemas.microsoft.com/office/drawing/2014/main" id="{1BF8567D-3187-4CBE-8E5D-61B5A4645309}"/>
                    </a:ext>
                  </a:extLst>
                </p:cNvPr>
                <p:cNvSpPr/>
                <p:nvPr/>
              </p:nvSpPr>
              <p:spPr>
                <a:xfrm>
                  <a:off x="1755019" y="3561336"/>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r>
                          <a:rPr lang="en-US" altLang="ja-JP" b="0" i="1" smtClean="0">
                            <a:latin typeface="Cambria Math" panose="02040503050406030204" pitchFamily="18" charset="0"/>
                          </a:rPr>
                          <m:t>h</m:t>
                        </m:r>
                      </m:oMath>
                    </m:oMathPara>
                  </a14:m>
                  <a:endParaRPr kumimoji="1" lang="ja-JP" altLang="en-US" dirty="0"/>
                </a:p>
              </p:txBody>
            </p:sp>
          </mc:Choice>
          <mc:Fallback xmlns="">
            <p:sp>
              <p:nvSpPr>
                <p:cNvPr id="6" name="フローチャート: 結合子 5">
                  <a:extLst>
                    <a:ext uri="{FF2B5EF4-FFF2-40B4-BE49-F238E27FC236}">
                      <a16:creationId xmlns:a16="http://schemas.microsoft.com/office/drawing/2014/main" id="{1BF8567D-3187-4CBE-8E5D-61B5A4645309}"/>
                    </a:ext>
                  </a:extLst>
                </p:cNvPr>
                <p:cNvSpPr>
                  <a:spLocks noRot="1" noChangeAspect="1" noMove="1" noResize="1" noEditPoints="1" noAdjustHandles="1" noChangeArrowheads="1" noChangeShapeType="1" noTextEdit="1"/>
                </p:cNvSpPr>
                <p:nvPr/>
              </p:nvSpPr>
              <p:spPr>
                <a:xfrm>
                  <a:off x="1755019" y="3561336"/>
                  <a:ext cx="742122" cy="742122"/>
                </a:xfrm>
                <a:prstGeom prst="flowChartConnector">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フローチャート: 結合子 6">
                  <a:extLst>
                    <a:ext uri="{FF2B5EF4-FFF2-40B4-BE49-F238E27FC236}">
                      <a16:creationId xmlns:a16="http://schemas.microsoft.com/office/drawing/2014/main" id="{1A00C81F-14AC-41E7-82FC-D64CB3544A08}"/>
                    </a:ext>
                  </a:extLst>
                </p:cNvPr>
                <p:cNvSpPr/>
                <p:nvPr/>
              </p:nvSpPr>
              <p:spPr>
                <a:xfrm>
                  <a:off x="1755019" y="513602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𝑥</m:t>
                            </m:r>
                          </m:e>
                          <m:sub/>
                        </m:sSub>
                      </m:oMath>
                    </m:oMathPara>
                  </a14:m>
                  <a:endParaRPr kumimoji="1" lang="ja-JP" altLang="en-US" dirty="0"/>
                </a:p>
              </p:txBody>
            </p:sp>
          </mc:Choice>
          <mc:Fallback xmlns="">
            <p:sp>
              <p:nvSpPr>
                <p:cNvPr id="7" name="フローチャート: 結合子 6">
                  <a:extLst>
                    <a:ext uri="{FF2B5EF4-FFF2-40B4-BE49-F238E27FC236}">
                      <a16:creationId xmlns:a16="http://schemas.microsoft.com/office/drawing/2014/main" id="{1A00C81F-14AC-41E7-82FC-D64CB3544A08}"/>
                    </a:ext>
                  </a:extLst>
                </p:cNvPr>
                <p:cNvSpPr>
                  <a:spLocks noRot="1" noChangeAspect="1" noMove="1" noResize="1" noEditPoints="1" noAdjustHandles="1" noChangeArrowheads="1" noChangeShapeType="1" noTextEdit="1"/>
                </p:cNvSpPr>
                <p:nvPr/>
              </p:nvSpPr>
              <p:spPr>
                <a:xfrm>
                  <a:off x="1755019" y="5136024"/>
                  <a:ext cx="742122" cy="742122"/>
                </a:xfrm>
                <a:prstGeom prst="flowChartConnector">
                  <a:avLst/>
                </a:prstGeom>
                <a:blipFill>
                  <a:blip r:embed="rId4"/>
                  <a:stretch>
                    <a:fillRect/>
                  </a:stretch>
                </a:blipFill>
              </p:spPr>
              <p:txBody>
                <a:bodyPr/>
                <a:lstStyle/>
                <a:p>
                  <a:r>
                    <a:rPr lang="ja-JP" altLang="en-US">
                      <a:noFill/>
                    </a:rPr>
                    <a:t> </a:t>
                  </a:r>
                </a:p>
              </p:txBody>
            </p:sp>
          </mc:Fallback>
        </mc:AlternateContent>
        <p:sp>
          <p:nvSpPr>
            <p:cNvPr id="8" name="矢印: 右カーブ 7">
              <a:extLst>
                <a:ext uri="{FF2B5EF4-FFF2-40B4-BE49-F238E27FC236}">
                  <a16:creationId xmlns:a16="http://schemas.microsoft.com/office/drawing/2014/main" id="{F5E90A0F-EA25-4850-820B-6CB34288EAD3}"/>
                </a:ext>
              </a:extLst>
            </p:cNvPr>
            <p:cNvSpPr/>
            <p:nvPr/>
          </p:nvSpPr>
          <p:spPr>
            <a:xfrm>
              <a:off x="966797" y="3308773"/>
              <a:ext cx="719735" cy="874458"/>
            </a:xfrm>
            <a:prstGeom prst="curved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 8">
              <a:extLst>
                <a:ext uri="{FF2B5EF4-FFF2-40B4-BE49-F238E27FC236}">
                  <a16:creationId xmlns:a16="http://schemas.microsoft.com/office/drawing/2014/main" id="{D3CDD69F-FAE9-476B-B8AE-EB41ACF029D7}"/>
                </a:ext>
              </a:extLst>
            </p:cNvPr>
            <p:cNvSpPr/>
            <p:nvPr/>
          </p:nvSpPr>
          <p:spPr>
            <a:xfrm rot="16200000">
              <a:off x="1845176" y="2911876"/>
              <a:ext cx="561809" cy="51712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96F8C2E-6A4F-4049-8929-0DF2E18E1A32}"/>
                </a:ext>
              </a:extLst>
            </p:cNvPr>
            <p:cNvSpPr/>
            <p:nvPr/>
          </p:nvSpPr>
          <p:spPr>
            <a:xfrm rot="16200000">
              <a:off x="1845177" y="4407817"/>
              <a:ext cx="561809" cy="5171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BF57589-5FCD-49F2-B738-960B1F46FB7F}"/>
                </a:ext>
              </a:extLst>
            </p:cNvPr>
            <p:cNvSpPr txBox="1"/>
            <p:nvPr/>
          </p:nvSpPr>
          <p:spPr>
            <a:xfrm>
              <a:off x="1755019" y="1678306"/>
              <a:ext cx="810609" cy="307777"/>
            </a:xfrm>
            <a:prstGeom prst="rect">
              <a:avLst/>
            </a:prstGeom>
            <a:noFill/>
          </p:spPr>
          <p:txBody>
            <a:bodyPr wrap="square" rtlCol="0">
              <a:spAutoFit/>
            </a:bodyPr>
            <a:lstStyle/>
            <a:p>
              <a:r>
                <a:rPr kumimoji="1" lang="ja-JP" altLang="en-US" sz="1400" dirty="0"/>
                <a:t>中間層</a:t>
              </a:r>
            </a:p>
          </p:txBody>
        </p:sp>
      </p:grpSp>
      <p:sp>
        <p:nvSpPr>
          <p:cNvPr id="13" name="矢印: 右 12">
            <a:extLst>
              <a:ext uri="{FF2B5EF4-FFF2-40B4-BE49-F238E27FC236}">
                <a16:creationId xmlns:a16="http://schemas.microsoft.com/office/drawing/2014/main" id="{C0667246-B4A4-43F6-9406-9339C52F44F0}"/>
              </a:ext>
            </a:extLst>
          </p:cNvPr>
          <p:cNvSpPr/>
          <p:nvPr/>
        </p:nvSpPr>
        <p:spPr>
          <a:xfrm>
            <a:off x="2574524" y="3758384"/>
            <a:ext cx="1083076" cy="342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5BBF2D7-9DF5-4E40-ADF6-2AF66D473B07}"/>
              </a:ext>
            </a:extLst>
          </p:cNvPr>
          <p:cNvGrpSpPr/>
          <p:nvPr/>
        </p:nvGrpSpPr>
        <p:grpSpPr>
          <a:xfrm>
            <a:off x="8655728" y="3575447"/>
            <a:ext cx="2965142" cy="1414877"/>
            <a:chOff x="8655728" y="3575447"/>
            <a:chExt cx="2965142" cy="1414877"/>
          </a:xfrm>
        </p:grpSpPr>
        <p:sp>
          <p:nvSpPr>
            <p:cNvPr id="16" name="テキスト ボックス 15">
              <a:extLst>
                <a:ext uri="{FF2B5EF4-FFF2-40B4-BE49-F238E27FC236}">
                  <a16:creationId xmlns:a16="http://schemas.microsoft.com/office/drawing/2014/main" id="{E781B5AB-7BAE-4446-9FD4-851FC454F5EF}"/>
                </a:ext>
              </a:extLst>
            </p:cNvPr>
            <p:cNvSpPr txBox="1"/>
            <p:nvPr/>
          </p:nvSpPr>
          <p:spPr>
            <a:xfrm>
              <a:off x="8655728" y="3575447"/>
              <a:ext cx="2965142" cy="369332"/>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f</a:t>
              </a:r>
              <a:r>
                <a:rPr kumimoji="1" lang="en-US" altLang="ja-JP" dirty="0"/>
                <a:t>orget gate</a:t>
              </a:r>
            </a:p>
          </p:txBody>
        </p:sp>
        <p:sp>
          <p:nvSpPr>
            <p:cNvPr id="17" name="テキスト ボックス 16">
              <a:extLst>
                <a:ext uri="{FF2B5EF4-FFF2-40B4-BE49-F238E27FC236}">
                  <a16:creationId xmlns:a16="http://schemas.microsoft.com/office/drawing/2014/main" id="{1D25F38D-0746-447E-ADF8-7AF06A201D90}"/>
                </a:ext>
              </a:extLst>
            </p:cNvPr>
            <p:cNvSpPr txBox="1"/>
            <p:nvPr/>
          </p:nvSpPr>
          <p:spPr>
            <a:xfrm>
              <a:off x="8842159" y="4066994"/>
              <a:ext cx="2778711" cy="923330"/>
            </a:xfrm>
            <a:prstGeom prst="rect">
              <a:avLst/>
            </a:prstGeom>
            <a:noFill/>
          </p:spPr>
          <p:txBody>
            <a:bodyPr wrap="square" rtlCol="0">
              <a:spAutoFit/>
            </a:bodyPr>
            <a:lstStyle/>
            <a:p>
              <a:r>
                <a:rPr lang="ja-JP" altLang="en-US" dirty="0"/>
                <a:t>出力する情報と出力させない情報を決める</a:t>
              </a:r>
              <a:endParaRPr lang="en-US" altLang="ja-JP" dirty="0"/>
            </a:p>
            <a:p>
              <a:endParaRPr kumimoji="1" lang="ja-JP" altLang="en-US" dirty="0"/>
            </a:p>
          </p:txBody>
        </p:sp>
      </p:grpSp>
      <p:grpSp>
        <p:nvGrpSpPr>
          <p:cNvPr id="19" name="グループ化 18">
            <a:extLst>
              <a:ext uri="{FF2B5EF4-FFF2-40B4-BE49-F238E27FC236}">
                <a16:creationId xmlns:a16="http://schemas.microsoft.com/office/drawing/2014/main" id="{13986F4B-81F0-4DDE-AE0B-5636914456C7}"/>
              </a:ext>
            </a:extLst>
          </p:cNvPr>
          <p:cNvGrpSpPr/>
          <p:nvPr/>
        </p:nvGrpSpPr>
        <p:grpSpPr>
          <a:xfrm>
            <a:off x="4033837" y="2224761"/>
            <a:ext cx="8472200" cy="3409950"/>
            <a:chOff x="4033837" y="2224761"/>
            <a:chExt cx="8472200" cy="3409950"/>
          </a:xfrm>
        </p:grpSpPr>
        <p:pic>
          <p:nvPicPr>
            <p:cNvPr id="15" name="図 14">
              <a:extLst>
                <a:ext uri="{FF2B5EF4-FFF2-40B4-BE49-F238E27FC236}">
                  <a16:creationId xmlns:a16="http://schemas.microsoft.com/office/drawing/2014/main" id="{FDCC939C-CB42-421B-9E17-AAD2C3A29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3837" y="2224761"/>
              <a:ext cx="4124325" cy="3409950"/>
            </a:xfrm>
            <a:prstGeom prst="rect">
              <a:avLst/>
            </a:prstGeom>
          </p:spPr>
        </p:pic>
        <p:sp>
          <p:nvSpPr>
            <p:cNvPr id="18" name="テキスト ボックス 17">
              <a:extLst>
                <a:ext uri="{FF2B5EF4-FFF2-40B4-BE49-F238E27FC236}">
                  <a16:creationId xmlns:a16="http://schemas.microsoft.com/office/drawing/2014/main" id="{0E30AC48-39F1-4BBD-BAC0-7DF8BCE41535}"/>
                </a:ext>
              </a:extLst>
            </p:cNvPr>
            <p:cNvSpPr txBox="1"/>
            <p:nvPr/>
          </p:nvSpPr>
          <p:spPr>
            <a:xfrm>
              <a:off x="7365867" y="4990324"/>
              <a:ext cx="5140170" cy="276999"/>
            </a:xfrm>
            <a:prstGeom prst="rect">
              <a:avLst/>
            </a:prstGeom>
            <a:noFill/>
          </p:spPr>
          <p:txBody>
            <a:bodyPr wrap="square" rtlCol="0">
              <a:spAutoFit/>
            </a:bodyPr>
            <a:lstStyle/>
            <a:p>
              <a:r>
                <a:rPr kumimoji="1" lang="en-US" altLang="ja-JP" sz="1200" dirty="0" err="1">
                  <a:hlinkClick r:id="rId6"/>
                </a:rPr>
                <a:t>Qiita</a:t>
              </a:r>
              <a:r>
                <a:rPr kumimoji="1" lang="en-US" altLang="ja-JP" sz="1200" dirty="0"/>
                <a:t> </a:t>
              </a:r>
              <a:r>
                <a:rPr kumimoji="1" lang="ja-JP" altLang="en-US" sz="1200" dirty="0"/>
                <a:t>より引用</a:t>
              </a:r>
            </a:p>
          </p:txBody>
        </p:sp>
      </p:grpSp>
    </p:spTree>
    <p:extLst>
      <p:ext uri="{BB962C8B-B14F-4D97-AF65-F5344CB8AC3E}">
        <p14:creationId xmlns:p14="http://schemas.microsoft.com/office/powerpoint/2010/main" val="1913493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74454-D844-4A22-BF34-332BED72D544}"/>
              </a:ext>
            </a:extLst>
          </p:cNvPr>
          <p:cNvSpPr>
            <a:spLocks noGrp="1"/>
          </p:cNvSpPr>
          <p:nvPr>
            <p:ph type="ctrTitle"/>
          </p:nvPr>
        </p:nvSpPr>
        <p:spPr>
          <a:xfrm>
            <a:off x="875727" y="310202"/>
            <a:ext cx="9144000" cy="1314450"/>
          </a:xfrm>
        </p:spPr>
        <p:txBody>
          <a:bodyPr>
            <a:normAutofit/>
          </a:bodyPr>
          <a:lstStyle/>
          <a:p>
            <a:pPr algn="l"/>
            <a:r>
              <a:rPr kumimoji="1" lang="en-US" altLang="ja-JP" dirty="0"/>
              <a:t>AI</a:t>
            </a:r>
            <a:r>
              <a:rPr lang="ja-JP" altLang="en-US" dirty="0"/>
              <a:t>について</a:t>
            </a:r>
            <a:endParaRPr kumimoji="1" lang="ja-JP" altLang="en-US" dirty="0"/>
          </a:p>
        </p:txBody>
      </p:sp>
      <p:sp>
        <p:nvSpPr>
          <p:cNvPr id="4" name="テキスト ボックス 3">
            <a:extLst>
              <a:ext uri="{FF2B5EF4-FFF2-40B4-BE49-F238E27FC236}">
                <a16:creationId xmlns:a16="http://schemas.microsoft.com/office/drawing/2014/main" id="{049B4402-B3E7-4BF5-A2EC-DDBCFFE4FB80}"/>
              </a:ext>
            </a:extLst>
          </p:cNvPr>
          <p:cNvSpPr txBox="1"/>
          <p:nvPr/>
        </p:nvSpPr>
        <p:spPr>
          <a:xfrm>
            <a:off x="374072" y="2104824"/>
            <a:ext cx="11471563"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ゲーム音楽の</a:t>
            </a:r>
            <a:r>
              <a:rPr lang="en-US" altLang="ja-JP" sz="2400" dirty="0"/>
              <a:t>midi</a:t>
            </a:r>
            <a:r>
              <a:rPr lang="ja-JP" altLang="en-US" sz="2400" dirty="0"/>
              <a:t>ファイルのなかに出現する音のパターンを学習</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入力されたメロディにつなげて</a:t>
            </a:r>
            <a:r>
              <a:rPr lang="en-US" altLang="ja-JP" sz="2400" dirty="0"/>
              <a:t>AI</a:t>
            </a:r>
            <a:r>
              <a:rPr lang="ja-JP" altLang="en-US" sz="2400" dirty="0"/>
              <a:t>が音を自動的に作る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LSTM</a:t>
            </a:r>
            <a:r>
              <a:rPr lang="ja-JP" altLang="en-US" sz="2400" dirty="0"/>
              <a:t>を用いた</a:t>
            </a:r>
            <a:r>
              <a:rPr lang="en-US" altLang="ja-JP" sz="2400" dirty="0"/>
              <a:t>DNN</a:t>
            </a:r>
            <a:r>
              <a:rPr lang="ja-JP" altLang="en-US" sz="2400" dirty="0"/>
              <a:t>を使った機械学習を</a:t>
            </a:r>
            <a:r>
              <a:rPr lang="en-US" altLang="ja-JP" sz="2400" dirty="0"/>
              <a:t>python</a:t>
            </a:r>
            <a:r>
              <a:rPr lang="ja-JP" altLang="en-US" sz="2400" dirty="0"/>
              <a:t>で実装する</a:t>
            </a:r>
            <a:endParaRPr lang="en-US" altLang="ja-JP" sz="2400" dirty="0"/>
          </a:p>
          <a:p>
            <a:pPr lvl="1"/>
            <a:endParaRPr lang="en-US" altLang="ja-JP" sz="2400" dirty="0"/>
          </a:p>
        </p:txBody>
      </p:sp>
    </p:spTree>
    <p:extLst>
      <p:ext uri="{BB962C8B-B14F-4D97-AF65-F5344CB8AC3E}">
        <p14:creationId xmlns:p14="http://schemas.microsoft.com/office/powerpoint/2010/main" val="16181084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18024-A4EE-4EEA-8916-177105FDF5DB}"/>
              </a:ext>
            </a:extLst>
          </p:cNvPr>
          <p:cNvSpPr>
            <a:spLocks noGrp="1"/>
          </p:cNvSpPr>
          <p:nvPr>
            <p:ph type="ctrTitle"/>
          </p:nvPr>
        </p:nvSpPr>
        <p:spPr>
          <a:xfrm>
            <a:off x="228600" y="152400"/>
            <a:ext cx="9144000" cy="1892300"/>
          </a:xfrm>
        </p:spPr>
        <p:txBody>
          <a:bodyPr/>
          <a:lstStyle/>
          <a:p>
            <a:pPr algn="l"/>
            <a:r>
              <a:rPr lang="ja-JP" altLang="en-US" b="1" dirty="0"/>
              <a:t>現在の進捗状況</a:t>
            </a:r>
            <a:br>
              <a:rPr lang="ja-JP" altLang="en-US" b="1" dirty="0"/>
            </a:br>
            <a:endParaRPr kumimoji="1" lang="ja-JP" altLang="en-US" dirty="0"/>
          </a:p>
        </p:txBody>
      </p:sp>
      <p:sp>
        <p:nvSpPr>
          <p:cNvPr id="3" name="字幕 2">
            <a:extLst>
              <a:ext uri="{FF2B5EF4-FFF2-40B4-BE49-F238E27FC236}">
                <a16:creationId xmlns:a16="http://schemas.microsoft.com/office/drawing/2014/main" id="{A731940E-22B5-4EFD-B618-97DBC4C20D6A}"/>
              </a:ext>
            </a:extLst>
          </p:cNvPr>
          <p:cNvSpPr>
            <a:spLocks noGrp="1"/>
          </p:cNvSpPr>
          <p:nvPr>
            <p:ph type="subTitle" idx="1"/>
          </p:nvPr>
        </p:nvSpPr>
        <p:spPr>
          <a:xfrm>
            <a:off x="737936" y="1773238"/>
            <a:ext cx="10857163" cy="4475162"/>
          </a:xfrm>
        </p:spPr>
        <p:txBody>
          <a:bodyPr>
            <a:normAutofit/>
          </a:bodyPr>
          <a:lstStyle/>
          <a:p>
            <a:pPr marL="342900" indent="-342900" algn="l">
              <a:buFont typeface="Arial" panose="020B0604020202020204" pitchFamily="34" charset="0"/>
              <a:buChar char="•"/>
            </a:pPr>
            <a:r>
              <a:rPr kumimoji="1" lang="en-US" altLang="ja-JP" sz="2800" dirty="0"/>
              <a:t>GitHub</a:t>
            </a:r>
            <a:r>
              <a:rPr lang="ja-JP" altLang="en-US" sz="2800" dirty="0"/>
              <a:t>を使って</a:t>
            </a:r>
            <a:r>
              <a:rPr kumimoji="1" lang="ja-JP" altLang="en-US" sz="2800" dirty="0"/>
              <a:t>開発を進めております</a:t>
            </a:r>
            <a:endParaRPr kumimoji="1" lang="en-US" altLang="ja-JP" sz="2800" dirty="0"/>
          </a:p>
          <a:p>
            <a:pPr marL="800100" lvl="1" indent="-342900" algn="l">
              <a:buFont typeface="Arial" panose="020B0604020202020204" pitchFamily="34" charset="0"/>
              <a:buChar char="•"/>
            </a:pPr>
            <a:r>
              <a:rPr lang="en-US" altLang="ja-JP" sz="2400" dirty="0"/>
              <a:t>yoshitake266/bitComposer_prj</a:t>
            </a:r>
            <a:endParaRPr kumimoji="1" lang="en-US" altLang="ja-JP" sz="2400" dirty="0"/>
          </a:p>
          <a:p>
            <a:pPr marL="342900" indent="-342900" algn="l">
              <a:buFont typeface="Arial" panose="020B0604020202020204" pitchFamily="34" charset="0"/>
              <a:buChar char="•"/>
            </a:pPr>
            <a:r>
              <a:rPr lang="ja-JP" altLang="en-US" sz="2800" dirty="0"/>
              <a:t>サーバを起動して</a:t>
            </a:r>
            <a:r>
              <a:rPr lang="en-US" altLang="ja-JP" sz="2800" dirty="0"/>
              <a:t>Web</a:t>
            </a:r>
            <a:r>
              <a:rPr lang="ja-JP" altLang="en-US" sz="2800" dirty="0"/>
              <a:t>サイトを立ち上げることができます。</a:t>
            </a:r>
            <a:endParaRPr lang="en-US" altLang="ja-JP" sz="2800" dirty="0"/>
          </a:p>
          <a:p>
            <a:pPr algn="l"/>
            <a:endParaRPr lang="en-US" altLang="ja-JP" sz="2800" dirty="0"/>
          </a:p>
          <a:p>
            <a:pPr algn="l"/>
            <a:r>
              <a:rPr lang="ja-JP" altLang="en-US" sz="2800" dirty="0"/>
              <a:t>これからやること</a:t>
            </a:r>
            <a:endParaRPr lang="en-US" altLang="ja-JP" sz="2800" dirty="0"/>
          </a:p>
          <a:p>
            <a:pPr marL="457200" indent="-457200" algn="l">
              <a:buFont typeface="Arial" panose="020B0604020202020204" pitchFamily="34" charset="0"/>
              <a:buChar char="•"/>
            </a:pPr>
            <a:r>
              <a:rPr lang="en-US" altLang="ja-JP" sz="2800" dirty="0"/>
              <a:t>AI</a:t>
            </a:r>
            <a:r>
              <a:rPr kumimoji="1" lang="ja-JP" altLang="en-US" sz="2800" dirty="0"/>
              <a:t>学習モデルの作成</a:t>
            </a:r>
            <a:endParaRPr kumimoji="1" lang="en-US" altLang="ja-JP" sz="2800" dirty="0"/>
          </a:p>
          <a:p>
            <a:pPr marL="457200" indent="-457200" algn="l">
              <a:buFont typeface="Arial" panose="020B0604020202020204" pitchFamily="34" charset="0"/>
              <a:buChar char="•"/>
            </a:pPr>
            <a:r>
              <a:rPr lang="ja-JP" altLang="en-US" sz="2800" dirty="0"/>
              <a:t>音楽ファイルのやり取りするプログラム</a:t>
            </a:r>
            <a:endParaRPr lang="en-US" altLang="ja-JP" sz="2800" dirty="0"/>
          </a:p>
          <a:p>
            <a:pPr marL="457200" indent="-457200" algn="l">
              <a:buFont typeface="Arial" panose="020B0604020202020204" pitchFamily="34" charset="0"/>
              <a:buChar char="•"/>
            </a:pPr>
            <a:r>
              <a:rPr lang="en-US" altLang="ja-JP" sz="2800" dirty="0"/>
              <a:t>Web</a:t>
            </a:r>
            <a:r>
              <a:rPr lang="ja-JP" altLang="en-US" sz="2800" dirty="0"/>
              <a:t>ページの改良</a:t>
            </a:r>
            <a:endParaRPr lang="en-US" altLang="ja-JP" sz="2800" dirty="0"/>
          </a:p>
        </p:txBody>
      </p:sp>
    </p:spTree>
    <p:extLst>
      <p:ext uri="{BB962C8B-B14F-4D97-AF65-F5344CB8AC3E}">
        <p14:creationId xmlns:p14="http://schemas.microsoft.com/office/powerpoint/2010/main" val="13602159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AA03-3DED-4449-8542-51D6A9F1532E}"/>
              </a:ext>
            </a:extLst>
          </p:cNvPr>
          <p:cNvSpPr>
            <a:spLocks noGrp="1"/>
          </p:cNvSpPr>
          <p:nvPr>
            <p:ph type="title"/>
          </p:nvPr>
        </p:nvSpPr>
        <p:spPr>
          <a:xfrm>
            <a:off x="342900" y="365125"/>
            <a:ext cx="11372850" cy="6226175"/>
          </a:xfrm>
        </p:spPr>
        <p:txBody>
          <a:bodyPr/>
          <a:lstStyle/>
          <a:p>
            <a:r>
              <a:rPr lang="ja-JP" altLang="en-US" sz="6000" b="1" dirty="0"/>
              <a:t>ご清聴ありがとうございました</a:t>
            </a:r>
            <a:br>
              <a:rPr lang="ja-JP" altLang="en-US" b="1" dirty="0"/>
            </a:br>
            <a:endParaRPr kumimoji="1" lang="ja-JP" altLang="en-US" dirty="0"/>
          </a:p>
        </p:txBody>
      </p:sp>
    </p:spTree>
    <p:extLst>
      <p:ext uri="{BB962C8B-B14F-4D97-AF65-F5344CB8AC3E}">
        <p14:creationId xmlns:p14="http://schemas.microsoft.com/office/powerpoint/2010/main" val="3607456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BCCDAB-C555-4A96-AE76-44986E25EFB2}"/>
              </a:ext>
            </a:extLst>
          </p:cNvPr>
          <p:cNvSpPr txBox="1"/>
          <p:nvPr/>
        </p:nvSpPr>
        <p:spPr>
          <a:xfrm>
            <a:off x="1971675" y="1009650"/>
            <a:ext cx="7934325" cy="1015663"/>
          </a:xfrm>
          <a:prstGeom prst="rect">
            <a:avLst/>
          </a:prstGeom>
          <a:noFill/>
        </p:spPr>
        <p:txBody>
          <a:bodyPr wrap="square" rtlCol="0">
            <a:spAutoFit/>
          </a:bodyPr>
          <a:lstStyle/>
          <a:p>
            <a:r>
              <a:rPr lang="en-US" altLang="ja-JP" sz="6000" dirty="0"/>
              <a:t>b</a:t>
            </a:r>
            <a:r>
              <a:rPr kumimoji="1" lang="en-US" altLang="ja-JP" sz="6000" dirty="0"/>
              <a:t>it composer</a:t>
            </a:r>
            <a:r>
              <a:rPr kumimoji="1" lang="ja-JP" altLang="en-US" sz="6000" dirty="0"/>
              <a:t>とは</a:t>
            </a:r>
            <a:r>
              <a:rPr kumimoji="1" lang="en-US" altLang="ja-JP" sz="6000" dirty="0"/>
              <a:t>?</a:t>
            </a:r>
            <a:endParaRPr kumimoji="1" lang="ja-JP" altLang="en-US" sz="6000" dirty="0"/>
          </a:p>
        </p:txBody>
      </p:sp>
      <p:sp>
        <p:nvSpPr>
          <p:cNvPr id="4" name="テキスト ボックス 3">
            <a:extLst>
              <a:ext uri="{FF2B5EF4-FFF2-40B4-BE49-F238E27FC236}">
                <a16:creationId xmlns:a16="http://schemas.microsoft.com/office/drawing/2014/main" id="{711EBC71-EE30-45B1-9051-4FA759C3970F}"/>
              </a:ext>
            </a:extLst>
          </p:cNvPr>
          <p:cNvSpPr txBox="1"/>
          <p:nvPr/>
        </p:nvSpPr>
        <p:spPr>
          <a:xfrm>
            <a:off x="1257300" y="2584113"/>
            <a:ext cx="9677400" cy="3385542"/>
          </a:xfrm>
          <a:prstGeom prst="rect">
            <a:avLst/>
          </a:prstGeom>
          <a:noFill/>
        </p:spPr>
        <p:txBody>
          <a:bodyPr wrap="square" rtlCol="0">
            <a:spAutoFit/>
          </a:bodyPr>
          <a:lstStyle/>
          <a:p>
            <a:r>
              <a:rPr lang="en-US" altLang="ja-JP" sz="2800" dirty="0"/>
              <a:t>AI</a:t>
            </a:r>
            <a:r>
              <a:rPr lang="ja-JP" altLang="en-US" sz="2800" dirty="0"/>
              <a:t>を使った自動作曲アプリです。</a:t>
            </a:r>
            <a:endParaRPr lang="en-US" altLang="ja-JP" sz="2800" dirty="0"/>
          </a:p>
          <a:p>
            <a:r>
              <a:rPr lang="ja-JP" altLang="en-US" sz="2800" dirty="0"/>
              <a:t>ゲームに使われる音楽に雰囲気が似た曲を作曲します。</a:t>
            </a:r>
            <a:endParaRPr lang="en-US" altLang="ja-JP" sz="2800" dirty="0"/>
          </a:p>
          <a:p>
            <a:endParaRPr lang="en-US" altLang="ja-JP" sz="2800" dirty="0"/>
          </a:p>
          <a:p>
            <a:r>
              <a:rPr lang="ja-JP" altLang="en-US" sz="2800" dirty="0"/>
              <a:t>例</a:t>
            </a:r>
            <a:endParaRPr lang="en-US" altLang="ja-JP" sz="2800" dirty="0"/>
          </a:p>
          <a:p>
            <a:pPr marL="457200" indent="-457200">
              <a:buFont typeface="Arial" panose="020B0604020202020204" pitchFamily="34" charset="0"/>
              <a:buChar char="•"/>
            </a:pPr>
            <a:r>
              <a:rPr lang="ja-JP" altLang="en-US" sz="2800" dirty="0"/>
              <a:t>スーパーマリオブラザーズ </a:t>
            </a:r>
            <a:r>
              <a:rPr lang="en-US" altLang="ja-JP" sz="2800" dirty="0"/>
              <a:t>1 - 1(</a:t>
            </a:r>
            <a:r>
              <a:rPr lang="ja-JP" altLang="en-US" sz="2800" dirty="0"/>
              <a:t>地上</a:t>
            </a:r>
            <a:r>
              <a:rPr lang="en-US" altLang="ja-JP" sz="2800" dirty="0"/>
              <a:t>BGM)</a:t>
            </a:r>
          </a:p>
          <a:p>
            <a:pPr marL="457200" indent="-457200">
              <a:buFont typeface="Arial" panose="020B0604020202020204" pitchFamily="34" charset="0"/>
              <a:buChar char="•"/>
            </a:pPr>
            <a:r>
              <a:rPr lang="ja-JP" altLang="en-US" sz="2800" dirty="0"/>
              <a:t>ドラゴンクエスト オープニング</a:t>
            </a:r>
            <a:endParaRPr lang="en-US" altLang="ja-JP" sz="2800" dirty="0"/>
          </a:p>
          <a:p>
            <a:pPr marL="457200" indent="-457200">
              <a:buFont typeface="Arial" panose="020B0604020202020204" pitchFamily="34" charset="0"/>
              <a:buChar char="•"/>
            </a:pPr>
            <a:endParaRPr lang="en-US" altLang="ja-JP" sz="2800" dirty="0"/>
          </a:p>
          <a:p>
            <a:endParaRPr lang="en-US" altLang="ja-JP" dirty="0"/>
          </a:p>
        </p:txBody>
      </p:sp>
    </p:spTree>
    <p:extLst>
      <p:ext uri="{BB962C8B-B14F-4D97-AF65-F5344CB8AC3E}">
        <p14:creationId xmlns:p14="http://schemas.microsoft.com/office/powerpoint/2010/main" val="3555805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7D4D360-3452-403B-A802-00F2AC9725F0}"/>
              </a:ext>
            </a:extLst>
          </p:cNvPr>
          <p:cNvSpPr>
            <a:spLocks noGrp="1"/>
          </p:cNvSpPr>
          <p:nvPr>
            <p:ph type="title"/>
          </p:nvPr>
        </p:nvSpPr>
        <p:spPr>
          <a:xfrm>
            <a:off x="977900" y="196980"/>
            <a:ext cx="3823010" cy="1293028"/>
          </a:xfrm>
        </p:spPr>
        <p:txBody>
          <a:bodyPr>
            <a:normAutofit fontScale="90000"/>
          </a:bodyPr>
          <a:lstStyle/>
          <a:p>
            <a:r>
              <a:rPr kumimoji="1" lang="ja-JP" altLang="en-US" dirty="0"/>
              <a:t>システムの構成</a:t>
            </a:r>
          </a:p>
        </p:txBody>
      </p:sp>
      <p:pic>
        <p:nvPicPr>
          <p:cNvPr id="8" name="図 7">
            <a:extLst>
              <a:ext uri="{FF2B5EF4-FFF2-40B4-BE49-F238E27FC236}">
                <a16:creationId xmlns:a16="http://schemas.microsoft.com/office/drawing/2014/main" id="{7ECD8D03-A540-4384-92DB-DC4154AD1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933" y="1954361"/>
            <a:ext cx="1718456" cy="1293028"/>
          </a:xfrm>
          <a:prstGeom prst="rect">
            <a:avLst/>
          </a:prstGeom>
        </p:spPr>
      </p:pic>
      <p:sp>
        <p:nvSpPr>
          <p:cNvPr id="9" name="矢印: 右 8">
            <a:extLst>
              <a:ext uri="{FF2B5EF4-FFF2-40B4-BE49-F238E27FC236}">
                <a16:creationId xmlns:a16="http://schemas.microsoft.com/office/drawing/2014/main" id="{22232900-CF15-42ED-B61D-004E36DA459A}"/>
              </a:ext>
            </a:extLst>
          </p:cNvPr>
          <p:cNvSpPr/>
          <p:nvPr/>
        </p:nvSpPr>
        <p:spPr>
          <a:xfrm>
            <a:off x="3144254" y="2318133"/>
            <a:ext cx="930442" cy="5654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2EC5B4D-3CEA-45D4-8A0C-A52B40544298}"/>
              </a:ext>
            </a:extLst>
          </p:cNvPr>
          <p:cNvSpPr txBox="1"/>
          <p:nvPr/>
        </p:nvSpPr>
        <p:spPr>
          <a:xfrm>
            <a:off x="8843391" y="3429000"/>
            <a:ext cx="2294021" cy="621341"/>
          </a:xfrm>
          <a:prstGeom prst="rect">
            <a:avLst/>
          </a:prstGeom>
          <a:noFill/>
        </p:spPr>
        <p:txBody>
          <a:bodyPr wrap="square" rtlCol="0">
            <a:spAutoFit/>
          </a:bodyPr>
          <a:lstStyle/>
          <a:p>
            <a:endParaRPr kumimoji="1" lang="ja-JP" altLang="en-US" dirty="0"/>
          </a:p>
        </p:txBody>
      </p:sp>
      <p:pic>
        <p:nvPicPr>
          <p:cNvPr id="17" name="図 16">
            <a:extLst>
              <a:ext uri="{FF2B5EF4-FFF2-40B4-BE49-F238E27FC236}">
                <a16:creationId xmlns:a16="http://schemas.microsoft.com/office/drawing/2014/main" id="{F635ED6F-6CE3-4C81-B91F-622759D54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978" y="1954361"/>
            <a:ext cx="1167864" cy="1167864"/>
          </a:xfrm>
          <a:prstGeom prst="rect">
            <a:avLst/>
          </a:prstGeom>
        </p:spPr>
      </p:pic>
      <p:cxnSp>
        <p:nvCxnSpPr>
          <p:cNvPr id="19" name="直線コネクタ 18">
            <a:extLst>
              <a:ext uri="{FF2B5EF4-FFF2-40B4-BE49-F238E27FC236}">
                <a16:creationId xmlns:a16="http://schemas.microsoft.com/office/drawing/2014/main" id="{A0D37746-D309-40AE-A0C0-3A39F14887DA}"/>
              </a:ext>
            </a:extLst>
          </p:cNvPr>
          <p:cNvCxnSpPr>
            <a:cxnSpLocks/>
            <a:stCxn id="17" idx="3"/>
          </p:cNvCxnSpPr>
          <p:nvPr/>
        </p:nvCxnSpPr>
        <p:spPr>
          <a:xfrm>
            <a:off x="5384842" y="2538293"/>
            <a:ext cx="546907" cy="0"/>
          </a:xfrm>
          <a:prstGeom prst="line">
            <a:avLst/>
          </a:prstGeom>
        </p:spPr>
        <p:style>
          <a:lnRef idx="1">
            <a:schemeClr val="accent6"/>
          </a:lnRef>
          <a:fillRef idx="0">
            <a:schemeClr val="accent6"/>
          </a:fillRef>
          <a:effectRef idx="0">
            <a:schemeClr val="accent6"/>
          </a:effectRef>
          <a:fontRef idx="minor">
            <a:schemeClr val="tx1"/>
          </a:fontRef>
        </p:style>
      </p:cxnSp>
      <p:sp>
        <p:nvSpPr>
          <p:cNvPr id="20" name="テキスト ボックス 19">
            <a:extLst>
              <a:ext uri="{FF2B5EF4-FFF2-40B4-BE49-F238E27FC236}">
                <a16:creationId xmlns:a16="http://schemas.microsoft.com/office/drawing/2014/main" id="{EE46EACE-71CE-49D5-8C38-4DEC4EDA1C9E}"/>
              </a:ext>
            </a:extLst>
          </p:cNvPr>
          <p:cNvSpPr txBox="1"/>
          <p:nvPr/>
        </p:nvSpPr>
        <p:spPr>
          <a:xfrm>
            <a:off x="873933" y="3555004"/>
            <a:ext cx="1718456" cy="369332"/>
          </a:xfrm>
          <a:prstGeom prst="rect">
            <a:avLst/>
          </a:prstGeom>
          <a:noFill/>
        </p:spPr>
        <p:txBody>
          <a:bodyPr wrap="square" rtlCol="0">
            <a:spAutoFit/>
          </a:bodyPr>
          <a:lstStyle/>
          <a:p>
            <a:pPr algn="ctr"/>
            <a:r>
              <a:rPr kumimoji="1" lang="ja-JP" altLang="en-US" dirty="0"/>
              <a:t>ユーザ</a:t>
            </a:r>
          </a:p>
        </p:txBody>
      </p:sp>
      <p:grpSp>
        <p:nvGrpSpPr>
          <p:cNvPr id="23" name="グループ化 22">
            <a:extLst>
              <a:ext uri="{FF2B5EF4-FFF2-40B4-BE49-F238E27FC236}">
                <a16:creationId xmlns:a16="http://schemas.microsoft.com/office/drawing/2014/main" id="{413CACD0-2EF9-40DA-A533-DF471D753942}"/>
              </a:ext>
            </a:extLst>
          </p:cNvPr>
          <p:cNvGrpSpPr/>
          <p:nvPr/>
        </p:nvGrpSpPr>
        <p:grpSpPr>
          <a:xfrm>
            <a:off x="5931748" y="1914304"/>
            <a:ext cx="5823283" cy="4620397"/>
            <a:chOff x="5968773" y="1443511"/>
            <a:chExt cx="5823283" cy="4620397"/>
          </a:xfrm>
        </p:grpSpPr>
        <p:sp>
          <p:nvSpPr>
            <p:cNvPr id="10" name="四角形: 角を丸くする 9">
              <a:extLst>
                <a:ext uri="{FF2B5EF4-FFF2-40B4-BE49-F238E27FC236}">
                  <a16:creationId xmlns:a16="http://schemas.microsoft.com/office/drawing/2014/main" id="{0409614C-F3D0-40A0-86DF-1580DDD8E79B}"/>
                </a:ext>
              </a:extLst>
            </p:cNvPr>
            <p:cNvSpPr/>
            <p:nvPr/>
          </p:nvSpPr>
          <p:spPr>
            <a:xfrm>
              <a:off x="5968773" y="1443511"/>
              <a:ext cx="5823283" cy="46203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B130732D-09B9-4E65-ADEE-5983671C3596}"/>
                </a:ext>
              </a:extLst>
            </p:cNvPr>
            <p:cNvGrpSpPr/>
            <p:nvPr/>
          </p:nvGrpSpPr>
          <p:grpSpPr>
            <a:xfrm>
              <a:off x="8889566" y="1852717"/>
              <a:ext cx="2655330" cy="1860539"/>
              <a:chOff x="8662737" y="2189802"/>
              <a:chExt cx="2655330" cy="1860539"/>
            </a:xfrm>
          </p:grpSpPr>
          <p:sp>
            <p:nvSpPr>
              <p:cNvPr id="11" name="四角形: 角を丸くする 10">
                <a:extLst>
                  <a:ext uri="{FF2B5EF4-FFF2-40B4-BE49-F238E27FC236}">
                    <a16:creationId xmlns:a16="http://schemas.microsoft.com/office/drawing/2014/main" id="{93A19059-D052-447A-924F-5E9291ABD726}"/>
                  </a:ext>
                </a:extLst>
              </p:cNvPr>
              <p:cNvSpPr/>
              <p:nvPr/>
            </p:nvSpPr>
            <p:spPr>
              <a:xfrm>
                <a:off x="8662737" y="2189802"/>
                <a:ext cx="2655330" cy="1860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 name="テキスト ボックス 11">
                <a:extLst>
                  <a:ext uri="{FF2B5EF4-FFF2-40B4-BE49-F238E27FC236}">
                    <a16:creationId xmlns:a16="http://schemas.microsoft.com/office/drawing/2014/main" id="{D0E94323-8F75-4A70-A78E-EEA688500E66}"/>
                  </a:ext>
                </a:extLst>
              </p:cNvPr>
              <p:cNvSpPr txBox="1"/>
              <p:nvPr/>
            </p:nvSpPr>
            <p:spPr>
              <a:xfrm>
                <a:off x="8843391" y="2562052"/>
                <a:ext cx="2294021" cy="369332"/>
              </a:xfrm>
              <a:prstGeom prst="rect">
                <a:avLst/>
              </a:prstGeom>
              <a:noFill/>
            </p:spPr>
            <p:txBody>
              <a:bodyPr wrap="square" rtlCol="0">
                <a:spAutoFit/>
              </a:bodyPr>
              <a:lstStyle/>
              <a:p>
                <a:r>
                  <a:rPr kumimoji="1" lang="ja-JP" altLang="en-US" b="1" dirty="0">
                    <a:solidFill>
                      <a:schemeClr val="bg1"/>
                    </a:solidFill>
                  </a:rPr>
                  <a:t>自動作曲</a:t>
                </a:r>
                <a:r>
                  <a:rPr lang="ja-JP" altLang="en-US" b="1" dirty="0">
                    <a:solidFill>
                      <a:schemeClr val="bg1"/>
                    </a:solidFill>
                  </a:rPr>
                  <a:t>システム</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0709B28-BB3F-4A94-BF79-DC5A4E45E897}"/>
                  </a:ext>
                </a:extLst>
              </p:cNvPr>
              <p:cNvSpPr txBox="1"/>
              <p:nvPr/>
            </p:nvSpPr>
            <p:spPr>
              <a:xfrm>
                <a:off x="8853752" y="2966019"/>
                <a:ext cx="2294021" cy="461665"/>
              </a:xfrm>
              <a:prstGeom prst="rect">
                <a:avLst/>
              </a:prstGeom>
              <a:noFill/>
            </p:spPr>
            <p:txBody>
              <a:bodyPr wrap="square" rtlCol="0">
                <a:spAutoFit/>
              </a:bodyPr>
              <a:lstStyle/>
              <a:p>
                <a:r>
                  <a:rPr kumimoji="1" lang="ja-JP" altLang="en-US" sz="2400" dirty="0">
                    <a:solidFill>
                      <a:schemeClr val="bg1"/>
                    </a:solidFill>
                  </a:rPr>
                  <a:t>・</a:t>
                </a:r>
                <a:r>
                  <a:rPr lang="en-US" altLang="ja-JP" sz="2400" dirty="0">
                    <a:solidFill>
                      <a:schemeClr val="bg1"/>
                    </a:solidFill>
                  </a:rPr>
                  <a:t>python</a:t>
                </a:r>
                <a:endParaRPr lang="en-US" altLang="ja-JP" dirty="0">
                  <a:solidFill>
                    <a:schemeClr val="bg1"/>
                  </a:solidFill>
                </a:endParaRPr>
              </a:p>
            </p:txBody>
          </p:sp>
        </p:grpSp>
        <p:sp>
          <p:nvSpPr>
            <p:cNvPr id="21" name="四角形: 角を丸くする 20">
              <a:extLst>
                <a:ext uri="{FF2B5EF4-FFF2-40B4-BE49-F238E27FC236}">
                  <a16:creationId xmlns:a16="http://schemas.microsoft.com/office/drawing/2014/main" id="{C29707AB-F090-4A48-B64A-2FF4BBC21EE0}"/>
                </a:ext>
              </a:extLst>
            </p:cNvPr>
            <p:cNvSpPr/>
            <p:nvPr/>
          </p:nvSpPr>
          <p:spPr>
            <a:xfrm>
              <a:off x="6114693" y="1852716"/>
              <a:ext cx="2599949" cy="24008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b="1" dirty="0"/>
            </a:p>
            <a:p>
              <a:pPr algn="ctr"/>
              <a:r>
                <a:rPr kumimoji="1" lang="en-US" altLang="ja-JP" b="1" dirty="0"/>
                <a:t>Web</a:t>
              </a:r>
              <a:r>
                <a:rPr kumimoji="1" lang="ja-JP" altLang="en-US" b="1" dirty="0"/>
                <a:t>ページ</a:t>
              </a:r>
              <a:endParaRPr lang="en-US" altLang="ja-JP" b="1" dirty="0"/>
            </a:p>
            <a:p>
              <a:pPr algn="ctr"/>
              <a:endParaRPr lang="en-US" altLang="ja-JP" dirty="0"/>
            </a:p>
            <a:p>
              <a:pPr marL="285750" indent="-285750">
                <a:buFont typeface="Arial" panose="020B0604020202020204" pitchFamily="34" charset="0"/>
                <a:buChar char="•"/>
              </a:pPr>
              <a:r>
                <a:rPr kumimoji="1" lang="ja-JP" altLang="en-US" dirty="0"/>
                <a:t>タイトル</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lang="ja-JP" altLang="en-US" dirty="0"/>
                <a:t>入力画面</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結果出力画面</a:t>
              </a:r>
              <a:endParaRPr kumimoji="1" lang="en-US" altLang="ja-JP" dirty="0"/>
            </a:p>
            <a:p>
              <a:pPr marL="285750" indent="-285750" algn="ctr">
                <a:buFont typeface="Arial" panose="020B0604020202020204" pitchFamily="34" charset="0"/>
                <a:buChar char="•"/>
              </a:pPr>
              <a:endParaRPr kumimoji="1" lang="ja-JP" altLang="en-US" dirty="0"/>
            </a:p>
          </p:txBody>
        </p:sp>
        <p:sp>
          <p:nvSpPr>
            <p:cNvPr id="22" name="四角形: 角を丸くする 21">
              <a:extLst>
                <a:ext uri="{FF2B5EF4-FFF2-40B4-BE49-F238E27FC236}">
                  <a16:creationId xmlns:a16="http://schemas.microsoft.com/office/drawing/2014/main" id="{1788D82B-806B-416D-9A81-8E0269B32405}"/>
                </a:ext>
              </a:extLst>
            </p:cNvPr>
            <p:cNvSpPr/>
            <p:nvPr/>
          </p:nvSpPr>
          <p:spPr>
            <a:xfrm>
              <a:off x="8880415" y="4460688"/>
              <a:ext cx="2599949" cy="11595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データ保存フォルダ</a:t>
              </a:r>
              <a:endParaRPr lang="en-US" altLang="ja-JP" dirty="0"/>
            </a:p>
          </p:txBody>
        </p:sp>
      </p:grpSp>
      <p:sp>
        <p:nvSpPr>
          <p:cNvPr id="25" name="正方形/長方形 24">
            <a:extLst>
              <a:ext uri="{FF2B5EF4-FFF2-40B4-BE49-F238E27FC236}">
                <a16:creationId xmlns:a16="http://schemas.microsoft.com/office/drawing/2014/main" id="{D52DBE5E-357C-44BA-8EB1-4B61BEF4DE22}"/>
              </a:ext>
            </a:extLst>
          </p:cNvPr>
          <p:cNvSpPr/>
          <p:nvPr/>
        </p:nvSpPr>
        <p:spPr>
          <a:xfrm>
            <a:off x="6577263" y="1700463"/>
            <a:ext cx="1138990" cy="4331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latin typeface="Arial Black" panose="020B0A04020102020204" pitchFamily="34" charset="0"/>
              </a:rPr>
              <a:t>Flask</a:t>
            </a:r>
            <a:endParaRPr kumimoji="1" lang="ja-JP" altLang="en-US" sz="2400" dirty="0">
              <a:latin typeface="Arial Black" panose="020B0A04020102020204" pitchFamily="34" charset="0"/>
            </a:endParaRPr>
          </a:p>
        </p:txBody>
      </p:sp>
      <p:sp>
        <p:nvSpPr>
          <p:cNvPr id="27" name="テキスト ボックス 26">
            <a:extLst>
              <a:ext uri="{FF2B5EF4-FFF2-40B4-BE49-F238E27FC236}">
                <a16:creationId xmlns:a16="http://schemas.microsoft.com/office/drawing/2014/main" id="{4BA03AC9-8821-48AC-BA65-0549CDC13148}"/>
              </a:ext>
            </a:extLst>
          </p:cNvPr>
          <p:cNvSpPr txBox="1"/>
          <p:nvPr/>
        </p:nvSpPr>
        <p:spPr>
          <a:xfrm>
            <a:off x="3939840" y="3578097"/>
            <a:ext cx="1718456" cy="369332"/>
          </a:xfrm>
          <a:prstGeom prst="rect">
            <a:avLst/>
          </a:prstGeom>
          <a:noFill/>
        </p:spPr>
        <p:txBody>
          <a:bodyPr wrap="square" rtlCol="0">
            <a:spAutoFit/>
          </a:bodyPr>
          <a:lstStyle/>
          <a:p>
            <a:pPr algn="ctr"/>
            <a:r>
              <a:rPr kumimoji="1" lang="ja-JP" altLang="en-US" dirty="0"/>
              <a:t>サーバ</a:t>
            </a:r>
          </a:p>
        </p:txBody>
      </p:sp>
    </p:spTree>
    <p:extLst>
      <p:ext uri="{BB962C8B-B14F-4D97-AF65-F5344CB8AC3E}">
        <p14:creationId xmlns:p14="http://schemas.microsoft.com/office/powerpoint/2010/main" val="2826307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1FEA8-AD15-4745-AD3B-3DCD461047A0}"/>
              </a:ext>
            </a:extLst>
          </p:cNvPr>
          <p:cNvSpPr>
            <a:spLocks noGrp="1"/>
          </p:cNvSpPr>
          <p:nvPr>
            <p:ph type="title"/>
          </p:nvPr>
        </p:nvSpPr>
        <p:spPr>
          <a:xfrm>
            <a:off x="838200" y="365125"/>
            <a:ext cx="10515600" cy="1323975"/>
          </a:xfrm>
        </p:spPr>
        <p:txBody>
          <a:bodyPr>
            <a:normAutofit/>
          </a:bodyPr>
          <a:lstStyle/>
          <a:p>
            <a:r>
              <a:rPr kumimoji="1" lang="ja-JP" altLang="en-US" sz="5400" dirty="0"/>
              <a:t>使い方</a:t>
            </a:r>
          </a:p>
        </p:txBody>
      </p:sp>
      <p:sp>
        <p:nvSpPr>
          <p:cNvPr id="4" name="テキスト ボックス 3">
            <a:extLst>
              <a:ext uri="{FF2B5EF4-FFF2-40B4-BE49-F238E27FC236}">
                <a16:creationId xmlns:a16="http://schemas.microsoft.com/office/drawing/2014/main" id="{F684ABF9-9422-4A64-A42D-DD1D6109688E}"/>
              </a:ext>
            </a:extLst>
          </p:cNvPr>
          <p:cNvSpPr txBox="1"/>
          <p:nvPr/>
        </p:nvSpPr>
        <p:spPr>
          <a:xfrm>
            <a:off x="838200" y="1834243"/>
            <a:ext cx="10850217" cy="2862322"/>
          </a:xfrm>
          <a:prstGeom prst="rect">
            <a:avLst/>
          </a:prstGeom>
          <a:noFill/>
        </p:spPr>
        <p:txBody>
          <a:bodyPr wrap="square" rtlCol="0">
            <a:spAutoFit/>
          </a:bodyPr>
          <a:lstStyle/>
          <a:p>
            <a:pPr marL="342900" indent="-342900">
              <a:buFont typeface="+mj-lt"/>
              <a:buAutoNum type="arabicPeriod"/>
            </a:pPr>
            <a:r>
              <a:rPr kumimoji="1" lang="ja-JP" altLang="en-US" sz="3600" dirty="0"/>
              <a:t>入力ページ上</a:t>
            </a:r>
            <a:r>
              <a:rPr lang="ja-JP" altLang="en-US" sz="3600" dirty="0"/>
              <a:t>で短いメロディを作曲する</a:t>
            </a:r>
            <a:endParaRPr lang="en-US" altLang="ja-JP" sz="3600" dirty="0"/>
          </a:p>
          <a:p>
            <a:pPr marL="342900" indent="-342900">
              <a:buFont typeface="+mj-lt"/>
              <a:buAutoNum type="arabicPeriod"/>
            </a:pPr>
            <a:endParaRPr lang="en-US" altLang="ja-JP" sz="3600" dirty="0"/>
          </a:p>
          <a:p>
            <a:pPr marL="342900" indent="-342900">
              <a:buFont typeface="+mj-lt"/>
              <a:buAutoNum type="arabicPeriod"/>
            </a:pPr>
            <a:r>
              <a:rPr lang="ja-JP" altLang="en-US" sz="3600" dirty="0"/>
              <a:t>サーバに送信</a:t>
            </a:r>
            <a:endParaRPr lang="en-US" altLang="ja-JP" sz="3600" dirty="0"/>
          </a:p>
          <a:p>
            <a:pPr marL="342900" indent="-342900">
              <a:buFont typeface="+mj-lt"/>
              <a:buAutoNum type="arabicPeriod"/>
            </a:pPr>
            <a:endParaRPr kumimoji="1" lang="en-US" altLang="ja-JP" sz="3600" dirty="0"/>
          </a:p>
          <a:p>
            <a:pPr marL="342900" indent="-342900">
              <a:buFont typeface="+mj-lt"/>
              <a:buAutoNum type="arabicPeriod"/>
            </a:pPr>
            <a:r>
              <a:rPr lang="ja-JP" altLang="en-US" sz="3600" dirty="0"/>
              <a:t>音楽を再生</a:t>
            </a:r>
            <a:endParaRPr lang="en-US" altLang="ja-JP" sz="3600" dirty="0"/>
          </a:p>
        </p:txBody>
      </p:sp>
    </p:spTree>
    <p:extLst>
      <p:ext uri="{BB962C8B-B14F-4D97-AF65-F5344CB8AC3E}">
        <p14:creationId xmlns:p14="http://schemas.microsoft.com/office/powerpoint/2010/main" val="4054490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71838-C4DB-4C93-A12F-5B773B46C311}"/>
              </a:ext>
            </a:extLst>
          </p:cNvPr>
          <p:cNvSpPr>
            <a:spLocks noGrp="1"/>
          </p:cNvSpPr>
          <p:nvPr>
            <p:ph type="title"/>
          </p:nvPr>
        </p:nvSpPr>
        <p:spPr>
          <a:xfrm>
            <a:off x="824698" y="312565"/>
            <a:ext cx="10529102" cy="1293028"/>
          </a:xfrm>
        </p:spPr>
        <p:txBody>
          <a:bodyPr>
            <a:normAutofit/>
          </a:bodyPr>
          <a:lstStyle/>
          <a:p>
            <a:pPr marL="742950" indent="-742950">
              <a:buFont typeface="+mj-lt"/>
              <a:buAutoNum type="arabicPeriod"/>
            </a:pPr>
            <a:r>
              <a:rPr kumimoji="1" lang="ja-JP" altLang="en-US" sz="3600" dirty="0"/>
              <a:t>入力ページ上で短いメロディを入力</a:t>
            </a:r>
          </a:p>
        </p:txBody>
      </p:sp>
      <p:pic>
        <p:nvPicPr>
          <p:cNvPr id="22" name="コンテンツ プレースホルダー 21">
            <a:extLst>
              <a:ext uri="{FF2B5EF4-FFF2-40B4-BE49-F238E27FC236}">
                <a16:creationId xmlns:a16="http://schemas.microsoft.com/office/drawing/2014/main" id="{5AEEA717-E89F-4444-84E7-3D55D77114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4570" y="3397275"/>
            <a:ext cx="9944100" cy="2133600"/>
          </a:xfrm>
        </p:spPr>
      </p:pic>
      <p:sp>
        <p:nvSpPr>
          <p:cNvPr id="3" name="正方形/長方形 2">
            <a:extLst>
              <a:ext uri="{FF2B5EF4-FFF2-40B4-BE49-F238E27FC236}">
                <a16:creationId xmlns:a16="http://schemas.microsoft.com/office/drawing/2014/main" id="{3315B995-5F06-43D9-BAA8-F4D65FE55F0F}"/>
              </a:ext>
            </a:extLst>
          </p:cNvPr>
          <p:cNvSpPr/>
          <p:nvPr/>
        </p:nvSpPr>
        <p:spPr>
          <a:xfrm>
            <a:off x="2806700" y="5791200"/>
            <a:ext cx="1778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686B58AA-D48B-4925-B388-8C5F2C559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955" y="1490651"/>
            <a:ext cx="7927331" cy="1923298"/>
          </a:xfrm>
          <a:prstGeom prst="rect">
            <a:avLst/>
          </a:prstGeom>
        </p:spPr>
      </p:pic>
      <p:sp>
        <p:nvSpPr>
          <p:cNvPr id="18" name="テキスト ボックス 17">
            <a:extLst>
              <a:ext uri="{FF2B5EF4-FFF2-40B4-BE49-F238E27FC236}">
                <a16:creationId xmlns:a16="http://schemas.microsoft.com/office/drawing/2014/main" id="{673A27D1-5C7D-434F-892D-083B8433228A}"/>
              </a:ext>
            </a:extLst>
          </p:cNvPr>
          <p:cNvSpPr txBox="1"/>
          <p:nvPr/>
        </p:nvSpPr>
        <p:spPr>
          <a:xfrm>
            <a:off x="9385300" y="3182779"/>
            <a:ext cx="1968500" cy="246221"/>
          </a:xfrm>
          <a:prstGeom prst="rect">
            <a:avLst/>
          </a:prstGeom>
          <a:noFill/>
        </p:spPr>
        <p:txBody>
          <a:bodyPr wrap="square" rtlCol="0">
            <a:spAutoFit/>
          </a:bodyPr>
          <a:lstStyle/>
          <a:p>
            <a:r>
              <a:rPr kumimoji="1" lang="en-US" altLang="ja-JP" sz="1000" dirty="0"/>
              <a:t>※ Flat</a:t>
            </a:r>
            <a:r>
              <a:rPr kumimoji="1" lang="ja-JP" altLang="en-US" sz="1000" dirty="0"/>
              <a:t>より作成</a:t>
            </a:r>
          </a:p>
        </p:txBody>
      </p:sp>
      <p:pic>
        <p:nvPicPr>
          <p:cNvPr id="5" name="図 4">
            <a:extLst>
              <a:ext uri="{FF2B5EF4-FFF2-40B4-BE49-F238E27FC236}">
                <a16:creationId xmlns:a16="http://schemas.microsoft.com/office/drawing/2014/main" id="{EDA78303-DDD5-40EC-BAA5-657927D0C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3229" y="5006186"/>
            <a:ext cx="700502" cy="400287"/>
          </a:xfrm>
          <a:prstGeom prst="rect">
            <a:avLst/>
          </a:prstGeom>
        </p:spPr>
      </p:pic>
      <p:sp>
        <p:nvSpPr>
          <p:cNvPr id="6" name="テキスト ボックス 5">
            <a:extLst>
              <a:ext uri="{FF2B5EF4-FFF2-40B4-BE49-F238E27FC236}">
                <a16:creationId xmlns:a16="http://schemas.microsoft.com/office/drawing/2014/main" id="{54D5D598-9E09-43BB-B516-8A847E34B839}"/>
              </a:ext>
            </a:extLst>
          </p:cNvPr>
          <p:cNvSpPr txBox="1"/>
          <p:nvPr/>
        </p:nvSpPr>
        <p:spPr>
          <a:xfrm>
            <a:off x="577516" y="5652700"/>
            <a:ext cx="8807784" cy="646331"/>
          </a:xfrm>
          <a:prstGeom prst="rect">
            <a:avLst/>
          </a:prstGeom>
          <a:noFill/>
        </p:spPr>
        <p:txBody>
          <a:bodyPr wrap="square" rtlCol="0">
            <a:spAutoFit/>
          </a:bodyPr>
          <a:lstStyle/>
          <a:p>
            <a:r>
              <a:rPr kumimoji="1" lang="en-US" altLang="ja-JP" sz="3600" dirty="0"/>
              <a:t>2. </a:t>
            </a:r>
            <a:r>
              <a:rPr kumimoji="1" lang="ja-JP" altLang="en-US" sz="3600" dirty="0"/>
              <a:t>サーバに送信</a:t>
            </a:r>
          </a:p>
        </p:txBody>
      </p:sp>
    </p:spTree>
    <p:extLst>
      <p:ext uri="{BB962C8B-B14F-4D97-AF65-F5344CB8AC3E}">
        <p14:creationId xmlns:p14="http://schemas.microsoft.com/office/powerpoint/2010/main" val="28738990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10509-19ED-4780-87CA-EA30FCFE19B2}"/>
              </a:ext>
            </a:extLst>
          </p:cNvPr>
          <p:cNvSpPr>
            <a:spLocks noGrp="1"/>
          </p:cNvSpPr>
          <p:nvPr>
            <p:ph type="title"/>
          </p:nvPr>
        </p:nvSpPr>
        <p:spPr>
          <a:xfrm>
            <a:off x="838200" y="452790"/>
            <a:ext cx="10515600" cy="818233"/>
          </a:xfrm>
        </p:spPr>
        <p:txBody>
          <a:bodyPr/>
          <a:lstStyle/>
          <a:p>
            <a:r>
              <a:rPr lang="en-US" altLang="ja-JP" dirty="0"/>
              <a:t>3. </a:t>
            </a:r>
            <a:r>
              <a:rPr lang="ja-JP" altLang="en-US" dirty="0"/>
              <a:t>音楽</a:t>
            </a:r>
            <a:r>
              <a:rPr kumimoji="1" lang="ja-JP" altLang="en-US" dirty="0"/>
              <a:t>を再生する</a:t>
            </a:r>
          </a:p>
        </p:txBody>
      </p:sp>
      <p:pic>
        <p:nvPicPr>
          <p:cNvPr id="1026" name="Picture 2" descr="https://3.bp.blogspot.com/-XKyHG9ipUuk/WxvKRN9CeYI/AAAAAAABMn8/usJ7TuHvS4s8Qff7wFV6iY6vtRwM3bQwgCLcBGAs/s800/music_headphone_man.png">
            <a:extLst>
              <a:ext uri="{FF2B5EF4-FFF2-40B4-BE49-F238E27FC236}">
                <a16:creationId xmlns:a16="http://schemas.microsoft.com/office/drawing/2014/main" id="{90179A9D-4B3E-42C8-AA08-6A33D117B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93582" y="2940598"/>
            <a:ext cx="3328922" cy="346461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303A859F-F73B-4AFA-9984-840E0DF037E6}"/>
              </a:ext>
            </a:extLst>
          </p:cNvPr>
          <p:cNvSpPr txBox="1"/>
          <p:nvPr/>
        </p:nvSpPr>
        <p:spPr>
          <a:xfrm>
            <a:off x="838200" y="2828835"/>
            <a:ext cx="7166811" cy="1200329"/>
          </a:xfrm>
          <a:prstGeom prst="rect">
            <a:avLst/>
          </a:prstGeom>
          <a:noFill/>
        </p:spPr>
        <p:txBody>
          <a:bodyPr wrap="square" rtlCol="0">
            <a:spAutoFit/>
          </a:bodyPr>
          <a:lstStyle/>
          <a:p>
            <a:r>
              <a:rPr kumimoji="1" lang="ja-JP" altLang="en-US" sz="3600" dirty="0"/>
              <a:t>結果出力ページに</a:t>
            </a:r>
            <a:r>
              <a:rPr kumimoji="1" lang="en-US" altLang="ja-JP" sz="3600" dirty="0"/>
              <a:t>AI</a:t>
            </a:r>
            <a:r>
              <a:rPr kumimoji="1" lang="ja-JP" altLang="en-US" sz="3600" dirty="0"/>
              <a:t>が作った曲が送信されているのでそこで聴く</a:t>
            </a:r>
            <a:endParaRPr kumimoji="1" lang="en-US" altLang="ja-JP" sz="3600" dirty="0"/>
          </a:p>
        </p:txBody>
      </p:sp>
    </p:spTree>
    <p:extLst>
      <p:ext uri="{BB962C8B-B14F-4D97-AF65-F5344CB8AC3E}">
        <p14:creationId xmlns:p14="http://schemas.microsoft.com/office/powerpoint/2010/main" val="13655718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74454-D844-4A22-BF34-332BED72D544}"/>
              </a:ext>
            </a:extLst>
          </p:cNvPr>
          <p:cNvSpPr>
            <a:spLocks noGrp="1"/>
          </p:cNvSpPr>
          <p:nvPr>
            <p:ph type="ctrTitle"/>
          </p:nvPr>
        </p:nvSpPr>
        <p:spPr>
          <a:xfrm>
            <a:off x="875727" y="310202"/>
            <a:ext cx="9144000" cy="1314450"/>
          </a:xfrm>
        </p:spPr>
        <p:txBody>
          <a:bodyPr>
            <a:normAutofit/>
          </a:bodyPr>
          <a:lstStyle/>
          <a:p>
            <a:pPr algn="l"/>
            <a:r>
              <a:rPr kumimoji="1" lang="en-US" altLang="ja-JP" dirty="0"/>
              <a:t>AI</a:t>
            </a:r>
            <a:r>
              <a:rPr lang="ja-JP" altLang="en-US" dirty="0"/>
              <a:t>について</a:t>
            </a:r>
            <a:endParaRPr kumimoji="1" lang="ja-JP" altLang="en-US" dirty="0"/>
          </a:p>
        </p:txBody>
      </p:sp>
      <p:sp>
        <p:nvSpPr>
          <p:cNvPr id="4" name="テキスト ボックス 3">
            <a:extLst>
              <a:ext uri="{FF2B5EF4-FFF2-40B4-BE49-F238E27FC236}">
                <a16:creationId xmlns:a16="http://schemas.microsoft.com/office/drawing/2014/main" id="{049B4402-B3E7-4BF5-A2EC-DDBCFFE4FB80}"/>
              </a:ext>
            </a:extLst>
          </p:cNvPr>
          <p:cNvSpPr txBox="1"/>
          <p:nvPr/>
        </p:nvSpPr>
        <p:spPr>
          <a:xfrm>
            <a:off x="374072" y="2104824"/>
            <a:ext cx="11471563" cy="384720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ゲーム音楽の</a:t>
            </a:r>
            <a:r>
              <a:rPr lang="en-US" altLang="ja-JP" sz="2400" dirty="0"/>
              <a:t>midi</a:t>
            </a:r>
            <a:r>
              <a:rPr lang="ja-JP" altLang="en-US" sz="2400" dirty="0"/>
              <a:t>ファイルのなかに出現する音のパターンを学習</a:t>
            </a:r>
            <a:endParaRPr lang="en-US" altLang="ja-JP" sz="2400" dirty="0"/>
          </a:p>
          <a:p>
            <a:pPr marL="342900" indent="-342900">
              <a:buFont typeface="Arial" panose="020B0604020202020204" pitchFamily="34" charset="0"/>
              <a:buChar char="•"/>
            </a:pPr>
            <a:endParaRPr lang="en-US" altLang="ja-JP" sz="2400" dirty="0"/>
          </a:p>
          <a:p>
            <a:pPr marL="800100" lvl="1" indent="-342900">
              <a:buFont typeface="Arial" panose="020B0604020202020204" pitchFamily="34" charset="0"/>
              <a:buChar char="•"/>
            </a:pPr>
            <a:r>
              <a:rPr lang="en-US" altLang="ja-JP" sz="2400" dirty="0"/>
              <a:t>midi </a:t>
            </a:r>
            <a:r>
              <a:rPr lang="ja-JP" altLang="en-US" dirty="0"/>
              <a:t>・・・</a:t>
            </a:r>
            <a:r>
              <a:rPr lang="ja-JP" altLang="en-US" sz="2400" dirty="0"/>
              <a:t>楽器や音などの演奏情報をデジタル化した世界共通規格</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入力されたメロディにつなげて</a:t>
            </a:r>
            <a:r>
              <a:rPr lang="en-US" altLang="ja-JP" sz="2400" dirty="0"/>
              <a:t>AI</a:t>
            </a:r>
            <a:r>
              <a:rPr lang="ja-JP" altLang="en-US" sz="2400" dirty="0"/>
              <a:t>が音を自動的に作る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LSTM</a:t>
            </a:r>
            <a:r>
              <a:rPr lang="ja-JP" altLang="en-US" sz="2400" dirty="0"/>
              <a:t>を用いた</a:t>
            </a:r>
            <a:r>
              <a:rPr lang="en-US" altLang="ja-JP" sz="2400" dirty="0"/>
              <a:t>DNN</a:t>
            </a:r>
            <a:r>
              <a:rPr lang="ja-JP" altLang="en-US" sz="2400" dirty="0"/>
              <a:t>を使った機械学習を</a:t>
            </a:r>
            <a:r>
              <a:rPr lang="en-US" altLang="ja-JP" sz="2400" dirty="0"/>
              <a:t>python</a:t>
            </a:r>
            <a:r>
              <a:rPr lang="ja-JP" altLang="en-US" sz="2400" dirty="0"/>
              <a:t>で実装する</a:t>
            </a:r>
            <a:endParaRPr lang="en-US" altLang="ja-JP" sz="2400" dirty="0"/>
          </a:p>
          <a:p>
            <a:pPr lvl="1"/>
            <a:endParaRPr lang="en-US" altLang="ja-JP" sz="2400" dirty="0"/>
          </a:p>
          <a:p>
            <a:pPr lvl="1"/>
            <a:endParaRPr lang="en-US" altLang="ja-JP" sz="2400" dirty="0"/>
          </a:p>
          <a:p>
            <a:pPr lvl="1"/>
            <a:endParaRPr lang="ja-JP" altLang="en-US" sz="2800" dirty="0"/>
          </a:p>
        </p:txBody>
      </p:sp>
    </p:spTree>
    <p:extLst>
      <p:ext uri="{BB962C8B-B14F-4D97-AF65-F5344CB8AC3E}">
        <p14:creationId xmlns:p14="http://schemas.microsoft.com/office/powerpoint/2010/main" val="5450564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84142-10EA-4764-B9B7-28F84F0E15A3}"/>
              </a:ext>
            </a:extLst>
          </p:cNvPr>
          <p:cNvSpPr>
            <a:spLocks noGrp="1"/>
          </p:cNvSpPr>
          <p:nvPr>
            <p:ph type="title"/>
          </p:nvPr>
        </p:nvSpPr>
        <p:spPr/>
        <p:txBody>
          <a:bodyPr>
            <a:normAutofit/>
          </a:bodyPr>
          <a:lstStyle/>
          <a:p>
            <a:pPr algn="l"/>
            <a:r>
              <a:rPr kumimoji="1" lang="en-US" altLang="ja-JP" sz="4400" dirty="0"/>
              <a:t>NN (</a:t>
            </a:r>
            <a:r>
              <a:rPr kumimoji="1" lang="ja-JP" altLang="en-US" sz="4400" dirty="0"/>
              <a:t>ニューラルネットワーク</a:t>
            </a:r>
            <a:r>
              <a:rPr kumimoji="1" lang="en-US" altLang="ja-JP" sz="4400" dirty="0"/>
              <a:t>)</a:t>
            </a:r>
            <a:r>
              <a:rPr kumimoji="1" lang="ja-JP" altLang="en-US" sz="4400" dirty="0"/>
              <a:t>について</a:t>
            </a:r>
          </a:p>
        </p:txBody>
      </p:sp>
      <mc:AlternateContent xmlns:mc="http://schemas.openxmlformats.org/markup-compatibility/2006">
        <mc:Choice xmlns:a14="http://schemas.microsoft.com/office/drawing/2010/main" Requires="a14">
          <p:sp>
            <p:nvSpPr>
              <p:cNvPr id="7" name="フローチャート: 結合子 6">
                <a:extLst>
                  <a:ext uri="{FF2B5EF4-FFF2-40B4-BE49-F238E27FC236}">
                    <a16:creationId xmlns:a16="http://schemas.microsoft.com/office/drawing/2014/main" id="{E6DC03F3-2F98-472D-93F0-F76FC7DA0A5A}"/>
                  </a:ext>
                </a:extLst>
              </p:cNvPr>
              <p:cNvSpPr/>
              <p:nvPr/>
            </p:nvSpPr>
            <p:spPr>
              <a:xfrm>
                <a:off x="919689" y="5127037"/>
                <a:ext cx="834372" cy="8343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𝑏</m:t>
                          </m:r>
                        </m:e>
                        <m:sub/>
                      </m:sSub>
                    </m:oMath>
                  </m:oMathPara>
                </a14:m>
                <a:endParaRPr kumimoji="1" lang="ja-JP" altLang="en-US" sz="3200" dirty="0"/>
              </a:p>
            </p:txBody>
          </p:sp>
        </mc:Choice>
        <mc:Fallback>
          <p:sp>
            <p:nvSpPr>
              <p:cNvPr id="7" name="フローチャート: 結合子 6">
                <a:extLst>
                  <a:ext uri="{FF2B5EF4-FFF2-40B4-BE49-F238E27FC236}">
                    <a16:creationId xmlns:a16="http://schemas.microsoft.com/office/drawing/2014/main" id="{E6DC03F3-2F98-472D-93F0-F76FC7DA0A5A}"/>
                  </a:ext>
                </a:extLst>
              </p:cNvPr>
              <p:cNvSpPr>
                <a:spLocks noRot="1" noChangeAspect="1" noMove="1" noResize="1" noEditPoints="1" noAdjustHandles="1" noChangeArrowheads="1" noChangeShapeType="1" noTextEdit="1"/>
              </p:cNvSpPr>
              <p:nvPr/>
            </p:nvSpPr>
            <p:spPr>
              <a:xfrm>
                <a:off x="919689" y="5127037"/>
                <a:ext cx="834372" cy="834372"/>
              </a:xfrm>
              <a:prstGeom prst="flowChartConnector">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フローチャート: 結合子 5">
                <a:extLst>
                  <a:ext uri="{FF2B5EF4-FFF2-40B4-BE49-F238E27FC236}">
                    <a16:creationId xmlns:a16="http://schemas.microsoft.com/office/drawing/2014/main" id="{14F8A6A2-875F-4F59-8ED2-0AD23EBE9B21}"/>
                  </a:ext>
                </a:extLst>
              </p:cNvPr>
              <p:cNvSpPr/>
              <p:nvPr/>
            </p:nvSpPr>
            <p:spPr>
              <a:xfrm>
                <a:off x="954689" y="2663332"/>
                <a:ext cx="799371" cy="799371"/>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  </m:t>
                          </m:r>
                          <m:r>
                            <a:rPr kumimoji="1" lang="en-US" altLang="ja-JP" sz="3200" i="1" smtClean="0">
                              <a:latin typeface="Cambria Math" panose="02040503050406030204" pitchFamily="18" charset="0"/>
                            </a:rPr>
                            <m:t>𝑥</m:t>
                          </m:r>
                        </m:e>
                        <m:sub>
                          <m:r>
                            <a:rPr kumimoji="1" lang="en-US" altLang="ja-JP" sz="3200" b="0" i="1" smtClean="0">
                              <a:latin typeface="Cambria Math" panose="02040503050406030204" pitchFamily="18" charset="0"/>
                            </a:rPr>
                            <m:t>1</m:t>
                          </m:r>
                        </m:sub>
                      </m:sSub>
                    </m:oMath>
                  </m:oMathPara>
                </a14:m>
                <a:endParaRPr kumimoji="1" lang="ja-JP" altLang="en-US" sz="3200" dirty="0"/>
              </a:p>
            </p:txBody>
          </p:sp>
        </mc:Choice>
        <mc:Fallback xmlns="">
          <p:sp>
            <p:nvSpPr>
              <p:cNvPr id="6" name="フローチャート: 結合子 5">
                <a:extLst>
                  <a:ext uri="{FF2B5EF4-FFF2-40B4-BE49-F238E27FC236}">
                    <a16:creationId xmlns:a16="http://schemas.microsoft.com/office/drawing/2014/main" id="{14F8A6A2-875F-4F59-8ED2-0AD23EBE9B21}"/>
                  </a:ext>
                </a:extLst>
              </p:cNvPr>
              <p:cNvSpPr>
                <a:spLocks noRot="1" noChangeAspect="1" noMove="1" noResize="1" noEditPoints="1" noAdjustHandles="1" noChangeArrowheads="1" noChangeShapeType="1" noTextEdit="1"/>
              </p:cNvSpPr>
              <p:nvPr/>
            </p:nvSpPr>
            <p:spPr>
              <a:xfrm>
                <a:off x="954689" y="2663332"/>
                <a:ext cx="799371" cy="799371"/>
              </a:xfrm>
              <a:prstGeom prst="flowChartConnector">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フローチャート: 結合子 7">
                <a:extLst>
                  <a:ext uri="{FF2B5EF4-FFF2-40B4-BE49-F238E27FC236}">
                    <a16:creationId xmlns:a16="http://schemas.microsoft.com/office/drawing/2014/main" id="{0427AAAC-2C7A-4DFC-A4FF-9EBDDE836DA1}"/>
                  </a:ext>
                </a:extLst>
              </p:cNvPr>
              <p:cNvSpPr/>
              <p:nvPr/>
            </p:nvSpPr>
            <p:spPr>
              <a:xfrm>
                <a:off x="954690" y="3878333"/>
                <a:ext cx="799371" cy="799371"/>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  </m:t>
                          </m:r>
                          <m:r>
                            <a:rPr lang="en-US" altLang="ja-JP" sz="3200" i="1">
                              <a:latin typeface="Cambria Math" panose="02040503050406030204" pitchFamily="18" charset="0"/>
                            </a:rPr>
                            <m:t>𝑥</m:t>
                          </m:r>
                        </m:e>
                        <m:sub>
                          <m:r>
                            <a:rPr lang="en-US" altLang="ja-JP" sz="3200" b="0" i="1" smtClean="0">
                              <a:latin typeface="Cambria Math" panose="02040503050406030204" pitchFamily="18" charset="0"/>
                            </a:rPr>
                            <m:t>2</m:t>
                          </m:r>
                        </m:sub>
                      </m:sSub>
                    </m:oMath>
                  </m:oMathPara>
                </a14:m>
                <a:endParaRPr lang="en-US" altLang="ja-JP" sz="3200" dirty="0"/>
              </a:p>
            </p:txBody>
          </p:sp>
        </mc:Choice>
        <mc:Fallback xmlns="">
          <p:sp>
            <p:nvSpPr>
              <p:cNvPr id="8" name="フローチャート: 結合子 7">
                <a:extLst>
                  <a:ext uri="{FF2B5EF4-FFF2-40B4-BE49-F238E27FC236}">
                    <a16:creationId xmlns:a16="http://schemas.microsoft.com/office/drawing/2014/main" id="{0427AAAC-2C7A-4DFC-A4FF-9EBDDE836DA1}"/>
                  </a:ext>
                </a:extLst>
              </p:cNvPr>
              <p:cNvSpPr>
                <a:spLocks noRot="1" noChangeAspect="1" noMove="1" noResize="1" noEditPoints="1" noAdjustHandles="1" noChangeArrowheads="1" noChangeShapeType="1" noTextEdit="1"/>
              </p:cNvSpPr>
              <p:nvPr/>
            </p:nvSpPr>
            <p:spPr>
              <a:xfrm>
                <a:off x="954690" y="3878333"/>
                <a:ext cx="799371" cy="799371"/>
              </a:xfrm>
              <a:prstGeom prst="flowChartConnector">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フローチャート: 結合子 8">
                <a:extLst>
                  <a:ext uri="{FF2B5EF4-FFF2-40B4-BE49-F238E27FC236}">
                    <a16:creationId xmlns:a16="http://schemas.microsoft.com/office/drawing/2014/main" id="{363FBB00-4238-495F-AD3A-B2C41B0E7164}"/>
                  </a:ext>
                </a:extLst>
              </p:cNvPr>
              <p:cNvSpPr/>
              <p:nvPr/>
            </p:nvSpPr>
            <p:spPr>
              <a:xfrm>
                <a:off x="3737643" y="5144537"/>
                <a:ext cx="799371" cy="799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  </m:t>
                          </m:r>
                          <m:r>
                            <a:rPr lang="en-US" altLang="ja-JP" sz="3200" i="1">
                              <a:latin typeface="Cambria Math" panose="02040503050406030204" pitchFamily="18" charset="0"/>
                            </a:rPr>
                            <m:t>h</m:t>
                          </m:r>
                        </m:e>
                        <m:sub>
                          <m:r>
                            <a:rPr lang="en-US" altLang="ja-JP" sz="3200" b="0" i="1" smtClean="0">
                              <a:latin typeface="Cambria Math" panose="02040503050406030204" pitchFamily="18" charset="0"/>
                            </a:rPr>
                            <m:t>3</m:t>
                          </m:r>
                        </m:sub>
                      </m:sSub>
                    </m:oMath>
                  </m:oMathPara>
                </a14:m>
                <a:endParaRPr kumimoji="1" lang="ja-JP" altLang="en-US" sz="3200" dirty="0"/>
              </a:p>
            </p:txBody>
          </p:sp>
        </mc:Choice>
        <mc:Fallback xmlns="">
          <p:sp>
            <p:nvSpPr>
              <p:cNvPr id="9" name="フローチャート: 結合子 8">
                <a:extLst>
                  <a:ext uri="{FF2B5EF4-FFF2-40B4-BE49-F238E27FC236}">
                    <a16:creationId xmlns:a16="http://schemas.microsoft.com/office/drawing/2014/main" id="{363FBB00-4238-495F-AD3A-B2C41B0E7164}"/>
                  </a:ext>
                </a:extLst>
              </p:cNvPr>
              <p:cNvSpPr>
                <a:spLocks noRot="1" noChangeAspect="1" noMove="1" noResize="1" noEditPoints="1" noAdjustHandles="1" noChangeArrowheads="1" noChangeShapeType="1" noTextEdit="1"/>
              </p:cNvSpPr>
              <p:nvPr/>
            </p:nvSpPr>
            <p:spPr>
              <a:xfrm>
                <a:off x="3737643" y="5144537"/>
                <a:ext cx="799371" cy="799371"/>
              </a:xfrm>
              <a:prstGeom prst="flowChartConnector">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フローチャート: 結合子 9">
                <a:extLst>
                  <a:ext uri="{FF2B5EF4-FFF2-40B4-BE49-F238E27FC236}">
                    <a16:creationId xmlns:a16="http://schemas.microsoft.com/office/drawing/2014/main" id="{8D7C06F8-5069-4FFE-932B-11AE729C444F}"/>
                  </a:ext>
                </a:extLst>
              </p:cNvPr>
              <p:cNvSpPr/>
              <p:nvPr/>
            </p:nvSpPr>
            <p:spPr>
              <a:xfrm>
                <a:off x="3737642" y="3878333"/>
                <a:ext cx="799371" cy="799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smtClean="0">
                              <a:latin typeface="Cambria Math" panose="02040503050406030204" pitchFamily="18" charset="0"/>
                            </a:rPr>
                            <m:t>  </m:t>
                          </m:r>
                          <m:r>
                            <a:rPr lang="en-US" altLang="ja-JP" sz="3200" b="0" i="1" smtClean="0">
                              <a:latin typeface="Cambria Math" panose="02040503050406030204" pitchFamily="18" charset="0"/>
                            </a:rPr>
                            <m:t>h</m:t>
                          </m:r>
                        </m:e>
                        <m:sub>
                          <m:r>
                            <a:rPr lang="en-US" altLang="ja-JP" sz="3200" b="0" i="1" smtClean="0">
                              <a:latin typeface="Cambria Math" panose="02040503050406030204" pitchFamily="18" charset="0"/>
                            </a:rPr>
                            <m:t>2</m:t>
                          </m:r>
                        </m:sub>
                      </m:sSub>
                    </m:oMath>
                  </m:oMathPara>
                </a14:m>
                <a:endParaRPr kumimoji="1" lang="ja-JP" altLang="en-US" sz="3200" dirty="0"/>
              </a:p>
            </p:txBody>
          </p:sp>
        </mc:Choice>
        <mc:Fallback xmlns="">
          <p:sp>
            <p:nvSpPr>
              <p:cNvPr id="10" name="フローチャート: 結合子 9">
                <a:extLst>
                  <a:ext uri="{FF2B5EF4-FFF2-40B4-BE49-F238E27FC236}">
                    <a16:creationId xmlns:a16="http://schemas.microsoft.com/office/drawing/2014/main" id="{8D7C06F8-5069-4FFE-932B-11AE729C444F}"/>
                  </a:ext>
                </a:extLst>
              </p:cNvPr>
              <p:cNvSpPr>
                <a:spLocks noRot="1" noChangeAspect="1" noMove="1" noResize="1" noEditPoints="1" noAdjustHandles="1" noChangeArrowheads="1" noChangeShapeType="1" noTextEdit="1"/>
              </p:cNvSpPr>
              <p:nvPr/>
            </p:nvSpPr>
            <p:spPr>
              <a:xfrm>
                <a:off x="3737642" y="3878333"/>
                <a:ext cx="799371" cy="799371"/>
              </a:xfrm>
              <a:prstGeom prst="flowChartConnector">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フローチャート: 結合子 10">
                <a:extLst>
                  <a:ext uri="{FF2B5EF4-FFF2-40B4-BE49-F238E27FC236}">
                    <a16:creationId xmlns:a16="http://schemas.microsoft.com/office/drawing/2014/main" id="{E9F39EC9-9E86-410C-9ED3-F83E2AF8B14F}"/>
                  </a:ext>
                </a:extLst>
              </p:cNvPr>
              <p:cNvSpPr/>
              <p:nvPr/>
            </p:nvSpPr>
            <p:spPr>
              <a:xfrm>
                <a:off x="3737642" y="2629629"/>
                <a:ext cx="799371" cy="799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1</m:t>
                          </m:r>
                        </m:sub>
                      </m:sSub>
                    </m:oMath>
                  </m:oMathPara>
                </a14:m>
                <a:endParaRPr kumimoji="1" lang="ja-JP" altLang="en-US" sz="3200" dirty="0"/>
              </a:p>
            </p:txBody>
          </p:sp>
        </mc:Choice>
        <mc:Fallback xmlns="">
          <p:sp>
            <p:nvSpPr>
              <p:cNvPr id="11" name="フローチャート: 結合子 10">
                <a:extLst>
                  <a:ext uri="{FF2B5EF4-FFF2-40B4-BE49-F238E27FC236}">
                    <a16:creationId xmlns:a16="http://schemas.microsoft.com/office/drawing/2014/main" id="{E9F39EC9-9E86-410C-9ED3-F83E2AF8B14F}"/>
                  </a:ext>
                </a:extLst>
              </p:cNvPr>
              <p:cNvSpPr>
                <a:spLocks noRot="1" noChangeAspect="1" noMove="1" noResize="1" noEditPoints="1" noAdjustHandles="1" noChangeArrowheads="1" noChangeShapeType="1" noTextEdit="1"/>
              </p:cNvSpPr>
              <p:nvPr/>
            </p:nvSpPr>
            <p:spPr>
              <a:xfrm>
                <a:off x="3737642" y="2629629"/>
                <a:ext cx="799371" cy="799371"/>
              </a:xfrm>
              <a:prstGeom prst="flowChartConnector">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フローチャート: 結合子 11">
                <a:extLst>
                  <a:ext uri="{FF2B5EF4-FFF2-40B4-BE49-F238E27FC236}">
                    <a16:creationId xmlns:a16="http://schemas.microsoft.com/office/drawing/2014/main" id="{17C2985C-181A-4E14-A890-FF0773895A05}"/>
                  </a:ext>
                </a:extLst>
              </p:cNvPr>
              <p:cNvSpPr/>
              <p:nvPr/>
            </p:nvSpPr>
            <p:spPr>
              <a:xfrm>
                <a:off x="6425708" y="4553647"/>
                <a:ext cx="799371" cy="79937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  </m:t>
                          </m:r>
                          <m:r>
                            <a:rPr lang="en-US" altLang="ja-JP" sz="3200" i="1">
                              <a:latin typeface="Cambria Math" panose="02040503050406030204" pitchFamily="18" charset="0"/>
                            </a:rPr>
                            <m:t>𝑦</m:t>
                          </m:r>
                        </m:e>
                        <m:sub>
                          <m:r>
                            <a:rPr lang="en-US" altLang="ja-JP" sz="3200" b="0" i="1" smtClean="0">
                              <a:latin typeface="Cambria Math" panose="02040503050406030204" pitchFamily="18" charset="0"/>
                            </a:rPr>
                            <m:t>2</m:t>
                          </m:r>
                        </m:sub>
                      </m:sSub>
                    </m:oMath>
                  </m:oMathPara>
                </a14:m>
                <a:endParaRPr kumimoji="1" lang="ja-JP" altLang="en-US" sz="3200" dirty="0"/>
              </a:p>
            </p:txBody>
          </p:sp>
        </mc:Choice>
        <mc:Fallback xmlns="">
          <p:sp>
            <p:nvSpPr>
              <p:cNvPr id="12" name="フローチャート: 結合子 11">
                <a:extLst>
                  <a:ext uri="{FF2B5EF4-FFF2-40B4-BE49-F238E27FC236}">
                    <a16:creationId xmlns:a16="http://schemas.microsoft.com/office/drawing/2014/main" id="{17C2985C-181A-4E14-A890-FF0773895A05}"/>
                  </a:ext>
                </a:extLst>
              </p:cNvPr>
              <p:cNvSpPr>
                <a:spLocks noRot="1" noChangeAspect="1" noMove="1" noResize="1" noEditPoints="1" noAdjustHandles="1" noChangeArrowheads="1" noChangeShapeType="1" noTextEdit="1"/>
              </p:cNvSpPr>
              <p:nvPr/>
            </p:nvSpPr>
            <p:spPr>
              <a:xfrm>
                <a:off x="6425708" y="4553647"/>
                <a:ext cx="799371" cy="799371"/>
              </a:xfrm>
              <a:prstGeom prst="flowChartConnector">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フローチャート: 結合子 12">
                <a:extLst>
                  <a:ext uri="{FF2B5EF4-FFF2-40B4-BE49-F238E27FC236}">
                    <a16:creationId xmlns:a16="http://schemas.microsoft.com/office/drawing/2014/main" id="{1CC8D857-EBE5-4C61-849E-670E97A3A1D6}"/>
                  </a:ext>
                </a:extLst>
              </p:cNvPr>
              <p:cNvSpPr/>
              <p:nvPr/>
            </p:nvSpPr>
            <p:spPr>
              <a:xfrm>
                <a:off x="6425708" y="3078962"/>
                <a:ext cx="799371" cy="79937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  </m:t>
                      </m:r>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𝑦</m:t>
                          </m:r>
                        </m:e>
                        <m:sub>
                          <m:r>
                            <a:rPr kumimoji="1" lang="en-US" altLang="ja-JP" sz="3200" b="0" i="1" smtClean="0">
                              <a:latin typeface="Cambria Math" panose="02040503050406030204" pitchFamily="18" charset="0"/>
                            </a:rPr>
                            <m:t>1</m:t>
                          </m:r>
                        </m:sub>
                      </m:sSub>
                    </m:oMath>
                  </m:oMathPara>
                </a14:m>
                <a:endParaRPr kumimoji="1" lang="ja-JP" altLang="en-US" sz="3200" dirty="0"/>
              </a:p>
            </p:txBody>
          </p:sp>
        </mc:Choice>
        <mc:Fallback xmlns="">
          <p:sp>
            <p:nvSpPr>
              <p:cNvPr id="13" name="フローチャート: 結合子 12">
                <a:extLst>
                  <a:ext uri="{FF2B5EF4-FFF2-40B4-BE49-F238E27FC236}">
                    <a16:creationId xmlns:a16="http://schemas.microsoft.com/office/drawing/2014/main" id="{1CC8D857-EBE5-4C61-849E-670E97A3A1D6}"/>
                  </a:ext>
                </a:extLst>
              </p:cNvPr>
              <p:cNvSpPr>
                <a:spLocks noRot="1" noChangeAspect="1" noMove="1" noResize="1" noEditPoints="1" noAdjustHandles="1" noChangeArrowheads="1" noChangeShapeType="1" noTextEdit="1"/>
              </p:cNvSpPr>
              <p:nvPr/>
            </p:nvSpPr>
            <p:spPr>
              <a:xfrm>
                <a:off x="6425708" y="3078962"/>
                <a:ext cx="799371" cy="799371"/>
              </a:xfrm>
              <a:prstGeom prst="flowChartConnector">
                <a:avLst/>
              </a:prstGeom>
              <a:blipFill>
                <a:blip r:embed="rId9"/>
                <a:stretch>
                  <a:fillRect/>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D78E09C4-3E8A-4065-9DBC-9C3EB2F4601E}"/>
              </a:ext>
            </a:extLst>
          </p:cNvPr>
          <p:cNvCxnSpPr>
            <a:cxnSpLocks/>
            <a:stCxn id="6" idx="6"/>
          </p:cNvCxnSpPr>
          <p:nvPr/>
        </p:nvCxnSpPr>
        <p:spPr>
          <a:xfrm flipV="1">
            <a:off x="1754060" y="3032583"/>
            <a:ext cx="1791245" cy="3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EA61DD1B-DD92-4996-8110-6B50AF97415C}"/>
              </a:ext>
            </a:extLst>
          </p:cNvPr>
          <p:cNvCxnSpPr>
            <a:cxnSpLocks/>
            <a:stCxn id="8" idx="6"/>
          </p:cNvCxnSpPr>
          <p:nvPr/>
        </p:nvCxnSpPr>
        <p:spPr>
          <a:xfrm flipV="1">
            <a:off x="1754061" y="3150395"/>
            <a:ext cx="1791244" cy="1127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8C718C7E-A9B7-419D-B49C-58DE367E6978}"/>
              </a:ext>
            </a:extLst>
          </p:cNvPr>
          <p:cNvCxnSpPr>
            <a:cxnSpLocks/>
          </p:cNvCxnSpPr>
          <p:nvPr/>
        </p:nvCxnSpPr>
        <p:spPr>
          <a:xfrm>
            <a:off x="1754060" y="3078962"/>
            <a:ext cx="1838387" cy="1111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AAEA62D-C3E3-46B1-86D4-94183D14FF7F}"/>
              </a:ext>
            </a:extLst>
          </p:cNvPr>
          <p:cNvCxnSpPr>
            <a:cxnSpLocks/>
          </p:cNvCxnSpPr>
          <p:nvPr/>
        </p:nvCxnSpPr>
        <p:spPr>
          <a:xfrm>
            <a:off x="1754060" y="3078962"/>
            <a:ext cx="1829737" cy="227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BBA3DA9-9592-47EA-A3A4-41C2A53C46AD}"/>
              </a:ext>
            </a:extLst>
          </p:cNvPr>
          <p:cNvCxnSpPr>
            <a:cxnSpLocks/>
            <a:stCxn id="8" idx="6"/>
          </p:cNvCxnSpPr>
          <p:nvPr/>
        </p:nvCxnSpPr>
        <p:spPr>
          <a:xfrm>
            <a:off x="1754061" y="4278019"/>
            <a:ext cx="1791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08EA6C4-6026-44AB-A373-5D1ED680C0B9}"/>
              </a:ext>
            </a:extLst>
          </p:cNvPr>
          <p:cNvCxnSpPr>
            <a:cxnSpLocks/>
            <a:stCxn id="8" idx="6"/>
          </p:cNvCxnSpPr>
          <p:nvPr/>
        </p:nvCxnSpPr>
        <p:spPr>
          <a:xfrm>
            <a:off x="1754061" y="4278019"/>
            <a:ext cx="1865311" cy="1190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71B008F-DD67-4C0C-AA56-F75120A028D7}"/>
              </a:ext>
            </a:extLst>
          </p:cNvPr>
          <p:cNvCxnSpPr>
            <a:cxnSpLocks/>
            <a:stCxn id="7" idx="6"/>
          </p:cNvCxnSpPr>
          <p:nvPr/>
        </p:nvCxnSpPr>
        <p:spPr>
          <a:xfrm flipV="1">
            <a:off x="1754061" y="3273275"/>
            <a:ext cx="1791163" cy="2270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67FF3037-5EED-41E3-913C-9250F939E5B9}"/>
              </a:ext>
            </a:extLst>
          </p:cNvPr>
          <p:cNvCxnSpPr>
            <a:cxnSpLocks/>
            <a:stCxn id="7" idx="6"/>
          </p:cNvCxnSpPr>
          <p:nvPr/>
        </p:nvCxnSpPr>
        <p:spPr>
          <a:xfrm flipV="1">
            <a:off x="1754061" y="4370703"/>
            <a:ext cx="1838386" cy="117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EE0B4038-50FB-4F69-A9DD-5180617EB0BA}"/>
              </a:ext>
            </a:extLst>
          </p:cNvPr>
          <p:cNvCxnSpPr>
            <a:stCxn id="7" idx="6"/>
          </p:cNvCxnSpPr>
          <p:nvPr/>
        </p:nvCxnSpPr>
        <p:spPr>
          <a:xfrm flipV="1">
            <a:off x="1754061" y="5544222"/>
            <a:ext cx="1865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7F17B3CF-21A6-433D-9B5E-AF6C1BFB1C28}"/>
              </a:ext>
            </a:extLst>
          </p:cNvPr>
          <p:cNvCxnSpPr>
            <a:cxnSpLocks/>
          </p:cNvCxnSpPr>
          <p:nvPr/>
        </p:nvCxnSpPr>
        <p:spPr>
          <a:xfrm>
            <a:off x="4537013" y="3029314"/>
            <a:ext cx="1750871" cy="41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C060AAA-9868-404B-95AD-E4A912772715}"/>
              </a:ext>
            </a:extLst>
          </p:cNvPr>
          <p:cNvCxnSpPr>
            <a:stCxn id="11" idx="6"/>
          </p:cNvCxnSpPr>
          <p:nvPr/>
        </p:nvCxnSpPr>
        <p:spPr>
          <a:xfrm>
            <a:off x="4537013" y="3029315"/>
            <a:ext cx="1750871" cy="184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81F260-5E9F-465A-A2B3-D54D33DAADB5}"/>
              </a:ext>
            </a:extLst>
          </p:cNvPr>
          <p:cNvCxnSpPr/>
          <p:nvPr/>
        </p:nvCxnSpPr>
        <p:spPr>
          <a:xfrm flipV="1">
            <a:off x="4537013" y="3634605"/>
            <a:ext cx="1750871" cy="64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A6BBC3DC-1610-45F0-99DA-41ACEC887564}"/>
              </a:ext>
            </a:extLst>
          </p:cNvPr>
          <p:cNvCxnSpPr>
            <a:cxnSpLocks/>
            <a:stCxn id="10" idx="6"/>
          </p:cNvCxnSpPr>
          <p:nvPr/>
        </p:nvCxnSpPr>
        <p:spPr>
          <a:xfrm>
            <a:off x="4537013" y="4278019"/>
            <a:ext cx="1750871" cy="679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53CF5BC-7407-4D6E-A807-D1D96E9A653E}"/>
              </a:ext>
            </a:extLst>
          </p:cNvPr>
          <p:cNvCxnSpPr>
            <a:cxnSpLocks/>
            <a:stCxn id="9" idx="6"/>
          </p:cNvCxnSpPr>
          <p:nvPr/>
        </p:nvCxnSpPr>
        <p:spPr>
          <a:xfrm flipV="1">
            <a:off x="4537014" y="3746509"/>
            <a:ext cx="1821846" cy="179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45084E31-1E33-4A68-BD4F-4654AEE8FC42}"/>
              </a:ext>
            </a:extLst>
          </p:cNvPr>
          <p:cNvCxnSpPr>
            <a:cxnSpLocks/>
          </p:cNvCxnSpPr>
          <p:nvPr/>
        </p:nvCxnSpPr>
        <p:spPr>
          <a:xfrm flipV="1">
            <a:off x="4565797" y="5069367"/>
            <a:ext cx="1750870" cy="41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7A868B05-6BF3-43F8-930E-9EC260C6AC11}"/>
              </a:ext>
            </a:extLst>
          </p:cNvPr>
          <p:cNvSpPr txBox="1"/>
          <p:nvPr/>
        </p:nvSpPr>
        <p:spPr>
          <a:xfrm>
            <a:off x="838200" y="2086185"/>
            <a:ext cx="1102895" cy="369332"/>
          </a:xfrm>
          <a:prstGeom prst="rect">
            <a:avLst/>
          </a:prstGeom>
          <a:noFill/>
        </p:spPr>
        <p:txBody>
          <a:bodyPr wrap="square" rtlCol="0">
            <a:spAutoFit/>
          </a:bodyPr>
          <a:lstStyle/>
          <a:p>
            <a:pPr algn="ctr"/>
            <a:r>
              <a:rPr kumimoji="1" lang="ja-JP" altLang="en-US" dirty="0">
                <a:solidFill>
                  <a:schemeClr val="accent2"/>
                </a:solidFill>
              </a:rPr>
              <a:t>入力層</a:t>
            </a:r>
          </a:p>
        </p:txBody>
      </p:sp>
      <p:sp>
        <p:nvSpPr>
          <p:cNvPr id="66" name="テキスト ボックス 65">
            <a:extLst>
              <a:ext uri="{FF2B5EF4-FFF2-40B4-BE49-F238E27FC236}">
                <a16:creationId xmlns:a16="http://schemas.microsoft.com/office/drawing/2014/main" id="{4AC0C02A-7EF2-4174-B606-7A00AECD85FA}"/>
              </a:ext>
            </a:extLst>
          </p:cNvPr>
          <p:cNvSpPr txBox="1"/>
          <p:nvPr/>
        </p:nvSpPr>
        <p:spPr>
          <a:xfrm>
            <a:off x="3592447" y="2088576"/>
            <a:ext cx="1102895" cy="369332"/>
          </a:xfrm>
          <a:prstGeom prst="rect">
            <a:avLst/>
          </a:prstGeom>
          <a:noFill/>
        </p:spPr>
        <p:txBody>
          <a:bodyPr wrap="square" rtlCol="0">
            <a:spAutoFit/>
          </a:bodyPr>
          <a:lstStyle/>
          <a:p>
            <a:pPr algn="ctr"/>
            <a:r>
              <a:rPr lang="ja-JP" altLang="en-US" dirty="0">
                <a:solidFill>
                  <a:schemeClr val="accent1"/>
                </a:solidFill>
              </a:rPr>
              <a:t>中間層</a:t>
            </a:r>
            <a:endParaRPr kumimoji="1" lang="ja-JP" altLang="en-US" dirty="0">
              <a:solidFill>
                <a:schemeClr val="accent1"/>
              </a:solidFill>
            </a:endParaRPr>
          </a:p>
        </p:txBody>
      </p:sp>
      <p:sp>
        <p:nvSpPr>
          <p:cNvPr id="67" name="テキスト ボックス 66">
            <a:extLst>
              <a:ext uri="{FF2B5EF4-FFF2-40B4-BE49-F238E27FC236}">
                <a16:creationId xmlns:a16="http://schemas.microsoft.com/office/drawing/2014/main" id="{C63E0878-5F64-4060-A09C-1DF2ED9BFD02}"/>
              </a:ext>
            </a:extLst>
          </p:cNvPr>
          <p:cNvSpPr txBox="1"/>
          <p:nvPr/>
        </p:nvSpPr>
        <p:spPr>
          <a:xfrm>
            <a:off x="6287884" y="2099384"/>
            <a:ext cx="1102895" cy="369332"/>
          </a:xfrm>
          <a:prstGeom prst="rect">
            <a:avLst/>
          </a:prstGeom>
          <a:noFill/>
        </p:spPr>
        <p:txBody>
          <a:bodyPr wrap="square" rtlCol="0">
            <a:spAutoFit/>
          </a:bodyPr>
          <a:lstStyle/>
          <a:p>
            <a:pPr algn="ctr"/>
            <a:r>
              <a:rPr kumimoji="1" lang="ja-JP" altLang="en-US" dirty="0">
                <a:solidFill>
                  <a:schemeClr val="accent6"/>
                </a:solidFill>
              </a:rPr>
              <a:t>出力層</a:t>
            </a:r>
          </a:p>
        </p:txBody>
      </p:sp>
      <p:sp>
        <p:nvSpPr>
          <p:cNvPr id="68" name="吹き出し: 四角形 67">
            <a:extLst>
              <a:ext uri="{FF2B5EF4-FFF2-40B4-BE49-F238E27FC236}">
                <a16:creationId xmlns:a16="http://schemas.microsoft.com/office/drawing/2014/main" id="{7124FD15-3D3E-4FD2-9055-273FD82D3AF5}"/>
              </a:ext>
            </a:extLst>
          </p:cNvPr>
          <p:cNvSpPr/>
          <p:nvPr/>
        </p:nvSpPr>
        <p:spPr>
          <a:xfrm>
            <a:off x="4729350" y="1991338"/>
            <a:ext cx="1366650" cy="630073"/>
          </a:xfrm>
          <a:prstGeom prst="wedgeRectCallout">
            <a:avLst>
              <a:gd name="adj1" fmla="val -55504"/>
              <a:gd name="adj2" fmla="val 10860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t>活性化関数</a:t>
            </a:r>
            <a:endParaRPr kumimoji="1" lang="en-US" altLang="ja-JP" sz="1200" dirty="0"/>
          </a:p>
          <a:p>
            <a:pPr marL="285750" indent="-285750" algn="ctr">
              <a:buFont typeface="Arial" panose="020B0604020202020204" pitchFamily="34" charset="0"/>
              <a:buChar char="•"/>
            </a:pPr>
            <a:r>
              <a:rPr lang="en-US" altLang="ja-JP" sz="1200" dirty="0"/>
              <a:t>Sigmoid, </a:t>
            </a:r>
            <a:r>
              <a:rPr lang="en-US" altLang="ja-JP" sz="1200" dirty="0" err="1"/>
              <a:t>ReLu</a:t>
            </a:r>
            <a:r>
              <a:rPr lang="en-US" altLang="ja-JP" sz="1200" dirty="0"/>
              <a:t> </a:t>
            </a:r>
            <a:r>
              <a:rPr lang="ja-JP" altLang="en-US" sz="1200" dirty="0"/>
              <a:t>など</a:t>
            </a:r>
            <a:endParaRPr kumimoji="1" lang="ja-JP" altLang="en-US" sz="1200" dirty="0"/>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14FE4C18-AA01-45D0-8392-38A4F4801200}"/>
                  </a:ext>
                </a:extLst>
              </p:cNvPr>
              <p:cNvSpPr txBox="1"/>
              <p:nvPr/>
            </p:nvSpPr>
            <p:spPr>
              <a:xfrm>
                <a:off x="1756752" y="2736345"/>
                <a:ext cx="36868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solidFill>
                                <a:srgbClr val="FF0000"/>
                              </a:solidFill>
                              <a:latin typeface="Cambria Math" panose="02040503050406030204" pitchFamily="18" charset="0"/>
                            </a:rPr>
                          </m:ctrlPr>
                        </m:sSubPr>
                        <m:e>
                          <m:r>
                            <a:rPr kumimoji="1" lang="en-US" altLang="ja-JP" sz="1600" b="1" i="1" smtClean="0">
                              <a:solidFill>
                                <a:srgbClr val="FF0000"/>
                              </a:solidFill>
                              <a:latin typeface="Cambria Math" panose="02040503050406030204" pitchFamily="18" charset="0"/>
                            </a:rPr>
                            <m:t>𝒘</m:t>
                          </m:r>
                        </m:e>
                        <m:sub>
                          <m:r>
                            <a:rPr kumimoji="1" lang="en-US" altLang="ja-JP" sz="1600" b="1" i="1" smtClean="0">
                              <a:solidFill>
                                <a:srgbClr val="FF0000"/>
                              </a:solidFill>
                              <a:latin typeface="Cambria Math" panose="02040503050406030204" pitchFamily="18" charset="0"/>
                            </a:rPr>
                            <m:t>𝟏𝟏</m:t>
                          </m:r>
                        </m:sub>
                      </m:sSub>
                    </m:oMath>
                  </m:oMathPara>
                </a14:m>
                <a:endParaRPr kumimoji="1" lang="ja-JP" altLang="en-US" sz="1600" b="1" dirty="0">
                  <a:solidFill>
                    <a:srgbClr val="FF0000"/>
                  </a:solidFill>
                </a:endParaRPr>
              </a:p>
            </p:txBody>
          </p:sp>
        </mc:Choice>
        <mc:Fallback xmlns="">
          <p:sp>
            <p:nvSpPr>
              <p:cNvPr id="70" name="テキスト ボックス 69">
                <a:extLst>
                  <a:ext uri="{FF2B5EF4-FFF2-40B4-BE49-F238E27FC236}">
                    <a16:creationId xmlns:a16="http://schemas.microsoft.com/office/drawing/2014/main" id="{14FE4C18-AA01-45D0-8392-38A4F4801200}"/>
                  </a:ext>
                </a:extLst>
              </p:cNvPr>
              <p:cNvSpPr txBox="1">
                <a:spLocks noRot="1" noChangeAspect="1" noMove="1" noResize="1" noEditPoints="1" noAdjustHandles="1" noChangeArrowheads="1" noChangeShapeType="1" noTextEdit="1"/>
              </p:cNvSpPr>
              <p:nvPr/>
            </p:nvSpPr>
            <p:spPr>
              <a:xfrm>
                <a:off x="1756752" y="2736345"/>
                <a:ext cx="368685" cy="338554"/>
              </a:xfrm>
              <a:prstGeom prst="rect">
                <a:avLst/>
              </a:prstGeom>
              <a:blipFill>
                <a:blip r:embed="rId10"/>
                <a:stretch>
                  <a:fillRect r="-278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吹き出し: 四角形 70">
                <a:extLst>
                  <a:ext uri="{FF2B5EF4-FFF2-40B4-BE49-F238E27FC236}">
                    <a16:creationId xmlns:a16="http://schemas.microsoft.com/office/drawing/2014/main" id="{3953357B-A04D-4366-91FB-D49A1A3C9619}"/>
                  </a:ext>
                </a:extLst>
              </p:cNvPr>
              <p:cNvSpPr/>
              <p:nvPr/>
            </p:nvSpPr>
            <p:spPr>
              <a:xfrm>
                <a:off x="1754060" y="1961241"/>
                <a:ext cx="1983582" cy="552680"/>
              </a:xfrm>
              <a:prstGeom prst="wedgeRectCallout">
                <a:avLst>
                  <a:gd name="adj1" fmla="val 49017"/>
                  <a:gd name="adj2" fmla="val 9330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t>目的関数</a:t>
                </a:r>
                <a:endParaRPr kumimoji="1" lang="en-US" altLang="ja-JP" sz="1200" dirty="0"/>
              </a:p>
              <a:p>
                <a:pPr algn="ctr"/>
                <a:r>
                  <a:rPr kumimoji="1" lang="en-US" altLang="ja-JP" sz="1100" dirty="0"/>
                  <a:t>h = </a:t>
                </a:r>
                <a14:m>
                  <m:oMath xmlns:m="http://schemas.openxmlformats.org/officeDocument/2006/math">
                    <m:sSub>
                      <m:sSubPr>
                        <m:ctrlPr>
                          <a:rPr kumimoji="1" lang="en-US" altLang="ja-JP" sz="1100" i="1" smtClean="0">
                            <a:latin typeface="Cambria Math" panose="02040503050406030204" pitchFamily="18" charset="0"/>
                          </a:rPr>
                        </m:ctrlPr>
                      </m:sSubPr>
                      <m:e>
                        <m:r>
                          <a:rPr kumimoji="1" lang="en-US" altLang="ja-JP" sz="1100" b="0" i="1" smtClean="0">
                            <a:latin typeface="Cambria Math" panose="02040503050406030204" pitchFamily="18" charset="0"/>
                          </a:rPr>
                          <m:t>𝑥</m:t>
                        </m:r>
                      </m:e>
                      <m:sub>
                        <m:r>
                          <a:rPr kumimoji="1" lang="en-US" altLang="ja-JP" sz="1100" b="0" i="1" smtClean="0">
                            <a:latin typeface="Cambria Math" panose="02040503050406030204" pitchFamily="18" charset="0"/>
                          </a:rPr>
                          <m:t>1</m:t>
                        </m:r>
                      </m:sub>
                    </m:sSub>
                    <m:sSub>
                      <m:sSubPr>
                        <m:ctrlPr>
                          <a:rPr kumimoji="1" lang="en-US" altLang="ja-JP" sz="1100" i="1" smtClean="0">
                            <a:latin typeface="Cambria Math" panose="02040503050406030204" pitchFamily="18" charset="0"/>
                          </a:rPr>
                        </m:ctrlPr>
                      </m:sSubPr>
                      <m:e>
                        <m:r>
                          <a:rPr kumimoji="1" lang="en-US" altLang="ja-JP" sz="1100" b="0" i="1" smtClean="0">
                            <a:latin typeface="Cambria Math" panose="02040503050406030204" pitchFamily="18" charset="0"/>
                          </a:rPr>
                          <m:t>𝑤</m:t>
                        </m:r>
                      </m:e>
                      <m:sub>
                        <m:eqArr>
                          <m:eqArrPr>
                            <m:ctrlPr>
                              <a:rPr kumimoji="1" lang="en-US" altLang="ja-JP" sz="1100" b="0" i="1" smtClean="0">
                                <a:latin typeface="Cambria Math" panose="02040503050406030204" pitchFamily="18" charset="0"/>
                              </a:rPr>
                            </m:ctrlPr>
                          </m:eqArrPr>
                          <m:e>
                            <m:r>
                              <a:rPr kumimoji="1" lang="en-US" altLang="ja-JP" sz="1100" b="0" i="1" smtClean="0">
                                <a:latin typeface="Cambria Math" panose="02040503050406030204" pitchFamily="18" charset="0"/>
                              </a:rPr>
                              <m:t>11</m:t>
                            </m:r>
                          </m:e>
                          <m:e>
                            <m:r>
                              <a:rPr kumimoji="1" lang="en-US" altLang="ja-JP" sz="1100" b="0" i="1" smtClean="0">
                                <a:latin typeface="Cambria Math" panose="02040503050406030204" pitchFamily="18" charset="0"/>
                              </a:rPr>
                              <m:t>…</m:t>
                            </m:r>
                          </m:e>
                        </m:eqArr>
                      </m:sub>
                    </m:sSub>
                    <m:r>
                      <a:rPr kumimoji="1" lang="en-US" altLang="ja-JP" sz="1100" b="0" i="0" smtClean="0">
                        <a:latin typeface="Cambria Math" panose="02040503050406030204" pitchFamily="18" charset="0"/>
                      </a:rPr>
                      <m:t>+</m:t>
                    </m:r>
                  </m:oMath>
                </a14:m>
                <a:r>
                  <a:rPr kumimoji="1" lang="en-US" altLang="ja-JP" sz="1100" dirty="0"/>
                  <a:t>… </a:t>
                </a:r>
                <a14:m>
                  <m:oMath xmlns:m="http://schemas.openxmlformats.org/officeDocument/2006/math">
                    <m:sSub>
                      <m:sSubPr>
                        <m:ctrlPr>
                          <a:rPr kumimoji="1" lang="en-US" altLang="ja-JP" sz="1100" i="1" smtClean="0">
                            <a:latin typeface="Cambria Math" panose="02040503050406030204" pitchFamily="18" charset="0"/>
                          </a:rPr>
                        </m:ctrlPr>
                      </m:sSubPr>
                      <m:e>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𝑥</m:t>
                        </m:r>
                      </m:e>
                      <m:sub>
                        <m:r>
                          <a:rPr kumimoji="1" lang="en-US" altLang="ja-JP" sz="1100" b="0" i="1" smtClean="0">
                            <a:latin typeface="Cambria Math" panose="02040503050406030204" pitchFamily="18" charset="0"/>
                          </a:rPr>
                          <m:t>2</m:t>
                        </m:r>
                      </m:sub>
                    </m:sSub>
                    <m:sSub>
                      <m:sSubPr>
                        <m:ctrlPr>
                          <a:rPr kumimoji="1" lang="en-US" altLang="ja-JP" sz="1100" i="1" smtClean="0">
                            <a:latin typeface="Cambria Math" panose="02040503050406030204" pitchFamily="18" charset="0"/>
                          </a:rPr>
                        </m:ctrlPr>
                      </m:sSubPr>
                      <m:e>
                        <m:r>
                          <a:rPr kumimoji="1" lang="en-US" altLang="ja-JP" sz="1100" b="0" i="1" smtClean="0">
                            <a:latin typeface="Cambria Math" panose="02040503050406030204" pitchFamily="18" charset="0"/>
                          </a:rPr>
                          <m:t>𝑤</m:t>
                        </m:r>
                      </m:e>
                      <m:sub>
                        <m:r>
                          <a:rPr kumimoji="1" lang="en-US" altLang="ja-JP" sz="1100" b="0" i="1" smtClean="0">
                            <a:latin typeface="Cambria Math" panose="02040503050406030204" pitchFamily="18" charset="0"/>
                          </a:rPr>
                          <m:t>2</m:t>
                        </m:r>
                        <m:r>
                          <a:rPr kumimoji="1" lang="en-US" altLang="ja-JP" sz="1100" b="0" i="1" smtClean="0">
                            <a:latin typeface="Cambria Math" panose="02040503050406030204" pitchFamily="18" charset="0"/>
                          </a:rPr>
                          <m:t>1</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𝑏</m:t>
                    </m:r>
                  </m:oMath>
                </a14:m>
                <a:endParaRPr kumimoji="1" lang="ja-JP" altLang="en-US" sz="1100" dirty="0"/>
              </a:p>
            </p:txBody>
          </p:sp>
        </mc:Choice>
        <mc:Fallback>
          <p:sp>
            <p:nvSpPr>
              <p:cNvPr id="71" name="吹き出し: 四角形 70">
                <a:extLst>
                  <a:ext uri="{FF2B5EF4-FFF2-40B4-BE49-F238E27FC236}">
                    <a16:creationId xmlns:a16="http://schemas.microsoft.com/office/drawing/2014/main" id="{3953357B-A04D-4366-91FB-D49A1A3C9619}"/>
                  </a:ext>
                </a:extLst>
              </p:cNvPr>
              <p:cNvSpPr>
                <a:spLocks noRot="1" noChangeAspect="1" noMove="1" noResize="1" noEditPoints="1" noAdjustHandles="1" noChangeArrowheads="1" noChangeShapeType="1" noTextEdit="1"/>
              </p:cNvSpPr>
              <p:nvPr/>
            </p:nvSpPr>
            <p:spPr>
              <a:xfrm>
                <a:off x="1754060" y="1961241"/>
                <a:ext cx="1983582" cy="552680"/>
              </a:xfrm>
              <a:prstGeom prst="wedgeRectCallout">
                <a:avLst>
                  <a:gd name="adj1" fmla="val 49017"/>
                  <a:gd name="adj2" fmla="val 93305"/>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7DACC7D2-C633-4D1E-8F94-40B8F8DFC771}"/>
                  </a:ext>
                </a:extLst>
              </p:cNvPr>
              <p:cNvSpPr txBox="1"/>
              <p:nvPr/>
            </p:nvSpPr>
            <p:spPr>
              <a:xfrm rot="19545273">
                <a:off x="1692519" y="3768135"/>
                <a:ext cx="497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rgbClr val="FF0000"/>
                              </a:solidFill>
                              <a:latin typeface="Cambria Math" panose="02040503050406030204" pitchFamily="18" charset="0"/>
                            </a:rPr>
                          </m:ctrlPr>
                        </m:sSubPr>
                        <m:e>
                          <m:r>
                            <a:rPr kumimoji="1" lang="en-US" altLang="ja-JP" b="1" i="1" smtClean="0">
                              <a:solidFill>
                                <a:srgbClr val="FF0000"/>
                              </a:solidFill>
                              <a:latin typeface="Cambria Math" panose="02040503050406030204" pitchFamily="18" charset="0"/>
                            </a:rPr>
                            <m:t>𝒘</m:t>
                          </m:r>
                        </m:e>
                        <m:sub>
                          <m:r>
                            <a:rPr kumimoji="1" lang="en-US" altLang="ja-JP" b="1" i="1" smtClean="0">
                              <a:solidFill>
                                <a:srgbClr val="FF0000"/>
                              </a:solidFill>
                              <a:latin typeface="Cambria Math" panose="02040503050406030204" pitchFamily="18" charset="0"/>
                            </a:rPr>
                            <m:t>𝟐𝟏</m:t>
                          </m:r>
                        </m:sub>
                      </m:sSub>
                    </m:oMath>
                  </m:oMathPara>
                </a14:m>
                <a:endParaRPr kumimoji="1" lang="ja-JP" altLang="en-US" b="1" dirty="0"/>
              </a:p>
            </p:txBody>
          </p:sp>
        </mc:Choice>
        <mc:Fallback xmlns="">
          <p:sp>
            <p:nvSpPr>
              <p:cNvPr id="72" name="テキスト ボックス 71">
                <a:extLst>
                  <a:ext uri="{FF2B5EF4-FFF2-40B4-BE49-F238E27FC236}">
                    <a16:creationId xmlns:a16="http://schemas.microsoft.com/office/drawing/2014/main" id="{7DACC7D2-C633-4D1E-8F94-40B8F8DFC771}"/>
                  </a:ext>
                </a:extLst>
              </p:cNvPr>
              <p:cNvSpPr txBox="1">
                <a:spLocks noRot="1" noChangeAspect="1" noMove="1" noResize="1" noEditPoints="1" noAdjustHandles="1" noChangeArrowheads="1" noChangeShapeType="1" noTextEdit="1"/>
              </p:cNvSpPr>
              <p:nvPr/>
            </p:nvSpPr>
            <p:spPr>
              <a:xfrm rot="19545273">
                <a:off x="1692519" y="3768135"/>
                <a:ext cx="497150" cy="369332"/>
              </a:xfrm>
              <a:prstGeom prst="rect">
                <a:avLst/>
              </a:prstGeom>
              <a:blipFill>
                <a:blip r:embed="rId12"/>
                <a:stretch>
                  <a:fillRect r="-388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3" name="テキスト ボックス 72">
                <a:extLst>
                  <a:ext uri="{FF2B5EF4-FFF2-40B4-BE49-F238E27FC236}">
                    <a16:creationId xmlns:a16="http://schemas.microsoft.com/office/drawing/2014/main" id="{DAD1FF51-0913-4298-B27F-EAFD4A3C7DFA}"/>
                  </a:ext>
                </a:extLst>
              </p:cNvPr>
              <p:cNvSpPr txBox="1"/>
              <p:nvPr/>
            </p:nvSpPr>
            <p:spPr>
              <a:xfrm rot="18473499">
                <a:off x="1641621" y="4765783"/>
                <a:ext cx="497150" cy="541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rgbClr val="FF0000"/>
                              </a:solidFill>
                              <a:latin typeface="Cambria Math" panose="02040503050406030204" pitchFamily="18" charset="0"/>
                            </a:rPr>
                          </m:ctrlPr>
                        </m:sSubPr>
                        <m:e/>
                        <m:sub>
                          <m:eqArr>
                            <m:eqArrPr>
                              <m:ctrlPr>
                                <a:rPr kumimoji="1" lang="en-US" altLang="ja-JP" b="1" i="1" smtClean="0">
                                  <a:solidFill>
                                    <a:srgbClr val="FF0000"/>
                                  </a:solidFill>
                                  <a:latin typeface="Cambria Math" panose="02040503050406030204" pitchFamily="18" charset="0"/>
                                </a:rPr>
                              </m:ctrlPr>
                            </m:eqArrPr>
                            <m:e/>
                            <m:e/>
                          </m:eqArr>
                        </m:sub>
                      </m:sSub>
                    </m:oMath>
                  </m:oMathPara>
                </a14:m>
                <a:endParaRPr kumimoji="1" lang="ja-JP" altLang="en-US" b="1" dirty="0"/>
              </a:p>
            </p:txBody>
          </p:sp>
        </mc:Choice>
        <mc:Fallback>
          <p:sp>
            <p:nvSpPr>
              <p:cNvPr id="73" name="テキスト ボックス 72">
                <a:extLst>
                  <a:ext uri="{FF2B5EF4-FFF2-40B4-BE49-F238E27FC236}">
                    <a16:creationId xmlns:a16="http://schemas.microsoft.com/office/drawing/2014/main" id="{DAD1FF51-0913-4298-B27F-EAFD4A3C7DFA}"/>
                  </a:ext>
                </a:extLst>
              </p:cNvPr>
              <p:cNvSpPr txBox="1">
                <a:spLocks noRot="1" noChangeAspect="1" noMove="1" noResize="1" noEditPoints="1" noAdjustHandles="1" noChangeArrowheads="1" noChangeShapeType="1" noTextEdit="1"/>
              </p:cNvSpPr>
              <p:nvPr/>
            </p:nvSpPr>
            <p:spPr>
              <a:xfrm rot="18473499">
                <a:off x="1641621" y="4765783"/>
                <a:ext cx="497150" cy="541751"/>
              </a:xfrm>
              <a:prstGeom prst="rect">
                <a:avLst/>
              </a:prstGeom>
              <a:blipFill>
                <a:blip r:embed="rId13"/>
                <a:stretch>
                  <a:fillRect/>
                </a:stretch>
              </a:blipFill>
            </p:spPr>
            <p:txBody>
              <a:bodyPr/>
              <a:lstStyle/>
              <a:p>
                <a:r>
                  <a:rPr lang="ja-JP" altLang="en-US">
                    <a:noFill/>
                  </a:rPr>
                  <a:t> </a:t>
                </a:r>
              </a:p>
            </p:txBody>
          </p:sp>
        </mc:Fallback>
      </mc:AlternateContent>
      <p:sp>
        <p:nvSpPr>
          <p:cNvPr id="74" name="吹き出し: 四角形 73">
            <a:extLst>
              <a:ext uri="{FF2B5EF4-FFF2-40B4-BE49-F238E27FC236}">
                <a16:creationId xmlns:a16="http://schemas.microsoft.com/office/drawing/2014/main" id="{2B97E422-184E-41F0-BD66-D113CB3DA15A}"/>
              </a:ext>
            </a:extLst>
          </p:cNvPr>
          <p:cNvSpPr/>
          <p:nvPr/>
        </p:nvSpPr>
        <p:spPr>
          <a:xfrm>
            <a:off x="7478423" y="2358360"/>
            <a:ext cx="1750871" cy="609943"/>
          </a:xfrm>
          <a:prstGeom prst="wedgeRectCallout">
            <a:avLst>
              <a:gd name="adj1" fmla="val -60382"/>
              <a:gd name="adj2" fmla="val 9015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恒等関数</a:t>
            </a:r>
            <a:endParaRPr kumimoji="1" lang="en-US" altLang="ja-JP" sz="1200" dirty="0"/>
          </a:p>
          <a:p>
            <a:pPr marL="171450" indent="-171450" algn="ctr">
              <a:buFont typeface="Arial" panose="020B0604020202020204" pitchFamily="34" charset="0"/>
              <a:buChar char="•"/>
            </a:pPr>
            <a:r>
              <a:rPr lang="en-US" altLang="ja-JP" sz="1200" dirty="0" err="1"/>
              <a:t>Softmax</a:t>
            </a:r>
            <a:r>
              <a:rPr lang="ja-JP" altLang="en-US" sz="1200" dirty="0"/>
              <a:t>など</a:t>
            </a:r>
            <a:endParaRPr kumimoji="1" lang="ja-JP" altLang="en-US" sz="1200" dirty="0"/>
          </a:p>
        </p:txBody>
      </p:sp>
    </p:spTree>
    <p:extLst>
      <p:ext uri="{BB962C8B-B14F-4D97-AF65-F5344CB8AC3E}">
        <p14:creationId xmlns:p14="http://schemas.microsoft.com/office/powerpoint/2010/main" val="1515653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left)">
                                      <p:cBhvr>
                                        <p:cTn id="19" dur="500"/>
                                        <p:tgtEl>
                                          <p:spTgt spid="7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left)">
                                      <p:cBhvr>
                                        <p:cTn id="25" dur="500"/>
                                        <p:tgtEl>
                                          <p:spTgt spid="70"/>
                                        </p:tgtEl>
                                      </p:cBhvr>
                                    </p:animEffec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par>
                                <p:cTn id="50" presetID="22" presetClass="entr" presetSubtype="8"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wipe(left)">
                                      <p:cBhvr>
                                        <p:cTn id="64" dur="500"/>
                                        <p:tgtEl>
                                          <p:spTgt spid="66"/>
                                        </p:tgtEl>
                                      </p:cBhvr>
                                    </p:animEffect>
                                  </p:childTnLst>
                                </p:cTn>
                              </p:par>
                              <p:par>
                                <p:cTn id="65" presetID="22" presetClass="entr" presetSubtype="8"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500"/>
                                        <p:tgtEl>
                                          <p:spTgt spid="45"/>
                                        </p:tgtEl>
                                      </p:cBhvr>
                                    </p:animEffect>
                                  </p:childTnLst>
                                </p:cTn>
                              </p:par>
                              <p:par>
                                <p:cTn id="68" presetID="22" presetClass="entr" presetSubtype="8" fill="hold"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left)">
                                      <p:cBhvr>
                                        <p:cTn id="70" dur="500"/>
                                        <p:tgtEl>
                                          <p:spTgt spid="49"/>
                                        </p:tgtEl>
                                      </p:cBhvr>
                                    </p:animEffect>
                                  </p:childTnLst>
                                </p:cTn>
                              </p:par>
                              <p:par>
                                <p:cTn id="71" presetID="22" presetClass="entr" presetSubtype="8"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500"/>
                                        <p:tgtEl>
                                          <p:spTgt spid="51"/>
                                        </p:tgtEl>
                                      </p:cBhvr>
                                    </p:animEffect>
                                  </p:childTnLst>
                                </p:cTn>
                              </p:par>
                              <p:par>
                                <p:cTn id="74" presetID="22" presetClass="entr" presetSubtype="8"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left)">
                                      <p:cBhvr>
                                        <p:cTn id="76" dur="500"/>
                                        <p:tgtEl>
                                          <p:spTgt spid="53"/>
                                        </p:tgtEl>
                                      </p:cBhvr>
                                    </p:animEffect>
                                  </p:childTnLst>
                                </p:cTn>
                              </p:par>
                              <p:par>
                                <p:cTn id="77" presetID="22" presetClass="entr" presetSubtype="8"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left)">
                                      <p:cBhvr>
                                        <p:cTn id="79" dur="500"/>
                                        <p:tgtEl>
                                          <p:spTgt spid="56"/>
                                        </p:tgtEl>
                                      </p:cBhvr>
                                    </p:animEffect>
                                  </p:childTnLst>
                                </p:cTn>
                              </p:par>
                              <p:par>
                                <p:cTn id="80" presetID="22" presetClass="entr" presetSubtype="8"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left)">
                                      <p:cBhvr>
                                        <p:cTn id="82" dur="500"/>
                                        <p:tgtEl>
                                          <p:spTgt spid="5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left)">
                                      <p:cBhvr>
                                        <p:cTn id="85" dur="500"/>
                                        <p:tgtEl>
                                          <p:spTgt spid="6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500"/>
                                        <p:tgtEl>
                                          <p:spTgt spid="1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wipe(down)">
                                      <p:cBhvr>
                                        <p:cTn id="96" dur="500"/>
                                        <p:tgtEl>
                                          <p:spTgt spid="7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down)">
                                      <p:cBhvr>
                                        <p:cTn id="101" dur="500"/>
                                        <p:tgtEl>
                                          <p:spTgt spid="6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wipe(down)">
                                      <p:cBhvr>
                                        <p:cTn id="10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P spid="10" grpId="0" animBg="1"/>
      <p:bldP spid="11" grpId="0" animBg="1"/>
      <p:bldP spid="12" grpId="0" animBg="1"/>
      <p:bldP spid="13" grpId="0" animBg="1"/>
      <p:bldP spid="65" grpId="0"/>
      <p:bldP spid="66" grpId="0"/>
      <p:bldP spid="67" grpId="0"/>
      <p:bldP spid="68" grpId="0" animBg="1"/>
      <p:bldP spid="70" grpId="0"/>
      <p:bldP spid="71" grpId="0" animBg="1"/>
      <p:bldP spid="72" grpId="0"/>
      <p:bldP spid="73"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 </a:t>
            </a:r>
            <a:r>
              <a:rPr kumimoji="1" lang="ja-JP" altLang="en-US" dirty="0"/>
              <a:t>について</a:t>
            </a:r>
          </a:p>
        </p:txBody>
      </p:sp>
      <p:sp>
        <p:nvSpPr>
          <p:cNvPr id="3" name="コンテンツ プレースホルダー 2">
            <a:extLst>
              <a:ext uri="{FF2B5EF4-FFF2-40B4-BE49-F238E27FC236}">
                <a16:creationId xmlns:a16="http://schemas.microsoft.com/office/drawing/2014/main" id="{9AB6985F-E57D-4069-BD74-D0C7F1F9B720}"/>
              </a:ext>
            </a:extLst>
          </p:cNvPr>
          <p:cNvSpPr>
            <a:spLocks noGrp="1"/>
          </p:cNvSpPr>
          <p:nvPr>
            <p:ph idx="1"/>
          </p:nvPr>
        </p:nvSpPr>
        <p:spPr>
          <a:xfrm>
            <a:off x="838200" y="1901372"/>
            <a:ext cx="10515601" cy="3817258"/>
          </a:xfrm>
        </p:spPr>
        <p:txBody>
          <a:bodyPr/>
          <a:lstStyle/>
          <a:p>
            <a:r>
              <a:rPr lang="ja-JP" altLang="en-US" dirty="0"/>
              <a:t>長・短期記憶というニューラルネットワークの層の一種</a:t>
            </a:r>
            <a:endParaRPr lang="en-US" altLang="ja-JP" dirty="0"/>
          </a:p>
          <a:p>
            <a:endParaRPr lang="en-US" altLang="ja-JP" dirty="0"/>
          </a:p>
          <a:p>
            <a:r>
              <a:rPr lang="en-US" altLang="ja-JP" dirty="0"/>
              <a:t>RNN</a:t>
            </a:r>
            <a:r>
              <a:rPr lang="ja-JP" altLang="en-US" dirty="0"/>
              <a:t>（再帰型 ニューラルネットワーク） を改良したもの</a:t>
            </a:r>
            <a:endParaRPr lang="en-US" altLang="ja-JP" dirty="0"/>
          </a:p>
        </p:txBody>
      </p:sp>
    </p:spTree>
    <p:extLst>
      <p:ext uri="{BB962C8B-B14F-4D97-AF65-F5344CB8AC3E}">
        <p14:creationId xmlns:p14="http://schemas.microsoft.com/office/powerpoint/2010/main" val="2660890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2204</TotalTime>
  <Words>558</Words>
  <Application>Microsoft Office PowerPoint</Application>
  <PresentationFormat>ワイド画面</PresentationFormat>
  <Paragraphs>129</Paragraphs>
  <Slides>15</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游ゴシック Light</vt:lpstr>
      <vt:lpstr>Arial</vt:lpstr>
      <vt:lpstr>Arial Black</vt:lpstr>
      <vt:lpstr>Cambria Math</vt:lpstr>
      <vt:lpstr>Office テーマ</vt:lpstr>
      <vt:lpstr>PowerPoint プレゼンテーション</vt:lpstr>
      <vt:lpstr>PowerPoint プレゼンテーション</vt:lpstr>
      <vt:lpstr>システムの構成</vt:lpstr>
      <vt:lpstr>使い方</vt:lpstr>
      <vt:lpstr>入力ページ上で短いメロディを入力</vt:lpstr>
      <vt:lpstr>3. 音楽を再生する</vt:lpstr>
      <vt:lpstr>AIについて</vt:lpstr>
      <vt:lpstr>NN (ニューラルネットワーク)について</vt:lpstr>
      <vt:lpstr>LSTM について</vt:lpstr>
      <vt:lpstr>RNNについて</vt:lpstr>
      <vt:lpstr>RNNについて</vt:lpstr>
      <vt:lpstr>LSTM (長・短期記憶)について</vt:lpstr>
      <vt:lpstr>AIについて</vt:lpstr>
      <vt:lpstr>現在の進捗状況 </vt:lpstr>
      <vt:lpstr>ご清聴ありがとうございました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Composer</dc:title>
  <dc:creator>0118m</dc:creator>
  <cp:lastModifiedBy>吉川 孟志</cp:lastModifiedBy>
  <cp:revision>174</cp:revision>
  <dcterms:created xsi:type="dcterms:W3CDTF">2021-09-27T05:00:21Z</dcterms:created>
  <dcterms:modified xsi:type="dcterms:W3CDTF">2021-10-08T00:19:03Z</dcterms:modified>
</cp:coreProperties>
</file>