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8"/>
  </p:notesMasterIdLst>
  <p:sldIdLst>
    <p:sldId id="259" r:id="rId2"/>
    <p:sldId id="307" r:id="rId3"/>
    <p:sldId id="260" r:id="rId4"/>
    <p:sldId id="276" r:id="rId5"/>
    <p:sldId id="310" r:id="rId6"/>
    <p:sldId id="283" r:id="rId7"/>
    <p:sldId id="298" r:id="rId8"/>
    <p:sldId id="311" r:id="rId9"/>
    <p:sldId id="295" r:id="rId10"/>
    <p:sldId id="296" r:id="rId11"/>
    <p:sldId id="308" r:id="rId12"/>
    <p:sldId id="306" r:id="rId13"/>
    <p:sldId id="266" r:id="rId14"/>
    <p:sldId id="302" r:id="rId15"/>
    <p:sldId id="305" r:id="rId16"/>
    <p:sldId id="303" r:id="rId1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吉川 孟志" initials="吉川" lastIdx="4" clrIdx="0">
    <p:extLst>
      <p:ext uri="{19B8F6BF-5375-455C-9EA6-DF929625EA0E}">
        <p15:presenceInfo xmlns:p15="http://schemas.microsoft.com/office/powerpoint/2012/main" userId="S-1-5-21-4206470692-4146437883-2304300903-2492" providerId="AD"/>
      </p:ext>
    </p:extLst>
  </p:cmAuthor>
  <p:cmAuthor id="2" name="長島 光琉" initials="長島" lastIdx="2" clrIdx="1">
    <p:extLst>
      <p:ext uri="{19B8F6BF-5375-455C-9EA6-DF929625EA0E}">
        <p15:presenceInfo xmlns:p15="http://schemas.microsoft.com/office/powerpoint/2012/main" userId="S-1-5-21-4206470692-4146437883-2304300903-248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7D31"/>
    <a:srgbClr val="4472C4"/>
    <a:srgbClr val="D5E8CC"/>
    <a:srgbClr val="70AD47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92" autoAdjust="0"/>
    <p:restoredTop sz="86410" autoAdjust="0"/>
  </p:normalViewPr>
  <p:slideViewPr>
    <p:cSldViewPr snapToGrid="0">
      <p:cViewPr varScale="1">
        <p:scale>
          <a:sx n="66" d="100"/>
          <a:sy n="66" d="100"/>
        </p:scale>
        <p:origin x="240" y="6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142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EDD14C0-30A2-41E2-80FF-7762D8EFBBB5}" type="doc">
      <dgm:prSet loTypeId="urn:microsoft.com/office/officeart/2005/8/layout/b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269AD6AD-28DD-4C98-9C4B-C848C5056550}" type="pres">
      <dgm:prSet presAssocID="{6EDD14C0-30A2-41E2-80FF-7762D8EFBBB5}" presName="Name0" presStyleCnt="0">
        <dgm:presLayoutVars>
          <dgm:dir/>
          <dgm:resizeHandles val="exact"/>
        </dgm:presLayoutVars>
      </dgm:prSet>
      <dgm:spPr/>
    </dgm:pt>
  </dgm:ptLst>
  <dgm:cxnLst>
    <dgm:cxn modelId="{A1E63FBA-2688-4614-850D-055F47218354}" type="presOf" srcId="{6EDD14C0-30A2-41E2-80FF-7762D8EFBBB5}" destId="{269AD6AD-28DD-4C98-9C4B-C848C5056550}" srcOrd="0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E7C3F7-5C92-45C1-81B6-3020317CA2CB}" type="datetimeFigureOut">
              <a:rPr kumimoji="1" lang="ja-JP" altLang="en-US" smtClean="0"/>
              <a:t>2022/2/16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808316-81CD-4B36-BDD1-D6460C124C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78495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172.16.220.145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私たち</a:t>
            </a:r>
            <a:r>
              <a:rPr kumimoji="1" lang="en-US" altLang="ja-JP" dirty="0"/>
              <a:t>bit composer</a:t>
            </a:r>
            <a:r>
              <a:rPr kumimoji="1" lang="ja-JP" altLang="en-US" dirty="0"/>
              <a:t>の発表します。</a:t>
            </a:r>
            <a:r>
              <a:rPr kumimoji="1" lang="en-US" altLang="ja-JP" dirty="0"/>
              <a:t> </a:t>
            </a:r>
          </a:p>
          <a:p>
            <a:r>
              <a:rPr lang="ja-JP" altLang="en-US" sz="1200" b="1" dirty="0"/>
              <a:t>リンクへのアクセスをお願い致します。</a:t>
            </a:r>
            <a:endParaRPr lang="en-US" altLang="ja-JP" sz="1200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b="1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http://172.16.220.145/</a:t>
            </a:r>
            <a:endParaRPr lang="en-US" altLang="ja-JP" sz="1200" b="1" dirty="0"/>
          </a:p>
          <a:p>
            <a:endParaRPr kumimoji="1" lang="en-US" altLang="ja-JP" sz="1200" b="1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8316-81CD-4B36-BDD1-D6460C124C29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02413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sz="1200" b="1" dirty="0"/>
              <a:t>ご清聴ありがとうございました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8316-81CD-4B36-BDD1-D6460C124C29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53683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以下の通りに説明します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8316-81CD-4B36-BDD1-D6460C124C29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23804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bit composer </a:t>
            </a:r>
            <a:r>
              <a:rPr kumimoji="1" lang="ja-JP" altLang="en-US" dirty="0"/>
              <a:t>とは</a:t>
            </a:r>
            <a:r>
              <a:rPr kumimoji="1" lang="en-US" altLang="ja-JP" dirty="0"/>
              <a:t>AI</a:t>
            </a:r>
            <a:r>
              <a:rPr kumimoji="1" lang="ja-JP" altLang="en-US" dirty="0"/>
              <a:t>を使ったゲーム音楽風の曲を作曲するアプリです。</a:t>
            </a:r>
            <a:endParaRPr kumimoji="1" lang="en-US" altLang="ja-JP" dirty="0"/>
          </a:p>
          <a:p>
            <a:r>
              <a:rPr kumimoji="1" lang="ja-JP" altLang="en-US" dirty="0"/>
              <a:t>音楽初心者でも簡単に作曲出来るのが特徴です。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8316-81CD-4B36-BDD1-D6460C124C29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14312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Web</a:t>
            </a:r>
            <a:r>
              <a:rPr kumimoji="1" lang="ja-JP" altLang="en-US" dirty="0"/>
              <a:t>サーバを公開しているのでユーザーは</a:t>
            </a:r>
            <a:r>
              <a:rPr kumimoji="1" lang="en-US" altLang="ja-JP" dirty="0"/>
              <a:t>URL</a:t>
            </a:r>
            <a:r>
              <a:rPr kumimoji="1" lang="ja-JP" altLang="en-US" dirty="0"/>
              <a:t>から参加できます。</a:t>
            </a:r>
            <a:endParaRPr kumimoji="1" lang="en-US" altLang="ja-JP" dirty="0"/>
          </a:p>
          <a:p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8316-81CD-4B36-BDD1-D6460C124C29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01247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8316-81CD-4B36-BDD1-D6460C124C29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5617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sz="1200" dirty="0"/>
              <a:t>どうやって作曲させるのかというと</a:t>
            </a:r>
            <a:endParaRPr lang="en-US" altLang="ja-JP" sz="1200" dirty="0"/>
          </a:p>
          <a:p>
            <a:r>
              <a:rPr lang="ja-JP" altLang="en-US" sz="1200" dirty="0"/>
              <a:t>リカレントニューラルネットワーク</a:t>
            </a:r>
            <a:r>
              <a:rPr lang="en-US" altLang="ja-JP" sz="1200" dirty="0"/>
              <a:t>(RNN)</a:t>
            </a:r>
            <a:r>
              <a:rPr lang="ja-JP" altLang="en-US" sz="1200" dirty="0"/>
              <a:t>で学習をさせた</a:t>
            </a:r>
            <a:r>
              <a:rPr lang="en-US" altLang="ja-JP" sz="1200" dirty="0"/>
              <a:t>AI</a:t>
            </a:r>
            <a:r>
              <a:rPr lang="ja-JP" altLang="en-US" sz="1200" dirty="0"/>
              <a:t>で作曲をします。</a:t>
            </a:r>
            <a:endParaRPr lang="en-US" altLang="ja-JP" sz="1200" dirty="0"/>
          </a:p>
          <a:p>
            <a:r>
              <a:rPr lang="en-US" altLang="ja-JP" sz="1200" dirty="0"/>
              <a:t>RNN</a:t>
            </a:r>
            <a:r>
              <a:rPr lang="ja-JP" altLang="en-US" sz="1200" dirty="0"/>
              <a:t>は時系列ごとデータを学習させることができることが特徴です。</a:t>
            </a:r>
            <a:endParaRPr lang="en-US" altLang="ja-JP" sz="1200" dirty="0"/>
          </a:p>
          <a:p>
            <a:r>
              <a:rPr lang="ja-JP" altLang="en-US" sz="1200" dirty="0"/>
              <a:t>自然言語処理の単語の予測でよく使われます。</a:t>
            </a:r>
            <a:endParaRPr lang="en-US" altLang="ja-JP" sz="12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8316-81CD-4B36-BDD1-D6460C124C29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03720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送信されて</a:t>
            </a:r>
            <a:r>
              <a:rPr kumimoji="1" lang="en-US" altLang="ja-JP" dirty="0" err="1"/>
              <a:t>abc</a:t>
            </a:r>
            <a:r>
              <a:rPr kumimoji="1" lang="ja-JP" altLang="en-US" dirty="0"/>
              <a:t>記法から数値データに変換して</a:t>
            </a:r>
            <a:r>
              <a:rPr kumimoji="1" lang="en-US" altLang="ja-JP" dirty="0"/>
              <a:t>AI</a:t>
            </a:r>
            <a:r>
              <a:rPr kumimoji="1" lang="ja-JP" altLang="en-US" dirty="0"/>
              <a:t>で予測しその後</a:t>
            </a:r>
            <a:r>
              <a:rPr kumimoji="1" lang="en-US" altLang="ja-JP" dirty="0"/>
              <a:t>MIDI</a:t>
            </a:r>
            <a:r>
              <a:rPr kumimoji="1" lang="ja-JP" altLang="en-US" dirty="0"/>
              <a:t>データに変換して</a:t>
            </a:r>
            <a:r>
              <a:rPr kumimoji="1" lang="en-US" altLang="ja-JP" dirty="0"/>
              <a:t>MP3</a:t>
            </a:r>
            <a:r>
              <a:rPr kumimoji="1" lang="ja-JP" altLang="en-US" dirty="0"/>
              <a:t>等のファイルとして出力します。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8316-81CD-4B36-BDD1-D6460C124C29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57342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1 </a:t>
            </a:r>
            <a:r>
              <a:rPr kumimoji="1" lang="ja-JP" altLang="en-US" dirty="0"/>
              <a:t>作る</a:t>
            </a:r>
            <a:r>
              <a:rPr kumimoji="1" lang="ja-JP" altLang="en-US" dirty="0" err="1"/>
              <a:t>を</a:t>
            </a:r>
            <a:r>
              <a:rPr kumimoji="1" lang="ja-JP" altLang="en-US" dirty="0"/>
              <a:t>クリック</a:t>
            </a:r>
            <a:endParaRPr kumimoji="1" lang="en-US" altLang="ja-JP" dirty="0"/>
          </a:p>
          <a:p>
            <a:r>
              <a:rPr kumimoji="1" lang="en-US" altLang="ja-JP" dirty="0"/>
              <a:t>2 </a:t>
            </a:r>
            <a:r>
              <a:rPr kumimoji="1" lang="ja-JP" altLang="en-US" dirty="0"/>
              <a:t>キーボードで鍵盤を弾いてください</a:t>
            </a:r>
            <a:endParaRPr kumimoji="1" lang="en-US" altLang="ja-JP" dirty="0"/>
          </a:p>
          <a:p>
            <a:r>
              <a:rPr kumimoji="1" lang="en-US" altLang="ja-JP" dirty="0"/>
              <a:t>3</a:t>
            </a:r>
            <a:r>
              <a:rPr kumimoji="1" lang="ja-JP" altLang="en-US" dirty="0"/>
              <a:t>　送信ボタンを押したら</a:t>
            </a:r>
            <a:endParaRPr kumimoji="1" lang="en-US" altLang="ja-JP" dirty="0"/>
          </a:p>
          <a:p>
            <a:r>
              <a:rPr kumimoji="1" lang="en-US" altLang="ja-JP" dirty="0"/>
              <a:t>4</a:t>
            </a:r>
            <a:r>
              <a:rPr kumimoji="1" lang="ja-JP" altLang="en-US" dirty="0"/>
              <a:t>　曲が流れます。</a:t>
            </a:r>
            <a:endParaRPr kumimoji="1" lang="en-US" altLang="ja-JP" dirty="0"/>
          </a:p>
          <a:p>
            <a:r>
              <a:rPr kumimoji="1" lang="ja-JP" altLang="en-US" dirty="0"/>
              <a:t>注意</a:t>
            </a:r>
            <a:r>
              <a:rPr kumimoji="1" lang="en-US" altLang="ja-JP" dirty="0"/>
              <a:t>AI</a:t>
            </a:r>
            <a:r>
              <a:rPr kumimoji="1" lang="ja-JP" altLang="en-US" dirty="0"/>
              <a:t>が入っていなかった場合次のバージョンで入れる予定と発表</a:t>
            </a:r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8316-81CD-4B36-BDD1-D6460C124C29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64025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sz="1200" dirty="0"/>
              <a:t>・伴奏を加えてより音楽風に近づける。</a:t>
            </a:r>
            <a:endParaRPr lang="en-US" altLang="ja-JP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200" dirty="0"/>
              <a:t>・</a:t>
            </a:r>
            <a:r>
              <a:rPr lang="ja-JP" altLang="en-US" dirty="0"/>
              <a:t>事前に用意した</a:t>
            </a:r>
            <a:r>
              <a:rPr lang="en-US" altLang="ja-JP" dirty="0"/>
              <a:t>MIDI</a:t>
            </a:r>
            <a:r>
              <a:rPr lang="ja-JP" altLang="en-US" dirty="0"/>
              <a:t>ファイルが読みこめない</a:t>
            </a:r>
            <a:r>
              <a:rPr lang="en-US" altLang="ja-JP" dirty="0"/>
              <a:t>(</a:t>
            </a:r>
            <a:r>
              <a:rPr lang="ja-JP" altLang="en-US" dirty="0"/>
              <a:t>ピアノ演奏のみでしか使えない</a:t>
            </a:r>
            <a:r>
              <a:rPr lang="en-US" altLang="ja-JP" dirty="0"/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dirty="0"/>
              <a:t>・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8316-81CD-4B36-BDD1-D6460C124C29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3029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1C50D3B-3CE7-409B-AA8F-2C5A1592CE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70284BD-26A3-4C54-A875-F4D5F379AC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B1AA708-5DDF-4C3C-A4F2-7A697011D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B28F3-BB62-4EA0-99DF-EF5932BC4FCF}" type="datetimeFigureOut">
              <a:rPr kumimoji="1" lang="ja-JP" altLang="en-US" smtClean="0"/>
              <a:t>2022/2/16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49B66A9-E4E1-4E63-AE72-721196E89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5AB7561-DCF0-4567-9045-F6CE3D744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69252-9228-494A-B500-AF8616F738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1108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3C4ECF0-49CE-4F49-8F22-2BE9483CA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98C2499-11ED-4AD8-9F83-CC98B075B4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3C3339D-41AF-4092-B587-3634E5AF3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B28F3-BB62-4EA0-99DF-EF5932BC4FCF}" type="datetimeFigureOut">
              <a:rPr kumimoji="1" lang="ja-JP" altLang="en-US" smtClean="0"/>
              <a:t>2022/2/16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F54B73C-13CE-4904-B121-B6E212A46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0417CAB-5F42-4B4B-9C9B-E26540F49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69252-9228-494A-B500-AF8616F738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3027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594DBBD-D62F-4633-9945-743B37BE6E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C1021CA-1942-4E1F-8775-EC32883482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B165640-6B86-4BD0-B85A-F6271360F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B28F3-BB62-4EA0-99DF-EF5932BC4FCF}" type="datetimeFigureOut">
              <a:rPr kumimoji="1" lang="ja-JP" altLang="en-US" smtClean="0"/>
              <a:t>2022/2/16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62E95DE-469B-4D38-9210-41E2B92C2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ADE2F70-3EBC-4139-8ED7-56D9CA464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69252-9228-494A-B500-AF8616F738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087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42AE5DF-1154-41F0-A209-9B18E6CF6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E69D7FE-A350-4ABE-AF60-814E333266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8066FC9-CA48-4354-A2A8-E888E04F6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B28F3-BB62-4EA0-99DF-EF5932BC4FCF}" type="datetimeFigureOut">
              <a:rPr kumimoji="1" lang="ja-JP" altLang="en-US" smtClean="0"/>
              <a:t>2022/2/16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E352B8B-BF25-4E15-B6DC-3E507B7CB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36014E1-1484-4C27-82CA-89207094C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69252-9228-494A-B500-AF8616F738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9791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59499E4-232B-4151-B941-112DFECCE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66E92F8-C641-43EB-87C6-5E18BDEC5E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C32853B-3EF0-4D33-B7AC-4667D621F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B28F3-BB62-4EA0-99DF-EF5932BC4FCF}" type="datetimeFigureOut">
              <a:rPr kumimoji="1" lang="ja-JP" altLang="en-US" smtClean="0"/>
              <a:t>2022/2/16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03FF07C-14AF-4656-8063-3050FBFF4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C1B8801-7250-4C8F-95A0-D929747C9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69252-9228-494A-B500-AF8616F738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8528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5C6114A-D914-46B0-9604-B594BDD89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AB68CFE-F2AE-436D-A7E7-7D32FE847E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3369CBB-72CD-4199-96D0-CD235134ED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7A3D94F-8854-48B6-B204-6DB9B0AA2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B28F3-BB62-4EA0-99DF-EF5932BC4FCF}" type="datetimeFigureOut">
              <a:rPr kumimoji="1" lang="ja-JP" altLang="en-US" smtClean="0"/>
              <a:t>2022/2/16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E2FFA91-C733-484F-85E1-A86EB31F6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43505BD-9488-4DD3-A0E9-A546E889C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69252-9228-494A-B500-AF8616F738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2750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1631888-B9A0-401C-A446-B29E29294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E14A78E-B742-460F-A863-E08104B08E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AEF71A6-CFE2-4EEB-9798-C933DDCD03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A02CD2F-C198-4E6E-ADDF-8D13F3728A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81BF5680-809D-4DBD-9100-EEF3F6ED07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A05892CA-392E-4981-81EB-79EDF2FAE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B28F3-BB62-4EA0-99DF-EF5932BC4FCF}" type="datetimeFigureOut">
              <a:rPr kumimoji="1" lang="ja-JP" altLang="en-US" smtClean="0"/>
              <a:t>2022/2/16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5BEDDAE1-46FC-406F-B0A0-B150FEAF1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45357B3C-3388-4768-8A4E-EE95EFACE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69252-9228-494A-B500-AF8616F738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6966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1446DC-ED15-421C-91C4-472DFEC60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A88A274-CCED-4379-A370-352A4F6F0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B28F3-BB62-4EA0-99DF-EF5932BC4FCF}" type="datetimeFigureOut">
              <a:rPr kumimoji="1" lang="ja-JP" altLang="en-US" smtClean="0"/>
              <a:t>2022/2/16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6F90BCA-8F23-48BC-A39C-95F7EB0C3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4F399A0-4D4C-4AC6-9AA7-1351B24C7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69252-9228-494A-B500-AF8616F738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5431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037A2A8-1AE2-4559-B7F2-93D0444AA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B28F3-BB62-4EA0-99DF-EF5932BC4FCF}" type="datetimeFigureOut">
              <a:rPr kumimoji="1" lang="ja-JP" altLang="en-US" smtClean="0"/>
              <a:t>2022/2/16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6888DA0-EC05-49FE-8659-BA98A5223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43D3206-5FC1-4A67-9D8D-A948370F9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69252-9228-494A-B500-AF8616F738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8847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2E8C8E1-1FC8-48B8-9F79-827FF19A4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FD8947F-A297-44AE-BBA0-D8CCC73089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E9CB033-3B56-44B2-B00D-DBFC9DEDC4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094DD6E-5F75-41C5-BE79-80CB7F502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B28F3-BB62-4EA0-99DF-EF5932BC4FCF}" type="datetimeFigureOut">
              <a:rPr kumimoji="1" lang="ja-JP" altLang="en-US" smtClean="0"/>
              <a:t>2022/2/16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95C2757-72CA-4B9B-9F80-675E00FE0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ED1F584-7743-499D-BD0C-9E9173CEB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69252-9228-494A-B500-AF8616F738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0081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FB4BBF-893B-4E5F-BFD1-C018D03C2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6058DAA5-5AE3-4452-8FA3-5E4D691FA2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DB110E4-F842-4C23-9EF0-EDB503079F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7585FC5-2AF8-486A-B853-CBC6480F7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B28F3-BB62-4EA0-99DF-EF5932BC4FCF}" type="datetimeFigureOut">
              <a:rPr kumimoji="1" lang="ja-JP" altLang="en-US" smtClean="0"/>
              <a:t>2022/2/16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AA75C11-6E9B-4E28-BC07-452B7CEE0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54173BA-3852-4697-BD92-6793003B5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69252-9228-494A-B500-AF8616F738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5143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1000">
              <a:srgbClr val="DCEBD6"/>
            </a:gs>
            <a:gs pos="0">
              <a:schemeClr val="accent1">
                <a:lumMod val="5000"/>
                <a:lumOff val="95000"/>
              </a:schemeClr>
            </a:gs>
            <a:gs pos="96000">
              <a:schemeClr val="accent6">
                <a:lumMod val="40000"/>
                <a:lumOff val="6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4EC263B-1424-4CF7-8B49-A84C5A720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5A9A152-1C48-4B40-9961-25350E6F24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E836DC4-2349-4529-B33A-BD9F04051E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6B28F3-BB62-4EA0-99DF-EF5932BC4FCF}" type="datetimeFigureOut">
              <a:rPr kumimoji="1" lang="ja-JP" altLang="en-US" smtClean="0"/>
              <a:t>2022/2/16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B1416BE-88C9-4884-A3C0-2019C2F4BE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A636D91-BC92-4517-8365-5226892192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C69252-9228-494A-B500-AF8616F738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9658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6.png"/><Relationship Id="rId3" Type="http://schemas.openxmlformats.org/officeDocument/2006/relationships/image" Target="../media/image40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11" Type="http://schemas.openxmlformats.org/officeDocument/2006/relationships/image" Target="../media/image12.png"/><Relationship Id="rId5" Type="http://schemas.openxmlformats.org/officeDocument/2006/relationships/image" Target="../media/image60.png"/><Relationship Id="rId15" Type="http://schemas.openxmlformats.org/officeDocument/2006/relationships/image" Target="../media/image14.png"/><Relationship Id="rId10" Type="http://schemas.openxmlformats.org/officeDocument/2006/relationships/image" Target="../media/image11.png"/><Relationship Id="rId4" Type="http://schemas.openxmlformats.org/officeDocument/2006/relationships/image" Target="../media/image50.png"/><Relationship Id="rId9" Type="http://schemas.openxmlformats.org/officeDocument/2006/relationships/image" Target="../media/image10.png"/><Relationship Id="rId1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172.16.220.145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0A9ECB24-C7E6-4BFC-8CCD-BF041ABDCF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6605" y="983672"/>
            <a:ext cx="4662171" cy="4662171"/>
          </a:xfrm>
          <a:prstGeom prst="rect">
            <a:avLst/>
          </a:prstGeom>
        </p:spPr>
      </p:pic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A96B3F8B-08D3-48A6-A671-7F37AEE1960C}"/>
              </a:ext>
            </a:extLst>
          </p:cNvPr>
          <p:cNvSpPr/>
          <p:nvPr/>
        </p:nvSpPr>
        <p:spPr>
          <a:xfrm>
            <a:off x="8287352" y="0"/>
            <a:ext cx="3904648" cy="196734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発表者の顔</a:t>
            </a:r>
          </a:p>
          <a:p>
            <a:pPr algn="ctr"/>
            <a:endParaRPr kumimoji="1" lang="ja-JP" altLang="en-US" dirty="0"/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8849F057-CC1B-4AF0-86ED-99369A33A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65125"/>
            <a:ext cx="7645400" cy="1602220"/>
          </a:xfrm>
        </p:spPr>
        <p:txBody>
          <a:bodyPr>
            <a:normAutofit/>
          </a:bodyPr>
          <a:lstStyle/>
          <a:p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2430471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28B3ECD-CB6B-4871-9177-75053AF22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799286" cy="1325563"/>
          </a:xfrm>
        </p:spPr>
        <p:txBody>
          <a:bodyPr>
            <a:normAutofit/>
          </a:bodyPr>
          <a:lstStyle/>
          <a:p>
            <a:r>
              <a:rPr lang="ja-JP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今後の課題</a:t>
            </a:r>
            <a:endParaRPr kumimoji="1" lang="ja-JP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72666A3-957C-4D00-87A2-86CA1CEA5C52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838200" y="2088681"/>
            <a:ext cx="10515600" cy="4088281"/>
          </a:xfrm>
        </p:spPr>
        <p:txBody>
          <a:bodyPr>
            <a:normAutofit/>
          </a:bodyPr>
          <a:lstStyle/>
          <a:p>
            <a:r>
              <a:rPr lang="ja-JP" altLang="en-US" sz="3600" dirty="0"/>
              <a:t>伴奏を加えると表現豊かになります。</a:t>
            </a:r>
            <a:endParaRPr lang="en-US" altLang="ja-JP" sz="3600" dirty="0"/>
          </a:p>
          <a:p>
            <a:r>
              <a:rPr lang="ja-JP" altLang="en-US" sz="3600" dirty="0"/>
              <a:t>ユーザーの用意した</a:t>
            </a:r>
            <a:r>
              <a:rPr lang="en-US" altLang="ja-JP" sz="3600" dirty="0"/>
              <a:t>MIDI</a:t>
            </a:r>
            <a:r>
              <a:rPr lang="ja-JP" altLang="en-US" sz="3600" dirty="0"/>
              <a:t>ファイルが使えると</a:t>
            </a:r>
            <a:endParaRPr lang="en-US" altLang="ja-JP" sz="3600" dirty="0"/>
          </a:p>
          <a:p>
            <a:pPr marL="0" indent="0">
              <a:buNone/>
            </a:pPr>
            <a:r>
              <a:rPr lang="en-US" altLang="ja-JP" sz="3600" dirty="0"/>
              <a:t>AI</a:t>
            </a:r>
            <a:r>
              <a:rPr lang="ja-JP" altLang="en-US" sz="3600" dirty="0"/>
              <a:t>モデル作成の幅が広がります。</a:t>
            </a:r>
            <a:endParaRPr lang="en-US" altLang="ja-JP" sz="3600" dirty="0"/>
          </a:p>
          <a:p>
            <a:pPr marL="0" indent="0">
              <a:buNone/>
            </a:pPr>
            <a:r>
              <a:rPr lang="en-US" altLang="ja-JP" sz="3600" dirty="0"/>
              <a:t>(</a:t>
            </a:r>
            <a:r>
              <a:rPr lang="ja-JP" altLang="en-US" sz="3600" dirty="0"/>
              <a:t>ピアノ演奏のみでしか使えない</a:t>
            </a:r>
            <a:r>
              <a:rPr lang="en-US" altLang="ja-JP" sz="3600" dirty="0"/>
              <a:t>)</a:t>
            </a:r>
          </a:p>
          <a:p>
            <a:r>
              <a:rPr lang="ja-JP" altLang="en-US" sz="3600" dirty="0"/>
              <a:t>サウンドエフェクトの実装。</a:t>
            </a:r>
            <a:endParaRPr lang="en-US" altLang="ja-JP" sz="3600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4F021AC6-9B95-496A-972D-9A5D9FACFF69}"/>
              </a:ext>
            </a:extLst>
          </p:cNvPr>
          <p:cNvSpPr/>
          <p:nvPr/>
        </p:nvSpPr>
        <p:spPr>
          <a:xfrm>
            <a:off x="8268101" y="44233"/>
            <a:ext cx="3923899" cy="196734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840F4079-FF1B-458C-B624-92C0EA078A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9461" y="3429000"/>
            <a:ext cx="4257263" cy="3356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186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EC5E6CF-14A5-43CB-AFB7-A48397E85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1" dirty="0"/>
              <a:t>b</a:t>
            </a:r>
            <a:r>
              <a:rPr kumimoji="1" lang="en-US" altLang="ja-JP" b="1" dirty="0"/>
              <a:t>it composer</a:t>
            </a:r>
            <a:r>
              <a:rPr kumimoji="1" lang="ja-JP" altLang="en-US" dirty="0"/>
              <a:t>のまとめ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FA44182-5013-423D-84E4-2281D679D5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32469"/>
            <a:ext cx="10515600" cy="3844493"/>
          </a:xfrm>
        </p:spPr>
        <p:txBody>
          <a:bodyPr/>
          <a:lstStyle/>
          <a:p>
            <a:pPr marL="0" indent="0">
              <a:buNone/>
            </a:pPr>
            <a:r>
              <a:rPr lang="ja-JP" altLang="en-US" dirty="0"/>
              <a:t>音楽を知らない人でも作曲できるアプリを目指し作成しました。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サーバでの</a:t>
            </a:r>
            <a:r>
              <a:rPr lang="en-US" altLang="ja-JP" dirty="0"/>
              <a:t>WEB</a:t>
            </a:r>
            <a:r>
              <a:rPr lang="ja-JP" altLang="en-US" dirty="0"/>
              <a:t>開発や自動作曲の作成を完成しましたが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まだ改良の余地があるので来年の</a:t>
            </a:r>
            <a:r>
              <a:rPr lang="en-US" altLang="ja-JP" dirty="0"/>
              <a:t>2</a:t>
            </a:r>
            <a:r>
              <a:rPr lang="ja-JP" altLang="en-US" dirty="0"/>
              <a:t>年生は是非とも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プロジェクトを継いでくれる人を募集しています。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72131188-82E4-44F1-A813-1C2F52714B8D}"/>
              </a:ext>
            </a:extLst>
          </p:cNvPr>
          <p:cNvSpPr/>
          <p:nvPr/>
        </p:nvSpPr>
        <p:spPr>
          <a:xfrm>
            <a:off x="8277726" y="0"/>
            <a:ext cx="3914275" cy="196734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5877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B029D5BB-F4E6-4E2D-B33F-519D17E86CA0}"/>
              </a:ext>
            </a:extLst>
          </p:cNvPr>
          <p:cNvSpPr/>
          <p:nvPr/>
        </p:nvSpPr>
        <p:spPr>
          <a:xfrm>
            <a:off x="4828796" y="2262978"/>
            <a:ext cx="6293771" cy="404839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70949F04-CCFC-4095-97E8-22A29D926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ja-JP" b="1" dirty="0">
                <a:solidFill>
                  <a:srgbClr val="00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メンバー紹介</a:t>
            </a:r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4109503C-CC5B-4043-A7D0-02BA375E478E}"/>
              </a:ext>
            </a:extLst>
          </p:cNvPr>
          <p:cNvSpPr/>
          <p:nvPr/>
        </p:nvSpPr>
        <p:spPr>
          <a:xfrm>
            <a:off x="838200" y="2062302"/>
            <a:ext cx="43688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4000" dirty="0"/>
              <a:t>野崎　拓海</a:t>
            </a:r>
            <a:endParaRPr lang="en-US" altLang="ja-JP" sz="4000" dirty="0"/>
          </a:p>
          <a:p>
            <a:r>
              <a:rPr lang="ja-JP" altLang="en-US" sz="4000" dirty="0"/>
              <a:t>吉川　孟志</a:t>
            </a:r>
            <a:endParaRPr lang="en-US" altLang="ja-JP" sz="4000" dirty="0"/>
          </a:p>
          <a:p>
            <a:r>
              <a:rPr lang="ja-JP" altLang="en-US" sz="4000" dirty="0"/>
              <a:t>長島　光琉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3E23BB3D-8146-498D-AE6D-1AE59B420774}"/>
              </a:ext>
            </a:extLst>
          </p:cNvPr>
          <p:cNvSpPr/>
          <p:nvPr/>
        </p:nvSpPr>
        <p:spPr>
          <a:xfrm>
            <a:off x="8239225" y="-39110"/>
            <a:ext cx="3952775" cy="196734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D778B6FD-AD82-48F0-8E33-5E73DE6883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5752" y="2165782"/>
            <a:ext cx="4479860" cy="3908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491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A02AA03-3DED-4449-8542-51D6A9F15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365125"/>
            <a:ext cx="11372850" cy="6226175"/>
          </a:xfrm>
        </p:spPr>
        <p:txBody>
          <a:bodyPr/>
          <a:lstStyle/>
          <a:p>
            <a:pPr algn="ctr"/>
            <a:r>
              <a:rPr lang="ja-JP" altLang="en-US" sz="6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ご清聴ありがとうございました</a:t>
            </a:r>
            <a:br>
              <a:rPr lang="ja-JP" altLang="en-US" b="1" dirty="0"/>
            </a:b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07456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A72B701-728E-4804-93D5-B902113E0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915" y="365125"/>
            <a:ext cx="8762999" cy="1325563"/>
          </a:xfrm>
        </p:spPr>
        <p:txBody>
          <a:bodyPr/>
          <a:lstStyle/>
          <a:p>
            <a:r>
              <a:rPr lang="en-US" altLang="ja-JP" b="1" dirty="0"/>
              <a:t>Python</a:t>
            </a:r>
            <a:r>
              <a:rPr lang="ja-JP" altLang="en-US" b="1" dirty="0"/>
              <a:t>のライブラリ①</a:t>
            </a:r>
            <a:endParaRPr kumimoji="1" lang="ja-JP" altLang="en-US" b="1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A3E2783-46B8-4A3F-BBE0-62453BBA6D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38057" y="1662120"/>
            <a:ext cx="5157787" cy="605631"/>
          </a:xfrm>
        </p:spPr>
        <p:txBody>
          <a:bodyPr>
            <a:noAutofit/>
          </a:bodyPr>
          <a:lstStyle/>
          <a:p>
            <a:r>
              <a:rPr kumimoji="1" lang="en-US" altLang="ja-JP" sz="4000" dirty="0">
                <a:solidFill>
                  <a:srgbClr val="FF0000"/>
                </a:solidFill>
              </a:rPr>
              <a:t>MIDI2audio</a:t>
            </a:r>
            <a:endParaRPr kumimoji="1" lang="ja-JP" altLang="en-US" sz="4000" dirty="0">
              <a:solidFill>
                <a:srgbClr val="FF0000"/>
              </a:solidFill>
            </a:endParaRP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4DD3020-F0F6-4715-A9BF-919D2F699F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38057" y="2400170"/>
            <a:ext cx="5157787" cy="967933"/>
          </a:xfrm>
        </p:spPr>
        <p:txBody>
          <a:bodyPr>
            <a:normAutofit/>
          </a:bodyPr>
          <a:lstStyle/>
          <a:p>
            <a:r>
              <a:rPr kumimoji="1" lang="en-US" altLang="ja-JP" dirty="0"/>
              <a:t>MIDI</a:t>
            </a:r>
            <a:r>
              <a:rPr kumimoji="1" lang="ja-JP" altLang="en-US" dirty="0"/>
              <a:t>ファイルを</a:t>
            </a:r>
            <a:r>
              <a:rPr kumimoji="1" lang="en-US" altLang="ja-JP" dirty="0"/>
              <a:t>MP3,wav</a:t>
            </a:r>
            <a:r>
              <a:rPr kumimoji="1" lang="ja-JP" altLang="en-US" dirty="0"/>
              <a:t>に形式変更できる。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C2641514-FE60-465A-802E-14179BC31F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36462" y="1455335"/>
            <a:ext cx="5183188" cy="795564"/>
          </a:xfrm>
        </p:spPr>
        <p:txBody>
          <a:bodyPr>
            <a:normAutofit/>
          </a:bodyPr>
          <a:lstStyle/>
          <a:p>
            <a:r>
              <a:rPr lang="en-US" altLang="ja-JP" sz="4000" dirty="0">
                <a:solidFill>
                  <a:srgbClr val="FF0000"/>
                </a:solidFill>
              </a:rPr>
              <a:t>music21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FC609FD6-3ED4-4CE3-8FC0-2C0F7B63BF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293915" y="2650218"/>
            <a:ext cx="4844142" cy="3684588"/>
          </a:xfrm>
        </p:spPr>
        <p:txBody>
          <a:bodyPr>
            <a:normAutofit/>
          </a:bodyPr>
          <a:lstStyle/>
          <a:p>
            <a:r>
              <a:rPr lang="en-US" altLang="ja-JP" sz="3000" dirty="0"/>
              <a:t>music21</a:t>
            </a:r>
            <a:r>
              <a:rPr lang="ja-JP" altLang="en-US" sz="3000" dirty="0"/>
              <a:t>は、</a:t>
            </a:r>
            <a:r>
              <a:rPr lang="en-US" altLang="ja-JP" sz="3000" dirty="0"/>
              <a:t>Python</a:t>
            </a:r>
            <a:r>
              <a:rPr lang="ja-JP" altLang="en-US" sz="3000" dirty="0"/>
              <a:t>の音楽情報処理ライブラリです。</a:t>
            </a:r>
            <a:br>
              <a:rPr lang="ja-JP" altLang="en-US" sz="3000" dirty="0"/>
            </a:br>
            <a:r>
              <a:rPr lang="ja-JP" altLang="en-US" sz="3000" dirty="0"/>
              <a:t>楽譜や音声を分析するために、利用されています。</a:t>
            </a:r>
            <a:endParaRPr lang="en-US" altLang="ja-JP" sz="3000" dirty="0"/>
          </a:p>
          <a:p>
            <a:r>
              <a:rPr lang="ja-JP" altLang="en-US" sz="3000" dirty="0"/>
              <a:t>文字列から数値のベースにするために使用しています</a:t>
            </a:r>
            <a:r>
              <a:rPr lang="ja-JP" altLang="en-US" dirty="0"/>
              <a:t>。</a:t>
            </a:r>
            <a:endParaRPr kumimoji="1" lang="ja-JP" altLang="en-US" dirty="0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3E02EF9F-B3D8-46FE-BC69-29D7651F74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7939" y="3270876"/>
            <a:ext cx="3530146" cy="3485524"/>
          </a:xfrm>
          <a:prstGeom prst="rect">
            <a:avLst/>
          </a:prstGeom>
        </p:spPr>
      </p:pic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0D8C69D8-185E-4A2A-BBB0-33995E0FF6BC}"/>
              </a:ext>
            </a:extLst>
          </p:cNvPr>
          <p:cNvSpPr/>
          <p:nvPr/>
        </p:nvSpPr>
        <p:spPr>
          <a:xfrm>
            <a:off x="8645237" y="0"/>
            <a:ext cx="3546764" cy="196734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" name="吹き出し: 四角形 9">
            <a:extLst>
              <a:ext uri="{FF2B5EF4-FFF2-40B4-BE49-F238E27FC236}">
                <a16:creationId xmlns:a16="http://schemas.microsoft.com/office/drawing/2014/main" id="{D4DF5B21-6642-447F-98AE-FDE3B3D4D7E5}"/>
              </a:ext>
            </a:extLst>
          </p:cNvPr>
          <p:cNvSpPr/>
          <p:nvPr/>
        </p:nvSpPr>
        <p:spPr>
          <a:xfrm>
            <a:off x="5359626" y="3454992"/>
            <a:ext cx="2786743" cy="1325563"/>
          </a:xfrm>
          <a:prstGeom prst="wedgeRectCallout">
            <a:avLst>
              <a:gd name="adj1" fmla="val 55943"/>
              <a:gd name="adj2" fmla="val 81114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dirty="0" err="1"/>
              <a:t>abc</a:t>
            </a:r>
            <a:r>
              <a:rPr lang="ja-JP" altLang="en-US" dirty="0"/>
              <a:t>記法から</a:t>
            </a:r>
            <a:endParaRPr lang="en-US" altLang="ja-JP" dirty="0"/>
          </a:p>
          <a:p>
            <a:r>
              <a:rPr lang="ja-JP" altLang="en-US" dirty="0"/>
              <a:t>連想配列に変換する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8986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39E1CAC-99B9-43D8-BE45-B83173503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428" y="261711"/>
            <a:ext cx="6375919" cy="1069975"/>
          </a:xfrm>
        </p:spPr>
        <p:txBody>
          <a:bodyPr>
            <a:normAutofit fontScale="90000"/>
          </a:bodyPr>
          <a:lstStyle/>
          <a:p>
            <a:br>
              <a:rPr kumimoji="1" lang="en-US" altLang="ja-JP" dirty="0"/>
            </a:br>
            <a:r>
              <a:rPr kumimoji="1" lang="en-US" altLang="ja-JP" sz="5300" b="1" dirty="0"/>
              <a:t>Python</a:t>
            </a:r>
            <a:r>
              <a:rPr kumimoji="1" lang="ja-JP" altLang="en-US" sz="5300" b="1" dirty="0"/>
              <a:t>のライブラリ</a:t>
            </a:r>
            <a:r>
              <a:rPr lang="ja-JP" altLang="en-US" sz="5300" b="1" dirty="0"/>
              <a:t>②</a:t>
            </a:r>
            <a:endParaRPr kumimoji="1" lang="ja-JP" altLang="en-US" sz="5300" b="1" dirty="0"/>
          </a:p>
        </p:txBody>
      </p:sp>
      <p:pic>
        <p:nvPicPr>
          <p:cNvPr id="6" name="図プレースホルダー 5">
            <a:extLst>
              <a:ext uri="{FF2B5EF4-FFF2-40B4-BE49-F238E27FC236}">
                <a16:creationId xmlns:a16="http://schemas.microsoft.com/office/drawing/2014/main" id="{10E2FF79-450F-4D88-A12B-C78DFF6EBEFA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2585" y="1984375"/>
            <a:ext cx="5533876" cy="4873625"/>
          </a:xfrm>
        </p:spPr>
      </p:pic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1FF9023-B138-468A-A3A9-1CDC7F7F88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5428" y="1518443"/>
            <a:ext cx="4976327" cy="758226"/>
          </a:xfrm>
        </p:spPr>
        <p:txBody>
          <a:bodyPr/>
          <a:lstStyle/>
          <a:p>
            <a:r>
              <a:rPr lang="en-US" altLang="ja-JP" sz="4400" b="1" dirty="0">
                <a:solidFill>
                  <a:srgbClr val="FF0000"/>
                </a:solidFill>
              </a:rPr>
              <a:t>TensorFlow</a:t>
            </a:r>
            <a:r>
              <a:rPr lang="en-US" altLang="ja-JP" sz="4400" b="1" dirty="0"/>
              <a:t> </a:t>
            </a:r>
          </a:p>
          <a:p>
            <a:endParaRPr kumimoji="1" lang="ja-JP" altLang="en-US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D9DF76DE-B279-4DEE-8A06-AE9F431D1DE1}"/>
              </a:ext>
            </a:extLst>
          </p:cNvPr>
          <p:cNvSpPr/>
          <p:nvPr/>
        </p:nvSpPr>
        <p:spPr>
          <a:xfrm>
            <a:off x="8645237" y="0"/>
            <a:ext cx="3546764" cy="196734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EC49EB9E-4BFF-47BB-9C8F-BC9FBBFD5F1D}"/>
              </a:ext>
            </a:extLst>
          </p:cNvPr>
          <p:cNvSpPr/>
          <p:nvPr/>
        </p:nvSpPr>
        <p:spPr>
          <a:xfrm>
            <a:off x="436585" y="2463426"/>
            <a:ext cx="5945554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400" dirty="0">
                <a:solidFill>
                  <a:srgbClr val="3D3D3D"/>
                </a:solidFill>
                <a:latin typeface="Roboto"/>
              </a:rPr>
              <a:t>TensorFlow </a:t>
            </a:r>
            <a:r>
              <a:rPr lang="ja-JP" altLang="en-US" sz="2400" dirty="0">
                <a:solidFill>
                  <a:srgbClr val="3D3D3D"/>
                </a:solidFill>
                <a:latin typeface="Roboto"/>
              </a:rPr>
              <a:t>の最大の特徴として、ニューラルネットワークを構築できる点が挙げられます。ニューラルネットワークとは、人間の脳の神経回路の一部を模した数理モデルであり、人工知能（ </a:t>
            </a:r>
            <a:r>
              <a:rPr lang="en-US" altLang="ja-JP" sz="2400" dirty="0">
                <a:solidFill>
                  <a:srgbClr val="3D3D3D"/>
                </a:solidFill>
                <a:latin typeface="Roboto"/>
              </a:rPr>
              <a:t>AI </a:t>
            </a:r>
            <a:r>
              <a:rPr lang="ja-JP" altLang="en-US" sz="2400" dirty="0">
                <a:solidFill>
                  <a:srgbClr val="3D3D3D"/>
                </a:solidFill>
                <a:latin typeface="Roboto"/>
              </a:rPr>
              <a:t>）が学習や推論など、人間と同じような高度な判断を行うために必要なものです。</a:t>
            </a:r>
            <a:endParaRPr lang="en-US" altLang="ja-JP" sz="2400" dirty="0">
              <a:solidFill>
                <a:srgbClr val="3D3D3D"/>
              </a:solidFill>
              <a:latin typeface="Roboto"/>
            </a:endParaRPr>
          </a:p>
          <a:p>
            <a:endParaRPr lang="en-US" altLang="ja-JP" sz="2400" dirty="0">
              <a:solidFill>
                <a:srgbClr val="3D3D3D"/>
              </a:solidFill>
              <a:latin typeface="Roboto"/>
            </a:endParaRPr>
          </a:p>
          <a:p>
            <a:r>
              <a:rPr lang="ja-JP" altLang="en-US" sz="2400" dirty="0"/>
              <a:t>本プロジェクトでは</a:t>
            </a:r>
            <a:endParaRPr lang="en-US" altLang="ja-JP" sz="2400" dirty="0"/>
          </a:p>
          <a:p>
            <a:r>
              <a:rPr lang="ja-JP" altLang="en-US" sz="2400" dirty="0"/>
              <a:t>音程と長さでそれぞれ中間層が</a:t>
            </a:r>
            <a:r>
              <a:rPr lang="en-US" altLang="ja-JP" sz="2400" dirty="0"/>
              <a:t>3</a:t>
            </a:r>
            <a:r>
              <a:rPr lang="ja-JP" altLang="en-US" sz="2400" dirty="0"/>
              <a:t>層ずつになっております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2163784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24197A6-6AD0-4259-A2CD-EB48FFC12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7665583" cy="1325563"/>
          </a:xfrm>
        </p:spPr>
        <p:txBody>
          <a:bodyPr>
            <a:normAutofit/>
          </a:bodyPr>
          <a:lstStyle/>
          <a:p>
            <a:r>
              <a:rPr kumimoji="1" lang="en-US" altLang="ja-JP" sz="5400" b="1" dirty="0"/>
              <a:t>J</a:t>
            </a:r>
            <a:r>
              <a:rPr lang="en-US" altLang="ja-JP" sz="5400" b="1" dirty="0"/>
              <a:t>avaScript</a:t>
            </a:r>
            <a:r>
              <a:rPr lang="ja-JP" altLang="en-US" sz="5400" b="1" dirty="0"/>
              <a:t>のライブラリ</a:t>
            </a:r>
            <a:endParaRPr kumimoji="1" lang="ja-JP" altLang="en-US" sz="5400" b="1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104D7CC-F779-433D-AE3C-87186E0F5E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7835" y="1681163"/>
            <a:ext cx="3850965" cy="823912"/>
          </a:xfrm>
        </p:spPr>
        <p:txBody>
          <a:bodyPr>
            <a:normAutofit/>
          </a:bodyPr>
          <a:lstStyle/>
          <a:p>
            <a:r>
              <a:rPr lang="en-US" altLang="ja-JP" sz="4000" dirty="0">
                <a:solidFill>
                  <a:srgbClr val="FF0000"/>
                </a:solidFill>
              </a:rPr>
              <a:t>a</a:t>
            </a:r>
            <a:r>
              <a:rPr kumimoji="1" lang="en-US" altLang="ja-JP" sz="4000" dirty="0">
                <a:solidFill>
                  <a:srgbClr val="FF0000"/>
                </a:solidFill>
              </a:rPr>
              <a:t>bc.js</a:t>
            </a:r>
            <a:endParaRPr kumimoji="1" lang="ja-JP" altLang="en-US" sz="4000" dirty="0">
              <a:solidFill>
                <a:srgbClr val="FF0000"/>
              </a:solidFill>
            </a:endParaRP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C8F4E48-21EF-4E13-80A5-4B121603A0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7902" y="2505075"/>
            <a:ext cx="5157787" cy="1776639"/>
          </a:xfrm>
        </p:spPr>
        <p:txBody>
          <a:bodyPr/>
          <a:lstStyle/>
          <a:p>
            <a:r>
              <a:rPr lang="en-US" altLang="ja-JP" dirty="0"/>
              <a:t>abc.js</a:t>
            </a:r>
            <a:r>
              <a:rPr lang="ja-JP" altLang="en-US" dirty="0"/>
              <a:t>とは、ブラウザ上で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楽譜を表示するためのソフトウェアである。</a:t>
            </a:r>
            <a:r>
              <a:rPr lang="en-US" altLang="ja-JP" dirty="0"/>
              <a:t>JavaScript </a:t>
            </a:r>
            <a:r>
              <a:rPr lang="ja-JP" altLang="en-US" dirty="0"/>
              <a:t>と </a:t>
            </a:r>
            <a:r>
              <a:rPr lang="en-US" altLang="ja-JP" dirty="0"/>
              <a:t>SVG </a:t>
            </a:r>
            <a:r>
              <a:rPr lang="ja-JP" altLang="en-US" dirty="0"/>
              <a:t>の技術を用いている。</a:t>
            </a:r>
            <a:endParaRPr kumimoji="1" lang="ja-JP" altLang="en-US" dirty="0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E5078AA-A5F5-43D0-AEE2-E053876479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416210" y="1681163"/>
            <a:ext cx="5183188" cy="823912"/>
          </a:xfrm>
        </p:spPr>
        <p:txBody>
          <a:bodyPr>
            <a:normAutofit/>
          </a:bodyPr>
          <a:lstStyle/>
          <a:p>
            <a:r>
              <a:rPr lang="en-US" altLang="ja-JP" sz="4000" dirty="0">
                <a:solidFill>
                  <a:srgbClr val="FF0000"/>
                </a:solidFill>
              </a:rPr>
              <a:t>Bootstrap</a:t>
            </a:r>
            <a:endParaRPr kumimoji="1" lang="ja-JP" altLang="en-US" sz="4000" dirty="0">
              <a:solidFill>
                <a:srgbClr val="FF0000"/>
              </a:solidFill>
            </a:endParaRP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CE424D67-54E6-4C54-A76D-CB7F8926EA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495471" y="2505075"/>
            <a:ext cx="6019800" cy="3684588"/>
          </a:xfrm>
        </p:spPr>
        <p:txBody>
          <a:bodyPr/>
          <a:lstStyle/>
          <a:p>
            <a:pPr marL="0" indent="0" fontAlgn="base">
              <a:buNone/>
            </a:pPr>
            <a:r>
              <a:rPr lang="ja-JP" altLang="en-US" b="1" dirty="0"/>
              <a:t>デザイン性の確保</a:t>
            </a:r>
            <a:endParaRPr lang="en-US" altLang="ja-JP" b="1" dirty="0"/>
          </a:p>
          <a:p>
            <a:pPr marL="0" indent="0" fontAlgn="base">
              <a:buNone/>
            </a:pPr>
            <a:r>
              <a:rPr lang="ja-JP" altLang="en-US" dirty="0"/>
              <a:t>「見やすさ」や「使いやすさ」に関わる見栄えも重要な要素とされています。</a:t>
            </a:r>
            <a:r>
              <a:rPr lang="en-US" altLang="ja-JP" dirty="0"/>
              <a:t>Bootstrap</a:t>
            </a:r>
            <a:r>
              <a:rPr lang="ja-JP" altLang="en-US" dirty="0"/>
              <a:t>では、あらかじめ用意されている</a:t>
            </a:r>
            <a:r>
              <a:rPr lang="en-US" altLang="ja-JP" dirty="0"/>
              <a:t>CSS</a:t>
            </a:r>
            <a:r>
              <a:rPr lang="ja-JP" altLang="en-US" dirty="0"/>
              <a:t>を適用することで、デザインが全くわからない人でも、ある程度の見栄えを確保することが可能です。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B673B75C-03C8-43E5-ABEB-7DA838FC4C6F}"/>
              </a:ext>
            </a:extLst>
          </p:cNvPr>
          <p:cNvSpPr/>
          <p:nvPr/>
        </p:nvSpPr>
        <p:spPr>
          <a:xfrm>
            <a:off x="8645237" y="0"/>
            <a:ext cx="3546764" cy="196734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57861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C40428C-C842-4E9B-9753-D4AEB8ACD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4800" dirty="0"/>
              <a:t>発表の流れ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733422F-0C07-4AEE-A9DB-DB7984FD0928}"/>
              </a:ext>
            </a:extLst>
          </p:cNvPr>
          <p:cNvSpPr txBox="1"/>
          <p:nvPr/>
        </p:nvSpPr>
        <p:spPr>
          <a:xfrm>
            <a:off x="1370008" y="2091670"/>
            <a:ext cx="691734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/>
            </a:pPr>
            <a:r>
              <a:rPr lang="ja-JP" altLang="en-US" sz="2800" dirty="0"/>
              <a:t>アプリの概要と使い方</a:t>
            </a:r>
            <a:endParaRPr lang="en-US" altLang="ja-JP" sz="2800" dirty="0"/>
          </a:p>
          <a:p>
            <a:pPr marL="342900" indent="-342900">
              <a:buFont typeface="+mj-ea"/>
              <a:buAutoNum type="circleNumDbPlain"/>
            </a:pPr>
            <a:endParaRPr lang="en-US" altLang="ja-JP" sz="2800" dirty="0"/>
          </a:p>
          <a:p>
            <a:pPr marL="342900" indent="-342900">
              <a:buFont typeface="+mj-ea"/>
              <a:buAutoNum type="circleNumDbPlain"/>
            </a:pPr>
            <a:r>
              <a:rPr lang="en-US" altLang="ja-JP" sz="2800" dirty="0"/>
              <a:t>WEB</a:t>
            </a:r>
            <a:r>
              <a:rPr lang="ja-JP" altLang="en-US" sz="2800" dirty="0"/>
              <a:t>ページについて</a:t>
            </a:r>
            <a:endParaRPr lang="en-US" altLang="ja-JP" sz="2800" dirty="0"/>
          </a:p>
          <a:p>
            <a:pPr marL="342900" indent="-342900">
              <a:buFont typeface="+mj-ea"/>
              <a:buAutoNum type="circleNumDbPlain"/>
            </a:pPr>
            <a:endParaRPr lang="en-US" altLang="ja-JP" sz="2800" dirty="0"/>
          </a:p>
          <a:p>
            <a:pPr marL="342900" indent="-342900">
              <a:buFont typeface="+mj-ea"/>
              <a:buAutoNum type="circleNumDbPlain"/>
            </a:pPr>
            <a:r>
              <a:rPr lang="ja-JP" altLang="en-US" sz="2800" dirty="0"/>
              <a:t>自動作曲について</a:t>
            </a:r>
            <a:endParaRPr lang="en-US" altLang="ja-JP" sz="2800" dirty="0"/>
          </a:p>
          <a:p>
            <a:pPr marL="342900" indent="-342900">
              <a:buFont typeface="+mj-ea"/>
              <a:buAutoNum type="circleNumDbPlain"/>
            </a:pPr>
            <a:endParaRPr lang="en-US" altLang="ja-JP" sz="2800" dirty="0"/>
          </a:p>
          <a:p>
            <a:pPr marL="342900" indent="-342900">
              <a:buFont typeface="+mj-ea"/>
              <a:buAutoNum type="circleNumDbPlain"/>
            </a:pPr>
            <a:r>
              <a:rPr lang="ja-JP" altLang="en-US" sz="2800" dirty="0"/>
              <a:t>今後の課題</a:t>
            </a:r>
            <a:endParaRPr lang="en-US" altLang="ja-JP" sz="2800" dirty="0"/>
          </a:p>
          <a:p>
            <a:pPr marL="342900" indent="-342900">
              <a:buFont typeface="+mj-ea"/>
              <a:buAutoNum type="circleNumDbPlain"/>
            </a:pPr>
            <a:endParaRPr lang="en-US" altLang="ja-JP" sz="2800" dirty="0"/>
          </a:p>
          <a:p>
            <a:pPr marL="342900" indent="-342900">
              <a:buFont typeface="+mj-ea"/>
              <a:buAutoNum type="circleNumDbPlain"/>
            </a:pPr>
            <a:r>
              <a:rPr lang="ja-JP" altLang="en-US" sz="2800" dirty="0"/>
              <a:t>まとめ</a:t>
            </a:r>
            <a:endParaRPr lang="en-US" altLang="ja-JP" sz="2800" dirty="0"/>
          </a:p>
          <a:p>
            <a:pPr marL="342900" indent="-342900">
              <a:buFont typeface="+mj-ea"/>
              <a:buAutoNum type="circleNumDbPlain"/>
            </a:pPr>
            <a:endParaRPr lang="en-US" altLang="ja-JP" sz="2800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54788BCE-6C4C-4A71-AC63-E51B55C1D7F1}"/>
              </a:ext>
            </a:extLst>
          </p:cNvPr>
          <p:cNvSpPr/>
          <p:nvPr/>
        </p:nvSpPr>
        <p:spPr>
          <a:xfrm>
            <a:off x="8287352" y="0"/>
            <a:ext cx="3904649" cy="196734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96380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11EBC71-EE30-45B1-9051-4FA759C3970F}"/>
              </a:ext>
            </a:extLst>
          </p:cNvPr>
          <p:cNvSpPr txBox="1"/>
          <p:nvPr/>
        </p:nvSpPr>
        <p:spPr>
          <a:xfrm>
            <a:off x="754743" y="1708015"/>
            <a:ext cx="1091397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3200" dirty="0"/>
              <a:t>続きのメロディを</a:t>
            </a:r>
            <a:r>
              <a:rPr lang="en-US" altLang="ja-JP" sz="3200" dirty="0"/>
              <a:t>AI</a:t>
            </a:r>
            <a:r>
              <a:rPr lang="ja-JP" altLang="en-US" sz="3200" dirty="0"/>
              <a:t>が自動作曲</a:t>
            </a:r>
            <a:endParaRPr lang="en-US" altLang="ja-JP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ja-JP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ja-JP" sz="3200" dirty="0"/>
          </a:p>
          <a:p>
            <a:endParaRPr lang="en-US" altLang="ja-JP" sz="3200" dirty="0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46C3960C-0935-4B79-84EE-CA3EDDF9BE5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08000" y="551542"/>
            <a:ext cx="6879771" cy="961345"/>
          </a:xfrm>
        </p:spPr>
        <p:txBody>
          <a:bodyPr>
            <a:normAutofit/>
          </a:bodyPr>
          <a:lstStyle/>
          <a:p>
            <a:r>
              <a:rPr kumimoji="1" lang="en-US" altLang="ja-JP" sz="6000" b="1" kern="1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Trebuchet MS" panose="020B0603020202020204" pitchFamily="34" charset="0"/>
                <a:ea typeface="游ゴシック" panose="020B0400000000000000" pitchFamily="50" charset="-128"/>
                <a:cs typeface="+mn-cs"/>
              </a:rPr>
              <a:t>bit composer</a:t>
            </a:r>
            <a:r>
              <a:rPr kumimoji="1" lang="ja-JP" altLang="ja-JP" sz="6000" b="1" kern="1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Trebuchet MS" panose="020B0603020202020204" pitchFamily="34" charset="0"/>
                <a:ea typeface="游ゴシック" panose="020B0400000000000000" pitchFamily="50" charset="-128"/>
                <a:cs typeface="+mn-cs"/>
              </a:rPr>
              <a:t>とは</a:t>
            </a:r>
            <a:endParaRPr kumimoji="1" lang="ja-JP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2FB9583C-E209-4C7E-AAAE-DC05F43D9F5A}"/>
              </a:ext>
            </a:extLst>
          </p:cNvPr>
          <p:cNvSpPr/>
          <p:nvPr/>
        </p:nvSpPr>
        <p:spPr>
          <a:xfrm>
            <a:off x="8296977" y="0"/>
            <a:ext cx="3895024" cy="196734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55805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77D4D360-3452-403B-A802-00F2AC972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7900" y="196980"/>
            <a:ext cx="3823010" cy="1293028"/>
          </a:xfrm>
        </p:spPr>
        <p:txBody>
          <a:bodyPr>
            <a:normAutofit fontScale="90000"/>
          </a:bodyPr>
          <a:lstStyle/>
          <a:p>
            <a:r>
              <a:rPr kumimoji="1" lang="ja-JP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システムの構成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D2EC5B4D-3CEA-45D4-8A0C-A52B40544298}"/>
              </a:ext>
            </a:extLst>
          </p:cNvPr>
          <p:cNvSpPr txBox="1"/>
          <p:nvPr/>
        </p:nvSpPr>
        <p:spPr>
          <a:xfrm>
            <a:off x="8500090" y="569071"/>
            <a:ext cx="2294021" cy="6213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560422A-0E17-4CFD-BEB9-7760F9CBBC2F}"/>
              </a:ext>
            </a:extLst>
          </p:cNvPr>
          <p:cNvSpPr txBox="1"/>
          <p:nvPr/>
        </p:nvSpPr>
        <p:spPr>
          <a:xfrm>
            <a:off x="6536746" y="2600875"/>
            <a:ext cx="1718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BC384ED3-F2CA-4265-81B4-9512F7AFB0AE}"/>
              </a:ext>
            </a:extLst>
          </p:cNvPr>
          <p:cNvGrpSpPr/>
          <p:nvPr/>
        </p:nvGrpSpPr>
        <p:grpSpPr>
          <a:xfrm>
            <a:off x="472617" y="1058779"/>
            <a:ext cx="10423182" cy="5602241"/>
            <a:chOff x="981144" y="1836601"/>
            <a:chExt cx="11086668" cy="4714911"/>
          </a:xfrm>
        </p:grpSpPr>
        <p:cxnSp>
          <p:nvCxnSpPr>
            <p:cNvPr id="19" name="直線コネクタ 18">
              <a:extLst>
                <a:ext uri="{FF2B5EF4-FFF2-40B4-BE49-F238E27FC236}">
                  <a16:creationId xmlns:a16="http://schemas.microsoft.com/office/drawing/2014/main" id="{A0D37746-D309-40AE-A0C0-3A39F14887DA}"/>
                </a:ext>
              </a:extLst>
            </p:cNvPr>
            <p:cNvCxnSpPr>
              <a:cxnSpLocks/>
              <a:stCxn id="17" idx="3"/>
            </p:cNvCxnSpPr>
            <p:nvPr/>
          </p:nvCxnSpPr>
          <p:spPr>
            <a:xfrm>
              <a:off x="4917429" y="3415477"/>
              <a:ext cx="486441" cy="0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3" name="グループ化 2">
              <a:extLst>
                <a:ext uri="{FF2B5EF4-FFF2-40B4-BE49-F238E27FC236}">
                  <a16:creationId xmlns:a16="http://schemas.microsoft.com/office/drawing/2014/main" id="{A363515F-582E-486F-8337-D44AC2A6D036}"/>
                </a:ext>
              </a:extLst>
            </p:cNvPr>
            <p:cNvGrpSpPr/>
            <p:nvPr/>
          </p:nvGrpSpPr>
          <p:grpSpPr>
            <a:xfrm>
              <a:off x="981144" y="1836601"/>
              <a:ext cx="11086668" cy="4714911"/>
              <a:chOff x="1053901" y="1731748"/>
              <a:chExt cx="11582255" cy="4867215"/>
            </a:xfrm>
          </p:grpSpPr>
          <p:pic>
            <p:nvPicPr>
              <p:cNvPr id="8" name="図 7">
                <a:extLst>
                  <a:ext uri="{FF2B5EF4-FFF2-40B4-BE49-F238E27FC236}">
                    <a16:creationId xmlns:a16="http://schemas.microsoft.com/office/drawing/2014/main" id="{7ECD8D03-A540-4384-92DB-DC4154AD12E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1053901" y="2827390"/>
                <a:ext cx="1516349" cy="1293028"/>
              </a:xfrm>
              <a:prstGeom prst="rect">
                <a:avLst/>
              </a:prstGeom>
            </p:spPr>
          </p:pic>
          <p:sp>
            <p:nvSpPr>
              <p:cNvPr id="9" name="矢印: 右 8">
                <a:extLst>
                  <a:ext uri="{FF2B5EF4-FFF2-40B4-BE49-F238E27FC236}">
                    <a16:creationId xmlns:a16="http://schemas.microsoft.com/office/drawing/2014/main" id="{22232900-CF15-42ED-B61D-004E36DA459A}"/>
                  </a:ext>
                </a:extLst>
              </p:cNvPr>
              <p:cNvSpPr/>
              <p:nvPr/>
            </p:nvSpPr>
            <p:spPr>
              <a:xfrm>
                <a:off x="3061722" y="3145706"/>
                <a:ext cx="930442" cy="565484"/>
              </a:xfrm>
              <a:prstGeom prst="rightArrow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pic>
            <p:nvPicPr>
              <p:cNvPr id="17" name="図 16">
                <a:extLst>
                  <a:ext uri="{FF2B5EF4-FFF2-40B4-BE49-F238E27FC236}">
                    <a16:creationId xmlns:a16="http://schemas.microsoft.com/office/drawing/2014/main" id="{F635ED6F-6CE3-4C81-B91F-622759D54A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98279" y="2777694"/>
                <a:ext cx="1167864" cy="1167864"/>
              </a:xfrm>
              <a:prstGeom prst="rect">
                <a:avLst/>
              </a:prstGeom>
            </p:spPr>
          </p:pic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EE46EACE-71CE-49D5-8C38-4DEC4EDA1C9E}"/>
                  </a:ext>
                </a:extLst>
              </p:cNvPr>
              <p:cNvSpPr txBox="1"/>
              <p:nvPr/>
            </p:nvSpPr>
            <p:spPr>
              <a:xfrm>
                <a:off x="1072255" y="4382578"/>
                <a:ext cx="17184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dirty="0"/>
                  <a:t>ユーザ</a:t>
                </a:r>
              </a:p>
            </p:txBody>
          </p:sp>
          <p:grpSp>
            <p:nvGrpSpPr>
              <p:cNvPr id="23" name="グループ化 22">
                <a:extLst>
                  <a:ext uri="{FF2B5EF4-FFF2-40B4-BE49-F238E27FC236}">
                    <a16:creationId xmlns:a16="http://schemas.microsoft.com/office/drawing/2014/main" id="{413CACD0-2EF9-40DA-A533-DF471D753942}"/>
                  </a:ext>
                </a:extLst>
              </p:cNvPr>
              <p:cNvGrpSpPr/>
              <p:nvPr/>
            </p:nvGrpSpPr>
            <p:grpSpPr>
              <a:xfrm>
                <a:off x="5912025" y="1973121"/>
                <a:ext cx="5143125" cy="4399555"/>
                <a:chOff x="6168761" y="1712782"/>
                <a:chExt cx="4796670" cy="4399555"/>
              </a:xfrm>
            </p:grpSpPr>
            <p:grpSp>
              <p:nvGrpSpPr>
                <p:cNvPr id="15" name="グループ化 14">
                  <a:extLst>
                    <a:ext uri="{FF2B5EF4-FFF2-40B4-BE49-F238E27FC236}">
                      <a16:creationId xmlns:a16="http://schemas.microsoft.com/office/drawing/2014/main" id="{B130732D-09B9-4E65-ADEE-5983671C3596}"/>
                    </a:ext>
                  </a:extLst>
                </p:cNvPr>
                <p:cNvGrpSpPr/>
                <p:nvPr/>
              </p:nvGrpSpPr>
              <p:grpSpPr>
                <a:xfrm>
                  <a:off x="6245045" y="3581188"/>
                  <a:ext cx="4720386" cy="2531149"/>
                  <a:chOff x="6018216" y="3918273"/>
                  <a:chExt cx="4720386" cy="2531149"/>
                </a:xfrm>
              </p:grpSpPr>
              <p:sp>
                <p:nvSpPr>
                  <p:cNvPr id="11" name="四角形: 角を丸くする 10">
                    <a:extLst>
                      <a:ext uri="{FF2B5EF4-FFF2-40B4-BE49-F238E27FC236}">
                        <a16:creationId xmlns:a16="http://schemas.microsoft.com/office/drawing/2014/main" id="{93A19059-D052-447A-924F-5E9291ABD726}"/>
                      </a:ext>
                    </a:extLst>
                  </p:cNvPr>
                  <p:cNvSpPr/>
                  <p:nvPr/>
                </p:nvSpPr>
                <p:spPr>
                  <a:xfrm>
                    <a:off x="6018216" y="4804814"/>
                    <a:ext cx="2556722" cy="1644608"/>
                  </a:xfrm>
                  <a:prstGeom prst="roundRect">
                    <a:avLst/>
                  </a:prstGeom>
                  <a:solidFill>
                    <a:schemeClr val="accent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ja-JP" altLang="en-US" sz="3200" dirty="0"/>
                      <a:t>自動作曲</a:t>
                    </a:r>
                    <a:r>
                      <a:rPr kumimoji="1" lang="en-US" altLang="ja-JP" sz="3200" dirty="0"/>
                      <a:t>AI</a:t>
                    </a:r>
                  </a:p>
                </p:txBody>
              </p:sp>
              <p:sp>
                <p:nvSpPr>
                  <p:cNvPr id="12" name="テキスト ボックス 11">
                    <a:extLst>
                      <a:ext uri="{FF2B5EF4-FFF2-40B4-BE49-F238E27FC236}">
                        <a16:creationId xmlns:a16="http://schemas.microsoft.com/office/drawing/2014/main" id="{D0E94323-8F75-4A70-A78E-EEA688500E66}"/>
                      </a:ext>
                    </a:extLst>
                  </p:cNvPr>
                  <p:cNvSpPr txBox="1"/>
                  <p:nvPr/>
                </p:nvSpPr>
                <p:spPr>
                  <a:xfrm>
                    <a:off x="9256848" y="3918273"/>
                    <a:ext cx="1481754" cy="41303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endParaRPr kumimoji="1" lang="ja-JP" altLang="en-US" sz="20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sp>
              <p:nvSpPr>
                <p:cNvPr id="21" name="四角形: 角を丸くする 20">
                  <a:extLst>
                    <a:ext uri="{FF2B5EF4-FFF2-40B4-BE49-F238E27FC236}">
                      <a16:creationId xmlns:a16="http://schemas.microsoft.com/office/drawing/2014/main" id="{C29707AB-F090-4A48-B64A-2FF4BBC21EE0}"/>
                    </a:ext>
                  </a:extLst>
                </p:cNvPr>
                <p:cNvSpPr/>
                <p:nvPr/>
              </p:nvSpPr>
              <p:spPr>
                <a:xfrm>
                  <a:off x="6168761" y="1712782"/>
                  <a:ext cx="2599949" cy="1738069"/>
                </a:xfrm>
                <a:prstGeom prst="round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ja-JP" sz="3200" dirty="0"/>
                    <a:t>Web</a:t>
                  </a:r>
                  <a:r>
                    <a:rPr kumimoji="1" lang="ja-JP" altLang="en-US" sz="3200" dirty="0"/>
                    <a:t>ページ</a:t>
                  </a:r>
                  <a:endParaRPr kumimoji="1" lang="en-US" altLang="ja-JP" sz="3200" dirty="0"/>
                </a:p>
              </p:txBody>
            </p:sp>
          </p:grpSp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4BA03AC9-8821-48AC-BA65-0549CDC13148}"/>
                  </a:ext>
                </a:extLst>
              </p:cNvPr>
              <p:cNvSpPr txBox="1"/>
              <p:nvPr/>
            </p:nvSpPr>
            <p:spPr>
              <a:xfrm>
                <a:off x="3555063" y="4405670"/>
                <a:ext cx="1947283" cy="5860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b="1" dirty="0"/>
                  <a:t>Apache</a:t>
                </a:r>
              </a:p>
              <a:p>
                <a:pPr algn="ctr"/>
                <a:r>
                  <a:rPr kumimoji="1" lang="ja-JP" altLang="en-US" dirty="0"/>
                  <a:t>サーバ</a:t>
                </a:r>
              </a:p>
            </p:txBody>
          </p:sp>
          <p:sp>
            <p:nvSpPr>
              <p:cNvPr id="2" name="四角形: 角を丸くする 1">
                <a:extLst>
                  <a:ext uri="{FF2B5EF4-FFF2-40B4-BE49-F238E27FC236}">
                    <a16:creationId xmlns:a16="http://schemas.microsoft.com/office/drawing/2014/main" id="{3E4728B6-A949-481A-AA16-4CC4E0B49521}"/>
                  </a:ext>
                </a:extLst>
              </p:cNvPr>
              <p:cNvSpPr/>
              <p:nvPr/>
            </p:nvSpPr>
            <p:spPr>
              <a:xfrm>
                <a:off x="5657617" y="1731748"/>
                <a:ext cx="6978539" cy="4867215"/>
              </a:xfrm>
              <a:prstGeom prst="roundRect">
                <a:avLst/>
              </a:prstGeom>
              <a:noFill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BF1CD242-3438-41A6-B084-F612C8F20720}"/>
                  </a:ext>
                </a:extLst>
              </p:cNvPr>
              <p:cNvSpPr txBox="1"/>
              <p:nvPr/>
            </p:nvSpPr>
            <p:spPr>
              <a:xfrm>
                <a:off x="5321415" y="2877164"/>
                <a:ext cx="3628866" cy="3812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altLang="ja-JP" b="1" dirty="0"/>
              </a:p>
            </p:txBody>
          </p:sp>
        </p:grpSp>
      </p:grpSp>
      <p:sp>
        <p:nvSpPr>
          <p:cNvPr id="5" name="矢印: 下 4">
            <a:extLst>
              <a:ext uri="{FF2B5EF4-FFF2-40B4-BE49-F238E27FC236}">
                <a16:creationId xmlns:a16="http://schemas.microsoft.com/office/drawing/2014/main" id="{FCB024A7-5A96-43FB-87BB-5B7A462F3E4C}"/>
              </a:ext>
            </a:extLst>
          </p:cNvPr>
          <p:cNvSpPr/>
          <p:nvPr/>
        </p:nvSpPr>
        <p:spPr>
          <a:xfrm>
            <a:off x="5264820" y="3518220"/>
            <a:ext cx="870857" cy="89793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4" name="矢印: 上 13">
            <a:extLst>
              <a:ext uri="{FF2B5EF4-FFF2-40B4-BE49-F238E27FC236}">
                <a16:creationId xmlns:a16="http://schemas.microsoft.com/office/drawing/2014/main" id="{5FE8F1E3-DFBC-4681-AB9C-5DB6E8CA5E85}"/>
              </a:ext>
            </a:extLst>
          </p:cNvPr>
          <p:cNvSpPr/>
          <p:nvPr/>
        </p:nvSpPr>
        <p:spPr>
          <a:xfrm>
            <a:off x="6460389" y="3460271"/>
            <a:ext cx="827628" cy="86776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吹き出し: 四角形 15">
            <a:extLst>
              <a:ext uri="{FF2B5EF4-FFF2-40B4-BE49-F238E27FC236}">
                <a16:creationId xmlns:a16="http://schemas.microsoft.com/office/drawing/2014/main" id="{292416DE-C061-48BB-8487-20174CC81A10}"/>
              </a:ext>
            </a:extLst>
          </p:cNvPr>
          <p:cNvSpPr/>
          <p:nvPr/>
        </p:nvSpPr>
        <p:spPr>
          <a:xfrm>
            <a:off x="7718513" y="2503436"/>
            <a:ext cx="2115562" cy="1387149"/>
          </a:xfrm>
          <a:prstGeom prst="wedgeRectCallout">
            <a:avLst>
              <a:gd name="adj1" fmla="val -68475"/>
              <a:gd name="adj2" fmla="val 8900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bg1"/>
                </a:solidFill>
              </a:rPr>
              <a:t>自動作曲した曲</a:t>
            </a:r>
            <a:endParaRPr lang="en-US" altLang="ja-JP" dirty="0">
              <a:solidFill>
                <a:schemeClr val="bg1"/>
              </a:solidFill>
            </a:endParaRPr>
          </a:p>
          <a:p>
            <a:pPr algn="ctr"/>
            <a:r>
              <a:rPr lang="ja-JP" altLang="en-US" dirty="0">
                <a:solidFill>
                  <a:schemeClr val="bg1"/>
                </a:solidFill>
              </a:rPr>
              <a:t>が返ってくる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256C99AA-E322-471C-97CB-3B9102F83566}"/>
              </a:ext>
            </a:extLst>
          </p:cNvPr>
          <p:cNvSpPr/>
          <p:nvPr/>
        </p:nvSpPr>
        <p:spPr>
          <a:xfrm>
            <a:off x="8255201" y="0"/>
            <a:ext cx="3936800" cy="196734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6307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A808DAC-6E3F-4297-8A6E-2FAEBAF0E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89151"/>
            <a:ext cx="5952898" cy="1273393"/>
          </a:xfrm>
        </p:spPr>
        <p:txBody>
          <a:bodyPr>
            <a:normAutofit/>
          </a:bodyPr>
          <a:lstStyle/>
          <a:p>
            <a:r>
              <a:rPr kumimoji="1" lang="en-US" altLang="ja-JP" sz="4800" b="1" dirty="0"/>
              <a:t>WEBGUI</a:t>
            </a:r>
            <a:endParaRPr kumimoji="1" lang="ja-JP" altLang="en-US" sz="4800" b="1" dirty="0"/>
          </a:p>
        </p:txBody>
      </p:sp>
      <p:pic>
        <p:nvPicPr>
          <p:cNvPr id="6" name="図プレースホルダー 5">
            <a:extLst>
              <a:ext uri="{FF2B5EF4-FFF2-40B4-BE49-F238E27FC236}">
                <a16:creationId xmlns:a16="http://schemas.microsoft.com/office/drawing/2014/main" id="{DFBC87AE-945E-4952-AF76-7052469DD345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8" y="2018107"/>
            <a:ext cx="7801991" cy="3831771"/>
          </a:xfrm>
        </p:spPr>
      </p:pic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41AB9D3B-5670-400A-BCCB-5F614A7A2168}"/>
              </a:ext>
            </a:extLst>
          </p:cNvPr>
          <p:cNvSpPr/>
          <p:nvPr/>
        </p:nvSpPr>
        <p:spPr>
          <a:xfrm>
            <a:off x="8287352" y="0"/>
            <a:ext cx="3904649" cy="194430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EC1C8BCC-411D-4F83-AABD-4DF9CF64FCE1}"/>
              </a:ext>
            </a:extLst>
          </p:cNvPr>
          <p:cNvSpPr txBox="1"/>
          <p:nvPr/>
        </p:nvSpPr>
        <p:spPr>
          <a:xfrm>
            <a:off x="7997371" y="6037962"/>
            <a:ext cx="3940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Backspace</a:t>
            </a:r>
            <a:r>
              <a:rPr lang="ja-JP" altLang="en-US" dirty="0"/>
              <a:t>で削除</a:t>
            </a:r>
            <a:r>
              <a:rPr lang="en-US" altLang="ja-JP" dirty="0"/>
              <a:t>,</a:t>
            </a:r>
          </a:p>
          <a:p>
            <a:r>
              <a:rPr lang="ja-JP" altLang="en-US" dirty="0"/>
              <a:t>スペースキーで休符ができます。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566175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8CD0BE5-E01B-45C0-97D2-BA1BA0917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571" y="394154"/>
            <a:ext cx="7861856" cy="1325563"/>
          </a:xfrm>
        </p:spPr>
        <p:txBody>
          <a:bodyPr/>
          <a:lstStyle/>
          <a:p>
            <a:r>
              <a:rPr kumimoji="1" lang="ja-JP" altLang="en-US" dirty="0"/>
              <a:t>自動作曲の方法について</a:t>
            </a:r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18740093-7563-426F-BF34-5C0F5142587F}"/>
              </a:ext>
            </a:extLst>
          </p:cNvPr>
          <p:cNvGrpSpPr/>
          <p:nvPr/>
        </p:nvGrpSpPr>
        <p:grpSpPr>
          <a:xfrm>
            <a:off x="1265414" y="2652689"/>
            <a:ext cx="5877258" cy="3751268"/>
            <a:chOff x="4753742" y="2059221"/>
            <a:chExt cx="5683239" cy="392003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フローチャート: 結合子 5">
                  <a:extLst>
                    <a:ext uri="{FF2B5EF4-FFF2-40B4-BE49-F238E27FC236}">
                      <a16:creationId xmlns:a16="http://schemas.microsoft.com/office/drawing/2014/main" id="{4EBE741B-8DBF-4759-A46B-5FC651F8448B}"/>
                    </a:ext>
                  </a:extLst>
                </p:cNvPr>
                <p:cNvSpPr/>
                <p:nvPr/>
              </p:nvSpPr>
              <p:spPr>
                <a:xfrm>
                  <a:off x="6319371" y="2060132"/>
                  <a:ext cx="742122" cy="742122"/>
                </a:xfrm>
                <a:prstGeom prst="flowChartConnector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ja-JP" altLang="en-US" dirty="0"/>
                </a:p>
              </p:txBody>
            </p:sp>
          </mc:Choice>
          <mc:Fallback xmlns="">
            <p:sp>
              <p:nvSpPr>
                <p:cNvPr id="6" name="フローチャート: 結合子 5">
                  <a:extLst>
                    <a:ext uri="{FF2B5EF4-FFF2-40B4-BE49-F238E27FC236}">
                      <a16:creationId xmlns:a16="http://schemas.microsoft.com/office/drawing/2014/main" id="{4EBE741B-8DBF-4759-A46B-5FC651F8448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19371" y="2060132"/>
                  <a:ext cx="742122" cy="742122"/>
                </a:xfrm>
                <a:prstGeom prst="flowChartConnector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フローチャート: 結合子 6">
                  <a:extLst>
                    <a:ext uri="{FF2B5EF4-FFF2-40B4-BE49-F238E27FC236}">
                      <a16:creationId xmlns:a16="http://schemas.microsoft.com/office/drawing/2014/main" id="{4E1FA4F6-ACE0-461A-B1F4-D16C2E750FD8}"/>
                    </a:ext>
                  </a:extLst>
                </p:cNvPr>
                <p:cNvSpPr/>
                <p:nvPr/>
              </p:nvSpPr>
              <p:spPr>
                <a:xfrm>
                  <a:off x="6319371" y="3648633"/>
                  <a:ext cx="742122" cy="742122"/>
                </a:xfrm>
                <a:prstGeom prst="flowChartConnector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7" name="フローチャート: 結合子 6">
                  <a:extLst>
                    <a:ext uri="{FF2B5EF4-FFF2-40B4-BE49-F238E27FC236}">
                      <a16:creationId xmlns:a16="http://schemas.microsoft.com/office/drawing/2014/main" id="{4E1FA4F6-ACE0-461A-B1F4-D16C2E750FD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19371" y="3648633"/>
                  <a:ext cx="742122" cy="742122"/>
                </a:xfrm>
                <a:prstGeom prst="flowChartConnector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フローチャート: 結合子 7">
                  <a:extLst>
                    <a:ext uri="{FF2B5EF4-FFF2-40B4-BE49-F238E27FC236}">
                      <a16:creationId xmlns:a16="http://schemas.microsoft.com/office/drawing/2014/main" id="{A608CB45-437C-4573-A936-14D609A46DBE}"/>
                    </a:ext>
                  </a:extLst>
                </p:cNvPr>
                <p:cNvSpPr/>
                <p:nvPr/>
              </p:nvSpPr>
              <p:spPr>
                <a:xfrm>
                  <a:off x="4753742" y="3648633"/>
                  <a:ext cx="742122" cy="742122"/>
                </a:xfrm>
                <a:prstGeom prst="flowChartConnector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8" name="フローチャート: 結合子 7">
                  <a:extLst>
                    <a:ext uri="{FF2B5EF4-FFF2-40B4-BE49-F238E27FC236}">
                      <a16:creationId xmlns:a16="http://schemas.microsoft.com/office/drawing/2014/main" id="{A608CB45-437C-4573-A936-14D609A46DB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53742" y="3648633"/>
                  <a:ext cx="742122" cy="742122"/>
                </a:xfrm>
                <a:prstGeom prst="flowChartConnector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フローチャート: 結合子 8">
                  <a:extLst>
                    <a:ext uri="{FF2B5EF4-FFF2-40B4-BE49-F238E27FC236}">
                      <a16:creationId xmlns:a16="http://schemas.microsoft.com/office/drawing/2014/main" id="{61DA2AF9-DBE6-495A-810D-8357044FCA45}"/>
                    </a:ext>
                  </a:extLst>
                </p:cNvPr>
                <p:cNvSpPr/>
                <p:nvPr/>
              </p:nvSpPr>
              <p:spPr>
                <a:xfrm>
                  <a:off x="6319371" y="5237134"/>
                  <a:ext cx="742122" cy="742122"/>
                </a:xfrm>
                <a:prstGeom prst="flowChartConnector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9" name="フローチャート: 結合子 8">
                  <a:extLst>
                    <a:ext uri="{FF2B5EF4-FFF2-40B4-BE49-F238E27FC236}">
                      <a16:creationId xmlns:a16="http://schemas.microsoft.com/office/drawing/2014/main" id="{61DA2AF9-DBE6-495A-810D-8357044FCA4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19371" y="5237134"/>
                  <a:ext cx="742122" cy="742122"/>
                </a:xfrm>
                <a:prstGeom prst="flowChartConnector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フローチャート: 結合子 9">
                  <a:extLst>
                    <a:ext uri="{FF2B5EF4-FFF2-40B4-BE49-F238E27FC236}">
                      <a16:creationId xmlns:a16="http://schemas.microsoft.com/office/drawing/2014/main" id="{E10A4FD7-F8EC-4085-859B-3567F61FBE28}"/>
                    </a:ext>
                  </a:extLst>
                </p:cNvPr>
                <p:cNvSpPr/>
                <p:nvPr/>
              </p:nvSpPr>
              <p:spPr>
                <a:xfrm>
                  <a:off x="7966385" y="2068099"/>
                  <a:ext cx="742122" cy="742122"/>
                </a:xfrm>
                <a:prstGeom prst="flowChartConnector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10" name="フローチャート: 結合子 9">
                  <a:extLst>
                    <a:ext uri="{FF2B5EF4-FFF2-40B4-BE49-F238E27FC236}">
                      <a16:creationId xmlns:a16="http://schemas.microsoft.com/office/drawing/2014/main" id="{E10A4FD7-F8EC-4085-859B-3567F61FBE2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66385" y="2068099"/>
                  <a:ext cx="742122" cy="742122"/>
                </a:xfrm>
                <a:prstGeom prst="flowChartConnector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フローチャート: 結合子 10">
                  <a:extLst>
                    <a:ext uri="{FF2B5EF4-FFF2-40B4-BE49-F238E27FC236}">
                      <a16:creationId xmlns:a16="http://schemas.microsoft.com/office/drawing/2014/main" id="{13288AD6-4EC8-4E74-8611-A2D6AC5045E1}"/>
                    </a:ext>
                  </a:extLst>
                </p:cNvPr>
                <p:cNvSpPr/>
                <p:nvPr/>
              </p:nvSpPr>
              <p:spPr>
                <a:xfrm>
                  <a:off x="7966385" y="3648633"/>
                  <a:ext cx="742122" cy="742122"/>
                </a:xfrm>
                <a:prstGeom prst="flowChartConnector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11" name="フローチャート: 結合子 10">
                  <a:extLst>
                    <a:ext uri="{FF2B5EF4-FFF2-40B4-BE49-F238E27FC236}">
                      <a16:creationId xmlns:a16="http://schemas.microsoft.com/office/drawing/2014/main" id="{13288AD6-4EC8-4E74-8611-A2D6AC5045E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66385" y="3648633"/>
                  <a:ext cx="742122" cy="742122"/>
                </a:xfrm>
                <a:prstGeom prst="flowChartConnector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フローチャート: 結合子 11">
                  <a:extLst>
                    <a:ext uri="{FF2B5EF4-FFF2-40B4-BE49-F238E27FC236}">
                      <a16:creationId xmlns:a16="http://schemas.microsoft.com/office/drawing/2014/main" id="{56A8DCB3-509B-4128-9683-B5F2AC661CB0}"/>
                    </a:ext>
                  </a:extLst>
                </p:cNvPr>
                <p:cNvSpPr/>
                <p:nvPr/>
              </p:nvSpPr>
              <p:spPr>
                <a:xfrm>
                  <a:off x="7966385" y="5237134"/>
                  <a:ext cx="742122" cy="742122"/>
                </a:xfrm>
                <a:prstGeom prst="flowChartConnector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12" name="フローチャート: 結合子 11">
                  <a:extLst>
                    <a:ext uri="{FF2B5EF4-FFF2-40B4-BE49-F238E27FC236}">
                      <a16:creationId xmlns:a16="http://schemas.microsoft.com/office/drawing/2014/main" id="{56A8DCB3-509B-4128-9683-B5F2AC661CB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66385" y="5237134"/>
                  <a:ext cx="742122" cy="742122"/>
                </a:xfrm>
                <a:prstGeom prst="flowChartConnector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フローチャート: 結合子 12">
                  <a:extLst>
                    <a:ext uri="{FF2B5EF4-FFF2-40B4-BE49-F238E27FC236}">
                      <a16:creationId xmlns:a16="http://schemas.microsoft.com/office/drawing/2014/main" id="{E30EEC42-39B1-4C52-9267-D562A3D6D36E}"/>
                    </a:ext>
                  </a:extLst>
                </p:cNvPr>
                <p:cNvSpPr/>
                <p:nvPr/>
              </p:nvSpPr>
              <p:spPr>
                <a:xfrm>
                  <a:off x="9694859" y="2059221"/>
                  <a:ext cx="742122" cy="742122"/>
                </a:xfrm>
                <a:prstGeom prst="flowChartConnector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13" name="フローチャート: 結合子 12">
                  <a:extLst>
                    <a:ext uri="{FF2B5EF4-FFF2-40B4-BE49-F238E27FC236}">
                      <a16:creationId xmlns:a16="http://schemas.microsoft.com/office/drawing/2014/main" id="{E30EEC42-39B1-4C52-9267-D562A3D6D36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94859" y="2059221"/>
                  <a:ext cx="742122" cy="742122"/>
                </a:xfrm>
                <a:prstGeom prst="flowChartConnector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フローチャート: 結合子 13">
                  <a:extLst>
                    <a:ext uri="{FF2B5EF4-FFF2-40B4-BE49-F238E27FC236}">
                      <a16:creationId xmlns:a16="http://schemas.microsoft.com/office/drawing/2014/main" id="{BF59CEF9-D5BB-401C-8F1E-FFFA9B0049A3}"/>
                    </a:ext>
                  </a:extLst>
                </p:cNvPr>
                <p:cNvSpPr/>
                <p:nvPr/>
              </p:nvSpPr>
              <p:spPr>
                <a:xfrm>
                  <a:off x="9694859" y="3648633"/>
                  <a:ext cx="742122" cy="742122"/>
                </a:xfrm>
                <a:prstGeom prst="flowChartConnector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14" name="フローチャート: 結合子 13">
                  <a:extLst>
                    <a:ext uri="{FF2B5EF4-FFF2-40B4-BE49-F238E27FC236}">
                      <a16:creationId xmlns:a16="http://schemas.microsoft.com/office/drawing/2014/main" id="{BF59CEF9-D5BB-401C-8F1E-FFFA9B0049A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94859" y="3648633"/>
                  <a:ext cx="742122" cy="742122"/>
                </a:xfrm>
                <a:prstGeom prst="flowChartConnector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フローチャート: 結合子 14">
                  <a:extLst>
                    <a:ext uri="{FF2B5EF4-FFF2-40B4-BE49-F238E27FC236}">
                      <a16:creationId xmlns:a16="http://schemas.microsoft.com/office/drawing/2014/main" id="{8FA58A93-A16C-42C4-872A-C5EC527B5DE3}"/>
                    </a:ext>
                  </a:extLst>
                </p:cNvPr>
                <p:cNvSpPr/>
                <p:nvPr/>
              </p:nvSpPr>
              <p:spPr>
                <a:xfrm>
                  <a:off x="9694859" y="5237134"/>
                  <a:ext cx="742122" cy="742122"/>
                </a:xfrm>
                <a:prstGeom prst="flowChartConnector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15" name="フローチャート: 結合子 14">
                  <a:extLst>
                    <a:ext uri="{FF2B5EF4-FFF2-40B4-BE49-F238E27FC236}">
                      <a16:creationId xmlns:a16="http://schemas.microsoft.com/office/drawing/2014/main" id="{8FA58A93-A16C-42C4-872A-C5EC527B5DE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94859" y="5237134"/>
                  <a:ext cx="742122" cy="742122"/>
                </a:xfrm>
                <a:prstGeom prst="flowChartConnector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矢印: 右 15">
              <a:extLst>
                <a:ext uri="{FF2B5EF4-FFF2-40B4-BE49-F238E27FC236}">
                  <a16:creationId xmlns:a16="http://schemas.microsoft.com/office/drawing/2014/main" id="{E1B2DB39-3376-4335-A8A8-0C6F6C6A6C3A}"/>
                </a:ext>
              </a:extLst>
            </p:cNvPr>
            <p:cNvSpPr/>
            <p:nvPr/>
          </p:nvSpPr>
          <p:spPr>
            <a:xfrm>
              <a:off x="7283170" y="3791721"/>
              <a:ext cx="461537" cy="52248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矢印: 右 16">
              <a:extLst>
                <a:ext uri="{FF2B5EF4-FFF2-40B4-BE49-F238E27FC236}">
                  <a16:creationId xmlns:a16="http://schemas.microsoft.com/office/drawing/2014/main" id="{8D353070-D5B9-415B-810A-68B888DD67E0}"/>
                </a:ext>
              </a:extLst>
            </p:cNvPr>
            <p:cNvSpPr/>
            <p:nvPr/>
          </p:nvSpPr>
          <p:spPr>
            <a:xfrm>
              <a:off x="8970915" y="3757994"/>
              <a:ext cx="461536" cy="52248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矢印: 右 17">
              <a:extLst>
                <a:ext uri="{FF2B5EF4-FFF2-40B4-BE49-F238E27FC236}">
                  <a16:creationId xmlns:a16="http://schemas.microsoft.com/office/drawing/2014/main" id="{C94296AF-0EA5-457B-B88E-DB3DC513158D}"/>
                </a:ext>
              </a:extLst>
            </p:cNvPr>
            <p:cNvSpPr/>
            <p:nvPr/>
          </p:nvSpPr>
          <p:spPr>
            <a:xfrm rot="16200000">
              <a:off x="6456333" y="4552699"/>
              <a:ext cx="461536" cy="522489"/>
            </a:xfrm>
            <a:prstGeom prst="right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矢印: 右 18">
              <a:extLst>
                <a:ext uri="{FF2B5EF4-FFF2-40B4-BE49-F238E27FC236}">
                  <a16:creationId xmlns:a16="http://schemas.microsoft.com/office/drawing/2014/main" id="{E5843F8F-DABB-49F6-99E8-81A4710A7886}"/>
                </a:ext>
              </a:extLst>
            </p:cNvPr>
            <p:cNvSpPr/>
            <p:nvPr/>
          </p:nvSpPr>
          <p:spPr>
            <a:xfrm rot="16200000">
              <a:off x="6459664" y="2971898"/>
              <a:ext cx="461536" cy="522489"/>
            </a:xfrm>
            <a:prstGeom prst="rightArrow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矢印: 右 19">
              <a:extLst>
                <a:ext uri="{FF2B5EF4-FFF2-40B4-BE49-F238E27FC236}">
                  <a16:creationId xmlns:a16="http://schemas.microsoft.com/office/drawing/2014/main" id="{1DB7A5A2-12D0-4E44-9041-536E881542B9}"/>
                </a:ext>
              </a:extLst>
            </p:cNvPr>
            <p:cNvSpPr/>
            <p:nvPr/>
          </p:nvSpPr>
          <p:spPr>
            <a:xfrm rot="16200000">
              <a:off x="9832470" y="2971898"/>
              <a:ext cx="461536" cy="522489"/>
            </a:xfrm>
            <a:prstGeom prst="rightArrow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矢印: 右 20">
              <a:extLst>
                <a:ext uri="{FF2B5EF4-FFF2-40B4-BE49-F238E27FC236}">
                  <a16:creationId xmlns:a16="http://schemas.microsoft.com/office/drawing/2014/main" id="{5773B234-C541-4E3B-BCB5-FC2757BB01BE}"/>
                </a:ext>
              </a:extLst>
            </p:cNvPr>
            <p:cNvSpPr/>
            <p:nvPr/>
          </p:nvSpPr>
          <p:spPr>
            <a:xfrm rot="16200000">
              <a:off x="9832469" y="4552700"/>
              <a:ext cx="461536" cy="522489"/>
            </a:xfrm>
            <a:prstGeom prst="right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矢印: 右 21">
              <a:extLst>
                <a:ext uri="{FF2B5EF4-FFF2-40B4-BE49-F238E27FC236}">
                  <a16:creationId xmlns:a16="http://schemas.microsoft.com/office/drawing/2014/main" id="{388A7E96-88D8-49D4-995F-FCECC79C5BB8}"/>
                </a:ext>
              </a:extLst>
            </p:cNvPr>
            <p:cNvSpPr/>
            <p:nvPr/>
          </p:nvSpPr>
          <p:spPr>
            <a:xfrm rot="16200000">
              <a:off x="8102222" y="4552699"/>
              <a:ext cx="461536" cy="522489"/>
            </a:xfrm>
            <a:prstGeom prst="right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1911D9D7-DDAD-4E6D-AF9B-5026FF82557A}"/>
              </a:ext>
            </a:extLst>
          </p:cNvPr>
          <p:cNvSpPr/>
          <p:nvPr/>
        </p:nvSpPr>
        <p:spPr>
          <a:xfrm>
            <a:off x="8331587" y="0"/>
            <a:ext cx="3860414" cy="196734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矢印: 右 34">
            <a:extLst>
              <a:ext uri="{FF2B5EF4-FFF2-40B4-BE49-F238E27FC236}">
                <a16:creationId xmlns:a16="http://schemas.microsoft.com/office/drawing/2014/main" id="{82CA7B2C-E357-49E5-8E29-C81F38F1A16E}"/>
              </a:ext>
            </a:extLst>
          </p:cNvPr>
          <p:cNvSpPr/>
          <p:nvPr/>
        </p:nvSpPr>
        <p:spPr>
          <a:xfrm>
            <a:off x="2309218" y="4339264"/>
            <a:ext cx="346028" cy="3781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テキスト プレースホルダー 35">
            <a:extLst>
              <a:ext uri="{FF2B5EF4-FFF2-40B4-BE49-F238E27FC236}">
                <a16:creationId xmlns:a16="http://schemas.microsoft.com/office/drawing/2014/main" id="{F0C327F9-202A-4AFB-95A7-AA4334E1438B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859972" y="1617267"/>
            <a:ext cx="7180411" cy="10354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3200" dirty="0">
                <a:solidFill>
                  <a:srgbClr val="FF0000"/>
                </a:solidFill>
              </a:rPr>
              <a:t>リカレントニューラルネットワーク</a:t>
            </a:r>
            <a:r>
              <a:rPr lang="en-US" altLang="ja-JP" sz="3200" dirty="0">
                <a:solidFill>
                  <a:srgbClr val="FF0000"/>
                </a:solidFill>
              </a:rPr>
              <a:t>(</a:t>
            </a:r>
            <a:r>
              <a:rPr lang="en-US" altLang="ja-JP" sz="3200" dirty="0">
                <a:solidFill>
                  <a:srgbClr val="FF0000"/>
                </a:solidFill>
                <a:highlight>
                  <a:srgbClr val="FFFF00"/>
                </a:highlight>
              </a:rPr>
              <a:t>RNN</a:t>
            </a:r>
            <a:r>
              <a:rPr lang="en-US" altLang="ja-JP" sz="3200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34" name="矢印: 右 33">
            <a:extLst>
              <a:ext uri="{FF2B5EF4-FFF2-40B4-BE49-F238E27FC236}">
                <a16:creationId xmlns:a16="http://schemas.microsoft.com/office/drawing/2014/main" id="{004ABD9B-C6D9-43B5-AD48-419DA111DE96}"/>
              </a:ext>
            </a:extLst>
          </p:cNvPr>
          <p:cNvSpPr/>
          <p:nvPr/>
        </p:nvSpPr>
        <p:spPr>
          <a:xfrm rot="16200000">
            <a:off x="4746020" y="3498539"/>
            <a:ext cx="441666" cy="540326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フローチャート: 結合子 36">
                <a:extLst>
                  <a:ext uri="{FF2B5EF4-FFF2-40B4-BE49-F238E27FC236}">
                    <a16:creationId xmlns:a16="http://schemas.microsoft.com/office/drawing/2014/main" id="{ED54FD4D-7CE9-4FC4-B6BF-4552E48264FD}"/>
                  </a:ext>
                </a:extLst>
              </p:cNvPr>
              <p:cNvSpPr/>
              <p:nvPr/>
            </p:nvSpPr>
            <p:spPr>
              <a:xfrm>
                <a:off x="8331587" y="5483801"/>
                <a:ext cx="767457" cy="710172"/>
              </a:xfrm>
              <a:prstGeom prst="flowChartConnector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/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37" name="フローチャート: 結合子 36">
                <a:extLst>
                  <a:ext uri="{FF2B5EF4-FFF2-40B4-BE49-F238E27FC236}">
                    <a16:creationId xmlns:a16="http://schemas.microsoft.com/office/drawing/2014/main" id="{ED54FD4D-7CE9-4FC4-B6BF-4552E48264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1587" y="5483801"/>
                <a:ext cx="767457" cy="710172"/>
              </a:xfrm>
              <a:prstGeom prst="flowChartConnector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四角形: 角を丸くする 30">
            <a:extLst>
              <a:ext uri="{FF2B5EF4-FFF2-40B4-BE49-F238E27FC236}">
                <a16:creationId xmlns:a16="http://schemas.microsoft.com/office/drawing/2014/main" id="{73BD59BE-A7FD-41E3-AAA4-CBB11BAE5479}"/>
              </a:ext>
            </a:extLst>
          </p:cNvPr>
          <p:cNvSpPr/>
          <p:nvPr/>
        </p:nvSpPr>
        <p:spPr>
          <a:xfrm>
            <a:off x="7953555" y="2769079"/>
            <a:ext cx="3665536" cy="3830129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フローチャート: 結合子 37">
                <a:extLst>
                  <a:ext uri="{FF2B5EF4-FFF2-40B4-BE49-F238E27FC236}">
                    <a16:creationId xmlns:a16="http://schemas.microsoft.com/office/drawing/2014/main" id="{50B26038-E885-4435-87CA-12164F4AEF46}"/>
                  </a:ext>
                </a:extLst>
              </p:cNvPr>
              <p:cNvSpPr/>
              <p:nvPr/>
            </p:nvSpPr>
            <p:spPr>
              <a:xfrm>
                <a:off x="8318484" y="4278326"/>
                <a:ext cx="767457" cy="710172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/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38" name="フローチャート: 結合子 37">
                <a:extLst>
                  <a:ext uri="{FF2B5EF4-FFF2-40B4-BE49-F238E27FC236}">
                    <a16:creationId xmlns:a16="http://schemas.microsoft.com/office/drawing/2014/main" id="{50B26038-E885-4435-87CA-12164F4AEF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8484" y="4278326"/>
                <a:ext cx="767457" cy="710172"/>
              </a:xfrm>
              <a:prstGeom prst="flowChartConnector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フローチャート: 結合子 38">
                <a:extLst>
                  <a:ext uri="{FF2B5EF4-FFF2-40B4-BE49-F238E27FC236}">
                    <a16:creationId xmlns:a16="http://schemas.microsoft.com/office/drawing/2014/main" id="{0D21D87D-F36D-42BD-B596-65258EBC64DC}"/>
                  </a:ext>
                </a:extLst>
              </p:cNvPr>
              <p:cNvSpPr/>
              <p:nvPr/>
            </p:nvSpPr>
            <p:spPr>
              <a:xfrm>
                <a:off x="8331587" y="3017493"/>
                <a:ext cx="767457" cy="710172"/>
              </a:xfrm>
              <a:prstGeom prst="flowChartConnector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/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39" name="フローチャート: 結合子 38">
                <a:extLst>
                  <a:ext uri="{FF2B5EF4-FFF2-40B4-BE49-F238E27FC236}">
                    <a16:creationId xmlns:a16="http://schemas.microsoft.com/office/drawing/2014/main" id="{0D21D87D-F36D-42BD-B596-65258EBC64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1587" y="3017493"/>
                <a:ext cx="767457" cy="710172"/>
              </a:xfrm>
              <a:prstGeom prst="flowChartConnector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67AC6EDF-C295-471F-973B-1F147A7677E6}"/>
              </a:ext>
            </a:extLst>
          </p:cNvPr>
          <p:cNvSpPr txBox="1"/>
          <p:nvPr/>
        </p:nvSpPr>
        <p:spPr>
          <a:xfrm>
            <a:off x="9252277" y="3101251"/>
            <a:ext cx="20537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>
                <a:solidFill>
                  <a:srgbClr val="70AD47"/>
                </a:solidFill>
              </a:rPr>
              <a:t>現在の出力</a:t>
            </a:r>
            <a:endParaRPr kumimoji="1" lang="ja-JP" altLang="en-US" sz="2800" dirty="0">
              <a:solidFill>
                <a:srgbClr val="70AD47"/>
              </a:solidFill>
            </a:endParaRP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8F5AC608-72EE-4666-BF3D-B9E43ED6A2C1}"/>
              </a:ext>
            </a:extLst>
          </p:cNvPr>
          <p:cNvSpPr txBox="1"/>
          <p:nvPr/>
        </p:nvSpPr>
        <p:spPr>
          <a:xfrm>
            <a:off x="9252277" y="4339264"/>
            <a:ext cx="20537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rgbClr val="4472C4"/>
                </a:solidFill>
              </a:rPr>
              <a:t>現在の記憶</a:t>
            </a: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F4740387-C9C2-46F6-ACF1-0A688EE01AF6}"/>
              </a:ext>
            </a:extLst>
          </p:cNvPr>
          <p:cNvSpPr txBox="1"/>
          <p:nvPr/>
        </p:nvSpPr>
        <p:spPr>
          <a:xfrm>
            <a:off x="9252277" y="5577277"/>
            <a:ext cx="20537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rgbClr val="ED7D31"/>
                </a:solidFill>
              </a:rPr>
              <a:t>現在の入力</a:t>
            </a:r>
          </a:p>
        </p:txBody>
      </p:sp>
    </p:spTree>
    <p:extLst>
      <p:ext uri="{BB962C8B-B14F-4D97-AF65-F5344CB8AC3E}">
        <p14:creationId xmlns:p14="http://schemas.microsoft.com/office/powerpoint/2010/main" val="613910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954BC50-3672-4E36-B845-B0805C656B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8456" y="674914"/>
            <a:ext cx="8186058" cy="761999"/>
          </a:xfrm>
        </p:spPr>
        <p:txBody>
          <a:bodyPr>
            <a:normAutofit/>
          </a:bodyPr>
          <a:lstStyle/>
          <a:p>
            <a:pPr algn="l"/>
            <a:r>
              <a:rPr kumimoji="1" lang="en-US" altLang="ja-JP" sz="4400" dirty="0"/>
              <a:t>AI</a:t>
            </a:r>
            <a:r>
              <a:rPr kumimoji="1" lang="ja-JP" altLang="en-US" sz="4400" dirty="0"/>
              <a:t>がメロディを作る仕組み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69CD0D9E-E9E7-46E2-B83D-0FDBEAE480FF}"/>
              </a:ext>
            </a:extLst>
          </p:cNvPr>
          <p:cNvSpPr/>
          <p:nvPr/>
        </p:nvSpPr>
        <p:spPr>
          <a:xfrm>
            <a:off x="8306602" y="0"/>
            <a:ext cx="3885399" cy="196734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9" name="図表 8">
            <a:extLst>
              <a:ext uri="{FF2B5EF4-FFF2-40B4-BE49-F238E27FC236}">
                <a16:creationId xmlns:a16="http://schemas.microsoft.com/office/drawing/2014/main" id="{873D5251-D0E9-4E04-B6EB-993451D4EEE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6186041"/>
              </p:ext>
            </p:extLst>
          </p:nvPr>
        </p:nvGraphicFramePr>
        <p:xfrm>
          <a:off x="718455" y="2373086"/>
          <a:ext cx="10537373" cy="381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98640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7239086-0EF7-4A7E-80FC-A3197BFF5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WEBGUI</a:t>
            </a:r>
            <a:r>
              <a:rPr lang="ja-JP" altLang="en-US" dirty="0"/>
              <a:t>の仕組み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06610B6-6291-43C4-A94F-98F87E484D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3890" y="1990205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kumimoji="1" lang="ja-JP" altLang="en-US" dirty="0"/>
              <a:t>鍵盤を引く動作は</a:t>
            </a:r>
            <a:r>
              <a:rPr lang="ja-JP" altLang="en-US" dirty="0"/>
              <a:t>イベント処理で音と鍵盤の押下した時の色を変えています。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また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楽譜表示は</a:t>
            </a:r>
            <a:r>
              <a:rPr lang="en-US" altLang="ja-JP" dirty="0"/>
              <a:t>abc.js</a:t>
            </a:r>
            <a:r>
              <a:rPr lang="ja-JP" altLang="en-US" dirty="0"/>
              <a:t>の機能を使用しています。</a:t>
            </a:r>
            <a:endParaRPr kumimoji="1" lang="en-US" altLang="ja-JP" dirty="0"/>
          </a:p>
        </p:txBody>
      </p:sp>
      <p:pic>
        <p:nvPicPr>
          <p:cNvPr id="9" name="コンテンツ プレースホルダー 8">
            <a:extLst>
              <a:ext uri="{FF2B5EF4-FFF2-40B4-BE49-F238E27FC236}">
                <a16:creationId xmlns:a16="http://schemas.microsoft.com/office/drawing/2014/main" id="{D7FE7CF4-D112-403F-8B47-971424D2464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6975" y="1990205"/>
            <a:ext cx="4616523" cy="4663021"/>
          </a:xfrm>
        </p:spPr>
      </p:pic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CBCCDE59-0CB2-42DD-82C5-0F9D949D409F}"/>
              </a:ext>
            </a:extLst>
          </p:cNvPr>
          <p:cNvSpPr/>
          <p:nvPr/>
        </p:nvSpPr>
        <p:spPr>
          <a:xfrm>
            <a:off x="8287352" y="0"/>
            <a:ext cx="3904649" cy="196734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2221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25C00AC-50C2-4AEE-B119-C8EF0488D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7391400" cy="1325563"/>
          </a:xfrm>
        </p:spPr>
        <p:txBody>
          <a:bodyPr>
            <a:normAutofit/>
          </a:bodyPr>
          <a:lstStyle/>
          <a:p>
            <a:r>
              <a:rPr kumimoji="1" lang="ja-JP" altLang="en-US" sz="3200" b="1" dirty="0"/>
              <a:t>アプリの使い方</a:t>
            </a:r>
            <a:r>
              <a:rPr kumimoji="1" lang="en-US" altLang="ja-JP" sz="3200" b="1" dirty="0"/>
              <a:t>(</a:t>
            </a:r>
            <a:r>
              <a:rPr kumimoji="1" lang="ja-JP" altLang="en-US" sz="3200" b="1" dirty="0"/>
              <a:t>デモンストレーション</a:t>
            </a:r>
            <a:r>
              <a:rPr kumimoji="1" lang="en-US" altLang="ja-JP" sz="3200" dirty="0"/>
              <a:t>)</a:t>
            </a:r>
            <a:endParaRPr kumimoji="1" lang="ja-JP" altLang="en-US" sz="3200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5A11D7B1-58DD-4CF5-A1C5-3743A5F603E7}"/>
              </a:ext>
            </a:extLst>
          </p:cNvPr>
          <p:cNvSpPr txBox="1"/>
          <p:nvPr/>
        </p:nvSpPr>
        <p:spPr>
          <a:xfrm>
            <a:off x="1001729" y="1752851"/>
            <a:ext cx="77239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600" b="1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http://172.16.220.145/</a:t>
            </a:r>
            <a:endParaRPr lang="en-US" altLang="ja-JP" sz="3600" b="1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BE0FAFE-D088-40D5-95FA-AD210674E3BC}"/>
              </a:ext>
            </a:extLst>
          </p:cNvPr>
          <p:cNvSpPr txBox="1"/>
          <p:nvPr/>
        </p:nvSpPr>
        <p:spPr>
          <a:xfrm>
            <a:off x="6513534" y="3734431"/>
            <a:ext cx="499291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/>
              <a:t>音楽を</a:t>
            </a:r>
            <a:r>
              <a:rPr kumimoji="1" lang="ja-JP" altLang="en-US" sz="2800" dirty="0"/>
              <a:t>作成できたら</a:t>
            </a:r>
            <a:endParaRPr kumimoji="1" lang="en-US" altLang="ja-JP" sz="2800" dirty="0"/>
          </a:p>
          <a:p>
            <a:r>
              <a:rPr lang="ja-JP" altLang="en-US" sz="2800" dirty="0">
                <a:solidFill>
                  <a:srgbClr val="FF0000"/>
                </a:solidFill>
              </a:rPr>
              <a:t>送信ボタン</a:t>
            </a:r>
            <a:r>
              <a:rPr lang="ja-JP" altLang="en-US" sz="2800" dirty="0"/>
              <a:t>を押してください</a:t>
            </a:r>
            <a:endParaRPr kumimoji="1" lang="ja-JP" altLang="en-US" sz="28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EED7E17-895F-498A-AB79-2986A9065572}"/>
              </a:ext>
            </a:extLst>
          </p:cNvPr>
          <p:cNvSpPr txBox="1"/>
          <p:nvPr/>
        </p:nvSpPr>
        <p:spPr>
          <a:xfrm>
            <a:off x="6456219" y="4967740"/>
            <a:ext cx="35467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solidFill>
                  <a:srgbClr val="FF0000"/>
                </a:solidFill>
                <a:highlight>
                  <a:srgbClr val="FFFF00"/>
                </a:highlight>
              </a:rPr>
              <a:t>生成に約一分掛かります</a:t>
            </a:r>
            <a:r>
              <a:rPr lang="ja-JP" altLang="en-US" sz="2000" dirty="0">
                <a:solidFill>
                  <a:srgbClr val="FF0000"/>
                </a:solidFill>
                <a:highlight>
                  <a:srgbClr val="FFFF00"/>
                </a:highlight>
              </a:rPr>
              <a:t>。</a:t>
            </a:r>
            <a:endParaRPr kumimoji="1" lang="ja-JP" altLang="en-US" sz="20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FBA0EE7E-F114-45C1-AC10-7408CA7D971A}"/>
              </a:ext>
            </a:extLst>
          </p:cNvPr>
          <p:cNvSpPr/>
          <p:nvPr/>
        </p:nvSpPr>
        <p:spPr>
          <a:xfrm>
            <a:off x="8229601" y="0"/>
            <a:ext cx="3962400" cy="196734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1BEE24F6-7641-4BFD-B136-01A2ED1D96E9}"/>
              </a:ext>
            </a:extLst>
          </p:cNvPr>
          <p:cNvSpPr/>
          <p:nvPr/>
        </p:nvSpPr>
        <p:spPr>
          <a:xfrm>
            <a:off x="505690" y="3605890"/>
            <a:ext cx="5590310" cy="27237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デモンストレーションの動画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62155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5916</TotalTime>
  <Words>749</Words>
  <Application>Microsoft Office PowerPoint</Application>
  <PresentationFormat>ワイド画面</PresentationFormat>
  <Paragraphs>126</Paragraphs>
  <Slides>16</Slides>
  <Notes>10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16</vt:i4>
      </vt:variant>
    </vt:vector>
  </HeadingPairs>
  <TitlesOfParts>
    <vt:vector size="23" baseType="lpstr">
      <vt:lpstr>Roboto</vt:lpstr>
      <vt:lpstr>游ゴシック</vt:lpstr>
      <vt:lpstr>游ゴシック Light</vt:lpstr>
      <vt:lpstr>Arial</vt:lpstr>
      <vt:lpstr>Cambria Math</vt:lpstr>
      <vt:lpstr>Trebuchet MS</vt:lpstr>
      <vt:lpstr>Office テーマ</vt:lpstr>
      <vt:lpstr>PowerPoint プレゼンテーション</vt:lpstr>
      <vt:lpstr>発表の流れ</vt:lpstr>
      <vt:lpstr>bit composerとは</vt:lpstr>
      <vt:lpstr>システムの構成</vt:lpstr>
      <vt:lpstr>WEBGUI</vt:lpstr>
      <vt:lpstr>自動作曲の方法について</vt:lpstr>
      <vt:lpstr>AIがメロディを作る仕組み</vt:lpstr>
      <vt:lpstr>WEBGUIの仕組み</vt:lpstr>
      <vt:lpstr>アプリの使い方(デモンストレーション)</vt:lpstr>
      <vt:lpstr>今後の課題</vt:lpstr>
      <vt:lpstr>bit composerのまとめ</vt:lpstr>
      <vt:lpstr>メンバー紹介</vt:lpstr>
      <vt:lpstr>ご清聴ありがとうございました </vt:lpstr>
      <vt:lpstr>Pythonのライブラリ①</vt:lpstr>
      <vt:lpstr> Pythonのライブラリ②</vt:lpstr>
      <vt:lpstr>JavaScriptのライブラリ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bit  Composer</dc:title>
  <dc:creator>0118m</dc:creator>
  <cp:lastModifiedBy>吉川孟志</cp:lastModifiedBy>
  <cp:revision>349</cp:revision>
  <dcterms:created xsi:type="dcterms:W3CDTF">2021-09-27T05:00:21Z</dcterms:created>
  <dcterms:modified xsi:type="dcterms:W3CDTF">2022-02-16T06:51:32Z</dcterms:modified>
</cp:coreProperties>
</file>