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9" r:id="rId2"/>
    <p:sldId id="260" r:id="rId3"/>
    <p:sldId id="276" r:id="rId4"/>
    <p:sldId id="274" r:id="rId5"/>
    <p:sldId id="272" r:id="rId6"/>
    <p:sldId id="275" r:id="rId7"/>
    <p:sldId id="262" r:id="rId8"/>
    <p:sldId id="263" r:id="rId9"/>
    <p:sldId id="269" r:id="rId10"/>
    <p:sldId id="278" r:id="rId11"/>
    <p:sldId id="281" r:id="rId12"/>
    <p:sldId id="279" r:id="rId13"/>
    <p:sldId id="280" r:id="rId14"/>
    <p:sldId id="265" r:id="rId15"/>
    <p:sldId id="266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川 孟志" initials="吉川" lastIdx="4" clrIdx="0">
    <p:extLst>
      <p:ext uri="{19B8F6BF-5375-455C-9EA6-DF929625EA0E}">
        <p15:presenceInfo xmlns:p15="http://schemas.microsoft.com/office/powerpoint/2012/main" userId="S-1-5-21-4206470692-4146437883-2304300903-24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8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6T10:23:15.467" idx="2">
    <p:pos x="7435" y="26"/>
    <p:text>図つける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6T10:23:47.699" idx="3">
    <p:pos x="7427" y="34"/>
    <p:text>図つける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6T10:23:47.699" idx="3">
    <p:pos x="7427" y="34"/>
    <p:text>図つける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7C3F7-5C92-45C1-81B6-3020317CA2CB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8316-81CD-4B36-BDD1-D6460C124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84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私たちは</a:t>
            </a:r>
            <a:r>
              <a:rPr kumimoji="1" lang="en-US" altLang="ja-JP" dirty="0"/>
              <a:t>bit composer</a:t>
            </a:r>
            <a:r>
              <a:rPr kumimoji="1" lang="ja-JP" altLang="en-US" dirty="0"/>
              <a:t>というシステムのご提案をします。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24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bit composer </a:t>
            </a:r>
            <a:r>
              <a:rPr kumimoji="1" lang="ja-JP" altLang="en-US" dirty="0"/>
              <a:t>とは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を使った自動作曲アプリです。例えばスーパーマリオブラザーズやドラゴンクエストの曲などをイメージできるような曲を作曲します。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43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アプリケーションとして配布しているのでユーザはサーバにアクセスしてアプリケーションを使います。</a:t>
            </a:r>
            <a:endParaRPr kumimoji="1" lang="en-US" altLang="ja-JP" dirty="0"/>
          </a:p>
          <a:p>
            <a:r>
              <a:rPr kumimoji="1" lang="en-US" altLang="ja-JP" dirty="0"/>
              <a:t>Web</a:t>
            </a:r>
            <a:r>
              <a:rPr kumimoji="1" lang="ja-JP" altLang="en-US" dirty="0"/>
              <a:t>ページの表示やユーザとのやり取りをするサーバプログラムは</a:t>
            </a:r>
            <a:r>
              <a:rPr kumimoji="1" lang="en-US" altLang="ja-JP" dirty="0"/>
              <a:t>Flask</a:t>
            </a:r>
            <a:r>
              <a:rPr kumimoji="1" lang="ja-JP" altLang="en-US" dirty="0"/>
              <a:t>という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フレームワークを使った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のプログラムで作っており、アプリとして成り立っています。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12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入力ページへ行くとこのような画面があるので、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583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83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50D3B-3CE7-409B-AA8F-2C5A1592C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0284BD-26A3-4C54-A875-F4D5F379A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1AA708-5DDF-4C3C-A4F2-7A697011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9B66A9-E4E1-4E63-AE72-721196E8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B7561-DCF0-4567-9045-F6CE3D74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1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4ECF0-49CE-4F49-8F22-2BE9483C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8C2499-11ED-4AD8-9F83-CC98B075B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C3339D-41AF-4092-B587-3634E5AF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54B73C-13CE-4904-B121-B6E212A4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417CAB-5F42-4B4B-9C9B-E26540F4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0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94DBBD-D62F-4633-9945-743B37BE6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1021CA-1942-4E1F-8775-EC3288348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165640-6B86-4BD0-B85A-F6271360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2E95DE-469B-4D38-9210-41E2B92C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DE2F70-3EBC-4139-8ED7-56D9CA46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8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AE5DF-1154-41F0-A209-9B18E6CF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69D7FE-A350-4ABE-AF60-814E3332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66FC9-CA48-4354-A2A8-E888E04F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52B8B-BF25-4E15-B6DC-3E507B7C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6014E1-1484-4C27-82CA-89207094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7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499E4-232B-4151-B941-112DFECC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6E92F8-C641-43EB-87C6-5E18BDEC5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32853B-3EF0-4D33-B7AC-4667D621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FF07C-14AF-4656-8063-3050FBFF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1B8801-7250-4C8F-95A0-D929747C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52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6114A-D914-46B0-9604-B594BDD8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B68CFE-F2AE-436D-A7E7-7D32FE847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369CBB-72CD-4199-96D0-CD235134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A3D94F-8854-48B6-B204-6DB9B0AA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2FFA91-C733-484F-85E1-A86EB31F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3505BD-9488-4DD3-A0E9-A546E889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75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31888-B9A0-401C-A446-B29E2929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14A78E-B742-460F-A863-E08104B08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EF71A6-CFE2-4EEB-9798-C933DDCD0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02CD2F-C198-4E6E-ADDF-8D13F372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BF5680-809D-4DBD-9100-EEF3F6ED0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5892CA-392E-4981-81EB-79EDF2FA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EDDAE1-46FC-406F-B0A0-B150FEAF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5357B3C-3388-4768-8A4E-EE95EFAC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9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1446DC-ED15-421C-91C4-472DFEC6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88A274-CCED-4379-A370-352A4F6F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F90BCA-8F23-48BC-A39C-95F7EB0C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F399A0-4D4C-4AC6-9AA7-1351B24C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4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37A2A8-1AE2-4559-B7F2-93D0444A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888DA0-EC05-49FE-8659-BA98A522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3D3206-5FC1-4A67-9D8D-A948370F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8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8C8E1-1FC8-48B8-9F79-827FF19A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D8947F-A297-44AE-BBA0-D8CCC7308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9CB033-3B56-44B2-B00D-DBFC9DEDC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94DD6E-5F75-41C5-BE79-80CB7F5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5C2757-72CA-4B9B-9F80-675E00FE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D1F584-7743-499D-BD0C-9E9173CE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0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B4BBF-893B-4E5F-BFD1-C018D03C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58DAA5-5AE3-4452-8FA3-5E4D691FA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B110E4-F842-4C23-9EF0-EDB503079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585FC5-2AF8-486A-B853-CBC6480F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A75C11-6E9B-4E28-BC07-452B7CEE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4173BA-3852-4697-BD92-6793003B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1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EC263B-1424-4CF7-8B49-A84C5A72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A9A152-1C48-4B40-9961-25350E6F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836DC4-2349-4529-B33A-BD9F04051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28F3-BB62-4EA0-99DF-EF5932BC4FCF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416BE-88C9-4884-A3C0-2019C2F4B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36D91-BC92-4517-8365-522689219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65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comments" Target="../comments/comment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qiita.com/kazukiii/items/df809d6cd5d7d1f57be3" TargetMode="Externa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850B6B2C-509A-40E5-8D54-6C8B0B225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74" y="720488"/>
            <a:ext cx="3240689" cy="3240689"/>
          </a:xfr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1FF739-FC77-4A47-80C8-273F8A86C4BA}"/>
              </a:ext>
            </a:extLst>
          </p:cNvPr>
          <p:cNvSpPr txBox="1"/>
          <p:nvPr/>
        </p:nvSpPr>
        <p:spPr>
          <a:xfrm>
            <a:off x="3431114" y="4410396"/>
            <a:ext cx="42066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メンバー</a:t>
            </a:r>
            <a:endParaRPr kumimoji="1" lang="en-US" altLang="ja-JP" sz="3200" dirty="0"/>
          </a:p>
          <a:p>
            <a:r>
              <a:rPr kumimoji="1" lang="ja-JP" altLang="en-US" sz="3200" dirty="0"/>
              <a:t>野崎　拓海</a:t>
            </a:r>
            <a:endParaRPr kumimoji="1" lang="en-US" altLang="ja-JP" sz="3200" dirty="0"/>
          </a:p>
          <a:p>
            <a:r>
              <a:rPr lang="ja-JP" altLang="en-US" sz="3200" dirty="0"/>
              <a:t>吉川　孟志</a:t>
            </a:r>
            <a:endParaRPr lang="en-US" altLang="ja-JP" sz="3200" dirty="0"/>
          </a:p>
          <a:p>
            <a:r>
              <a:rPr kumimoji="1" lang="ja-JP" altLang="en-US" sz="3200" dirty="0"/>
              <a:t>長島　光琉</a:t>
            </a:r>
          </a:p>
        </p:txBody>
      </p:sp>
    </p:spTree>
    <p:extLst>
      <p:ext uri="{BB962C8B-B14F-4D97-AF65-F5344CB8AC3E}">
        <p14:creationId xmlns:p14="http://schemas.microsoft.com/office/powerpoint/2010/main" val="243047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4D9B58-A2D0-4AE0-ACB1-B99F0E96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RNN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EE656D-F3C4-4F7B-8C18-5A59AB84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37" y="1690688"/>
            <a:ext cx="10515600" cy="1433496"/>
          </a:xfrm>
        </p:spPr>
        <p:txBody>
          <a:bodyPr/>
          <a:lstStyle/>
          <a:p>
            <a:r>
              <a:rPr kumimoji="1" lang="ja-JP" altLang="en-US" dirty="0"/>
              <a:t>ある時点の出力を次の</a:t>
            </a:r>
            <a:r>
              <a:rPr lang="ja-JP" altLang="en-US" dirty="0"/>
              <a:t>時点の</a:t>
            </a:r>
            <a:r>
              <a:rPr kumimoji="1" lang="ja-JP" altLang="en-US" dirty="0"/>
              <a:t>入力につなげることで、出力に時系列を与えることができる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152367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4D9B58-A2D0-4AE0-ACB1-B99F0E96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RNN</a:t>
            </a:r>
            <a:r>
              <a:rPr kumimoji="1" lang="ja-JP" altLang="en-US" dirty="0"/>
              <a:t>について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フローチャート: 結合子 4">
                <a:extLst>
                  <a:ext uri="{FF2B5EF4-FFF2-40B4-BE49-F238E27FC236}">
                    <a16:creationId xmlns:a16="http://schemas.microsoft.com/office/drawing/2014/main" id="{EB54B75C-9342-427C-BF81-B46811F119C3}"/>
                  </a:ext>
                </a:extLst>
              </p:cNvPr>
              <p:cNvSpPr/>
              <p:nvPr/>
            </p:nvSpPr>
            <p:spPr>
              <a:xfrm>
                <a:off x="6319371" y="2060132"/>
                <a:ext cx="742122" cy="742122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フローチャート: 結合子 4">
                <a:extLst>
                  <a:ext uri="{FF2B5EF4-FFF2-40B4-BE49-F238E27FC236}">
                    <a16:creationId xmlns:a16="http://schemas.microsoft.com/office/drawing/2014/main" id="{EB54B75C-9342-427C-BF81-B46811F119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371" y="2060132"/>
                <a:ext cx="742122" cy="742122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結合子 5">
                <a:extLst>
                  <a:ext uri="{FF2B5EF4-FFF2-40B4-BE49-F238E27FC236}">
                    <a16:creationId xmlns:a16="http://schemas.microsoft.com/office/drawing/2014/main" id="{DB1F5C41-43C3-4E6D-A951-D25724438614}"/>
                  </a:ext>
                </a:extLst>
              </p:cNvPr>
              <p:cNvSpPr/>
              <p:nvPr/>
            </p:nvSpPr>
            <p:spPr>
              <a:xfrm>
                <a:off x="6319371" y="3648633"/>
                <a:ext cx="742122" cy="74212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フローチャート: 結合子 5">
                <a:extLst>
                  <a:ext uri="{FF2B5EF4-FFF2-40B4-BE49-F238E27FC236}">
                    <a16:creationId xmlns:a16="http://schemas.microsoft.com/office/drawing/2014/main" id="{DB1F5C41-43C3-4E6D-A951-D25724438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371" y="3648633"/>
                <a:ext cx="742122" cy="742122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フローチャート: 結合子 6">
                <a:extLst>
                  <a:ext uri="{FF2B5EF4-FFF2-40B4-BE49-F238E27FC236}">
                    <a16:creationId xmlns:a16="http://schemas.microsoft.com/office/drawing/2014/main" id="{95AA1EEA-2213-45BE-94AA-CE56F4556FF0}"/>
                  </a:ext>
                </a:extLst>
              </p:cNvPr>
              <p:cNvSpPr/>
              <p:nvPr/>
            </p:nvSpPr>
            <p:spPr>
              <a:xfrm>
                <a:off x="4753742" y="3648633"/>
                <a:ext cx="742122" cy="74212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フローチャート: 結合子 6">
                <a:extLst>
                  <a:ext uri="{FF2B5EF4-FFF2-40B4-BE49-F238E27FC236}">
                    <a16:creationId xmlns:a16="http://schemas.microsoft.com/office/drawing/2014/main" id="{95AA1EEA-2213-45BE-94AA-CE56F4556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742" y="3648633"/>
                <a:ext cx="742122" cy="742122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結合子 7">
                <a:extLst>
                  <a:ext uri="{FF2B5EF4-FFF2-40B4-BE49-F238E27FC236}">
                    <a16:creationId xmlns:a16="http://schemas.microsoft.com/office/drawing/2014/main" id="{81E3E60E-B734-4AA1-8A2E-5329F9F60222}"/>
                  </a:ext>
                </a:extLst>
              </p:cNvPr>
              <p:cNvSpPr/>
              <p:nvPr/>
            </p:nvSpPr>
            <p:spPr>
              <a:xfrm>
                <a:off x="6319371" y="5237134"/>
                <a:ext cx="742122" cy="74212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フローチャート: 結合子 7">
                <a:extLst>
                  <a:ext uri="{FF2B5EF4-FFF2-40B4-BE49-F238E27FC236}">
                    <a16:creationId xmlns:a16="http://schemas.microsoft.com/office/drawing/2014/main" id="{81E3E60E-B734-4AA1-8A2E-5329F9F60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371" y="5237134"/>
                <a:ext cx="742122" cy="742122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結合子 8">
                <a:extLst>
                  <a:ext uri="{FF2B5EF4-FFF2-40B4-BE49-F238E27FC236}">
                    <a16:creationId xmlns:a16="http://schemas.microsoft.com/office/drawing/2014/main" id="{944CB1A7-66BF-4668-8B46-4817BDE48D90}"/>
                  </a:ext>
                </a:extLst>
              </p:cNvPr>
              <p:cNvSpPr/>
              <p:nvPr/>
            </p:nvSpPr>
            <p:spPr>
              <a:xfrm>
                <a:off x="7966385" y="2068099"/>
                <a:ext cx="742122" cy="742122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フローチャート: 結合子 8">
                <a:extLst>
                  <a:ext uri="{FF2B5EF4-FFF2-40B4-BE49-F238E27FC236}">
                    <a16:creationId xmlns:a16="http://schemas.microsoft.com/office/drawing/2014/main" id="{944CB1A7-66BF-4668-8B46-4817BDE48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385" y="2068099"/>
                <a:ext cx="742122" cy="742122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フローチャート: 結合子 9">
                <a:extLst>
                  <a:ext uri="{FF2B5EF4-FFF2-40B4-BE49-F238E27FC236}">
                    <a16:creationId xmlns:a16="http://schemas.microsoft.com/office/drawing/2014/main" id="{E54B5B05-81ED-43C2-907F-F0BE5A856BEE}"/>
                  </a:ext>
                </a:extLst>
              </p:cNvPr>
              <p:cNvSpPr/>
              <p:nvPr/>
            </p:nvSpPr>
            <p:spPr>
              <a:xfrm>
                <a:off x="7966385" y="3648633"/>
                <a:ext cx="742122" cy="74212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フローチャート: 結合子 9">
                <a:extLst>
                  <a:ext uri="{FF2B5EF4-FFF2-40B4-BE49-F238E27FC236}">
                    <a16:creationId xmlns:a16="http://schemas.microsoft.com/office/drawing/2014/main" id="{E54B5B05-81ED-43C2-907F-F0BE5A856B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385" y="3648633"/>
                <a:ext cx="742122" cy="742122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フローチャート: 結合子 10">
                <a:extLst>
                  <a:ext uri="{FF2B5EF4-FFF2-40B4-BE49-F238E27FC236}">
                    <a16:creationId xmlns:a16="http://schemas.microsoft.com/office/drawing/2014/main" id="{0302082D-DDC9-41BD-83E0-D49E4D0A574D}"/>
                  </a:ext>
                </a:extLst>
              </p:cNvPr>
              <p:cNvSpPr/>
              <p:nvPr/>
            </p:nvSpPr>
            <p:spPr>
              <a:xfrm>
                <a:off x="7966385" y="5237134"/>
                <a:ext cx="742122" cy="74212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フローチャート: 結合子 10">
                <a:extLst>
                  <a:ext uri="{FF2B5EF4-FFF2-40B4-BE49-F238E27FC236}">
                    <a16:creationId xmlns:a16="http://schemas.microsoft.com/office/drawing/2014/main" id="{0302082D-DDC9-41BD-83E0-D49E4D0A57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385" y="5237134"/>
                <a:ext cx="742122" cy="742122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フローチャート: 結合子 11">
                <a:extLst>
                  <a:ext uri="{FF2B5EF4-FFF2-40B4-BE49-F238E27FC236}">
                    <a16:creationId xmlns:a16="http://schemas.microsoft.com/office/drawing/2014/main" id="{C9D027D0-CDE8-4658-AD6F-F55D54C9563D}"/>
                  </a:ext>
                </a:extLst>
              </p:cNvPr>
              <p:cNvSpPr/>
              <p:nvPr/>
            </p:nvSpPr>
            <p:spPr>
              <a:xfrm>
                <a:off x="9694859" y="2059221"/>
                <a:ext cx="742122" cy="742122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フローチャート: 結合子 11">
                <a:extLst>
                  <a:ext uri="{FF2B5EF4-FFF2-40B4-BE49-F238E27FC236}">
                    <a16:creationId xmlns:a16="http://schemas.microsoft.com/office/drawing/2014/main" id="{C9D027D0-CDE8-4658-AD6F-F55D54C95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859" y="2059221"/>
                <a:ext cx="742122" cy="742122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フローチャート: 結合子 12">
                <a:extLst>
                  <a:ext uri="{FF2B5EF4-FFF2-40B4-BE49-F238E27FC236}">
                    <a16:creationId xmlns:a16="http://schemas.microsoft.com/office/drawing/2014/main" id="{F4DD1C4B-D4EB-49EC-8FC7-1964D575A5EE}"/>
                  </a:ext>
                </a:extLst>
              </p:cNvPr>
              <p:cNvSpPr/>
              <p:nvPr/>
            </p:nvSpPr>
            <p:spPr>
              <a:xfrm>
                <a:off x="9694859" y="3648633"/>
                <a:ext cx="742122" cy="74212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フローチャート: 結合子 12">
                <a:extLst>
                  <a:ext uri="{FF2B5EF4-FFF2-40B4-BE49-F238E27FC236}">
                    <a16:creationId xmlns:a16="http://schemas.microsoft.com/office/drawing/2014/main" id="{F4DD1C4B-D4EB-49EC-8FC7-1964D575A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859" y="3648633"/>
                <a:ext cx="742122" cy="742122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フローチャート: 結合子 13">
                <a:extLst>
                  <a:ext uri="{FF2B5EF4-FFF2-40B4-BE49-F238E27FC236}">
                    <a16:creationId xmlns:a16="http://schemas.microsoft.com/office/drawing/2014/main" id="{8A56058C-B971-4579-AE2B-61FBEA48CAB9}"/>
                  </a:ext>
                </a:extLst>
              </p:cNvPr>
              <p:cNvSpPr/>
              <p:nvPr/>
            </p:nvSpPr>
            <p:spPr>
              <a:xfrm>
                <a:off x="9694859" y="5237134"/>
                <a:ext cx="742122" cy="74212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フローチャート: 結合子 13">
                <a:extLst>
                  <a:ext uri="{FF2B5EF4-FFF2-40B4-BE49-F238E27FC236}">
                    <a16:creationId xmlns:a16="http://schemas.microsoft.com/office/drawing/2014/main" id="{8A56058C-B971-4579-AE2B-61FBEA48C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859" y="5237134"/>
                <a:ext cx="742122" cy="742122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D814CC9-1C0D-4C31-B118-8B62FE0EF964}"/>
              </a:ext>
            </a:extLst>
          </p:cNvPr>
          <p:cNvCxnSpPr/>
          <p:nvPr/>
        </p:nvCxnSpPr>
        <p:spPr>
          <a:xfrm>
            <a:off x="3062796" y="4019694"/>
            <a:ext cx="1305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3C7FC97-C71F-4BA4-8BBB-973C13773911}"/>
              </a:ext>
            </a:extLst>
          </p:cNvPr>
          <p:cNvSpPr txBox="1"/>
          <p:nvPr/>
        </p:nvSpPr>
        <p:spPr>
          <a:xfrm>
            <a:off x="3266983" y="3561336"/>
            <a:ext cx="85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展開</a:t>
            </a:r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98FB8A70-61F2-48CB-8FF9-91A4480D51D9}"/>
              </a:ext>
            </a:extLst>
          </p:cNvPr>
          <p:cNvSpPr/>
          <p:nvPr/>
        </p:nvSpPr>
        <p:spPr>
          <a:xfrm>
            <a:off x="5676849" y="3782487"/>
            <a:ext cx="461536" cy="522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B821341D-EC9E-4995-8B5D-222A774EB02F}"/>
              </a:ext>
            </a:extLst>
          </p:cNvPr>
          <p:cNvSpPr/>
          <p:nvPr/>
        </p:nvSpPr>
        <p:spPr>
          <a:xfrm>
            <a:off x="7283171" y="3798859"/>
            <a:ext cx="461536" cy="522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A71C1A79-A240-478F-AE5B-9E2F681A0586}"/>
              </a:ext>
            </a:extLst>
          </p:cNvPr>
          <p:cNvSpPr/>
          <p:nvPr/>
        </p:nvSpPr>
        <p:spPr>
          <a:xfrm>
            <a:off x="8970915" y="3757994"/>
            <a:ext cx="461536" cy="522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9E5DFD10-EAD2-4E8E-9D16-698F561318DA}"/>
              </a:ext>
            </a:extLst>
          </p:cNvPr>
          <p:cNvSpPr/>
          <p:nvPr/>
        </p:nvSpPr>
        <p:spPr>
          <a:xfrm rot="16200000">
            <a:off x="6456333" y="4552699"/>
            <a:ext cx="461536" cy="5224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8D400E6D-E741-4018-98DD-3CA5A33FFB5D}"/>
              </a:ext>
            </a:extLst>
          </p:cNvPr>
          <p:cNvSpPr/>
          <p:nvPr/>
        </p:nvSpPr>
        <p:spPr>
          <a:xfrm rot="16200000">
            <a:off x="6459664" y="2971898"/>
            <a:ext cx="461536" cy="52248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83B0B0B7-DBDB-4D93-B495-A1E4BE790D47}"/>
              </a:ext>
            </a:extLst>
          </p:cNvPr>
          <p:cNvSpPr/>
          <p:nvPr/>
        </p:nvSpPr>
        <p:spPr>
          <a:xfrm rot="16200000">
            <a:off x="9832470" y="2971898"/>
            <a:ext cx="461536" cy="52248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5B8F2C50-C881-45A8-994B-4EDF2380582E}"/>
              </a:ext>
            </a:extLst>
          </p:cNvPr>
          <p:cNvSpPr/>
          <p:nvPr/>
        </p:nvSpPr>
        <p:spPr>
          <a:xfrm rot="16200000">
            <a:off x="8106678" y="2990997"/>
            <a:ext cx="461536" cy="52248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77C524EC-FF84-4CF3-9DA5-27864E292DFA}"/>
              </a:ext>
            </a:extLst>
          </p:cNvPr>
          <p:cNvSpPr/>
          <p:nvPr/>
        </p:nvSpPr>
        <p:spPr>
          <a:xfrm rot="16200000">
            <a:off x="9832469" y="4552700"/>
            <a:ext cx="461536" cy="5224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9198282B-9262-4AC5-8234-E83D3EAFA5C3}"/>
              </a:ext>
            </a:extLst>
          </p:cNvPr>
          <p:cNvSpPr/>
          <p:nvPr/>
        </p:nvSpPr>
        <p:spPr>
          <a:xfrm rot="16200000">
            <a:off x="8102222" y="4552699"/>
            <a:ext cx="461536" cy="5224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3CDECA3-A664-4599-86E7-6CCE79A732C8}"/>
              </a:ext>
            </a:extLst>
          </p:cNvPr>
          <p:cNvSpPr txBox="1"/>
          <p:nvPr/>
        </p:nvSpPr>
        <p:spPr>
          <a:xfrm>
            <a:off x="4913843" y="4513768"/>
            <a:ext cx="816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</a:t>
            </a:r>
            <a:r>
              <a:rPr kumimoji="1" lang="ja-JP" altLang="en-US" sz="1200" dirty="0"/>
              <a:t>ド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73FDD37-2D98-4915-A4AD-3852730DF299}"/>
              </a:ext>
            </a:extLst>
          </p:cNvPr>
          <p:cNvSpPr txBox="1"/>
          <p:nvPr/>
        </p:nvSpPr>
        <p:spPr>
          <a:xfrm>
            <a:off x="7157027" y="4513768"/>
            <a:ext cx="1218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</a:t>
            </a:r>
            <a:r>
              <a:rPr kumimoji="1" lang="ja-JP" altLang="en-US" sz="1200" dirty="0"/>
              <a:t>ド</a:t>
            </a:r>
            <a:r>
              <a:rPr lang="en-US" altLang="ja-JP" sz="1200" dirty="0"/>
              <a:t>, </a:t>
            </a:r>
            <a:r>
              <a:rPr kumimoji="1" lang="ja-JP" altLang="en-US" sz="1200" dirty="0"/>
              <a:t>レ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0237F06-C627-4E32-8576-59490010E29F}"/>
              </a:ext>
            </a:extLst>
          </p:cNvPr>
          <p:cNvSpPr txBox="1"/>
          <p:nvPr/>
        </p:nvSpPr>
        <p:spPr>
          <a:xfrm>
            <a:off x="6466810" y="1698379"/>
            <a:ext cx="816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</a:t>
            </a:r>
            <a:r>
              <a:rPr kumimoji="1" lang="ja-JP" altLang="en-US" sz="1200" dirty="0"/>
              <a:t>レ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6A8C2F3-6425-4777-9348-6676BA778DF0}"/>
              </a:ext>
            </a:extLst>
          </p:cNvPr>
          <p:cNvSpPr txBox="1"/>
          <p:nvPr/>
        </p:nvSpPr>
        <p:spPr>
          <a:xfrm>
            <a:off x="8705092" y="4492888"/>
            <a:ext cx="1218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</a:t>
            </a:r>
            <a:r>
              <a:rPr kumimoji="1" lang="ja-JP" altLang="en-US" sz="1200" dirty="0"/>
              <a:t>ド</a:t>
            </a:r>
            <a:r>
              <a:rPr lang="en-US" altLang="ja-JP" sz="1200" dirty="0"/>
              <a:t>, </a:t>
            </a:r>
            <a:r>
              <a:rPr kumimoji="1" lang="ja-JP" altLang="en-US" sz="1200" dirty="0"/>
              <a:t>レ</a:t>
            </a:r>
            <a:r>
              <a:rPr kumimoji="1" lang="en-US" altLang="ja-JP" sz="1200" dirty="0"/>
              <a:t>, </a:t>
            </a:r>
            <a:r>
              <a:rPr kumimoji="1" lang="ja-JP" altLang="en-US" sz="1200" dirty="0"/>
              <a:t>ミ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FC03C0C-5AA3-451F-9610-412173AAA08A}"/>
              </a:ext>
            </a:extLst>
          </p:cNvPr>
          <p:cNvSpPr txBox="1"/>
          <p:nvPr/>
        </p:nvSpPr>
        <p:spPr>
          <a:xfrm>
            <a:off x="8071745" y="1700449"/>
            <a:ext cx="816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</a:t>
            </a:r>
            <a:r>
              <a:rPr kumimoji="1" lang="ja-JP" altLang="en-US" sz="1200" dirty="0"/>
              <a:t>ミ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8CA2DA6-BCC0-4D2F-9071-B3DF4394A09F}"/>
              </a:ext>
            </a:extLst>
          </p:cNvPr>
          <p:cNvSpPr txBox="1"/>
          <p:nvPr/>
        </p:nvSpPr>
        <p:spPr>
          <a:xfrm>
            <a:off x="9801992" y="1686011"/>
            <a:ext cx="816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</a:t>
            </a:r>
            <a:r>
              <a:rPr kumimoji="1" lang="ja-JP" altLang="en-US" sz="1200" dirty="0"/>
              <a:t>ファ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51D3906B-1A04-482F-80E3-F2CCB85E9A6A}"/>
              </a:ext>
            </a:extLst>
          </p:cNvPr>
          <p:cNvGrpSpPr/>
          <p:nvPr/>
        </p:nvGrpSpPr>
        <p:grpSpPr>
          <a:xfrm>
            <a:off x="966797" y="1678306"/>
            <a:ext cx="1598831" cy="4199840"/>
            <a:chOff x="966797" y="1678306"/>
            <a:chExt cx="1598831" cy="4199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フローチャート: 結合子 14">
                  <a:extLst>
                    <a:ext uri="{FF2B5EF4-FFF2-40B4-BE49-F238E27FC236}">
                      <a16:creationId xmlns:a16="http://schemas.microsoft.com/office/drawing/2014/main" id="{70E2DDBD-0F09-400F-A99E-4B1013EF7FE1}"/>
                    </a:ext>
                  </a:extLst>
                </p:cNvPr>
                <p:cNvSpPr/>
                <p:nvPr/>
              </p:nvSpPr>
              <p:spPr>
                <a:xfrm>
                  <a:off x="1755019" y="2068099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/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5" name="フローチャート: 結合子 14">
                  <a:extLst>
                    <a:ext uri="{FF2B5EF4-FFF2-40B4-BE49-F238E27FC236}">
                      <a16:creationId xmlns:a16="http://schemas.microsoft.com/office/drawing/2014/main" id="{70E2DDBD-0F09-400F-A99E-4B1013EF7F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2068099"/>
                  <a:ext cx="742122" cy="742122"/>
                </a:xfrm>
                <a:prstGeom prst="flowChartConnector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フローチャート: 結合子 15">
                  <a:extLst>
                    <a:ext uri="{FF2B5EF4-FFF2-40B4-BE49-F238E27FC236}">
                      <a16:creationId xmlns:a16="http://schemas.microsoft.com/office/drawing/2014/main" id="{22AA0254-C9DD-42BD-BB4A-246E83E213C0}"/>
                    </a:ext>
                  </a:extLst>
                </p:cNvPr>
                <p:cNvSpPr/>
                <p:nvPr/>
              </p:nvSpPr>
              <p:spPr>
                <a:xfrm>
                  <a:off x="1755019" y="3561336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6" name="フローチャート: 結合子 15">
                  <a:extLst>
                    <a:ext uri="{FF2B5EF4-FFF2-40B4-BE49-F238E27FC236}">
                      <a16:creationId xmlns:a16="http://schemas.microsoft.com/office/drawing/2014/main" id="{22AA0254-C9DD-42BD-BB4A-246E83E213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3561336"/>
                  <a:ext cx="742122" cy="742122"/>
                </a:xfrm>
                <a:prstGeom prst="flowChartConnector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フローチャート: 結合子 16">
                  <a:extLst>
                    <a:ext uri="{FF2B5EF4-FFF2-40B4-BE49-F238E27FC236}">
                      <a16:creationId xmlns:a16="http://schemas.microsoft.com/office/drawing/2014/main" id="{06D0E3A2-24AF-4A14-9AFA-FB593681D768}"/>
                    </a:ext>
                  </a:extLst>
                </p:cNvPr>
                <p:cNvSpPr/>
                <p:nvPr/>
              </p:nvSpPr>
              <p:spPr>
                <a:xfrm>
                  <a:off x="1755019" y="513602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/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7" name="フローチャート: 結合子 16">
                  <a:extLst>
                    <a:ext uri="{FF2B5EF4-FFF2-40B4-BE49-F238E27FC236}">
                      <a16:creationId xmlns:a16="http://schemas.microsoft.com/office/drawing/2014/main" id="{06D0E3A2-24AF-4A14-9AFA-FB593681D7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5136024"/>
                  <a:ext cx="742122" cy="742122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矢印: 右カーブ 31">
              <a:extLst>
                <a:ext uri="{FF2B5EF4-FFF2-40B4-BE49-F238E27FC236}">
                  <a16:creationId xmlns:a16="http://schemas.microsoft.com/office/drawing/2014/main" id="{3605700D-E22F-4FC9-ADE5-29EE566B69A9}"/>
                </a:ext>
              </a:extLst>
            </p:cNvPr>
            <p:cNvSpPr/>
            <p:nvPr/>
          </p:nvSpPr>
          <p:spPr>
            <a:xfrm>
              <a:off x="966797" y="3308773"/>
              <a:ext cx="719735" cy="874458"/>
            </a:xfrm>
            <a:prstGeom prst="curved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矢印: 右 32">
              <a:extLst>
                <a:ext uri="{FF2B5EF4-FFF2-40B4-BE49-F238E27FC236}">
                  <a16:creationId xmlns:a16="http://schemas.microsoft.com/office/drawing/2014/main" id="{073ED9D8-871E-4147-8C3B-F2B66E8D687A}"/>
                </a:ext>
              </a:extLst>
            </p:cNvPr>
            <p:cNvSpPr/>
            <p:nvPr/>
          </p:nvSpPr>
          <p:spPr>
            <a:xfrm rot="16200000">
              <a:off x="1845176" y="2911876"/>
              <a:ext cx="561809" cy="517124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矢印: 右 33">
              <a:extLst>
                <a:ext uri="{FF2B5EF4-FFF2-40B4-BE49-F238E27FC236}">
                  <a16:creationId xmlns:a16="http://schemas.microsoft.com/office/drawing/2014/main" id="{12F8B5F9-840B-4BCD-A4F8-993F111371B1}"/>
                </a:ext>
              </a:extLst>
            </p:cNvPr>
            <p:cNvSpPr/>
            <p:nvPr/>
          </p:nvSpPr>
          <p:spPr>
            <a:xfrm rot="16200000">
              <a:off x="1845177" y="4407817"/>
              <a:ext cx="561809" cy="517124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5BE1862F-6F9E-4D3A-8CB3-45BDD8A18102}"/>
                </a:ext>
              </a:extLst>
            </p:cNvPr>
            <p:cNvSpPr txBox="1"/>
            <p:nvPr/>
          </p:nvSpPr>
          <p:spPr>
            <a:xfrm>
              <a:off x="1755019" y="1678306"/>
              <a:ext cx="810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中間層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138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83A0A-8D8C-4B9C-B52B-0F6D514B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LSTM (</a:t>
            </a:r>
            <a:r>
              <a:rPr lang="ja-JP" altLang="en-US" dirty="0"/>
              <a:t>長・短期記憶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12" name="フローチャート: 処理 11">
            <a:extLst>
              <a:ext uri="{FF2B5EF4-FFF2-40B4-BE49-F238E27FC236}">
                <a16:creationId xmlns:a16="http://schemas.microsoft.com/office/drawing/2014/main" id="{55A1C6B4-A8C7-4C92-A571-734392CCDCC6}"/>
              </a:ext>
            </a:extLst>
          </p:cNvPr>
          <p:cNvSpPr/>
          <p:nvPr/>
        </p:nvSpPr>
        <p:spPr>
          <a:xfrm>
            <a:off x="1574274" y="3509895"/>
            <a:ext cx="862757" cy="874458"/>
          </a:xfrm>
          <a:prstGeom prst="flowChartProcess">
            <a:avLst/>
          </a:prstGeom>
          <a:ln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59B3F69-B3F7-420A-A51B-370BE641AA6C}"/>
              </a:ext>
            </a:extLst>
          </p:cNvPr>
          <p:cNvGrpSpPr/>
          <p:nvPr/>
        </p:nvGrpSpPr>
        <p:grpSpPr>
          <a:xfrm>
            <a:off x="838200" y="1690688"/>
            <a:ext cx="1598831" cy="4199840"/>
            <a:chOff x="966797" y="1678306"/>
            <a:chExt cx="1598831" cy="4199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フローチャート: 結合子 4">
                  <a:extLst>
                    <a:ext uri="{FF2B5EF4-FFF2-40B4-BE49-F238E27FC236}">
                      <a16:creationId xmlns:a16="http://schemas.microsoft.com/office/drawing/2014/main" id="{5FBACB65-A341-4627-B79E-A412F1D96F2E}"/>
                    </a:ext>
                  </a:extLst>
                </p:cNvPr>
                <p:cNvSpPr/>
                <p:nvPr/>
              </p:nvSpPr>
              <p:spPr>
                <a:xfrm>
                  <a:off x="1755019" y="2068099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/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" name="フローチャート: 結合子 4">
                  <a:extLst>
                    <a:ext uri="{FF2B5EF4-FFF2-40B4-BE49-F238E27FC236}">
                      <a16:creationId xmlns:a16="http://schemas.microsoft.com/office/drawing/2014/main" id="{5FBACB65-A341-4627-B79E-A412F1D96F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2068099"/>
                  <a:ext cx="742122" cy="742122"/>
                </a:xfrm>
                <a:prstGeom prst="flowChartConnector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フローチャート: 結合子 5">
                  <a:extLst>
                    <a:ext uri="{FF2B5EF4-FFF2-40B4-BE49-F238E27FC236}">
                      <a16:creationId xmlns:a16="http://schemas.microsoft.com/office/drawing/2014/main" id="{1BF8567D-3187-4CBE-8E5D-61B5A4645309}"/>
                    </a:ext>
                  </a:extLst>
                </p:cNvPr>
                <p:cNvSpPr/>
                <p:nvPr/>
              </p:nvSpPr>
              <p:spPr>
                <a:xfrm>
                  <a:off x="1755019" y="3561336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" name="フローチャート: 結合子 5">
                  <a:extLst>
                    <a:ext uri="{FF2B5EF4-FFF2-40B4-BE49-F238E27FC236}">
                      <a16:creationId xmlns:a16="http://schemas.microsoft.com/office/drawing/2014/main" id="{1BF8567D-3187-4CBE-8E5D-61B5A46453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3561336"/>
                  <a:ext cx="742122" cy="742122"/>
                </a:xfrm>
                <a:prstGeom prst="flowChartConnector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フローチャート: 結合子 6">
                  <a:extLst>
                    <a:ext uri="{FF2B5EF4-FFF2-40B4-BE49-F238E27FC236}">
                      <a16:creationId xmlns:a16="http://schemas.microsoft.com/office/drawing/2014/main" id="{1A00C81F-14AC-41E7-82FC-D64CB3544A08}"/>
                    </a:ext>
                  </a:extLst>
                </p:cNvPr>
                <p:cNvSpPr/>
                <p:nvPr/>
              </p:nvSpPr>
              <p:spPr>
                <a:xfrm>
                  <a:off x="1755019" y="513602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/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" name="フローチャート: 結合子 6">
                  <a:extLst>
                    <a:ext uri="{FF2B5EF4-FFF2-40B4-BE49-F238E27FC236}">
                      <a16:creationId xmlns:a16="http://schemas.microsoft.com/office/drawing/2014/main" id="{1A00C81F-14AC-41E7-82FC-D64CB3544A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5136024"/>
                  <a:ext cx="742122" cy="742122"/>
                </a:xfrm>
                <a:prstGeom prst="flowChartConnector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矢印: 右カーブ 7">
              <a:extLst>
                <a:ext uri="{FF2B5EF4-FFF2-40B4-BE49-F238E27FC236}">
                  <a16:creationId xmlns:a16="http://schemas.microsoft.com/office/drawing/2014/main" id="{F5E90A0F-EA25-4850-820B-6CB34288EAD3}"/>
                </a:ext>
              </a:extLst>
            </p:cNvPr>
            <p:cNvSpPr/>
            <p:nvPr/>
          </p:nvSpPr>
          <p:spPr>
            <a:xfrm>
              <a:off x="966797" y="3308773"/>
              <a:ext cx="719735" cy="874458"/>
            </a:xfrm>
            <a:prstGeom prst="curved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id="{D3CDD69F-FAE9-476B-B8AE-EB41ACF029D7}"/>
                </a:ext>
              </a:extLst>
            </p:cNvPr>
            <p:cNvSpPr/>
            <p:nvPr/>
          </p:nvSpPr>
          <p:spPr>
            <a:xfrm rot="16200000">
              <a:off x="1845176" y="2911876"/>
              <a:ext cx="561809" cy="517124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396F8C2E-6A4F-4049-8929-0DF2E18E1A32}"/>
                </a:ext>
              </a:extLst>
            </p:cNvPr>
            <p:cNvSpPr/>
            <p:nvPr/>
          </p:nvSpPr>
          <p:spPr>
            <a:xfrm rot="16200000">
              <a:off x="1845177" y="4407817"/>
              <a:ext cx="561809" cy="517124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BF57589-5FCD-49F2-B738-960B1F46FB7F}"/>
                </a:ext>
              </a:extLst>
            </p:cNvPr>
            <p:cNvSpPr txBox="1"/>
            <p:nvPr/>
          </p:nvSpPr>
          <p:spPr>
            <a:xfrm>
              <a:off x="1755019" y="1678306"/>
              <a:ext cx="810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中間層</a:t>
              </a:r>
            </a:p>
          </p:txBody>
        </p:sp>
      </p:grpSp>
      <p:sp>
        <p:nvSpPr>
          <p:cNvPr id="13" name="矢印: 右 12">
            <a:extLst>
              <a:ext uri="{FF2B5EF4-FFF2-40B4-BE49-F238E27FC236}">
                <a16:creationId xmlns:a16="http://schemas.microsoft.com/office/drawing/2014/main" id="{C0667246-B4A4-43F6-9406-9339C52F44F0}"/>
              </a:ext>
            </a:extLst>
          </p:cNvPr>
          <p:cNvSpPr/>
          <p:nvPr/>
        </p:nvSpPr>
        <p:spPr>
          <a:xfrm>
            <a:off x="2574524" y="3758384"/>
            <a:ext cx="1083076" cy="342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5BBF2D7-9DF5-4E40-ADF6-2AF66D473B07}"/>
              </a:ext>
            </a:extLst>
          </p:cNvPr>
          <p:cNvGrpSpPr/>
          <p:nvPr/>
        </p:nvGrpSpPr>
        <p:grpSpPr>
          <a:xfrm>
            <a:off x="8655728" y="3575447"/>
            <a:ext cx="2965142" cy="1414877"/>
            <a:chOff x="8655728" y="3575447"/>
            <a:chExt cx="2965142" cy="1414877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E781B5AB-7BAE-4446-9FD4-851FC454F5EF}"/>
                </a:ext>
              </a:extLst>
            </p:cNvPr>
            <p:cNvSpPr txBox="1"/>
            <p:nvPr/>
          </p:nvSpPr>
          <p:spPr>
            <a:xfrm>
              <a:off x="8655728" y="3575447"/>
              <a:ext cx="2965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dirty="0"/>
                <a:t>f</a:t>
              </a:r>
              <a:r>
                <a:rPr kumimoji="1" lang="en-US" altLang="ja-JP" dirty="0"/>
                <a:t>orget gate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1D25F38D-0746-447E-ADF8-7AF06A201D90}"/>
                </a:ext>
              </a:extLst>
            </p:cNvPr>
            <p:cNvSpPr txBox="1"/>
            <p:nvPr/>
          </p:nvSpPr>
          <p:spPr>
            <a:xfrm>
              <a:off x="8842159" y="4066994"/>
              <a:ext cx="27787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出力する情報と出力させない情報を決める</a:t>
              </a:r>
              <a:endParaRPr lang="en-US" altLang="ja-JP" dirty="0"/>
            </a:p>
            <a:p>
              <a:endParaRPr kumimoji="1" lang="ja-JP" altLang="en-US" dirty="0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3986F4B-81F0-4DDE-AE0B-5636914456C7}"/>
              </a:ext>
            </a:extLst>
          </p:cNvPr>
          <p:cNvGrpSpPr/>
          <p:nvPr/>
        </p:nvGrpSpPr>
        <p:grpSpPr>
          <a:xfrm>
            <a:off x="4033837" y="2224761"/>
            <a:ext cx="8472200" cy="3409950"/>
            <a:chOff x="4033837" y="2224761"/>
            <a:chExt cx="8472200" cy="3409950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FDCC939C-CB42-421B-9E17-AAD2C3A29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3837" y="2224761"/>
              <a:ext cx="4124325" cy="3409950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E30AC48-39F1-4BBD-BAC0-7DF8BCE41535}"/>
                </a:ext>
              </a:extLst>
            </p:cNvPr>
            <p:cNvSpPr txBox="1"/>
            <p:nvPr/>
          </p:nvSpPr>
          <p:spPr>
            <a:xfrm>
              <a:off x="7365867" y="4990324"/>
              <a:ext cx="5140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err="1">
                  <a:hlinkClick r:id="rId6"/>
                </a:rPr>
                <a:t>Qiita</a:t>
              </a:r>
              <a:r>
                <a:rPr kumimoji="1" lang="en-US" altLang="ja-JP" sz="1200" dirty="0"/>
                <a:t> </a:t>
              </a:r>
              <a:r>
                <a:rPr kumimoji="1" lang="ja-JP" altLang="en-US" sz="1200" dirty="0"/>
                <a:t>より引用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349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74454-D844-4A22-BF34-332BED72D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727" y="310202"/>
            <a:ext cx="9144000" cy="131445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dirty="0"/>
              <a:t>AI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9B4402-B3E7-4BF5-A2EC-DDBCFFE4FB80}"/>
              </a:ext>
            </a:extLst>
          </p:cNvPr>
          <p:cNvSpPr txBox="1"/>
          <p:nvPr/>
        </p:nvSpPr>
        <p:spPr>
          <a:xfrm>
            <a:off x="374072" y="2104824"/>
            <a:ext cx="114715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ゲーム音楽の</a:t>
            </a:r>
            <a:r>
              <a:rPr lang="en-US" altLang="ja-JP" sz="2400" dirty="0"/>
              <a:t>midi</a:t>
            </a:r>
            <a:r>
              <a:rPr lang="ja-JP" altLang="en-US" sz="2400" dirty="0"/>
              <a:t>ファイルのなかに出現する音のパターンを学習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入力されたメロディにつなげて</a:t>
            </a:r>
            <a:r>
              <a:rPr lang="en-US" altLang="ja-JP" sz="2400" dirty="0"/>
              <a:t>AI</a:t>
            </a:r>
            <a:r>
              <a:rPr lang="ja-JP" altLang="en-US" sz="2400" dirty="0"/>
              <a:t>が音を自動的に作る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LSTM</a:t>
            </a:r>
            <a:r>
              <a:rPr lang="ja-JP" altLang="en-US" sz="2400" dirty="0"/>
              <a:t>を用いた</a:t>
            </a:r>
            <a:r>
              <a:rPr lang="en-US" altLang="ja-JP" sz="2400" dirty="0"/>
              <a:t>DNN</a:t>
            </a:r>
            <a:r>
              <a:rPr lang="ja-JP" altLang="en-US" sz="2400" dirty="0"/>
              <a:t>を使った機械学習を</a:t>
            </a:r>
            <a:r>
              <a:rPr lang="en-US" altLang="ja-JP" sz="2400" dirty="0"/>
              <a:t>python</a:t>
            </a:r>
            <a:r>
              <a:rPr lang="ja-JP" altLang="en-US" sz="2400" dirty="0"/>
              <a:t>で実装する</a:t>
            </a:r>
            <a:endParaRPr lang="en-US" altLang="ja-JP" sz="2400" dirty="0"/>
          </a:p>
          <a:p>
            <a:pPr lvl="1"/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61810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18024-A4EE-4EEA-8916-177105FDF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52400"/>
            <a:ext cx="9144000" cy="1892300"/>
          </a:xfrm>
        </p:spPr>
        <p:txBody>
          <a:bodyPr/>
          <a:lstStyle/>
          <a:p>
            <a:pPr algn="l"/>
            <a:r>
              <a:rPr lang="ja-JP" altLang="en-US" b="1" dirty="0"/>
              <a:t>現在の進捗状況</a:t>
            </a:r>
            <a:br>
              <a:rPr lang="ja-JP" altLang="en-US" b="1" dirty="0"/>
            </a:b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31940E-22B5-4EFD-B618-97DBC4C20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936" y="1773238"/>
            <a:ext cx="10857163" cy="447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GitHub</a:t>
            </a:r>
            <a:r>
              <a:rPr lang="ja-JP" altLang="en-US" sz="2800" dirty="0"/>
              <a:t>を使って</a:t>
            </a:r>
            <a:r>
              <a:rPr kumimoji="1" lang="ja-JP" altLang="en-US" sz="2800" dirty="0"/>
              <a:t>開発を進めております</a:t>
            </a:r>
            <a:endParaRPr kumimoji="1" lang="en-US" altLang="ja-JP" sz="2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ja-JP" sz="2400"/>
              <a:t>yoshitake266</a:t>
            </a:r>
            <a:r>
              <a:rPr lang="en-US" altLang="ja-JP" sz="2400" dirty="0"/>
              <a:t>/</a:t>
            </a:r>
            <a:r>
              <a:rPr lang="en-US" altLang="ja-JP" sz="2400" dirty="0" err="1"/>
              <a:t>bitComposer_prj</a:t>
            </a:r>
            <a:endParaRPr lang="en-US" altLang="ja-JP" sz="2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800" dirty="0"/>
              <a:t>サーバを起動して</a:t>
            </a:r>
            <a:r>
              <a:rPr lang="en-US" altLang="ja-JP" sz="2800" dirty="0"/>
              <a:t>Web</a:t>
            </a:r>
            <a:r>
              <a:rPr lang="ja-JP" altLang="en-US" sz="2800" dirty="0"/>
              <a:t>サイトを立ち上げることができます。</a:t>
            </a:r>
            <a:endParaRPr lang="en-US" altLang="ja-JP" sz="2800" dirty="0"/>
          </a:p>
          <a:p>
            <a:pPr algn="l"/>
            <a:endParaRPr lang="en-US" altLang="ja-JP" sz="2800" dirty="0"/>
          </a:p>
          <a:p>
            <a:pPr algn="l"/>
            <a:r>
              <a:rPr lang="ja-JP" altLang="en-US" sz="2800" dirty="0"/>
              <a:t>これからやること</a:t>
            </a:r>
            <a:endParaRPr lang="en-US" altLang="ja-JP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2800" dirty="0"/>
              <a:t>AI</a:t>
            </a:r>
            <a:r>
              <a:rPr kumimoji="1" lang="ja-JP" altLang="en-US" sz="2800" dirty="0"/>
              <a:t>学習モデルの作成</a:t>
            </a:r>
            <a:endParaRPr kumimoji="1" lang="en-US" altLang="ja-JP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ja-JP" altLang="en-US" sz="2800" dirty="0"/>
              <a:t>音楽ファイルのやり取りするプログラム</a:t>
            </a:r>
            <a:endParaRPr lang="en-US" altLang="ja-JP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2800" dirty="0"/>
              <a:t>Web</a:t>
            </a:r>
            <a:r>
              <a:rPr lang="ja-JP" altLang="en-US" sz="2800" dirty="0"/>
              <a:t>ページの改良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6021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2AA03-3DED-4449-8542-51D6A9F1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11372850" cy="6226175"/>
          </a:xfrm>
        </p:spPr>
        <p:txBody>
          <a:bodyPr/>
          <a:lstStyle/>
          <a:p>
            <a:r>
              <a:rPr lang="ja-JP" altLang="en-US" sz="6000" b="1" dirty="0"/>
              <a:t>ご清聴ありがとうございました</a:t>
            </a:r>
            <a:br>
              <a:rPr lang="ja-JP" altLang="en-US" b="1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45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1BCCDAB-C555-4A96-AE76-44986E25EFB2}"/>
              </a:ext>
            </a:extLst>
          </p:cNvPr>
          <p:cNvSpPr txBox="1"/>
          <p:nvPr/>
        </p:nvSpPr>
        <p:spPr>
          <a:xfrm>
            <a:off x="1971675" y="1009650"/>
            <a:ext cx="7934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/>
              <a:t>b</a:t>
            </a:r>
            <a:r>
              <a:rPr kumimoji="1" lang="en-US" altLang="ja-JP" sz="6000" dirty="0"/>
              <a:t>it composer</a:t>
            </a:r>
            <a:r>
              <a:rPr kumimoji="1" lang="ja-JP" altLang="en-US" sz="6000" dirty="0"/>
              <a:t>とは</a:t>
            </a:r>
            <a:r>
              <a:rPr kumimoji="1" lang="en-US" altLang="ja-JP" sz="6000" dirty="0"/>
              <a:t>?</a:t>
            </a:r>
            <a:endParaRPr kumimoji="1" lang="ja-JP" altLang="en-US" sz="6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1EBC71-EE30-45B1-9051-4FA759C3970F}"/>
              </a:ext>
            </a:extLst>
          </p:cNvPr>
          <p:cNvSpPr txBox="1"/>
          <p:nvPr/>
        </p:nvSpPr>
        <p:spPr>
          <a:xfrm>
            <a:off x="1257300" y="2584113"/>
            <a:ext cx="9677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AI</a:t>
            </a:r>
            <a:r>
              <a:rPr lang="ja-JP" altLang="en-US" sz="2800" dirty="0"/>
              <a:t>を使った自動作曲アプリです。</a:t>
            </a:r>
            <a:endParaRPr lang="en-US" altLang="ja-JP" sz="2800" dirty="0"/>
          </a:p>
          <a:p>
            <a:r>
              <a:rPr lang="ja-JP" altLang="en-US" sz="2800" dirty="0"/>
              <a:t>ゲームに使われる音楽に雰囲気が似た曲を作曲</a:t>
            </a:r>
            <a:r>
              <a:rPr lang="ja-JP" altLang="en-US" sz="2800"/>
              <a:t>します。</a:t>
            </a:r>
            <a:endParaRPr lang="en-US" altLang="ja-JP" sz="2800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558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7D4D360-3452-403B-A802-00F2AC97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196980"/>
            <a:ext cx="3823010" cy="129302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システムの構成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ECD8D03-A540-4384-92DB-DC4154AD1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33" y="1954361"/>
            <a:ext cx="1718456" cy="1293028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22232900-CF15-42ED-B61D-004E36DA459A}"/>
              </a:ext>
            </a:extLst>
          </p:cNvPr>
          <p:cNvSpPr/>
          <p:nvPr/>
        </p:nvSpPr>
        <p:spPr>
          <a:xfrm>
            <a:off x="3144254" y="2318133"/>
            <a:ext cx="930442" cy="56548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EC5B4D-3CEA-45D4-8A0C-A52B40544298}"/>
              </a:ext>
            </a:extLst>
          </p:cNvPr>
          <p:cNvSpPr txBox="1"/>
          <p:nvPr/>
        </p:nvSpPr>
        <p:spPr>
          <a:xfrm>
            <a:off x="8843391" y="3429000"/>
            <a:ext cx="2294021" cy="62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F635ED6F-6CE3-4C81-B91F-622759D54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78" y="1954361"/>
            <a:ext cx="1167864" cy="1167864"/>
          </a:xfrm>
          <a:prstGeom prst="rect">
            <a:avLst/>
          </a:prstGeom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0D37746-D309-40AE-A0C0-3A39F14887D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384842" y="2538293"/>
            <a:ext cx="54690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46EACE-71CE-49D5-8C38-4DEC4EDA1C9E}"/>
              </a:ext>
            </a:extLst>
          </p:cNvPr>
          <p:cNvSpPr txBox="1"/>
          <p:nvPr/>
        </p:nvSpPr>
        <p:spPr>
          <a:xfrm>
            <a:off x="873933" y="3555004"/>
            <a:ext cx="171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ユーザ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413CACD0-2EF9-40DA-A533-DF471D753942}"/>
              </a:ext>
            </a:extLst>
          </p:cNvPr>
          <p:cNvGrpSpPr/>
          <p:nvPr/>
        </p:nvGrpSpPr>
        <p:grpSpPr>
          <a:xfrm>
            <a:off x="5931748" y="1914304"/>
            <a:ext cx="5823283" cy="4620397"/>
            <a:chOff x="5968773" y="1443511"/>
            <a:chExt cx="5823283" cy="4620397"/>
          </a:xfrm>
        </p:grpSpPr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0409614C-F3D0-40A0-86DF-1580DDD8E79B}"/>
                </a:ext>
              </a:extLst>
            </p:cNvPr>
            <p:cNvSpPr/>
            <p:nvPr/>
          </p:nvSpPr>
          <p:spPr>
            <a:xfrm>
              <a:off x="5968773" y="1443511"/>
              <a:ext cx="5823283" cy="462039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B130732D-09B9-4E65-ADEE-5983671C3596}"/>
                </a:ext>
              </a:extLst>
            </p:cNvPr>
            <p:cNvGrpSpPr/>
            <p:nvPr/>
          </p:nvGrpSpPr>
          <p:grpSpPr>
            <a:xfrm>
              <a:off x="8889566" y="1852717"/>
              <a:ext cx="2655330" cy="1860539"/>
              <a:chOff x="8662737" y="2189802"/>
              <a:chExt cx="2655330" cy="1860539"/>
            </a:xfrm>
          </p:grpSpPr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93A19059-D052-447A-924F-5E9291ABD726}"/>
                  </a:ext>
                </a:extLst>
              </p:cNvPr>
              <p:cNvSpPr/>
              <p:nvPr/>
            </p:nvSpPr>
            <p:spPr>
              <a:xfrm>
                <a:off x="8662737" y="2189802"/>
                <a:ext cx="2655330" cy="186053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0E94323-8F75-4A70-A78E-EEA688500E66}"/>
                  </a:ext>
                </a:extLst>
              </p:cNvPr>
              <p:cNvSpPr txBox="1"/>
              <p:nvPr/>
            </p:nvSpPr>
            <p:spPr>
              <a:xfrm>
                <a:off x="8843391" y="2562052"/>
                <a:ext cx="2294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</a:rPr>
                  <a:t>自動作曲</a:t>
                </a:r>
                <a:r>
                  <a:rPr lang="ja-JP" altLang="en-US" b="1" dirty="0">
                    <a:solidFill>
                      <a:schemeClr val="bg1"/>
                    </a:solidFill>
                  </a:rPr>
                  <a:t>システム</a:t>
                </a:r>
                <a:endParaRPr kumimoji="1" lang="ja-JP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0709B28-BB3F-4A94-BF79-DC5A4E45E897}"/>
                  </a:ext>
                </a:extLst>
              </p:cNvPr>
              <p:cNvSpPr txBox="1"/>
              <p:nvPr/>
            </p:nvSpPr>
            <p:spPr>
              <a:xfrm>
                <a:off x="8853752" y="2966019"/>
                <a:ext cx="22940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>
                    <a:solidFill>
                      <a:schemeClr val="bg1"/>
                    </a:solidFill>
                  </a:rPr>
                  <a:t>・</a:t>
                </a:r>
                <a:r>
                  <a:rPr lang="en-US" altLang="ja-JP" sz="2400" dirty="0">
                    <a:solidFill>
                      <a:schemeClr val="bg1"/>
                    </a:solidFill>
                  </a:rPr>
                  <a:t>python</a:t>
                </a:r>
                <a:endParaRPr lang="en-US" altLang="ja-JP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C29707AB-F090-4A48-B64A-2FF4BBC21EE0}"/>
                </a:ext>
              </a:extLst>
            </p:cNvPr>
            <p:cNvSpPr/>
            <p:nvPr/>
          </p:nvSpPr>
          <p:spPr>
            <a:xfrm>
              <a:off x="6114693" y="1852716"/>
              <a:ext cx="2599949" cy="240089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b="1" dirty="0"/>
            </a:p>
            <a:p>
              <a:pPr algn="ctr"/>
              <a:r>
                <a:rPr kumimoji="1" lang="en-US" altLang="ja-JP" b="1" dirty="0"/>
                <a:t>Web</a:t>
              </a:r>
              <a:r>
                <a:rPr kumimoji="1" lang="ja-JP" altLang="en-US" b="1" dirty="0"/>
                <a:t>ページ</a:t>
              </a:r>
              <a:endParaRPr lang="en-US" altLang="ja-JP" b="1" dirty="0"/>
            </a:p>
            <a:p>
              <a:pPr algn="ctr"/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タイトル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入力画面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結果出力画面</a:t>
              </a:r>
              <a:endParaRPr kumimoji="1" lang="en-US" altLang="ja-JP" dirty="0"/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kumimoji="1" lang="ja-JP" altLang="en-US" dirty="0"/>
            </a:p>
          </p:txBody>
        </p: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1788D82B-806B-416D-9A81-8E0269B32405}"/>
                </a:ext>
              </a:extLst>
            </p:cNvPr>
            <p:cNvSpPr/>
            <p:nvPr/>
          </p:nvSpPr>
          <p:spPr>
            <a:xfrm>
              <a:off x="8880415" y="4460688"/>
              <a:ext cx="2599949" cy="115954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データ保存フォルダ</a:t>
              </a:r>
              <a:endParaRPr lang="en-US" altLang="ja-JP" dirty="0"/>
            </a:p>
          </p:txBody>
        </p:sp>
      </p:grp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52DBE5E-357C-44BA-8EB1-4B61BEF4DE22}"/>
              </a:ext>
            </a:extLst>
          </p:cNvPr>
          <p:cNvSpPr/>
          <p:nvPr/>
        </p:nvSpPr>
        <p:spPr>
          <a:xfrm>
            <a:off x="6577263" y="1700463"/>
            <a:ext cx="1138990" cy="433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Arial Black" panose="020B0A04020102020204" pitchFamily="34" charset="0"/>
              </a:rPr>
              <a:t>Flask</a:t>
            </a:r>
            <a:endParaRPr kumimoji="1" lang="ja-JP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BA03AC9-8821-48AC-BA65-0549CDC13148}"/>
              </a:ext>
            </a:extLst>
          </p:cNvPr>
          <p:cNvSpPr txBox="1"/>
          <p:nvPr/>
        </p:nvSpPr>
        <p:spPr>
          <a:xfrm>
            <a:off x="3939840" y="3578097"/>
            <a:ext cx="171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282630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1FEA8-AD15-4745-AD3B-3DCD4610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3975"/>
          </a:xfrm>
        </p:spPr>
        <p:txBody>
          <a:bodyPr>
            <a:normAutofit/>
          </a:bodyPr>
          <a:lstStyle/>
          <a:p>
            <a:r>
              <a:rPr kumimoji="1" lang="ja-JP" altLang="en-US" sz="5400" dirty="0"/>
              <a:t>使い方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4ABF9-9422-4A64-A42D-DD1D6109688E}"/>
              </a:ext>
            </a:extLst>
          </p:cNvPr>
          <p:cNvSpPr txBox="1"/>
          <p:nvPr/>
        </p:nvSpPr>
        <p:spPr>
          <a:xfrm>
            <a:off x="838200" y="1834243"/>
            <a:ext cx="10850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/>
              <a:t>入力ページ上</a:t>
            </a:r>
            <a:r>
              <a:rPr lang="ja-JP" altLang="en-US" sz="3600" dirty="0"/>
              <a:t>で短いメロディを作曲する</a:t>
            </a:r>
            <a:endParaRPr lang="en-US" altLang="ja-JP" sz="3600" dirty="0"/>
          </a:p>
          <a:p>
            <a:pPr marL="342900" indent="-342900">
              <a:buFont typeface="+mj-lt"/>
              <a:buAutoNum type="arabicPeriod"/>
            </a:pPr>
            <a:endParaRPr lang="en-US" altLang="ja-JP" sz="36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3600" dirty="0"/>
              <a:t>サーバに送信</a:t>
            </a:r>
            <a:endParaRPr lang="en-US" altLang="ja-JP" sz="360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sz="36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3600" dirty="0"/>
              <a:t>音楽を再生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40544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71838-C4DB-4C93-A12F-5B773B46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698" y="312565"/>
            <a:ext cx="10529102" cy="129302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sz="3600" dirty="0"/>
              <a:t>入力ページ上で短いメロディを入力</a:t>
            </a:r>
          </a:p>
        </p:txBody>
      </p:sp>
      <p:pic>
        <p:nvPicPr>
          <p:cNvPr id="22" name="コンテンツ プレースホルダー 21">
            <a:extLst>
              <a:ext uri="{FF2B5EF4-FFF2-40B4-BE49-F238E27FC236}">
                <a16:creationId xmlns:a16="http://schemas.microsoft.com/office/drawing/2014/main" id="{5AEEA717-E89F-4444-84E7-3D55D7711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70" y="3397275"/>
            <a:ext cx="9944100" cy="2133600"/>
          </a:xfr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15B995-5F06-43D9-BAA8-F4D65FE55F0F}"/>
              </a:ext>
            </a:extLst>
          </p:cNvPr>
          <p:cNvSpPr/>
          <p:nvPr/>
        </p:nvSpPr>
        <p:spPr>
          <a:xfrm>
            <a:off x="2806700" y="5791200"/>
            <a:ext cx="177800" cy="292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686B58AA-D48B-4925-B388-8C5F2C559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955" y="1490651"/>
            <a:ext cx="7927331" cy="192329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3A27D1-5C7D-434F-892D-083B8433228A}"/>
              </a:ext>
            </a:extLst>
          </p:cNvPr>
          <p:cNvSpPr txBox="1"/>
          <p:nvPr/>
        </p:nvSpPr>
        <p:spPr>
          <a:xfrm>
            <a:off x="9385300" y="3182779"/>
            <a:ext cx="1968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※ Flat</a:t>
            </a:r>
            <a:r>
              <a:rPr kumimoji="1" lang="ja-JP" altLang="en-US" sz="1000" dirty="0"/>
              <a:t>より作成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DA78303-DDD5-40EC-BAA5-657927D0C6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229" y="5006186"/>
            <a:ext cx="700502" cy="40028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D5D598-9E09-43BB-B516-8A847E34B839}"/>
              </a:ext>
            </a:extLst>
          </p:cNvPr>
          <p:cNvSpPr txBox="1"/>
          <p:nvPr/>
        </p:nvSpPr>
        <p:spPr>
          <a:xfrm>
            <a:off x="577516" y="5652700"/>
            <a:ext cx="880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2. </a:t>
            </a:r>
            <a:r>
              <a:rPr kumimoji="1" lang="ja-JP" altLang="en-US" sz="3600" dirty="0"/>
              <a:t>サーバに送信</a:t>
            </a:r>
          </a:p>
        </p:txBody>
      </p:sp>
    </p:spTree>
    <p:extLst>
      <p:ext uri="{BB962C8B-B14F-4D97-AF65-F5344CB8AC3E}">
        <p14:creationId xmlns:p14="http://schemas.microsoft.com/office/powerpoint/2010/main" val="287389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10509-19ED-4780-87CA-EA30FCF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790"/>
            <a:ext cx="10515600" cy="818233"/>
          </a:xfrm>
        </p:spPr>
        <p:txBody>
          <a:bodyPr/>
          <a:lstStyle/>
          <a:p>
            <a:r>
              <a:rPr lang="en-US" altLang="ja-JP" dirty="0"/>
              <a:t>3. </a:t>
            </a:r>
            <a:r>
              <a:rPr lang="ja-JP" altLang="en-US" dirty="0"/>
              <a:t>音楽</a:t>
            </a:r>
            <a:r>
              <a:rPr kumimoji="1" lang="ja-JP" altLang="en-US" dirty="0"/>
              <a:t>を再生する</a:t>
            </a:r>
          </a:p>
        </p:txBody>
      </p:sp>
      <p:pic>
        <p:nvPicPr>
          <p:cNvPr id="1026" name="Picture 2" descr="https://3.bp.blogspot.com/-XKyHG9ipUuk/WxvKRN9CeYI/AAAAAAABMn8/usJ7TuHvS4s8Qff7wFV6iY6vtRwM3bQwgCLcBGAs/s800/music_headphone_man.png">
            <a:extLst>
              <a:ext uri="{FF2B5EF4-FFF2-40B4-BE49-F238E27FC236}">
                <a16:creationId xmlns:a16="http://schemas.microsoft.com/office/drawing/2014/main" id="{90179A9D-4B3E-42C8-AA08-6A33D117B2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3582" y="2940598"/>
            <a:ext cx="3328922" cy="346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3A859F-F73B-4AFA-9984-840E0DF037E6}"/>
              </a:ext>
            </a:extLst>
          </p:cNvPr>
          <p:cNvSpPr txBox="1"/>
          <p:nvPr/>
        </p:nvSpPr>
        <p:spPr>
          <a:xfrm>
            <a:off x="838200" y="2828835"/>
            <a:ext cx="7166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結果出力ページに</a:t>
            </a:r>
            <a:r>
              <a:rPr kumimoji="1" lang="en-US" altLang="ja-JP" sz="3600" dirty="0"/>
              <a:t>AI</a:t>
            </a:r>
            <a:r>
              <a:rPr kumimoji="1" lang="ja-JP" altLang="en-US" sz="3600" dirty="0"/>
              <a:t>が作った曲が送信されているのでそこで聴く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36557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74454-D844-4A22-BF34-332BED72D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727" y="310202"/>
            <a:ext cx="9144000" cy="131445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dirty="0"/>
              <a:t>AI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9B4402-B3E7-4BF5-A2EC-DDBCFFE4FB80}"/>
              </a:ext>
            </a:extLst>
          </p:cNvPr>
          <p:cNvSpPr txBox="1"/>
          <p:nvPr/>
        </p:nvSpPr>
        <p:spPr>
          <a:xfrm>
            <a:off x="374072" y="2104824"/>
            <a:ext cx="1147156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ゲーム音楽の</a:t>
            </a:r>
            <a:r>
              <a:rPr lang="en-US" altLang="ja-JP" sz="2400" dirty="0"/>
              <a:t>midi</a:t>
            </a:r>
            <a:r>
              <a:rPr lang="ja-JP" altLang="en-US" sz="2400" dirty="0"/>
              <a:t>ファイルのなかに出現する音のパターンを学習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midi </a:t>
            </a:r>
            <a:r>
              <a:rPr lang="ja-JP" altLang="en-US" dirty="0"/>
              <a:t>・・・</a:t>
            </a:r>
            <a:r>
              <a:rPr lang="ja-JP" altLang="en-US" sz="2400" dirty="0"/>
              <a:t>楽器や音などの演奏情報をデジタル化した世界共通規格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入力されたメロディにつなげて</a:t>
            </a:r>
            <a:r>
              <a:rPr lang="en-US" altLang="ja-JP" sz="2400" dirty="0"/>
              <a:t>AI</a:t>
            </a:r>
            <a:r>
              <a:rPr lang="ja-JP" altLang="en-US" sz="2400" dirty="0"/>
              <a:t>が音を自動的に作る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LSTM</a:t>
            </a:r>
            <a:r>
              <a:rPr lang="ja-JP" altLang="en-US" sz="2400" dirty="0"/>
              <a:t>を用いた</a:t>
            </a:r>
            <a:r>
              <a:rPr lang="en-US" altLang="ja-JP" sz="2400" dirty="0"/>
              <a:t>DNN</a:t>
            </a:r>
            <a:r>
              <a:rPr lang="ja-JP" altLang="en-US" sz="2400" dirty="0"/>
              <a:t>を使った機械学習を</a:t>
            </a:r>
            <a:r>
              <a:rPr lang="en-US" altLang="ja-JP" sz="2400" dirty="0"/>
              <a:t>python</a:t>
            </a:r>
            <a:r>
              <a:rPr lang="ja-JP" altLang="en-US" sz="2400" dirty="0"/>
              <a:t>で実装する</a:t>
            </a:r>
            <a:endParaRPr lang="en-US" altLang="ja-JP" sz="2400" dirty="0"/>
          </a:p>
          <a:p>
            <a:pPr lvl="1"/>
            <a:endParaRPr lang="en-US" altLang="ja-JP" sz="2400" dirty="0"/>
          </a:p>
          <a:p>
            <a:pPr lvl="1"/>
            <a:endParaRPr lang="en-US" altLang="ja-JP" sz="2400" dirty="0"/>
          </a:p>
          <a:p>
            <a:pPr lvl="1"/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4505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84142-10EA-4764-B9B7-28F84F0E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ja-JP" sz="4400" dirty="0"/>
              <a:t>NN (</a:t>
            </a:r>
            <a:r>
              <a:rPr kumimoji="1" lang="ja-JP" altLang="en-US" sz="4400" dirty="0"/>
              <a:t>ニューラルネットワーク</a:t>
            </a:r>
            <a:r>
              <a:rPr kumimoji="1" lang="en-US" altLang="ja-JP" sz="4400" dirty="0"/>
              <a:t>)</a:t>
            </a:r>
            <a:r>
              <a:rPr kumimoji="1" lang="ja-JP" altLang="en-US" sz="4400" dirty="0"/>
              <a:t>について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フローチャート: 結合子 6">
                <a:extLst>
                  <a:ext uri="{FF2B5EF4-FFF2-40B4-BE49-F238E27FC236}">
                    <a16:creationId xmlns:a16="http://schemas.microsoft.com/office/drawing/2014/main" id="{E6DC03F3-2F98-472D-93F0-F76FC7DA0A5A}"/>
                  </a:ext>
                </a:extLst>
              </p:cNvPr>
              <p:cNvSpPr/>
              <p:nvPr/>
            </p:nvSpPr>
            <p:spPr>
              <a:xfrm>
                <a:off x="919689" y="5127037"/>
                <a:ext cx="834372" cy="83437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/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7" name="フローチャート: 結合子 6">
                <a:extLst>
                  <a:ext uri="{FF2B5EF4-FFF2-40B4-BE49-F238E27FC236}">
                    <a16:creationId xmlns:a16="http://schemas.microsoft.com/office/drawing/2014/main" id="{E6DC03F3-2F98-472D-93F0-F76FC7DA0A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89" y="5127037"/>
                <a:ext cx="834372" cy="834372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結合子 5">
                <a:extLst>
                  <a:ext uri="{FF2B5EF4-FFF2-40B4-BE49-F238E27FC236}">
                    <a16:creationId xmlns:a16="http://schemas.microsoft.com/office/drawing/2014/main" id="{14F8A6A2-875F-4F59-8ED2-0AD23EBE9B21}"/>
                  </a:ext>
                </a:extLst>
              </p:cNvPr>
              <p:cNvSpPr/>
              <p:nvPr/>
            </p:nvSpPr>
            <p:spPr>
              <a:xfrm>
                <a:off x="954689" y="2663332"/>
                <a:ext cx="799371" cy="799371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フローチャート: 結合子 5">
                <a:extLst>
                  <a:ext uri="{FF2B5EF4-FFF2-40B4-BE49-F238E27FC236}">
                    <a16:creationId xmlns:a16="http://schemas.microsoft.com/office/drawing/2014/main" id="{14F8A6A2-875F-4F59-8ED2-0AD23EBE9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89" y="2663332"/>
                <a:ext cx="799371" cy="799371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結合子 7">
                <a:extLst>
                  <a:ext uri="{FF2B5EF4-FFF2-40B4-BE49-F238E27FC236}">
                    <a16:creationId xmlns:a16="http://schemas.microsoft.com/office/drawing/2014/main" id="{0427AAAC-2C7A-4DFC-A4FF-9EBDDE836DA1}"/>
                  </a:ext>
                </a:extLst>
              </p:cNvPr>
              <p:cNvSpPr/>
              <p:nvPr/>
            </p:nvSpPr>
            <p:spPr>
              <a:xfrm>
                <a:off x="954690" y="3878333"/>
                <a:ext cx="799371" cy="799371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3200" dirty="0"/>
              </a:p>
            </p:txBody>
          </p:sp>
        </mc:Choice>
        <mc:Fallback xmlns="">
          <p:sp>
            <p:nvSpPr>
              <p:cNvPr id="8" name="フローチャート: 結合子 7">
                <a:extLst>
                  <a:ext uri="{FF2B5EF4-FFF2-40B4-BE49-F238E27FC236}">
                    <a16:creationId xmlns:a16="http://schemas.microsoft.com/office/drawing/2014/main" id="{0427AAAC-2C7A-4DFC-A4FF-9EBDDE836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90" y="3878333"/>
                <a:ext cx="799371" cy="799371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結合子 8">
                <a:extLst>
                  <a:ext uri="{FF2B5EF4-FFF2-40B4-BE49-F238E27FC236}">
                    <a16:creationId xmlns:a16="http://schemas.microsoft.com/office/drawing/2014/main" id="{363FBB00-4238-495F-AD3A-B2C41B0E7164}"/>
                  </a:ext>
                </a:extLst>
              </p:cNvPr>
              <p:cNvSpPr/>
              <p:nvPr/>
            </p:nvSpPr>
            <p:spPr>
              <a:xfrm>
                <a:off x="3737643" y="5144537"/>
                <a:ext cx="799371" cy="7993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" name="フローチャート: 結合子 8">
                <a:extLst>
                  <a:ext uri="{FF2B5EF4-FFF2-40B4-BE49-F238E27FC236}">
                    <a16:creationId xmlns:a16="http://schemas.microsoft.com/office/drawing/2014/main" id="{363FBB00-4238-495F-AD3A-B2C41B0E7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643" y="5144537"/>
                <a:ext cx="799371" cy="799371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フローチャート: 結合子 9">
                <a:extLst>
                  <a:ext uri="{FF2B5EF4-FFF2-40B4-BE49-F238E27FC236}">
                    <a16:creationId xmlns:a16="http://schemas.microsoft.com/office/drawing/2014/main" id="{8D7C06F8-5069-4FFE-932B-11AE729C444F}"/>
                  </a:ext>
                </a:extLst>
              </p:cNvPr>
              <p:cNvSpPr/>
              <p:nvPr/>
            </p:nvSpPr>
            <p:spPr>
              <a:xfrm>
                <a:off x="3737642" y="3878333"/>
                <a:ext cx="799371" cy="7993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0" name="フローチャート: 結合子 9">
                <a:extLst>
                  <a:ext uri="{FF2B5EF4-FFF2-40B4-BE49-F238E27FC236}">
                    <a16:creationId xmlns:a16="http://schemas.microsoft.com/office/drawing/2014/main" id="{8D7C06F8-5069-4FFE-932B-11AE729C4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642" y="3878333"/>
                <a:ext cx="799371" cy="799371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フローチャート: 結合子 10">
                <a:extLst>
                  <a:ext uri="{FF2B5EF4-FFF2-40B4-BE49-F238E27FC236}">
                    <a16:creationId xmlns:a16="http://schemas.microsoft.com/office/drawing/2014/main" id="{E9F39EC9-9E86-410C-9ED3-F83E2AF8B14F}"/>
                  </a:ext>
                </a:extLst>
              </p:cNvPr>
              <p:cNvSpPr/>
              <p:nvPr/>
            </p:nvSpPr>
            <p:spPr>
              <a:xfrm>
                <a:off x="3737642" y="2629629"/>
                <a:ext cx="799371" cy="7993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フローチャート: 結合子 10">
                <a:extLst>
                  <a:ext uri="{FF2B5EF4-FFF2-40B4-BE49-F238E27FC236}">
                    <a16:creationId xmlns:a16="http://schemas.microsoft.com/office/drawing/2014/main" id="{E9F39EC9-9E86-410C-9ED3-F83E2AF8B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642" y="2629629"/>
                <a:ext cx="799371" cy="799371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フローチャート: 結合子 11">
                <a:extLst>
                  <a:ext uri="{FF2B5EF4-FFF2-40B4-BE49-F238E27FC236}">
                    <a16:creationId xmlns:a16="http://schemas.microsoft.com/office/drawing/2014/main" id="{17C2985C-181A-4E14-A890-FF0773895A05}"/>
                  </a:ext>
                </a:extLst>
              </p:cNvPr>
              <p:cNvSpPr/>
              <p:nvPr/>
            </p:nvSpPr>
            <p:spPr>
              <a:xfrm>
                <a:off x="6425708" y="4553647"/>
                <a:ext cx="799371" cy="799371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2" name="フローチャート: 結合子 11">
                <a:extLst>
                  <a:ext uri="{FF2B5EF4-FFF2-40B4-BE49-F238E27FC236}">
                    <a16:creationId xmlns:a16="http://schemas.microsoft.com/office/drawing/2014/main" id="{17C2985C-181A-4E14-A890-FF0773895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708" y="4553647"/>
                <a:ext cx="799371" cy="799371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フローチャート: 結合子 12">
                <a:extLst>
                  <a:ext uri="{FF2B5EF4-FFF2-40B4-BE49-F238E27FC236}">
                    <a16:creationId xmlns:a16="http://schemas.microsoft.com/office/drawing/2014/main" id="{1CC8D857-EBE5-4C61-849E-670E97A3A1D6}"/>
                  </a:ext>
                </a:extLst>
              </p:cNvPr>
              <p:cNvSpPr/>
              <p:nvPr/>
            </p:nvSpPr>
            <p:spPr>
              <a:xfrm>
                <a:off x="6425708" y="3078962"/>
                <a:ext cx="799371" cy="799371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3" name="フローチャート: 結合子 12">
                <a:extLst>
                  <a:ext uri="{FF2B5EF4-FFF2-40B4-BE49-F238E27FC236}">
                    <a16:creationId xmlns:a16="http://schemas.microsoft.com/office/drawing/2014/main" id="{1CC8D857-EBE5-4C61-849E-670E97A3A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708" y="3078962"/>
                <a:ext cx="799371" cy="799371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8E09C4-3E8A-4065-9DBC-9C3EB2F4601E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1754060" y="3032583"/>
            <a:ext cx="1791245" cy="30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A61DD1B-DD92-4996-8110-6B50AF97415C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1754061" y="3150395"/>
            <a:ext cx="1791244" cy="112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C718C7E-A9B7-419D-B49C-58DE367E6978}"/>
              </a:ext>
            </a:extLst>
          </p:cNvPr>
          <p:cNvCxnSpPr>
            <a:cxnSpLocks/>
          </p:cNvCxnSpPr>
          <p:nvPr/>
        </p:nvCxnSpPr>
        <p:spPr>
          <a:xfrm>
            <a:off x="1754060" y="3078962"/>
            <a:ext cx="1838387" cy="111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AAEA62D-C3E3-46B1-86D4-94183D14FF7F}"/>
              </a:ext>
            </a:extLst>
          </p:cNvPr>
          <p:cNvCxnSpPr>
            <a:cxnSpLocks/>
          </p:cNvCxnSpPr>
          <p:nvPr/>
        </p:nvCxnSpPr>
        <p:spPr>
          <a:xfrm>
            <a:off x="1754060" y="3078962"/>
            <a:ext cx="1829737" cy="227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BBA3DA9-9592-47EA-A3A4-41C2A53C46A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754061" y="4278019"/>
            <a:ext cx="1791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08EA6C4-6026-44AB-A373-5D1ED680C0B9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754061" y="4278019"/>
            <a:ext cx="1865311" cy="119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71B008F-DD67-4C0C-AA56-F75120A028D7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1754061" y="3273275"/>
            <a:ext cx="1791163" cy="227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7FF3037-5EED-41E3-913C-9250F939E5B9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1754061" y="4370703"/>
            <a:ext cx="1838386" cy="117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EE0B4038-50FB-4F69-A9DD-5180617EB0BA}"/>
              </a:ext>
            </a:extLst>
          </p:cNvPr>
          <p:cNvCxnSpPr>
            <a:stCxn id="7" idx="6"/>
          </p:cNvCxnSpPr>
          <p:nvPr/>
        </p:nvCxnSpPr>
        <p:spPr>
          <a:xfrm flipV="1">
            <a:off x="1754061" y="5544222"/>
            <a:ext cx="18653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7F17B3CF-21A6-433D-9B5E-AF6C1BFB1C28}"/>
              </a:ext>
            </a:extLst>
          </p:cNvPr>
          <p:cNvCxnSpPr>
            <a:cxnSpLocks/>
          </p:cNvCxnSpPr>
          <p:nvPr/>
        </p:nvCxnSpPr>
        <p:spPr>
          <a:xfrm>
            <a:off x="4537013" y="3029314"/>
            <a:ext cx="1750871" cy="41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DC060AAA-9868-404B-95AD-E4A912772715}"/>
              </a:ext>
            </a:extLst>
          </p:cNvPr>
          <p:cNvCxnSpPr>
            <a:stCxn id="11" idx="6"/>
          </p:cNvCxnSpPr>
          <p:nvPr/>
        </p:nvCxnSpPr>
        <p:spPr>
          <a:xfrm>
            <a:off x="4537013" y="3029315"/>
            <a:ext cx="1750871" cy="184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2C81F260-5E9F-465A-A2B3-D54D33DAADB5}"/>
              </a:ext>
            </a:extLst>
          </p:cNvPr>
          <p:cNvCxnSpPr/>
          <p:nvPr/>
        </p:nvCxnSpPr>
        <p:spPr>
          <a:xfrm flipV="1">
            <a:off x="4537013" y="3634605"/>
            <a:ext cx="1750871" cy="64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A6BBC3DC-1610-45F0-99DA-41ACEC887564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537013" y="4278019"/>
            <a:ext cx="1750871" cy="67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A53CF5BC-7407-4D6E-A807-D1D96E9A653E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4537014" y="3746509"/>
            <a:ext cx="1821846" cy="179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5084E31-1E33-4A68-BD4F-4654AEE8FC42}"/>
              </a:ext>
            </a:extLst>
          </p:cNvPr>
          <p:cNvCxnSpPr>
            <a:cxnSpLocks/>
          </p:cNvCxnSpPr>
          <p:nvPr/>
        </p:nvCxnSpPr>
        <p:spPr>
          <a:xfrm flipV="1">
            <a:off x="4565797" y="5069367"/>
            <a:ext cx="1750870" cy="41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A868B05-6BF3-43F8-930E-9EC260C6AC11}"/>
              </a:ext>
            </a:extLst>
          </p:cNvPr>
          <p:cNvSpPr txBox="1"/>
          <p:nvPr/>
        </p:nvSpPr>
        <p:spPr>
          <a:xfrm>
            <a:off x="838200" y="2086185"/>
            <a:ext cx="110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2"/>
                </a:solidFill>
              </a:rPr>
              <a:t>入力層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AC0C02A-7EF2-4174-B606-7A00AECD85FA}"/>
              </a:ext>
            </a:extLst>
          </p:cNvPr>
          <p:cNvSpPr txBox="1"/>
          <p:nvPr/>
        </p:nvSpPr>
        <p:spPr>
          <a:xfrm>
            <a:off x="3592447" y="2088576"/>
            <a:ext cx="110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中間層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63E0878-5F64-4060-A09C-1DF2ED9BFD02}"/>
              </a:ext>
            </a:extLst>
          </p:cNvPr>
          <p:cNvSpPr txBox="1"/>
          <p:nvPr/>
        </p:nvSpPr>
        <p:spPr>
          <a:xfrm>
            <a:off x="6287884" y="2099384"/>
            <a:ext cx="110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6"/>
                </a:solidFill>
              </a:rPr>
              <a:t>出力層</a:t>
            </a:r>
          </a:p>
        </p:txBody>
      </p:sp>
      <p:sp>
        <p:nvSpPr>
          <p:cNvPr id="68" name="吹き出し: 四角形 67">
            <a:extLst>
              <a:ext uri="{FF2B5EF4-FFF2-40B4-BE49-F238E27FC236}">
                <a16:creationId xmlns:a16="http://schemas.microsoft.com/office/drawing/2014/main" id="{7124FD15-3D3E-4FD2-9055-273FD82D3AF5}"/>
              </a:ext>
            </a:extLst>
          </p:cNvPr>
          <p:cNvSpPr/>
          <p:nvPr/>
        </p:nvSpPr>
        <p:spPr>
          <a:xfrm>
            <a:off x="4729350" y="1991338"/>
            <a:ext cx="1366650" cy="630073"/>
          </a:xfrm>
          <a:prstGeom prst="wedgeRectCallout">
            <a:avLst>
              <a:gd name="adj1" fmla="val -55504"/>
              <a:gd name="adj2" fmla="val 10860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活性化関数</a:t>
            </a:r>
            <a:endParaRPr kumimoji="1" lang="en-US" altLang="ja-JP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ja-JP" sz="1200" dirty="0"/>
              <a:t>Sigmoid, </a:t>
            </a:r>
            <a:r>
              <a:rPr lang="en-US" altLang="ja-JP" sz="1200" dirty="0" err="1"/>
              <a:t>ReLu</a:t>
            </a:r>
            <a:r>
              <a:rPr lang="en-US" altLang="ja-JP" sz="1200" dirty="0"/>
              <a:t> </a:t>
            </a:r>
            <a:r>
              <a:rPr lang="ja-JP" altLang="en-US" sz="1200" dirty="0"/>
              <a:t>など</a:t>
            </a:r>
            <a:endParaRPr kumimoji="1" lang="ja-JP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14FE4C18-AA01-45D0-8392-38A4F4801200}"/>
                  </a:ext>
                </a:extLst>
              </p:cNvPr>
              <p:cNvSpPr txBox="1"/>
              <p:nvPr/>
            </p:nvSpPr>
            <p:spPr>
              <a:xfrm>
                <a:off x="1756752" y="2736345"/>
                <a:ext cx="3686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14FE4C18-AA01-45D0-8392-38A4F4801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752" y="2736345"/>
                <a:ext cx="368685" cy="338554"/>
              </a:xfrm>
              <a:prstGeom prst="rect">
                <a:avLst/>
              </a:prstGeom>
              <a:blipFill>
                <a:blip r:embed="rId10"/>
                <a:stretch>
                  <a:fillRect r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吹き出し: 四角形 70">
                <a:extLst>
                  <a:ext uri="{FF2B5EF4-FFF2-40B4-BE49-F238E27FC236}">
                    <a16:creationId xmlns:a16="http://schemas.microsoft.com/office/drawing/2014/main" id="{3953357B-A04D-4366-91FB-D49A1A3C9619}"/>
                  </a:ext>
                </a:extLst>
              </p:cNvPr>
              <p:cNvSpPr/>
              <p:nvPr/>
            </p:nvSpPr>
            <p:spPr>
              <a:xfrm>
                <a:off x="1754060" y="1961241"/>
                <a:ext cx="1983582" cy="552680"/>
              </a:xfrm>
              <a:prstGeom prst="wedgeRectCallout">
                <a:avLst>
                  <a:gd name="adj1" fmla="val 49017"/>
                  <a:gd name="adj2" fmla="val 93305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/>
                  <a:t>目的関数</a:t>
                </a:r>
                <a:endParaRPr kumimoji="1" lang="en-US" altLang="ja-JP" sz="1200" dirty="0"/>
              </a:p>
              <a:p>
                <a:pPr algn="ctr"/>
                <a:r>
                  <a:rPr kumimoji="1" lang="en-US" altLang="ja-JP" sz="1100" dirty="0"/>
                  <a:t>h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eqArr>
                          <m:eqArrPr>
                            <m:ctrlPr>
                              <a:rPr kumimoji="1" lang="en-US" altLang="ja-JP" sz="11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11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kumimoji="1" lang="en-US" altLang="ja-JP" sz="11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eqArr>
                      </m:sub>
                    </m:sSub>
                    <m:r>
                      <a:rPr kumimoji="1" lang="en-US" altLang="ja-JP" sz="1100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ja-JP" sz="1100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kumimoji="1" lang="en-US" altLang="ja-JP" sz="1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11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kumimoji="1" lang="ja-JP" altLang="en-US" sz="1100" dirty="0"/>
              </a:p>
            </p:txBody>
          </p:sp>
        </mc:Choice>
        <mc:Fallback xmlns="">
          <p:sp>
            <p:nvSpPr>
              <p:cNvPr id="71" name="吹き出し: 四角形 70">
                <a:extLst>
                  <a:ext uri="{FF2B5EF4-FFF2-40B4-BE49-F238E27FC236}">
                    <a16:creationId xmlns:a16="http://schemas.microsoft.com/office/drawing/2014/main" id="{3953357B-A04D-4366-91FB-D49A1A3C9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060" y="1961241"/>
                <a:ext cx="1983582" cy="552680"/>
              </a:xfrm>
              <a:prstGeom prst="wedgeRectCallout">
                <a:avLst>
                  <a:gd name="adj1" fmla="val 49017"/>
                  <a:gd name="adj2" fmla="val 93305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DACC7D2-C633-4D1E-8F94-40B8F8DFC771}"/>
                  </a:ext>
                </a:extLst>
              </p:cNvPr>
              <p:cNvSpPr txBox="1"/>
              <p:nvPr/>
            </p:nvSpPr>
            <p:spPr>
              <a:xfrm rot="19545273">
                <a:off x="1692519" y="3768135"/>
                <a:ext cx="497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DACC7D2-C633-4D1E-8F94-40B8F8DFC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45273">
                <a:off x="1692519" y="3768135"/>
                <a:ext cx="497150" cy="369332"/>
              </a:xfrm>
              <a:prstGeom prst="rect">
                <a:avLst/>
              </a:prstGeom>
              <a:blipFill>
                <a:blip r:embed="rId12"/>
                <a:stretch>
                  <a:fillRect r="-38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DAD1FF51-0913-4298-B27F-EAFD4A3C7DFA}"/>
                  </a:ext>
                </a:extLst>
              </p:cNvPr>
              <p:cNvSpPr txBox="1"/>
              <p:nvPr/>
            </p:nvSpPr>
            <p:spPr>
              <a:xfrm rot="18473499">
                <a:off x="1641621" y="4765783"/>
                <a:ext cx="497150" cy="541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eqArr>
                            <m:eqArr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DAD1FF51-0913-4298-B27F-EAFD4A3C7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73499">
                <a:off x="1641621" y="4765783"/>
                <a:ext cx="497150" cy="54175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吹き出し: 四角形 73">
            <a:extLst>
              <a:ext uri="{FF2B5EF4-FFF2-40B4-BE49-F238E27FC236}">
                <a16:creationId xmlns:a16="http://schemas.microsoft.com/office/drawing/2014/main" id="{2B97E422-184E-41F0-BD66-D113CB3DA15A}"/>
              </a:ext>
            </a:extLst>
          </p:cNvPr>
          <p:cNvSpPr/>
          <p:nvPr/>
        </p:nvSpPr>
        <p:spPr>
          <a:xfrm>
            <a:off x="7478423" y="2358360"/>
            <a:ext cx="1750871" cy="609943"/>
          </a:xfrm>
          <a:prstGeom prst="wedgeRectCallout">
            <a:avLst>
              <a:gd name="adj1" fmla="val -60382"/>
              <a:gd name="adj2" fmla="val 9015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恒等関数</a:t>
            </a:r>
            <a:endParaRPr kumimoji="1" lang="en-US" altLang="ja-JP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ja-JP" sz="1200" dirty="0" err="1"/>
              <a:t>Softmax</a:t>
            </a:r>
            <a:r>
              <a:rPr lang="ja-JP" altLang="en-US" sz="1200" dirty="0"/>
              <a:t>など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1565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65" grpId="0"/>
      <p:bldP spid="66" grpId="0"/>
      <p:bldP spid="67" grpId="0"/>
      <p:bldP spid="68" grpId="0" animBg="1"/>
      <p:bldP spid="70" grpId="0"/>
      <p:bldP spid="71" grpId="0" animBg="1"/>
      <p:bldP spid="72" grpId="0"/>
      <p:bldP spid="73" grpId="0"/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83A0A-8D8C-4B9C-B52B-0F6D514B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LSTM 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B6985F-E57D-4069-BD74-D0C7F1F9B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372"/>
            <a:ext cx="10515601" cy="3817258"/>
          </a:xfrm>
        </p:spPr>
        <p:txBody>
          <a:bodyPr/>
          <a:lstStyle/>
          <a:p>
            <a:r>
              <a:rPr lang="ja-JP" altLang="en-US" dirty="0"/>
              <a:t>長・短期記憶というニューラルネットワークの層の一種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RNN</a:t>
            </a:r>
            <a:r>
              <a:rPr lang="ja-JP" altLang="en-US" dirty="0"/>
              <a:t>（再帰型 ニューラルネットワーク） を改良したもの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6089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2251</TotalTime>
  <Words>543</Words>
  <Application>Microsoft Office PowerPoint</Application>
  <PresentationFormat>ワイド画面</PresentationFormat>
  <Paragraphs>126</Paragraphs>
  <Slides>15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游ゴシック</vt:lpstr>
      <vt:lpstr>游ゴシック Light</vt:lpstr>
      <vt:lpstr>Arial</vt:lpstr>
      <vt:lpstr>Arial Black</vt:lpstr>
      <vt:lpstr>Cambria Math</vt:lpstr>
      <vt:lpstr>Office テーマ</vt:lpstr>
      <vt:lpstr>PowerPoint プレゼンテーション</vt:lpstr>
      <vt:lpstr>PowerPoint プレゼンテーション</vt:lpstr>
      <vt:lpstr>システムの構成</vt:lpstr>
      <vt:lpstr>使い方</vt:lpstr>
      <vt:lpstr>入力ページ上で短いメロディを入力</vt:lpstr>
      <vt:lpstr>3. 音楽を再生する</vt:lpstr>
      <vt:lpstr>AIについて</vt:lpstr>
      <vt:lpstr>NN (ニューラルネットワーク)について</vt:lpstr>
      <vt:lpstr>LSTM について</vt:lpstr>
      <vt:lpstr>RNNについて</vt:lpstr>
      <vt:lpstr>RNNについて</vt:lpstr>
      <vt:lpstr>LSTM (長・短期記憶)について</vt:lpstr>
      <vt:lpstr>AIについて</vt:lpstr>
      <vt:lpstr>現在の進捗状況 </vt:lpstr>
      <vt:lpstr>ご清聴ありがとうございました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 Composer</dc:title>
  <dc:creator>0118m</dc:creator>
  <cp:lastModifiedBy>吉川 孟志</cp:lastModifiedBy>
  <cp:revision>179</cp:revision>
  <dcterms:created xsi:type="dcterms:W3CDTF">2021-09-27T05:00:21Z</dcterms:created>
  <dcterms:modified xsi:type="dcterms:W3CDTF">2021-10-08T02:00:32Z</dcterms:modified>
</cp:coreProperties>
</file>