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9" r:id="rId2"/>
    <p:sldId id="307" r:id="rId3"/>
    <p:sldId id="260" r:id="rId4"/>
    <p:sldId id="276" r:id="rId5"/>
    <p:sldId id="298" r:id="rId6"/>
    <p:sldId id="283" r:id="rId7"/>
    <p:sldId id="312" r:id="rId8"/>
    <p:sldId id="313" r:id="rId9"/>
    <p:sldId id="295" r:id="rId10"/>
    <p:sldId id="296" r:id="rId11"/>
    <p:sldId id="308" r:id="rId12"/>
    <p:sldId id="266"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吉川 孟志" initials="吉川" lastIdx="4" clrIdx="0">
    <p:extLst>
      <p:ext uri="{19B8F6BF-5375-455C-9EA6-DF929625EA0E}">
        <p15:presenceInfo xmlns:p15="http://schemas.microsoft.com/office/powerpoint/2012/main" userId="S-1-5-21-4206470692-4146437883-2304300903-2492" providerId="AD"/>
      </p:ext>
    </p:extLst>
  </p:cmAuthor>
  <p:cmAuthor id="2" name="長島 光琉" initials="長島" lastIdx="2" clrIdx="1">
    <p:extLst>
      <p:ext uri="{19B8F6BF-5375-455C-9EA6-DF929625EA0E}">
        <p15:presenceInfo xmlns:p15="http://schemas.microsoft.com/office/powerpoint/2012/main" userId="S-1-5-21-4206470692-4146437883-2304300903-248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F2EB"/>
    <a:srgbClr val="ED7D31"/>
    <a:srgbClr val="4472C4"/>
    <a:srgbClr val="FF0066"/>
    <a:srgbClr val="FF0000"/>
    <a:srgbClr val="D5E8CC"/>
    <a:srgbClr val="70AD47"/>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92" autoAdjust="0"/>
    <p:restoredTop sz="86410" autoAdjust="0"/>
  </p:normalViewPr>
  <p:slideViewPr>
    <p:cSldViewPr snapToGrid="0">
      <p:cViewPr varScale="1">
        <p:scale>
          <a:sx n="99" d="100"/>
          <a:sy n="99" d="100"/>
        </p:scale>
        <p:origin x="228"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142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DD14C0-30A2-41E2-80FF-7762D8EFBBB5}"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kumimoji="1" lang="ja-JP" altLang="en-US"/>
        </a:p>
      </dgm:t>
    </dgm:pt>
    <dgm:pt modelId="{269AD6AD-28DD-4C98-9C4B-C848C5056550}" type="pres">
      <dgm:prSet presAssocID="{6EDD14C0-30A2-41E2-80FF-7762D8EFBBB5}" presName="Name0" presStyleCnt="0">
        <dgm:presLayoutVars>
          <dgm:dir/>
          <dgm:resizeHandles val="exact"/>
        </dgm:presLayoutVars>
      </dgm:prSet>
      <dgm:spPr/>
    </dgm:pt>
  </dgm:ptLst>
  <dgm:cxnLst>
    <dgm:cxn modelId="{A1E63FBA-2688-4614-850D-055F47218354}" type="presOf" srcId="{6EDD14C0-30A2-41E2-80FF-7762D8EFBBB5}" destId="{269AD6AD-28DD-4C98-9C4B-C848C5056550}" srcOrd="0"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DD14C0-30A2-41E2-80FF-7762D8EFBBB5}"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kumimoji="1" lang="ja-JP" altLang="en-US"/>
        </a:p>
      </dgm:t>
    </dgm:pt>
    <dgm:pt modelId="{269AD6AD-28DD-4C98-9C4B-C848C5056550}" type="pres">
      <dgm:prSet presAssocID="{6EDD14C0-30A2-41E2-80FF-7762D8EFBBB5}" presName="Name0" presStyleCnt="0">
        <dgm:presLayoutVars>
          <dgm:dir/>
          <dgm:resizeHandles val="exact"/>
        </dgm:presLayoutVars>
      </dgm:prSet>
      <dgm:spPr/>
    </dgm:pt>
  </dgm:ptLst>
  <dgm:cxnLst>
    <dgm:cxn modelId="{A1E63FBA-2688-4614-850D-055F47218354}" type="presOf" srcId="{6EDD14C0-30A2-41E2-80FF-7762D8EFBBB5}" destId="{269AD6AD-28DD-4C98-9C4B-C848C5056550}" srcOrd="0"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E7C3F7-5C92-45C1-81B6-3020317CA2CB}" type="datetimeFigureOut">
              <a:rPr kumimoji="1" lang="ja-JP" altLang="en-US" smtClean="0"/>
              <a:t>2022/2/21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808316-81CD-4B36-BDD1-D6460C124C29}" type="slidenum">
              <a:rPr kumimoji="1" lang="ja-JP" altLang="en-US" smtClean="0"/>
              <a:t>‹#›</a:t>
            </a:fld>
            <a:endParaRPr kumimoji="1" lang="ja-JP" altLang="en-US"/>
          </a:p>
        </p:txBody>
      </p:sp>
    </p:spTree>
    <p:extLst>
      <p:ext uri="{BB962C8B-B14F-4D97-AF65-F5344CB8AC3E}">
        <p14:creationId xmlns:p14="http://schemas.microsoft.com/office/powerpoint/2010/main" val="30678495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172.16.231.169/"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私たち</a:t>
            </a:r>
            <a:r>
              <a:rPr kumimoji="1" lang="en-US" altLang="ja-JP" dirty="0"/>
              <a:t>bit composer</a:t>
            </a:r>
            <a:r>
              <a:rPr kumimoji="1" lang="ja-JP" altLang="en-US" dirty="0"/>
              <a:t>の発表します。</a:t>
            </a:r>
            <a:endParaRPr kumimoji="1" lang="en-US" altLang="ja-JP" dirty="0"/>
          </a:p>
          <a:p>
            <a:endParaRPr kumimoji="1" lang="en-US" altLang="ja-JP" dirty="0"/>
          </a:p>
          <a:p>
            <a:r>
              <a:rPr kumimoji="1" lang="ja-JP" altLang="en-US" dirty="0"/>
              <a:t>発表前にアプリのリンクを事前に貼っておきます。</a:t>
            </a:r>
            <a:r>
              <a:rPr kumimoji="1" lang="en-US" altLang="ja-JP" sz="1200" b="0" dirty="0"/>
              <a:t>(YouTube Live</a:t>
            </a:r>
            <a:r>
              <a:rPr kumimoji="1" lang="ja-JP" altLang="en-US" sz="1200" b="0" dirty="0"/>
              <a:t>のとき</a:t>
            </a:r>
            <a:r>
              <a:rPr kumimoji="1" lang="en-US" altLang="ja-JP" sz="1200" b="0" dirty="0"/>
              <a:t>)</a:t>
            </a:r>
            <a:endParaRPr kumimoji="1" lang="en-US" altLang="ja-JP"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1" dirty="0">
                <a:hlinkClick r:id="rId3">
                  <a:extLst>
                    <a:ext uri="{A12FA001-AC4F-418D-AE19-62706E023703}">
                      <ahyp:hlinkClr xmlns:ahyp="http://schemas.microsoft.com/office/drawing/2018/hyperlinkcolor" val="tx"/>
                    </a:ext>
                  </a:extLst>
                </a:hlinkClick>
              </a:rPr>
              <a:t>http://172.16.231.169/</a:t>
            </a:r>
            <a:endParaRPr lang="en-US" altLang="ja-JP" sz="1200" b="1" dirty="0"/>
          </a:p>
          <a:p>
            <a:endParaRPr lang="en-US" altLang="ja-JP" sz="1200" b="1" dirty="0"/>
          </a:p>
          <a:p>
            <a:endParaRPr kumimoji="1" lang="en-US" altLang="ja-JP" sz="1200" b="1" dirty="0"/>
          </a:p>
          <a:p>
            <a:endParaRPr kumimoji="1" lang="ja-JP" altLang="en-US" dirty="0"/>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1</a:t>
            </a:fld>
            <a:endParaRPr kumimoji="1" lang="ja-JP" altLang="en-US"/>
          </a:p>
        </p:txBody>
      </p:sp>
    </p:spTree>
    <p:extLst>
      <p:ext uri="{BB962C8B-B14F-4D97-AF65-F5344CB8AC3E}">
        <p14:creationId xmlns:p14="http://schemas.microsoft.com/office/powerpoint/2010/main" val="32502413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a:t>上記の通り</a:t>
            </a:r>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10</a:t>
            </a:fld>
            <a:endParaRPr kumimoji="1" lang="ja-JP" altLang="en-US"/>
          </a:p>
        </p:txBody>
      </p:sp>
    </p:spTree>
    <p:extLst>
      <p:ext uri="{BB962C8B-B14F-4D97-AF65-F5344CB8AC3E}">
        <p14:creationId xmlns:p14="http://schemas.microsoft.com/office/powerpoint/2010/main" val="203302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上記の通り</a:t>
            </a:r>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11</a:t>
            </a:fld>
            <a:endParaRPr kumimoji="1" lang="ja-JP" altLang="en-US"/>
          </a:p>
        </p:txBody>
      </p:sp>
    </p:spTree>
    <p:extLst>
      <p:ext uri="{BB962C8B-B14F-4D97-AF65-F5344CB8AC3E}">
        <p14:creationId xmlns:p14="http://schemas.microsoft.com/office/powerpoint/2010/main" val="3058432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1" dirty="0"/>
              <a:t>ご清聴ありがとうございました</a:t>
            </a:r>
            <a:endParaRPr kumimoji="1" lang="ja-JP" altLang="en-US" dirty="0"/>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12</a:t>
            </a:fld>
            <a:endParaRPr kumimoji="1" lang="ja-JP" altLang="en-US"/>
          </a:p>
        </p:txBody>
      </p:sp>
    </p:spTree>
    <p:extLst>
      <p:ext uri="{BB962C8B-B14F-4D97-AF65-F5344CB8AC3E}">
        <p14:creationId xmlns:p14="http://schemas.microsoft.com/office/powerpoint/2010/main" val="895368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発表はこのように進行します。</a:t>
            </a:r>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2</a:t>
            </a:fld>
            <a:endParaRPr kumimoji="1" lang="ja-JP" altLang="en-US"/>
          </a:p>
        </p:txBody>
      </p:sp>
    </p:spTree>
    <p:extLst>
      <p:ext uri="{BB962C8B-B14F-4D97-AF65-F5344CB8AC3E}">
        <p14:creationId xmlns:p14="http://schemas.microsoft.com/office/powerpoint/2010/main" val="2022380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bit composer </a:t>
            </a:r>
            <a:r>
              <a:rPr kumimoji="1" lang="ja-JP" altLang="en-US" dirty="0"/>
              <a:t>とは</a:t>
            </a:r>
            <a:r>
              <a:rPr kumimoji="1" lang="en-US" altLang="ja-JP" dirty="0"/>
              <a:t>AI</a:t>
            </a:r>
            <a:r>
              <a:rPr kumimoji="1" lang="ja-JP" altLang="en-US" dirty="0"/>
              <a:t>を使ったゲーム音楽風の曲を作曲するアプリです。</a:t>
            </a:r>
            <a:r>
              <a:rPr kumimoji="1" lang="en-US" altLang="ja-JP" dirty="0"/>
              <a:t>(</a:t>
            </a:r>
            <a:r>
              <a:rPr kumimoji="1" lang="ja-JP" altLang="en-US" dirty="0"/>
              <a:t>クリック</a:t>
            </a:r>
            <a:r>
              <a:rPr kumimoji="1" lang="en-US" altLang="ja-JP" dirty="0"/>
              <a:t>)</a:t>
            </a:r>
          </a:p>
          <a:p>
            <a:r>
              <a:rPr kumimoji="1" lang="ja-JP" altLang="en-US" dirty="0"/>
              <a:t>ユーザがメロディを入力し、そのメロディの続きを</a:t>
            </a:r>
            <a:r>
              <a:rPr kumimoji="1" lang="en-US" altLang="ja-JP" dirty="0"/>
              <a:t>AI</a:t>
            </a:r>
            <a:r>
              <a:rPr kumimoji="1" lang="ja-JP" altLang="en-US" dirty="0"/>
              <a:t>が作曲します。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自動で作曲してくれるので音楽初心者でも簡単に作曲することが出来ます。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そして作曲した曲は音声ファイルと楽譜などの</a:t>
            </a:r>
            <a:r>
              <a:rPr kumimoji="1" lang="en-US" altLang="ja-JP" dirty="0"/>
              <a:t>4</a:t>
            </a:r>
            <a:r>
              <a:rPr kumimoji="1" lang="ja-JP" altLang="en-US" dirty="0" err="1"/>
              <a:t>つの</a:t>
            </a:r>
            <a:r>
              <a:rPr kumimoji="1" lang="ja-JP" altLang="en-US" dirty="0"/>
              <a:t>ファイルをダウンロードすることができます。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3</a:t>
            </a:fld>
            <a:endParaRPr kumimoji="1" lang="ja-JP" altLang="en-US"/>
          </a:p>
        </p:txBody>
      </p:sp>
    </p:spTree>
    <p:extLst>
      <p:ext uri="{BB962C8B-B14F-4D97-AF65-F5344CB8AC3E}">
        <p14:creationId xmlns:p14="http://schemas.microsoft.com/office/powerpoint/2010/main" val="3241431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システムの構成はこのようになっております。 </a:t>
            </a:r>
            <a:endParaRPr kumimoji="1" lang="en-US" altLang="ja-JP" dirty="0"/>
          </a:p>
          <a:p>
            <a:r>
              <a:rPr kumimoji="1" lang="ja-JP" altLang="en-US" dirty="0"/>
              <a:t>ユーザは</a:t>
            </a:r>
            <a:r>
              <a:rPr kumimoji="1" lang="en-US" altLang="ja-JP" dirty="0"/>
              <a:t>Web</a:t>
            </a:r>
            <a:r>
              <a:rPr kumimoji="1" lang="ja-JP" altLang="en-US" dirty="0"/>
              <a:t>にあるメロディ入力ページでメロディを入力します。 </a:t>
            </a:r>
            <a:endParaRPr kumimoji="1" lang="en-US" altLang="ja-JP" dirty="0"/>
          </a:p>
          <a:p>
            <a:r>
              <a:rPr kumimoji="1" lang="ja-JP" altLang="en-US" dirty="0"/>
              <a:t>メロディとテンポの情報をサーバに送信すると </a:t>
            </a:r>
            <a:r>
              <a:rPr kumimoji="1" lang="en-US" altLang="ja-JP" dirty="0"/>
              <a:t>Python</a:t>
            </a:r>
            <a:r>
              <a:rPr kumimoji="1" lang="ja-JP" altLang="en-US" dirty="0"/>
              <a:t>のプログラムで自動作曲をします。 </a:t>
            </a:r>
            <a:r>
              <a:rPr kumimoji="1" lang="en-US" altLang="ja-JP" dirty="0"/>
              <a:t>(</a:t>
            </a:r>
            <a:r>
              <a:rPr kumimoji="1" lang="ja-JP" altLang="en-US" dirty="0"/>
              <a:t>クリック</a:t>
            </a:r>
            <a:r>
              <a:rPr kumimoji="1" lang="en-US" altLang="ja-JP" dirty="0"/>
              <a:t>)</a:t>
            </a:r>
          </a:p>
          <a:p>
            <a:r>
              <a:rPr kumimoji="1" lang="ja-JP" altLang="en-US" dirty="0"/>
              <a:t>自動作曲とファイルの生成には</a:t>
            </a:r>
            <a:r>
              <a:rPr kumimoji="1" lang="en-US" altLang="ja-JP" dirty="0" err="1"/>
              <a:t>Tensorflow</a:t>
            </a:r>
            <a:r>
              <a:rPr kumimoji="1" lang="ja-JP" altLang="en-US" dirty="0"/>
              <a:t>や</a:t>
            </a:r>
            <a:r>
              <a:rPr kumimoji="1" lang="en-US" altLang="ja-JP" dirty="0"/>
              <a:t>music21</a:t>
            </a:r>
            <a:r>
              <a:rPr kumimoji="1" lang="ja-JP" altLang="en-US" dirty="0"/>
              <a:t>などのライブラリを使っています。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4</a:t>
            </a:fld>
            <a:endParaRPr kumimoji="1" lang="ja-JP" altLang="en-US"/>
          </a:p>
        </p:txBody>
      </p:sp>
    </p:spTree>
    <p:extLst>
      <p:ext uri="{BB962C8B-B14F-4D97-AF65-F5344CB8AC3E}">
        <p14:creationId xmlns:p14="http://schemas.microsoft.com/office/powerpoint/2010/main" val="810124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メロディ入力画面はこのようになっております。 </a:t>
            </a:r>
            <a:r>
              <a:rPr kumimoji="1" lang="en-US" altLang="ja-JP" dirty="0"/>
              <a:t>(</a:t>
            </a:r>
            <a:r>
              <a:rPr kumimoji="1" lang="ja-JP" altLang="en-US" dirty="0"/>
              <a:t>クリック</a:t>
            </a:r>
            <a:r>
              <a:rPr kumimoji="1" lang="en-US" altLang="ja-JP" dirty="0"/>
              <a:t>)</a:t>
            </a:r>
          </a:p>
          <a:p>
            <a:r>
              <a:rPr kumimoji="1" lang="ja-JP" altLang="en-US" dirty="0"/>
              <a:t>ピアノや楽譜などの</a:t>
            </a:r>
            <a:r>
              <a:rPr kumimoji="1" lang="en-US" altLang="ja-JP" dirty="0"/>
              <a:t>GUI</a:t>
            </a:r>
            <a:r>
              <a:rPr kumimoji="1" lang="ja-JP" altLang="en-US" dirty="0"/>
              <a:t>は</a:t>
            </a:r>
            <a:r>
              <a:rPr kumimoji="1" lang="en-US" altLang="ja-JP" dirty="0"/>
              <a:t>JavaScript</a:t>
            </a:r>
            <a:r>
              <a:rPr kumimoji="1" lang="ja-JP" altLang="en-US" dirty="0"/>
              <a:t>と</a:t>
            </a:r>
            <a:r>
              <a:rPr kumimoji="1" lang="en-US" altLang="ja-JP" dirty="0"/>
              <a:t>CSS</a:t>
            </a:r>
            <a:r>
              <a:rPr kumimoji="1" lang="ja-JP" altLang="en-US" dirty="0"/>
              <a:t>を使って実装しています。 </a:t>
            </a:r>
            <a:r>
              <a:rPr kumimoji="1" lang="en-US" altLang="ja-JP" dirty="0"/>
              <a:t>(</a:t>
            </a:r>
            <a:r>
              <a:rPr kumimoji="1" lang="ja-JP" altLang="en-US" dirty="0"/>
              <a:t>クリック</a:t>
            </a:r>
            <a:r>
              <a:rPr kumimoji="1" lang="en-US" altLang="ja-JP" dirty="0"/>
              <a:t>)</a:t>
            </a:r>
          </a:p>
          <a:p>
            <a:r>
              <a:rPr kumimoji="1" lang="ja-JP" altLang="en-US" dirty="0"/>
              <a:t>特に楽譜と入力したメロディを流す</a:t>
            </a:r>
            <a:r>
              <a:rPr kumimoji="1" lang="en-US" altLang="ja-JP" dirty="0"/>
              <a:t>GUI</a:t>
            </a:r>
            <a:r>
              <a:rPr kumimoji="1" lang="ja-JP" altLang="en-US" dirty="0"/>
              <a:t>は</a:t>
            </a:r>
            <a:r>
              <a:rPr kumimoji="1" lang="en-US" altLang="ja-JP" dirty="0" err="1"/>
              <a:t>abcjs</a:t>
            </a:r>
            <a:r>
              <a:rPr kumimoji="1" lang="ja-JP" altLang="en-US" dirty="0"/>
              <a:t>というオープンソースの</a:t>
            </a:r>
            <a:r>
              <a:rPr kumimoji="1" lang="en-US" altLang="ja-JP" dirty="0"/>
              <a:t>JavaScript</a:t>
            </a:r>
            <a:r>
              <a:rPr kumimoji="1" lang="ja-JP" altLang="en-US" dirty="0"/>
              <a:t>ライブラリを使用しています。</a:t>
            </a:r>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5</a:t>
            </a:fld>
            <a:endParaRPr kumimoji="1" lang="ja-JP" altLang="en-US"/>
          </a:p>
        </p:txBody>
      </p:sp>
    </p:spTree>
    <p:extLst>
      <p:ext uri="{BB962C8B-B14F-4D97-AF65-F5344CB8AC3E}">
        <p14:creationId xmlns:p14="http://schemas.microsoft.com/office/powerpoint/2010/main" val="2525734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a:t>次に自動作曲の方法について説明します。 </a:t>
            </a:r>
            <a:r>
              <a:rPr lang="en-US" altLang="ja-JP" sz="1200" dirty="0"/>
              <a:t>(</a:t>
            </a:r>
            <a:r>
              <a:rPr lang="ja-JP" altLang="en-US" sz="1200" dirty="0"/>
              <a:t>クリック</a:t>
            </a:r>
            <a:r>
              <a:rPr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リカレントニューラルネットワーク</a:t>
            </a:r>
            <a:r>
              <a:rPr lang="en-US" altLang="ja-JP" sz="1200" dirty="0"/>
              <a:t>(RNN)</a:t>
            </a:r>
            <a:r>
              <a:rPr lang="ja-JP" altLang="en-US" sz="1200" dirty="0"/>
              <a:t>を使った</a:t>
            </a:r>
            <a:r>
              <a:rPr lang="en-US" altLang="ja-JP" sz="1200" dirty="0"/>
              <a:t>AI</a:t>
            </a:r>
            <a:r>
              <a:rPr lang="ja-JP" altLang="en-US" sz="1200" dirty="0"/>
              <a:t>で作曲をします 。 </a:t>
            </a:r>
            <a:r>
              <a:rPr lang="en-US" altLang="ja-JP" sz="1200" dirty="0"/>
              <a:t>(</a:t>
            </a:r>
            <a:r>
              <a:rPr lang="ja-JP" altLang="en-US" sz="1200" dirty="0"/>
              <a:t>クリック</a:t>
            </a:r>
            <a:r>
              <a:rPr lang="en-US" altLang="ja-JP" sz="1200" dirty="0"/>
              <a:t>)</a:t>
            </a:r>
          </a:p>
          <a:p>
            <a:r>
              <a:rPr lang="en-US" altLang="ja-JP" sz="1200" dirty="0"/>
              <a:t>RNN</a:t>
            </a:r>
            <a:r>
              <a:rPr lang="ja-JP" altLang="en-US" sz="1200" dirty="0"/>
              <a:t>は時系列ごとにデータを出力することが特徴です。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t>x</a:t>
            </a:r>
            <a:r>
              <a:rPr lang="ja-JP" altLang="en-US" sz="1200" dirty="0"/>
              <a:t>は入力 </a:t>
            </a:r>
            <a:r>
              <a:rPr lang="en-US" altLang="ja-JP" sz="1200" dirty="0"/>
              <a:t>y</a:t>
            </a:r>
            <a:r>
              <a:rPr lang="ja-JP" altLang="en-US" sz="1200" dirty="0"/>
              <a:t>は出力 </a:t>
            </a:r>
            <a:r>
              <a:rPr lang="en-US" altLang="ja-JP" sz="1200" dirty="0"/>
              <a:t>h</a:t>
            </a:r>
            <a:r>
              <a:rPr lang="ja-JP" altLang="en-US" sz="1200" dirty="0"/>
              <a:t>はその出力を覚える記憶です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ある時点での出力を入力とするのと記憶につなげていきながら予測をします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自然言語処理の予測でよく使われます。</a:t>
            </a:r>
            <a:endParaRPr lang="en-US" altLang="ja-JP" sz="1200" dirty="0"/>
          </a:p>
          <a:p>
            <a:r>
              <a:rPr lang="ja-JP" altLang="en-US" sz="1200" dirty="0"/>
              <a:t>出力を記憶としてつなげていきながら音の予測をしていきます。</a:t>
            </a:r>
            <a:endParaRPr lang="en-US" altLang="ja-JP" sz="1200" dirty="0"/>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6</a:t>
            </a:fld>
            <a:endParaRPr kumimoji="1" lang="ja-JP" altLang="en-US"/>
          </a:p>
        </p:txBody>
      </p:sp>
    </p:spTree>
    <p:extLst>
      <p:ext uri="{BB962C8B-B14F-4D97-AF65-F5344CB8AC3E}">
        <p14:creationId xmlns:p14="http://schemas.microsoft.com/office/powerpoint/2010/main" val="3280372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ユーザのメロディから自動作曲する仕組みを解説します。 </a:t>
            </a:r>
            <a:r>
              <a:rPr kumimoji="1" lang="en-US" altLang="ja-JP" dirty="0"/>
              <a:t>(</a:t>
            </a:r>
            <a:r>
              <a:rPr kumimoji="1" lang="ja-JP" altLang="en-US" dirty="0"/>
              <a:t>クリック</a:t>
            </a:r>
            <a:r>
              <a:rPr kumimoji="1" lang="en-US" altLang="ja-JP" dirty="0"/>
              <a:t>)</a:t>
            </a:r>
          </a:p>
          <a:p>
            <a:r>
              <a:rPr kumimoji="1" lang="ja-JP" altLang="en-US" dirty="0"/>
              <a:t>入力した音程を表す文字列から </a:t>
            </a:r>
            <a:r>
              <a:rPr kumimoji="1" lang="en-US" altLang="ja-JP" dirty="0"/>
              <a:t>(</a:t>
            </a:r>
            <a:r>
              <a:rPr kumimoji="1" lang="ja-JP" altLang="en-US" dirty="0"/>
              <a:t>クリック</a:t>
            </a:r>
            <a:r>
              <a:rPr kumimoji="1" lang="en-US" altLang="ja-JP" dirty="0"/>
              <a:t>)</a:t>
            </a:r>
          </a:p>
          <a:p>
            <a:r>
              <a:rPr kumimoji="1" lang="ja-JP" altLang="en-US" dirty="0"/>
              <a:t>音の種類を表すよう数値を割り当てます </a:t>
            </a:r>
            <a:r>
              <a:rPr kumimoji="1" lang="en-US" altLang="ja-JP" dirty="0"/>
              <a:t>(</a:t>
            </a:r>
            <a:r>
              <a:rPr kumimoji="1" lang="ja-JP" altLang="en-US" dirty="0"/>
              <a:t>クリック</a:t>
            </a:r>
            <a:r>
              <a:rPr kumimoji="1" lang="en-US" altLang="ja-JP" dirty="0"/>
              <a:t>)</a:t>
            </a:r>
          </a:p>
          <a:p>
            <a:r>
              <a:rPr kumimoji="1" lang="ja-JP" altLang="en-US" dirty="0"/>
              <a:t>数値にしたデータをディープニューラルネットワークに入力します。 </a:t>
            </a:r>
            <a:endParaRPr kumimoji="1" lang="en-US" altLang="ja-JP" dirty="0"/>
          </a:p>
          <a:p>
            <a:r>
              <a:rPr kumimoji="1" lang="en-US" altLang="ja-JP" dirty="0"/>
              <a:t>DNN</a:t>
            </a:r>
            <a:r>
              <a:rPr kumimoji="1" lang="ja-JP" altLang="en-US" dirty="0"/>
              <a:t>は</a:t>
            </a:r>
            <a:r>
              <a:rPr kumimoji="1" lang="en-US" altLang="ja-JP" dirty="0" err="1"/>
              <a:t>Tensorflow</a:t>
            </a:r>
            <a:r>
              <a:rPr kumimoji="1" lang="ja-JP" altLang="en-US" dirty="0"/>
              <a:t>を用いて実装しており </a:t>
            </a:r>
            <a:r>
              <a:rPr kumimoji="1" lang="en-US" altLang="ja-JP" dirty="0"/>
              <a:t>(</a:t>
            </a:r>
            <a:r>
              <a:rPr kumimoji="1" lang="ja-JP" altLang="en-US" dirty="0"/>
              <a:t>クリック</a:t>
            </a:r>
            <a:r>
              <a:rPr kumimoji="1" lang="en-US" altLang="ja-JP" dirty="0"/>
              <a:t>)</a:t>
            </a:r>
          </a:p>
          <a:p>
            <a:r>
              <a:rPr kumimoji="1" lang="en-US" altLang="ja-JP" dirty="0"/>
              <a:t>RNN</a:t>
            </a:r>
            <a:r>
              <a:rPr kumimoji="1" lang="ja-JP" altLang="en-US" dirty="0"/>
              <a:t>の一種である</a:t>
            </a:r>
            <a:r>
              <a:rPr kumimoji="1" lang="en-US" altLang="ja-JP" dirty="0"/>
              <a:t>LSTM3</a:t>
            </a:r>
            <a:r>
              <a:rPr kumimoji="1" lang="ja-JP" altLang="en-US" dirty="0"/>
              <a:t>層と全結合層を組み合わせたネットワークから </a:t>
            </a:r>
            <a:r>
              <a:rPr kumimoji="1" lang="en-US" altLang="ja-JP" dirty="0"/>
              <a:t>(</a:t>
            </a:r>
            <a:r>
              <a:rPr kumimoji="1" lang="ja-JP" altLang="en-US" dirty="0"/>
              <a:t>クリック</a:t>
            </a:r>
            <a:r>
              <a:rPr kumimoji="1" lang="en-US" altLang="ja-JP" dirty="0"/>
              <a:t>)</a:t>
            </a:r>
          </a:p>
          <a:p>
            <a:r>
              <a:rPr kumimoji="1" lang="ja-JP" altLang="en-US" dirty="0"/>
              <a:t>ソフトマックス関数で音を予測して生成します </a:t>
            </a:r>
            <a:r>
              <a:rPr kumimoji="1" lang="en-US" altLang="ja-JP" dirty="0"/>
              <a:t>(</a:t>
            </a:r>
            <a:r>
              <a:rPr kumimoji="1" lang="ja-JP" altLang="en-US" dirty="0"/>
              <a:t>クリック</a:t>
            </a:r>
            <a:r>
              <a:rPr kumimoji="1" lang="en-US" altLang="ja-JP" dirty="0"/>
              <a:t>)</a:t>
            </a:r>
          </a:p>
          <a:p>
            <a:r>
              <a:rPr kumimoji="1" lang="en-US" altLang="ja-JP" dirty="0"/>
              <a:t>SoftMax</a:t>
            </a:r>
            <a:r>
              <a:rPr kumimoji="1" lang="ja-JP" altLang="en-US" dirty="0"/>
              <a:t>関数から出力される音程はピアノの音程と</a:t>
            </a:r>
            <a:r>
              <a:rPr kumimoji="1" lang="en-US" altLang="ja-JP" dirty="0"/>
              <a:t>AI</a:t>
            </a:r>
            <a:r>
              <a:rPr kumimoji="1" lang="ja-JP" altLang="en-US" dirty="0"/>
              <a:t>にゲーム音楽を学習させたときに得た音程の中から選びます。</a:t>
            </a:r>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7</a:t>
            </a:fld>
            <a:endParaRPr kumimoji="1" lang="ja-JP" altLang="en-US"/>
          </a:p>
        </p:txBody>
      </p:sp>
    </p:spTree>
    <p:extLst>
      <p:ext uri="{BB962C8B-B14F-4D97-AF65-F5344CB8AC3E}">
        <p14:creationId xmlns:p14="http://schemas.microsoft.com/office/powerpoint/2010/main" val="2653831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生成した音程と四分音符や二分音符等の音の長さから</a:t>
            </a:r>
            <a:r>
              <a:rPr kumimoji="1" lang="en-US" altLang="ja-JP" dirty="0"/>
              <a:t>(</a:t>
            </a:r>
            <a:r>
              <a:rPr kumimoji="1" lang="ja-JP" altLang="en-US" dirty="0"/>
              <a:t>クリック</a:t>
            </a:r>
            <a:r>
              <a:rPr kumimoji="1" lang="en-US" altLang="ja-JP" dirty="0"/>
              <a:t>)</a:t>
            </a:r>
          </a:p>
          <a:p>
            <a:r>
              <a:rPr kumimoji="1" lang="ja-JP" altLang="en-US" dirty="0"/>
              <a:t>曲のテンポを適用して</a:t>
            </a:r>
            <a:r>
              <a:rPr kumimoji="1" lang="en-US" altLang="ja-JP" dirty="0"/>
              <a:t>music21</a:t>
            </a:r>
            <a:r>
              <a:rPr kumimoji="1" lang="ja-JP" altLang="en-US" dirty="0"/>
              <a:t>で</a:t>
            </a:r>
            <a:r>
              <a:rPr kumimoji="1" lang="en-US" altLang="ja-JP" dirty="0"/>
              <a:t>MIDI</a:t>
            </a:r>
            <a:r>
              <a:rPr kumimoji="1" lang="ja-JP" altLang="en-US" dirty="0"/>
              <a:t>ファイルと楽譜の</a:t>
            </a:r>
            <a:r>
              <a:rPr kumimoji="1" lang="en-US" altLang="ja-JP" dirty="0" err="1"/>
              <a:t>png</a:t>
            </a:r>
            <a:r>
              <a:rPr kumimoji="1" lang="ja-JP" altLang="en-US" dirty="0"/>
              <a:t>に変換します。</a:t>
            </a:r>
            <a:r>
              <a:rPr kumimoji="1" lang="en-US" altLang="ja-JP" dirty="0"/>
              <a:t>(</a:t>
            </a:r>
            <a:r>
              <a:rPr kumimoji="1" lang="ja-JP" altLang="en-US" dirty="0"/>
              <a:t>クリック</a:t>
            </a:r>
            <a:r>
              <a:rPr kumimoji="1" lang="en-US" altLang="ja-JP" dirty="0"/>
              <a:t>)</a:t>
            </a:r>
          </a:p>
          <a:p>
            <a:r>
              <a:rPr kumimoji="1" lang="ja-JP" altLang="en-US" dirty="0"/>
              <a:t>生成した</a:t>
            </a:r>
            <a:r>
              <a:rPr kumimoji="1" lang="en-US" altLang="ja-JP" dirty="0"/>
              <a:t>MIDI</a:t>
            </a:r>
            <a:r>
              <a:rPr kumimoji="1" lang="ja-JP" altLang="en-US" dirty="0"/>
              <a:t>ファイルから</a:t>
            </a:r>
            <a:r>
              <a:rPr kumimoji="1" lang="en-US" altLang="ja-JP" dirty="0" err="1"/>
              <a:t>FluidSynth</a:t>
            </a:r>
            <a:r>
              <a:rPr kumimoji="1" lang="ja-JP" altLang="en-US" dirty="0"/>
              <a:t>を使用して音声ファイルを作成します</a:t>
            </a:r>
            <a:endParaRPr kumimoji="1" lang="en-US" altLang="ja-JP" dirty="0"/>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8</a:t>
            </a:fld>
            <a:endParaRPr kumimoji="1" lang="ja-JP" altLang="en-US"/>
          </a:p>
        </p:txBody>
      </p:sp>
    </p:spTree>
    <p:extLst>
      <p:ext uri="{BB962C8B-B14F-4D97-AF65-F5344CB8AC3E}">
        <p14:creationId xmlns:p14="http://schemas.microsoft.com/office/powerpoint/2010/main" val="853721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タイトルページの作曲ボタンをクリックしてメロディ入力画面に移ります</a:t>
            </a:r>
            <a:endParaRPr kumimoji="1" lang="en-US" altLang="ja-JP" dirty="0"/>
          </a:p>
          <a:p>
            <a:r>
              <a:rPr kumimoji="1" lang="ja-JP" altLang="en-US" dirty="0"/>
              <a:t>真ん中のピアノからメロディを入力していきます。</a:t>
            </a:r>
            <a:endParaRPr kumimoji="1" lang="en-US" altLang="ja-JP" dirty="0"/>
          </a:p>
          <a:p>
            <a:r>
              <a:rPr kumimoji="1" lang="ja-JP" altLang="en-US" dirty="0"/>
              <a:t>鍵盤にある文字とキーが対応しています。</a:t>
            </a:r>
            <a:endParaRPr kumimoji="1" lang="en-US" altLang="ja-JP" dirty="0"/>
          </a:p>
          <a:p>
            <a:r>
              <a:rPr kumimoji="1" lang="ja-JP" altLang="en-US" dirty="0"/>
              <a:t>マウスでピアノをクリックすることもできますが、</a:t>
            </a:r>
            <a:endParaRPr kumimoji="1" lang="en-US" altLang="ja-JP" dirty="0"/>
          </a:p>
          <a:p>
            <a:r>
              <a:rPr kumimoji="1" lang="ja-JP" altLang="en-US" dirty="0"/>
              <a:t>メロディを入力するには</a:t>
            </a:r>
            <a:r>
              <a:rPr kumimoji="1" lang="en-US" altLang="ja-JP" dirty="0"/>
              <a:t>pc</a:t>
            </a:r>
            <a:r>
              <a:rPr kumimoji="1" lang="ja-JP" altLang="en-US" dirty="0"/>
              <a:t>のキーボードを使って入力してください。</a:t>
            </a:r>
            <a:endParaRPr kumimoji="1" lang="en-US" altLang="ja-JP" dirty="0"/>
          </a:p>
          <a:p>
            <a:r>
              <a:rPr kumimoji="1" lang="ja-JP" altLang="en-US" dirty="0"/>
              <a:t>左下にあるボタンで入力する音価を変えることができ、さらに左にあるボックスからテンポを変えることができます。</a:t>
            </a:r>
            <a:endParaRPr kumimoji="1" lang="en-US" altLang="ja-JP" dirty="0"/>
          </a:p>
          <a:p>
            <a:r>
              <a:rPr kumimoji="1" lang="ja-JP" altLang="en-US" dirty="0"/>
              <a:t>しかし現時点ではすぐにテンポが適用されないので適当なキーをおして適用させてください</a:t>
            </a:r>
            <a:endParaRPr kumimoji="1" lang="en-US" altLang="ja-JP" dirty="0"/>
          </a:p>
          <a:p>
            <a:r>
              <a:rPr kumimoji="1" lang="ja-JP" altLang="en-US" dirty="0"/>
              <a:t>メロディを入力していくうちに楽譜がはみ出してしまいますので、楽譜をマウスでスクロールしてください。</a:t>
            </a:r>
            <a:endParaRPr kumimoji="1" lang="en-US" altLang="ja-JP" dirty="0"/>
          </a:p>
          <a:p>
            <a:r>
              <a:rPr kumimoji="1" lang="ja-JP" altLang="en-US" dirty="0"/>
              <a:t>ピアノの下にある</a:t>
            </a:r>
            <a:r>
              <a:rPr kumimoji="1" lang="en-US" altLang="ja-JP" dirty="0"/>
              <a:t>audio</a:t>
            </a:r>
            <a:r>
              <a:rPr kumimoji="1" lang="ja-JP" altLang="en-US" dirty="0"/>
              <a:t>インターフェースで入力したメロディを聴けます。</a:t>
            </a:r>
            <a:endParaRPr kumimoji="1" lang="en-US" altLang="ja-JP" dirty="0"/>
          </a:p>
          <a:p>
            <a:r>
              <a:rPr kumimoji="1" lang="ja-JP" altLang="en-US" dirty="0"/>
              <a:t>送信ボタンを押すと入力したメロディから</a:t>
            </a:r>
            <a:r>
              <a:rPr kumimoji="1" lang="en-US" altLang="ja-JP" dirty="0"/>
              <a:t>1</a:t>
            </a:r>
            <a:r>
              <a:rPr kumimoji="1" lang="ja-JP" altLang="en-US" dirty="0"/>
              <a:t>分ほどの曲を作ります。</a:t>
            </a:r>
            <a:endParaRPr kumimoji="1" lang="en-US" altLang="ja-JP" dirty="0"/>
          </a:p>
          <a:p>
            <a:r>
              <a:rPr kumimoji="1" lang="ja-JP" altLang="en-US" dirty="0"/>
              <a:t>しばらく待つと画面が移り変わります。</a:t>
            </a:r>
            <a:endParaRPr kumimoji="1" lang="en-US" altLang="ja-JP" dirty="0"/>
          </a:p>
          <a:p>
            <a:r>
              <a:rPr kumimoji="1" lang="ja-JP" altLang="en-US" dirty="0"/>
              <a:t>この画面では作った曲と楽譜を様々なファイル形式でダウンロードできます。</a:t>
            </a:r>
            <a:endParaRPr kumimoji="1" lang="en-US" altLang="ja-JP" dirty="0"/>
          </a:p>
          <a:p>
            <a:r>
              <a:rPr kumimoji="1" lang="ja-JP" altLang="en-US" dirty="0"/>
              <a:t>戻るボタンをおすとメロディ入力画面に戻ります。</a:t>
            </a:r>
            <a:endParaRPr kumimoji="1" lang="en-US" altLang="ja-JP" dirty="0"/>
          </a:p>
          <a:p>
            <a:r>
              <a:rPr kumimoji="1" lang="ja-JP" altLang="en-US" dirty="0"/>
              <a:t>以上でデモンストレーションを終わります。</a:t>
            </a:r>
            <a:endParaRPr kumimoji="1" lang="en-US" altLang="ja-JP" dirty="0"/>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9</a:t>
            </a:fld>
            <a:endParaRPr kumimoji="1" lang="ja-JP" altLang="en-US"/>
          </a:p>
        </p:txBody>
      </p:sp>
    </p:spTree>
    <p:extLst>
      <p:ext uri="{BB962C8B-B14F-4D97-AF65-F5344CB8AC3E}">
        <p14:creationId xmlns:p14="http://schemas.microsoft.com/office/powerpoint/2010/main" val="3836402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C50D3B-3CE7-409B-AA8F-2C5A1592CE8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70284BD-26A3-4C54-A875-F4D5F379AC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B1AA708-5DDF-4C3C-A4F2-7A697011D8B0}"/>
              </a:ext>
            </a:extLst>
          </p:cNvPr>
          <p:cNvSpPr>
            <a:spLocks noGrp="1"/>
          </p:cNvSpPr>
          <p:nvPr>
            <p:ph type="dt" sz="half" idx="10"/>
          </p:nvPr>
        </p:nvSpPr>
        <p:spPr/>
        <p:txBody>
          <a:bodyPr/>
          <a:lstStyle/>
          <a:p>
            <a:fld id="{4A6B28F3-BB62-4EA0-99DF-EF5932BC4FCF}" type="datetimeFigureOut">
              <a:rPr kumimoji="1" lang="ja-JP" altLang="en-US" smtClean="0"/>
              <a:t>2022/2/21</a:t>
            </a:fld>
            <a:endParaRPr kumimoji="1" lang="ja-JP" altLang="en-US"/>
          </a:p>
        </p:txBody>
      </p:sp>
      <p:sp>
        <p:nvSpPr>
          <p:cNvPr id="5" name="フッター プレースホルダー 4">
            <a:extLst>
              <a:ext uri="{FF2B5EF4-FFF2-40B4-BE49-F238E27FC236}">
                <a16:creationId xmlns:a16="http://schemas.microsoft.com/office/drawing/2014/main" id="{D49B66A9-E4E1-4E63-AE72-721196E899A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5AB7561-DCF0-4567-9045-F6CE3D744C1D}"/>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27311084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C4ECF0-49CE-4F49-8F22-2BE9483CA8F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98C2499-11ED-4AD8-9F83-CC98B075B4C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3C3339D-41AF-4092-B587-3634E5AF3B89}"/>
              </a:ext>
            </a:extLst>
          </p:cNvPr>
          <p:cNvSpPr>
            <a:spLocks noGrp="1"/>
          </p:cNvSpPr>
          <p:nvPr>
            <p:ph type="dt" sz="half" idx="10"/>
          </p:nvPr>
        </p:nvSpPr>
        <p:spPr/>
        <p:txBody>
          <a:bodyPr/>
          <a:lstStyle/>
          <a:p>
            <a:fld id="{4A6B28F3-BB62-4EA0-99DF-EF5932BC4FCF}" type="datetimeFigureOut">
              <a:rPr kumimoji="1" lang="ja-JP" altLang="en-US" smtClean="0"/>
              <a:t>2022/2/21</a:t>
            </a:fld>
            <a:endParaRPr kumimoji="1" lang="ja-JP" altLang="en-US"/>
          </a:p>
        </p:txBody>
      </p:sp>
      <p:sp>
        <p:nvSpPr>
          <p:cNvPr id="5" name="フッター プレースホルダー 4">
            <a:extLst>
              <a:ext uri="{FF2B5EF4-FFF2-40B4-BE49-F238E27FC236}">
                <a16:creationId xmlns:a16="http://schemas.microsoft.com/office/drawing/2014/main" id="{6F54B73C-13CE-4904-B121-B6E212A4639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0417CAB-5F42-4B4B-9C9B-E26540F49F7E}"/>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16130272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594DBBD-D62F-4633-9945-743B37BE6E5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C1021CA-1942-4E1F-8775-EC32883482F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165640-6B86-4BD0-B85A-F6271360F522}"/>
              </a:ext>
            </a:extLst>
          </p:cNvPr>
          <p:cNvSpPr>
            <a:spLocks noGrp="1"/>
          </p:cNvSpPr>
          <p:nvPr>
            <p:ph type="dt" sz="half" idx="10"/>
          </p:nvPr>
        </p:nvSpPr>
        <p:spPr/>
        <p:txBody>
          <a:bodyPr/>
          <a:lstStyle/>
          <a:p>
            <a:fld id="{4A6B28F3-BB62-4EA0-99DF-EF5932BC4FCF}" type="datetimeFigureOut">
              <a:rPr kumimoji="1" lang="ja-JP" altLang="en-US" smtClean="0"/>
              <a:t>2022/2/21</a:t>
            </a:fld>
            <a:endParaRPr kumimoji="1" lang="ja-JP" altLang="en-US"/>
          </a:p>
        </p:txBody>
      </p:sp>
      <p:sp>
        <p:nvSpPr>
          <p:cNvPr id="5" name="フッター プレースホルダー 4">
            <a:extLst>
              <a:ext uri="{FF2B5EF4-FFF2-40B4-BE49-F238E27FC236}">
                <a16:creationId xmlns:a16="http://schemas.microsoft.com/office/drawing/2014/main" id="{F62E95DE-469B-4D38-9210-41E2B92C2E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ADE2F70-3EBC-4139-8ED7-56D9CA464FE7}"/>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3340875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2AE5DF-1154-41F0-A209-9B18E6CF602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E69D7FE-A350-4ABE-AF60-814E333266C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8066FC9-CA48-4354-A2A8-E888E04F6926}"/>
              </a:ext>
            </a:extLst>
          </p:cNvPr>
          <p:cNvSpPr>
            <a:spLocks noGrp="1"/>
          </p:cNvSpPr>
          <p:nvPr>
            <p:ph type="dt" sz="half" idx="10"/>
          </p:nvPr>
        </p:nvSpPr>
        <p:spPr/>
        <p:txBody>
          <a:bodyPr/>
          <a:lstStyle/>
          <a:p>
            <a:fld id="{4A6B28F3-BB62-4EA0-99DF-EF5932BC4FCF}" type="datetimeFigureOut">
              <a:rPr kumimoji="1" lang="ja-JP" altLang="en-US" smtClean="0"/>
              <a:t>2022/2/21</a:t>
            </a:fld>
            <a:endParaRPr kumimoji="1" lang="ja-JP" altLang="en-US"/>
          </a:p>
        </p:txBody>
      </p:sp>
      <p:sp>
        <p:nvSpPr>
          <p:cNvPr id="5" name="フッター プレースホルダー 4">
            <a:extLst>
              <a:ext uri="{FF2B5EF4-FFF2-40B4-BE49-F238E27FC236}">
                <a16:creationId xmlns:a16="http://schemas.microsoft.com/office/drawing/2014/main" id="{5E352B8B-BF25-4E15-B6DC-3E507B7CB9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6014E1-1484-4C27-82CA-89207094CADF}"/>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10397914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9499E4-232B-4151-B941-112DFECCE5E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66E92F8-C641-43EB-87C6-5E18BDEC5E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C32853B-3EF0-4D33-B7AC-4667D621FB66}"/>
              </a:ext>
            </a:extLst>
          </p:cNvPr>
          <p:cNvSpPr>
            <a:spLocks noGrp="1"/>
          </p:cNvSpPr>
          <p:nvPr>
            <p:ph type="dt" sz="half" idx="10"/>
          </p:nvPr>
        </p:nvSpPr>
        <p:spPr/>
        <p:txBody>
          <a:bodyPr/>
          <a:lstStyle/>
          <a:p>
            <a:fld id="{4A6B28F3-BB62-4EA0-99DF-EF5932BC4FCF}" type="datetimeFigureOut">
              <a:rPr kumimoji="1" lang="ja-JP" altLang="en-US" smtClean="0"/>
              <a:t>2022/2/21</a:t>
            </a:fld>
            <a:endParaRPr kumimoji="1" lang="ja-JP" altLang="en-US"/>
          </a:p>
        </p:txBody>
      </p:sp>
      <p:sp>
        <p:nvSpPr>
          <p:cNvPr id="5" name="フッター プレースホルダー 4">
            <a:extLst>
              <a:ext uri="{FF2B5EF4-FFF2-40B4-BE49-F238E27FC236}">
                <a16:creationId xmlns:a16="http://schemas.microsoft.com/office/drawing/2014/main" id="{103FF07C-14AF-4656-8063-3050FBFF49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C1B8801-7250-4C8F-95A0-D929747C99B6}"/>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41685280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C6114A-D914-46B0-9604-B594BDD892F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B68CFE-F2AE-436D-A7E7-7D32FE847E1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3369CBB-72CD-4199-96D0-CD235134EDC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7A3D94F-8854-48B6-B204-6DB9B0AA2AEE}"/>
              </a:ext>
            </a:extLst>
          </p:cNvPr>
          <p:cNvSpPr>
            <a:spLocks noGrp="1"/>
          </p:cNvSpPr>
          <p:nvPr>
            <p:ph type="dt" sz="half" idx="10"/>
          </p:nvPr>
        </p:nvSpPr>
        <p:spPr/>
        <p:txBody>
          <a:bodyPr/>
          <a:lstStyle/>
          <a:p>
            <a:fld id="{4A6B28F3-BB62-4EA0-99DF-EF5932BC4FCF}" type="datetimeFigureOut">
              <a:rPr kumimoji="1" lang="ja-JP" altLang="en-US" smtClean="0"/>
              <a:t>2022/2/21</a:t>
            </a:fld>
            <a:endParaRPr kumimoji="1" lang="ja-JP" altLang="en-US"/>
          </a:p>
        </p:txBody>
      </p:sp>
      <p:sp>
        <p:nvSpPr>
          <p:cNvPr id="6" name="フッター プレースホルダー 5">
            <a:extLst>
              <a:ext uri="{FF2B5EF4-FFF2-40B4-BE49-F238E27FC236}">
                <a16:creationId xmlns:a16="http://schemas.microsoft.com/office/drawing/2014/main" id="{DE2FFA91-C733-484F-85E1-A86EB31F624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43505BD-9488-4DD3-A0E9-A546E889C500}"/>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35027508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631888-B9A0-401C-A446-B29E2929433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E14A78E-B742-460F-A863-E08104B08E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AEF71A6-CFE2-4EEB-9798-C933DDCD03C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A02CD2F-C198-4E6E-ADDF-8D13F3728A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1BF5680-809D-4DBD-9100-EEF3F6ED07E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05892CA-392E-4981-81EB-79EDF2FAE421}"/>
              </a:ext>
            </a:extLst>
          </p:cNvPr>
          <p:cNvSpPr>
            <a:spLocks noGrp="1"/>
          </p:cNvSpPr>
          <p:nvPr>
            <p:ph type="dt" sz="half" idx="10"/>
          </p:nvPr>
        </p:nvSpPr>
        <p:spPr/>
        <p:txBody>
          <a:bodyPr/>
          <a:lstStyle/>
          <a:p>
            <a:fld id="{4A6B28F3-BB62-4EA0-99DF-EF5932BC4FCF}" type="datetimeFigureOut">
              <a:rPr kumimoji="1" lang="ja-JP" altLang="en-US" smtClean="0"/>
              <a:t>2022/2/21</a:t>
            </a:fld>
            <a:endParaRPr kumimoji="1" lang="ja-JP" altLang="en-US"/>
          </a:p>
        </p:txBody>
      </p:sp>
      <p:sp>
        <p:nvSpPr>
          <p:cNvPr id="8" name="フッター プレースホルダー 7">
            <a:extLst>
              <a:ext uri="{FF2B5EF4-FFF2-40B4-BE49-F238E27FC236}">
                <a16:creationId xmlns:a16="http://schemas.microsoft.com/office/drawing/2014/main" id="{5BEDDAE1-46FC-406F-B0A0-B150FEAF1EA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5357B3C-3388-4768-8A4E-EE95EFACE681}"/>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31069668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1446DC-ED15-421C-91C4-472DFEC6002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A88A274-CCED-4379-A370-352A4F6F0A85}"/>
              </a:ext>
            </a:extLst>
          </p:cNvPr>
          <p:cNvSpPr>
            <a:spLocks noGrp="1"/>
          </p:cNvSpPr>
          <p:nvPr>
            <p:ph type="dt" sz="half" idx="10"/>
          </p:nvPr>
        </p:nvSpPr>
        <p:spPr/>
        <p:txBody>
          <a:bodyPr/>
          <a:lstStyle/>
          <a:p>
            <a:fld id="{4A6B28F3-BB62-4EA0-99DF-EF5932BC4FCF}" type="datetimeFigureOut">
              <a:rPr kumimoji="1" lang="ja-JP" altLang="en-US" smtClean="0"/>
              <a:t>2022/2/21</a:t>
            </a:fld>
            <a:endParaRPr kumimoji="1" lang="ja-JP" altLang="en-US"/>
          </a:p>
        </p:txBody>
      </p:sp>
      <p:sp>
        <p:nvSpPr>
          <p:cNvPr id="4" name="フッター プレースホルダー 3">
            <a:extLst>
              <a:ext uri="{FF2B5EF4-FFF2-40B4-BE49-F238E27FC236}">
                <a16:creationId xmlns:a16="http://schemas.microsoft.com/office/drawing/2014/main" id="{66F90BCA-8F23-48BC-A39C-95F7EB0C38F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4F399A0-4D4C-4AC6-9AA7-1351B24C7C57}"/>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40054310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037A2A8-1AE2-4559-B7F2-93D0444AA5A3}"/>
              </a:ext>
            </a:extLst>
          </p:cNvPr>
          <p:cNvSpPr>
            <a:spLocks noGrp="1"/>
          </p:cNvSpPr>
          <p:nvPr>
            <p:ph type="dt" sz="half" idx="10"/>
          </p:nvPr>
        </p:nvSpPr>
        <p:spPr/>
        <p:txBody>
          <a:bodyPr/>
          <a:lstStyle/>
          <a:p>
            <a:fld id="{4A6B28F3-BB62-4EA0-99DF-EF5932BC4FCF}" type="datetimeFigureOut">
              <a:rPr kumimoji="1" lang="ja-JP" altLang="en-US" smtClean="0"/>
              <a:t>2022/2/21</a:t>
            </a:fld>
            <a:endParaRPr kumimoji="1" lang="ja-JP" altLang="en-US"/>
          </a:p>
        </p:txBody>
      </p:sp>
      <p:sp>
        <p:nvSpPr>
          <p:cNvPr id="3" name="フッター プレースホルダー 2">
            <a:extLst>
              <a:ext uri="{FF2B5EF4-FFF2-40B4-BE49-F238E27FC236}">
                <a16:creationId xmlns:a16="http://schemas.microsoft.com/office/drawing/2014/main" id="{96888DA0-EC05-49FE-8659-BA98A522340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43D3206-5FC1-4A67-9D8D-A948370F91E7}"/>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18788472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E8C8E1-1FC8-48B8-9F79-827FF19A45B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FD8947F-A297-44AE-BBA0-D8CCC73089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E9CB033-3B56-44B2-B00D-DBFC9DEDC4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094DD6E-5F75-41C5-BE79-80CB7F5022F7}"/>
              </a:ext>
            </a:extLst>
          </p:cNvPr>
          <p:cNvSpPr>
            <a:spLocks noGrp="1"/>
          </p:cNvSpPr>
          <p:nvPr>
            <p:ph type="dt" sz="half" idx="10"/>
          </p:nvPr>
        </p:nvSpPr>
        <p:spPr/>
        <p:txBody>
          <a:bodyPr/>
          <a:lstStyle/>
          <a:p>
            <a:fld id="{4A6B28F3-BB62-4EA0-99DF-EF5932BC4FCF}" type="datetimeFigureOut">
              <a:rPr kumimoji="1" lang="ja-JP" altLang="en-US" smtClean="0"/>
              <a:t>2022/2/21</a:t>
            </a:fld>
            <a:endParaRPr kumimoji="1" lang="ja-JP" altLang="en-US"/>
          </a:p>
        </p:txBody>
      </p:sp>
      <p:sp>
        <p:nvSpPr>
          <p:cNvPr id="6" name="フッター プレースホルダー 5">
            <a:extLst>
              <a:ext uri="{FF2B5EF4-FFF2-40B4-BE49-F238E27FC236}">
                <a16:creationId xmlns:a16="http://schemas.microsoft.com/office/drawing/2014/main" id="{C95C2757-72CA-4B9B-9F80-675E00FE011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ED1F584-7743-499D-BD0C-9E9173CEB6C6}"/>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31200815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FB4BBF-893B-4E5F-BFD1-C018D03C2EE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058DAA5-5AE3-4452-8FA3-5E4D691FA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DB110E4-F842-4C23-9EF0-EDB503079F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7585FC5-2AF8-486A-B853-CBC6480F7B40}"/>
              </a:ext>
            </a:extLst>
          </p:cNvPr>
          <p:cNvSpPr>
            <a:spLocks noGrp="1"/>
          </p:cNvSpPr>
          <p:nvPr>
            <p:ph type="dt" sz="half" idx="10"/>
          </p:nvPr>
        </p:nvSpPr>
        <p:spPr/>
        <p:txBody>
          <a:bodyPr/>
          <a:lstStyle/>
          <a:p>
            <a:fld id="{4A6B28F3-BB62-4EA0-99DF-EF5932BC4FCF}" type="datetimeFigureOut">
              <a:rPr kumimoji="1" lang="ja-JP" altLang="en-US" smtClean="0"/>
              <a:t>2022/2/21</a:t>
            </a:fld>
            <a:endParaRPr kumimoji="1" lang="ja-JP" altLang="en-US"/>
          </a:p>
        </p:txBody>
      </p:sp>
      <p:sp>
        <p:nvSpPr>
          <p:cNvPr id="6" name="フッター プレースホルダー 5">
            <a:extLst>
              <a:ext uri="{FF2B5EF4-FFF2-40B4-BE49-F238E27FC236}">
                <a16:creationId xmlns:a16="http://schemas.microsoft.com/office/drawing/2014/main" id="{CAA75C11-6E9B-4E28-BC07-452B7CEE0E9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54173BA-3852-4697-BD92-6793003B5032}"/>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37651434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1000">
              <a:srgbClr val="DCEBD6"/>
            </a:gs>
            <a:gs pos="0">
              <a:schemeClr val="accent1">
                <a:lumMod val="5000"/>
                <a:lumOff val="95000"/>
              </a:schemeClr>
            </a:gs>
            <a:gs pos="96000">
              <a:schemeClr val="accent6">
                <a:lumMod val="40000"/>
                <a:lumOff val="60000"/>
              </a:schemeClr>
            </a:gs>
          </a:gsLst>
          <a:lin ang="5400000" scaled="1"/>
          <a:tileRect/>
        </a:gra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4EC263B-1424-4CF7-8B49-A84C5A7208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5A9A152-1C48-4B40-9961-25350E6F24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E836DC4-2349-4529-B33A-BD9F04051E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6B28F3-BB62-4EA0-99DF-EF5932BC4FCF}" type="datetimeFigureOut">
              <a:rPr kumimoji="1" lang="ja-JP" altLang="en-US" smtClean="0"/>
              <a:t>2022/2/21</a:t>
            </a:fld>
            <a:endParaRPr kumimoji="1" lang="ja-JP" altLang="en-US"/>
          </a:p>
        </p:txBody>
      </p:sp>
      <p:sp>
        <p:nvSpPr>
          <p:cNvPr id="5" name="フッター プレースホルダー 4">
            <a:extLst>
              <a:ext uri="{FF2B5EF4-FFF2-40B4-BE49-F238E27FC236}">
                <a16:creationId xmlns:a16="http://schemas.microsoft.com/office/drawing/2014/main" id="{FB1416BE-88C9-4884-A3C0-2019C2F4BE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A636D91-BC92-4517-8365-5226892192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427965870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2.xml"/><Relationship Id="rId11" Type="http://schemas.openxmlformats.org/officeDocument/2006/relationships/image" Target="../media/image7.png"/><Relationship Id="rId5" Type="http://schemas.openxmlformats.org/officeDocument/2006/relationships/diagramQuickStyle" Target="../diagrams/quickStyle2.xml"/><Relationship Id="rId10" Type="http://schemas.openxmlformats.org/officeDocument/2006/relationships/image" Target="../media/image6.png"/><Relationship Id="rId4" Type="http://schemas.openxmlformats.org/officeDocument/2006/relationships/diagramLayout" Target="../diagrams/layout2.xml"/><Relationship Id="rId9"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hyperlink" Target="http://172.16.231.169/"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0A9ECB24-C7E6-4BFC-8CCD-BF041ABDCF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6605" y="983672"/>
            <a:ext cx="4662171" cy="4662171"/>
          </a:xfrm>
          <a:prstGeom prst="rect">
            <a:avLst/>
          </a:prstGeom>
        </p:spPr>
      </p:pic>
      <p:sp>
        <p:nvSpPr>
          <p:cNvPr id="5" name="タイトル 4">
            <a:extLst>
              <a:ext uri="{FF2B5EF4-FFF2-40B4-BE49-F238E27FC236}">
                <a16:creationId xmlns:a16="http://schemas.microsoft.com/office/drawing/2014/main" id="{8849F057-CC1B-4AF0-86ED-99369A33AA2D}"/>
              </a:ext>
            </a:extLst>
          </p:cNvPr>
          <p:cNvSpPr>
            <a:spLocks noGrp="1"/>
          </p:cNvSpPr>
          <p:nvPr>
            <p:ph type="title"/>
          </p:nvPr>
        </p:nvSpPr>
        <p:spPr>
          <a:xfrm>
            <a:off x="304800" y="365125"/>
            <a:ext cx="7645400" cy="1602220"/>
          </a:xfrm>
        </p:spPr>
        <p:txBody>
          <a:bodyPr>
            <a:normAutofit/>
          </a:bodyPr>
          <a:lstStyle/>
          <a:p>
            <a:endParaRPr kumimoji="1" lang="ja-JP" altLang="en-US" b="1" dirty="0"/>
          </a:p>
        </p:txBody>
      </p:sp>
    </p:spTree>
    <p:extLst>
      <p:ext uri="{BB962C8B-B14F-4D97-AF65-F5344CB8AC3E}">
        <p14:creationId xmlns:p14="http://schemas.microsoft.com/office/powerpoint/2010/main" val="24304717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8B3ECD-CB6B-4871-9177-75053AF22875}"/>
              </a:ext>
            </a:extLst>
          </p:cNvPr>
          <p:cNvSpPr>
            <a:spLocks noGrp="1"/>
          </p:cNvSpPr>
          <p:nvPr>
            <p:ph type="title"/>
          </p:nvPr>
        </p:nvSpPr>
        <p:spPr>
          <a:xfrm>
            <a:off x="838200" y="365125"/>
            <a:ext cx="8799286" cy="1325563"/>
          </a:xfrm>
        </p:spPr>
        <p:txBody>
          <a:bodyPr>
            <a:normAutofit/>
          </a:bodyPr>
          <a:lstStyle/>
          <a:p>
            <a:r>
              <a:rPr lang="ja-JP" altLang="en-US" b="1" dirty="0">
                <a:solidFill>
                  <a:schemeClr val="tx1">
                    <a:lumMod val="65000"/>
                    <a:lumOff val="35000"/>
                  </a:schemeClr>
                </a:solidFill>
              </a:rPr>
              <a:t>今後の課題</a:t>
            </a:r>
            <a:endParaRPr kumimoji="1" lang="ja-JP" altLang="en-US" b="1" dirty="0">
              <a:solidFill>
                <a:schemeClr val="tx1">
                  <a:lumMod val="65000"/>
                  <a:lumOff val="35000"/>
                </a:schemeClr>
              </a:solidFill>
            </a:endParaRPr>
          </a:p>
        </p:txBody>
      </p:sp>
      <p:sp>
        <p:nvSpPr>
          <p:cNvPr id="5" name="テキスト プレースホルダー 4">
            <a:extLst>
              <a:ext uri="{FF2B5EF4-FFF2-40B4-BE49-F238E27FC236}">
                <a16:creationId xmlns:a16="http://schemas.microsoft.com/office/drawing/2014/main" id="{272666A3-957C-4D00-87A2-86CA1CEA5C52}"/>
              </a:ext>
            </a:extLst>
          </p:cNvPr>
          <p:cNvSpPr>
            <a:spLocks noGrp="1"/>
          </p:cNvSpPr>
          <p:nvPr>
            <p:ph type="body" idx="4294967295"/>
          </p:nvPr>
        </p:nvSpPr>
        <p:spPr>
          <a:xfrm>
            <a:off x="838200" y="2088681"/>
            <a:ext cx="10515600" cy="4088281"/>
          </a:xfrm>
        </p:spPr>
        <p:txBody>
          <a:bodyPr>
            <a:normAutofit fontScale="92500" lnSpcReduction="20000"/>
          </a:bodyPr>
          <a:lstStyle/>
          <a:p>
            <a:r>
              <a:rPr lang="ja-JP" altLang="en-US" sz="3600" dirty="0"/>
              <a:t>表現を豊かにするために、予測したメロディから</a:t>
            </a:r>
            <a:endParaRPr lang="en-US" altLang="ja-JP" sz="3600" dirty="0"/>
          </a:p>
          <a:p>
            <a:pPr marL="0" indent="0">
              <a:buNone/>
            </a:pPr>
            <a:r>
              <a:rPr lang="ja-JP" altLang="en-US" sz="3600" dirty="0"/>
              <a:t>  伴奏を加えたりする</a:t>
            </a:r>
            <a:endParaRPr lang="en-US" altLang="ja-JP" sz="3600" dirty="0"/>
          </a:p>
          <a:p>
            <a:pPr marL="0" indent="0">
              <a:buNone/>
            </a:pPr>
            <a:endParaRPr lang="en-US" altLang="ja-JP" sz="3600" dirty="0"/>
          </a:p>
          <a:p>
            <a:r>
              <a:rPr lang="ja-JP" altLang="en-US" sz="3600" dirty="0"/>
              <a:t>メロディ入力ページのユーザビリティの向上</a:t>
            </a:r>
            <a:endParaRPr lang="en-US" altLang="ja-JP" sz="3600" dirty="0"/>
          </a:p>
          <a:p>
            <a:endParaRPr lang="en-US" altLang="ja-JP" sz="3600" dirty="0"/>
          </a:p>
          <a:p>
            <a:r>
              <a:rPr lang="ja-JP" altLang="en-US" sz="3600" dirty="0"/>
              <a:t>ゲーム音楽の学習データを増やす</a:t>
            </a:r>
            <a:endParaRPr lang="en-US" altLang="ja-JP" sz="3600" dirty="0"/>
          </a:p>
          <a:p>
            <a:pPr marL="0" indent="0">
              <a:buNone/>
            </a:pPr>
            <a:endParaRPr lang="en-US" altLang="ja-JP" sz="3600" dirty="0"/>
          </a:p>
          <a:p>
            <a:r>
              <a:rPr lang="ja-JP" altLang="en-US" sz="3600" dirty="0"/>
              <a:t>サウンドエフェクトの実装。</a:t>
            </a:r>
            <a:endParaRPr lang="en-US" altLang="ja-JP" sz="3600" dirty="0"/>
          </a:p>
        </p:txBody>
      </p:sp>
    </p:spTree>
    <p:extLst>
      <p:ext uri="{BB962C8B-B14F-4D97-AF65-F5344CB8AC3E}">
        <p14:creationId xmlns:p14="http://schemas.microsoft.com/office/powerpoint/2010/main" val="41371869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C5E6CF-14A5-43CB-AFB7-A48397E85A40}"/>
              </a:ext>
            </a:extLst>
          </p:cNvPr>
          <p:cNvSpPr>
            <a:spLocks noGrp="1"/>
          </p:cNvSpPr>
          <p:nvPr>
            <p:ph type="title"/>
          </p:nvPr>
        </p:nvSpPr>
        <p:spPr/>
        <p:txBody>
          <a:bodyPr/>
          <a:lstStyle/>
          <a:p>
            <a:r>
              <a:rPr lang="en-US" altLang="ja-JP" b="1" dirty="0"/>
              <a:t>b</a:t>
            </a:r>
            <a:r>
              <a:rPr kumimoji="1" lang="en-US" altLang="ja-JP" b="1" dirty="0"/>
              <a:t>it composer</a:t>
            </a:r>
            <a:r>
              <a:rPr kumimoji="1" lang="ja-JP" altLang="en-US" dirty="0"/>
              <a:t>のまとめ</a:t>
            </a:r>
          </a:p>
        </p:txBody>
      </p:sp>
      <p:sp>
        <p:nvSpPr>
          <p:cNvPr id="3" name="コンテンツ プレースホルダー 2">
            <a:extLst>
              <a:ext uri="{FF2B5EF4-FFF2-40B4-BE49-F238E27FC236}">
                <a16:creationId xmlns:a16="http://schemas.microsoft.com/office/drawing/2014/main" id="{FFA44182-5013-423D-84E4-2281D679D593}"/>
              </a:ext>
            </a:extLst>
          </p:cNvPr>
          <p:cNvSpPr>
            <a:spLocks noGrp="1"/>
          </p:cNvSpPr>
          <p:nvPr>
            <p:ph idx="1"/>
          </p:nvPr>
        </p:nvSpPr>
        <p:spPr>
          <a:xfrm>
            <a:off x="838200" y="2332469"/>
            <a:ext cx="10515600" cy="3844493"/>
          </a:xfrm>
        </p:spPr>
        <p:txBody>
          <a:bodyPr>
            <a:normAutofit/>
          </a:bodyPr>
          <a:lstStyle/>
          <a:p>
            <a:pPr marL="0" indent="0">
              <a:lnSpc>
                <a:spcPct val="150000"/>
              </a:lnSpc>
              <a:buNone/>
            </a:pPr>
            <a:r>
              <a:rPr lang="ja-JP" altLang="en-US" dirty="0"/>
              <a:t>音楽初心者でも作曲できるアプリを目指し作成しました。</a:t>
            </a:r>
            <a:endParaRPr lang="en-US" altLang="ja-JP" dirty="0"/>
          </a:p>
          <a:p>
            <a:pPr marL="0" indent="0">
              <a:lnSpc>
                <a:spcPct val="150000"/>
              </a:lnSpc>
              <a:buNone/>
            </a:pPr>
            <a:r>
              <a:rPr lang="ja-JP" altLang="en-US" dirty="0"/>
              <a:t>サーバなどの</a:t>
            </a:r>
            <a:r>
              <a:rPr lang="en-US" altLang="ja-JP" dirty="0"/>
              <a:t>WEB</a:t>
            </a:r>
            <a:r>
              <a:rPr lang="ja-JP" altLang="en-US" dirty="0"/>
              <a:t>開発や自動作曲の機能を実装しましたが、</a:t>
            </a:r>
            <a:endParaRPr lang="en-US" altLang="ja-JP" dirty="0"/>
          </a:p>
          <a:p>
            <a:pPr marL="0" indent="0">
              <a:lnSpc>
                <a:spcPct val="150000"/>
              </a:lnSpc>
              <a:buNone/>
            </a:pPr>
            <a:r>
              <a:rPr lang="ja-JP" altLang="en-US" dirty="0"/>
              <a:t>まだ改良の余地があるので、発表後も改良を重ねたいと思いますまた、今後音楽を使ったプロジェクトを始める方がおりましたら</a:t>
            </a:r>
            <a:endParaRPr lang="en-US" altLang="ja-JP" dirty="0"/>
          </a:p>
          <a:p>
            <a:pPr marL="0" indent="0">
              <a:lnSpc>
                <a:spcPct val="150000"/>
              </a:lnSpc>
              <a:buNone/>
            </a:pPr>
            <a:r>
              <a:rPr lang="ja-JP" altLang="en-US" dirty="0"/>
              <a:t>私たちのプログラムを参考にしていただけると嬉しいです</a:t>
            </a:r>
            <a:endParaRPr lang="en-US" altLang="ja-JP" dirty="0"/>
          </a:p>
          <a:p>
            <a:pPr marL="0" indent="0">
              <a:lnSpc>
                <a:spcPct val="150000"/>
              </a:lnSpc>
              <a:buNone/>
            </a:pPr>
            <a:endParaRPr lang="en-US" altLang="ja-JP" dirty="0"/>
          </a:p>
          <a:p>
            <a:pPr marL="0" indent="0">
              <a:buNone/>
            </a:pPr>
            <a:endParaRPr lang="en-US" altLang="ja-JP" dirty="0"/>
          </a:p>
        </p:txBody>
      </p:sp>
    </p:spTree>
    <p:extLst>
      <p:ext uri="{BB962C8B-B14F-4D97-AF65-F5344CB8AC3E}">
        <p14:creationId xmlns:p14="http://schemas.microsoft.com/office/powerpoint/2010/main" val="21958772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02AA03-3DED-4449-8542-51D6A9F1532E}"/>
              </a:ext>
            </a:extLst>
          </p:cNvPr>
          <p:cNvSpPr>
            <a:spLocks noGrp="1"/>
          </p:cNvSpPr>
          <p:nvPr>
            <p:ph type="title"/>
          </p:nvPr>
        </p:nvSpPr>
        <p:spPr>
          <a:xfrm>
            <a:off x="342900" y="365125"/>
            <a:ext cx="11372850" cy="6226175"/>
          </a:xfrm>
        </p:spPr>
        <p:txBody>
          <a:bodyPr/>
          <a:lstStyle/>
          <a:p>
            <a:pPr algn="ctr"/>
            <a:r>
              <a:rPr lang="ja-JP" altLang="en-US" sz="6000" b="1" dirty="0">
                <a:solidFill>
                  <a:schemeClr val="tx1">
                    <a:lumMod val="65000"/>
                    <a:lumOff val="35000"/>
                  </a:schemeClr>
                </a:solidFill>
              </a:rPr>
              <a:t>ご清聴ありがとうございました</a:t>
            </a:r>
            <a:br>
              <a:rPr lang="ja-JP" altLang="en-US" b="1" dirty="0"/>
            </a:br>
            <a:endParaRPr kumimoji="1" lang="ja-JP" altLang="en-US" dirty="0"/>
          </a:p>
        </p:txBody>
      </p:sp>
    </p:spTree>
    <p:extLst>
      <p:ext uri="{BB962C8B-B14F-4D97-AF65-F5344CB8AC3E}">
        <p14:creationId xmlns:p14="http://schemas.microsoft.com/office/powerpoint/2010/main" val="36074565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40428C-C842-4E9B-9753-D4AEB8ACD5CC}"/>
              </a:ext>
            </a:extLst>
          </p:cNvPr>
          <p:cNvSpPr>
            <a:spLocks noGrp="1"/>
          </p:cNvSpPr>
          <p:nvPr>
            <p:ph type="title"/>
          </p:nvPr>
        </p:nvSpPr>
        <p:spPr/>
        <p:txBody>
          <a:bodyPr>
            <a:normAutofit/>
          </a:bodyPr>
          <a:lstStyle/>
          <a:p>
            <a:r>
              <a:rPr kumimoji="1" lang="ja-JP" altLang="en-US" sz="4800" dirty="0"/>
              <a:t>発表の流れ</a:t>
            </a:r>
          </a:p>
        </p:txBody>
      </p:sp>
      <p:sp>
        <p:nvSpPr>
          <p:cNvPr id="3" name="テキスト ボックス 2">
            <a:extLst>
              <a:ext uri="{FF2B5EF4-FFF2-40B4-BE49-F238E27FC236}">
                <a16:creationId xmlns:a16="http://schemas.microsoft.com/office/drawing/2014/main" id="{9733422F-0C07-4AEE-A9DB-DB7984FD0928}"/>
              </a:ext>
            </a:extLst>
          </p:cNvPr>
          <p:cNvSpPr txBox="1"/>
          <p:nvPr/>
        </p:nvSpPr>
        <p:spPr>
          <a:xfrm>
            <a:off x="1396885" y="1690688"/>
            <a:ext cx="6917344" cy="4832092"/>
          </a:xfrm>
          <a:prstGeom prst="rect">
            <a:avLst/>
          </a:prstGeom>
          <a:noFill/>
        </p:spPr>
        <p:txBody>
          <a:bodyPr wrap="square" rtlCol="0">
            <a:spAutoFit/>
          </a:bodyPr>
          <a:lstStyle/>
          <a:p>
            <a:pPr marL="342900" indent="-342900">
              <a:buFont typeface="+mj-ea"/>
              <a:buAutoNum type="circleNumDbPlain"/>
            </a:pPr>
            <a:r>
              <a:rPr lang="ja-JP" altLang="en-US" sz="2800" dirty="0"/>
              <a:t>アプリの機能</a:t>
            </a:r>
            <a:endParaRPr lang="en-US" altLang="ja-JP" sz="2800" dirty="0"/>
          </a:p>
          <a:p>
            <a:pPr marL="342900" indent="-342900">
              <a:buFont typeface="+mj-ea"/>
              <a:buAutoNum type="circleNumDbPlain"/>
            </a:pPr>
            <a:endParaRPr lang="en-US" altLang="ja-JP" sz="2800" dirty="0"/>
          </a:p>
          <a:p>
            <a:pPr marL="342900" indent="-342900">
              <a:buFont typeface="+mj-ea"/>
              <a:buAutoNum type="circleNumDbPlain"/>
            </a:pPr>
            <a:r>
              <a:rPr lang="en-US" altLang="ja-JP" sz="2800" dirty="0"/>
              <a:t>WEB</a:t>
            </a:r>
            <a:r>
              <a:rPr lang="ja-JP" altLang="en-US" sz="2800" dirty="0"/>
              <a:t>ページについて</a:t>
            </a:r>
            <a:endParaRPr lang="en-US" altLang="ja-JP" sz="2800" dirty="0"/>
          </a:p>
          <a:p>
            <a:pPr marL="342900" indent="-342900">
              <a:buFont typeface="+mj-ea"/>
              <a:buAutoNum type="circleNumDbPlain"/>
            </a:pPr>
            <a:endParaRPr lang="en-US" altLang="ja-JP" sz="2800" dirty="0"/>
          </a:p>
          <a:p>
            <a:pPr marL="342900" indent="-342900">
              <a:buFont typeface="+mj-ea"/>
              <a:buAutoNum type="circleNumDbPlain"/>
            </a:pPr>
            <a:r>
              <a:rPr lang="ja-JP" altLang="en-US" sz="2800" dirty="0"/>
              <a:t>自動作曲について</a:t>
            </a:r>
            <a:endParaRPr lang="en-US" altLang="ja-JP" sz="2800" dirty="0"/>
          </a:p>
          <a:p>
            <a:pPr marL="342900" indent="-342900">
              <a:buFont typeface="+mj-ea"/>
              <a:buAutoNum type="circleNumDbPlain"/>
            </a:pPr>
            <a:endParaRPr lang="en-US" altLang="ja-JP" sz="2800" dirty="0"/>
          </a:p>
          <a:p>
            <a:pPr marL="342900" indent="-342900">
              <a:buFont typeface="+mj-ea"/>
              <a:buAutoNum type="circleNumDbPlain"/>
            </a:pPr>
            <a:r>
              <a:rPr lang="ja-JP" altLang="en-US" sz="2800" dirty="0"/>
              <a:t>デモンストレーション</a:t>
            </a:r>
            <a:endParaRPr lang="en-US" altLang="ja-JP" sz="2800" dirty="0"/>
          </a:p>
          <a:p>
            <a:pPr marL="342900" indent="-342900">
              <a:buFont typeface="+mj-ea"/>
              <a:buAutoNum type="circleNumDbPlain"/>
            </a:pPr>
            <a:endParaRPr lang="en-US" altLang="ja-JP" sz="2800" dirty="0"/>
          </a:p>
          <a:p>
            <a:pPr marL="342900" indent="-342900">
              <a:buFont typeface="+mj-ea"/>
              <a:buAutoNum type="circleNumDbPlain"/>
            </a:pPr>
            <a:r>
              <a:rPr lang="ja-JP" altLang="en-US" sz="2800" dirty="0"/>
              <a:t>今後の課題</a:t>
            </a:r>
            <a:endParaRPr lang="en-US" altLang="ja-JP" sz="2800" dirty="0"/>
          </a:p>
          <a:p>
            <a:pPr marL="342900" indent="-342900">
              <a:buFont typeface="+mj-ea"/>
              <a:buAutoNum type="circleNumDbPlain"/>
            </a:pPr>
            <a:endParaRPr lang="en-US" altLang="ja-JP" sz="2800" dirty="0"/>
          </a:p>
          <a:p>
            <a:pPr marL="342900" indent="-342900">
              <a:buFont typeface="+mj-ea"/>
              <a:buAutoNum type="circleNumDbPlain"/>
            </a:pPr>
            <a:r>
              <a:rPr lang="ja-JP" altLang="en-US" sz="2800" dirty="0"/>
              <a:t>まとめ</a:t>
            </a:r>
            <a:endParaRPr lang="en-US" altLang="ja-JP" sz="2800" dirty="0"/>
          </a:p>
        </p:txBody>
      </p:sp>
    </p:spTree>
    <p:extLst>
      <p:ext uri="{BB962C8B-B14F-4D97-AF65-F5344CB8AC3E}">
        <p14:creationId xmlns:p14="http://schemas.microsoft.com/office/powerpoint/2010/main" val="33963800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11EBC71-EE30-45B1-9051-4FA759C3970F}"/>
              </a:ext>
            </a:extLst>
          </p:cNvPr>
          <p:cNvSpPr txBox="1"/>
          <p:nvPr/>
        </p:nvSpPr>
        <p:spPr>
          <a:xfrm>
            <a:off x="754743" y="1708015"/>
            <a:ext cx="10913979" cy="2062103"/>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ゲーム音楽風の曲を</a:t>
            </a:r>
            <a:r>
              <a:rPr lang="en-US" altLang="ja-JP" sz="3200" dirty="0"/>
              <a:t>AI</a:t>
            </a:r>
            <a:r>
              <a:rPr lang="ja-JP" altLang="en-US" sz="3200" dirty="0"/>
              <a:t>が自動作曲</a:t>
            </a:r>
            <a:endParaRPr lang="en-US" altLang="ja-JP" sz="3200" dirty="0"/>
          </a:p>
          <a:p>
            <a:pPr marL="457200" indent="-457200">
              <a:buFont typeface="Arial" panose="020B0604020202020204" pitchFamily="34" charset="0"/>
              <a:buChar char="•"/>
            </a:pPr>
            <a:endParaRPr lang="en-US" altLang="ja-JP" sz="3200" dirty="0"/>
          </a:p>
          <a:p>
            <a:pPr marL="457200" indent="-457200">
              <a:buFont typeface="Arial" panose="020B0604020202020204" pitchFamily="34" charset="0"/>
              <a:buChar char="•"/>
            </a:pPr>
            <a:endParaRPr lang="en-US" altLang="ja-JP" sz="3200" dirty="0"/>
          </a:p>
          <a:p>
            <a:endParaRPr lang="en-US" altLang="ja-JP" sz="3200" dirty="0"/>
          </a:p>
        </p:txBody>
      </p:sp>
      <p:sp>
        <p:nvSpPr>
          <p:cNvPr id="2" name="タイトル 1">
            <a:extLst>
              <a:ext uri="{FF2B5EF4-FFF2-40B4-BE49-F238E27FC236}">
                <a16:creationId xmlns:a16="http://schemas.microsoft.com/office/drawing/2014/main" id="{46C3960C-0935-4B79-84EE-CA3EDDF9BE55}"/>
              </a:ext>
            </a:extLst>
          </p:cNvPr>
          <p:cNvSpPr>
            <a:spLocks noGrp="1"/>
          </p:cNvSpPr>
          <p:nvPr>
            <p:ph type="title" idx="4294967295"/>
          </p:nvPr>
        </p:nvSpPr>
        <p:spPr>
          <a:xfrm>
            <a:off x="508000" y="551542"/>
            <a:ext cx="6879771" cy="961345"/>
          </a:xfrm>
        </p:spPr>
        <p:txBody>
          <a:bodyPr>
            <a:normAutofit/>
          </a:bodyPr>
          <a:lstStyle/>
          <a:p>
            <a:r>
              <a:rPr kumimoji="1" lang="en-US" altLang="ja-JP" sz="6000" b="1" kern="1200" dirty="0">
                <a:solidFill>
                  <a:schemeClr val="tx1">
                    <a:lumMod val="65000"/>
                    <a:lumOff val="35000"/>
                  </a:schemeClr>
                </a:solidFill>
                <a:effectLst/>
                <a:latin typeface="Trebuchet MS" panose="020B0603020202020204" pitchFamily="34" charset="0"/>
                <a:ea typeface="游ゴシック" panose="020B0400000000000000" pitchFamily="50" charset="-128"/>
                <a:cs typeface="+mn-cs"/>
              </a:rPr>
              <a:t>bit composer</a:t>
            </a:r>
            <a:endParaRPr kumimoji="1" lang="ja-JP" altLang="en-US" b="1" dirty="0">
              <a:solidFill>
                <a:schemeClr val="tx1">
                  <a:lumMod val="65000"/>
                  <a:lumOff val="35000"/>
                </a:schemeClr>
              </a:solidFill>
              <a:latin typeface="Trebuchet MS" panose="020B0603020202020204" pitchFamily="34" charset="0"/>
            </a:endParaRPr>
          </a:p>
        </p:txBody>
      </p:sp>
      <p:pic>
        <p:nvPicPr>
          <p:cNvPr id="6" name="コンテンツ プレースホルダー 21">
            <a:extLst>
              <a:ext uri="{FF2B5EF4-FFF2-40B4-BE49-F238E27FC236}">
                <a16:creationId xmlns:a16="http://schemas.microsoft.com/office/drawing/2014/main" id="{417CAD13-733A-443C-AEED-FB797109FD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00" y="4473774"/>
            <a:ext cx="4934858" cy="1058820"/>
          </a:xfrm>
          <a:prstGeom prst="rect">
            <a:avLst/>
          </a:prstGeom>
        </p:spPr>
      </p:pic>
      <p:pic>
        <p:nvPicPr>
          <p:cNvPr id="8" name="図 7">
            <a:extLst>
              <a:ext uri="{FF2B5EF4-FFF2-40B4-BE49-F238E27FC236}">
                <a16:creationId xmlns:a16="http://schemas.microsoft.com/office/drawing/2014/main" id="{2A6B7A88-3FE2-42B8-82CB-8B46F4404D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742" y="3275363"/>
            <a:ext cx="3984931" cy="961345"/>
          </a:xfrm>
          <a:prstGeom prst="rect">
            <a:avLst/>
          </a:prstGeom>
        </p:spPr>
      </p:pic>
      <p:sp>
        <p:nvSpPr>
          <p:cNvPr id="9" name="矢印: 右 8">
            <a:extLst>
              <a:ext uri="{FF2B5EF4-FFF2-40B4-BE49-F238E27FC236}">
                <a16:creationId xmlns:a16="http://schemas.microsoft.com/office/drawing/2014/main" id="{44EA5A01-5E8D-4F28-94BF-322E658F9607}"/>
              </a:ext>
            </a:extLst>
          </p:cNvPr>
          <p:cNvSpPr/>
          <p:nvPr/>
        </p:nvSpPr>
        <p:spPr>
          <a:xfrm rot="20252498">
            <a:off x="5508170" y="3416116"/>
            <a:ext cx="1175661" cy="6762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a:extLst>
              <a:ext uri="{FF2B5EF4-FFF2-40B4-BE49-F238E27FC236}">
                <a16:creationId xmlns:a16="http://schemas.microsoft.com/office/drawing/2014/main" id="{5E95912F-80B3-402D-99F4-275B8D3D86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6189" y="4997890"/>
            <a:ext cx="1262438" cy="1262438"/>
          </a:xfrm>
          <a:prstGeom prst="rect">
            <a:avLst/>
          </a:prstGeom>
        </p:spPr>
      </p:pic>
      <p:pic>
        <p:nvPicPr>
          <p:cNvPr id="13" name="図 12">
            <a:extLst>
              <a:ext uri="{FF2B5EF4-FFF2-40B4-BE49-F238E27FC236}">
                <a16:creationId xmlns:a16="http://schemas.microsoft.com/office/drawing/2014/main" id="{732C202D-B5A9-4909-95DD-223DF42194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15320" y="4821468"/>
            <a:ext cx="1615279" cy="1615279"/>
          </a:xfrm>
          <a:prstGeom prst="rect">
            <a:avLst/>
          </a:prstGeom>
        </p:spPr>
      </p:pic>
      <p:pic>
        <p:nvPicPr>
          <p:cNvPr id="15" name="図 14">
            <a:extLst>
              <a:ext uri="{FF2B5EF4-FFF2-40B4-BE49-F238E27FC236}">
                <a16:creationId xmlns:a16="http://schemas.microsoft.com/office/drawing/2014/main" id="{1FC837DC-FC06-4390-AA6E-08DA7D7FD8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78607" y="5057010"/>
            <a:ext cx="1144196" cy="1144196"/>
          </a:xfrm>
          <a:prstGeom prst="rect">
            <a:avLst/>
          </a:prstGeom>
        </p:spPr>
      </p:pic>
      <p:pic>
        <p:nvPicPr>
          <p:cNvPr id="17" name="図 16">
            <a:extLst>
              <a:ext uri="{FF2B5EF4-FFF2-40B4-BE49-F238E27FC236}">
                <a16:creationId xmlns:a16="http://schemas.microsoft.com/office/drawing/2014/main" id="{B1F40864-6378-4FCC-89AA-A0E84BD83EE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22803" y="4980668"/>
            <a:ext cx="1279660" cy="1279660"/>
          </a:xfrm>
          <a:prstGeom prst="rect">
            <a:avLst/>
          </a:prstGeom>
        </p:spPr>
      </p:pic>
      <p:pic>
        <p:nvPicPr>
          <p:cNvPr id="21" name="図 20">
            <a:extLst>
              <a:ext uri="{FF2B5EF4-FFF2-40B4-BE49-F238E27FC236}">
                <a16:creationId xmlns:a16="http://schemas.microsoft.com/office/drawing/2014/main" id="{EC355A81-94A7-4DF1-803F-857BBB00A34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52376" y="2751743"/>
            <a:ext cx="5424346" cy="573146"/>
          </a:xfrm>
          <a:prstGeom prst="rect">
            <a:avLst/>
          </a:prstGeom>
        </p:spPr>
      </p:pic>
      <p:sp>
        <p:nvSpPr>
          <p:cNvPr id="22" name="矢印: 下 21">
            <a:extLst>
              <a:ext uri="{FF2B5EF4-FFF2-40B4-BE49-F238E27FC236}">
                <a16:creationId xmlns:a16="http://schemas.microsoft.com/office/drawing/2014/main" id="{A7A9F575-6E40-41B8-BFCD-0C4B7FEE2ACA}"/>
              </a:ext>
            </a:extLst>
          </p:cNvPr>
          <p:cNvSpPr/>
          <p:nvPr/>
        </p:nvSpPr>
        <p:spPr>
          <a:xfrm>
            <a:off x="7083191" y="3815588"/>
            <a:ext cx="369137" cy="878790"/>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下 22">
            <a:extLst>
              <a:ext uri="{FF2B5EF4-FFF2-40B4-BE49-F238E27FC236}">
                <a16:creationId xmlns:a16="http://schemas.microsoft.com/office/drawing/2014/main" id="{735DD447-1C39-4529-82B9-FDCEBB5EFC9A}"/>
              </a:ext>
            </a:extLst>
          </p:cNvPr>
          <p:cNvSpPr/>
          <p:nvPr/>
        </p:nvSpPr>
        <p:spPr>
          <a:xfrm>
            <a:off x="9490683" y="3815588"/>
            <a:ext cx="369137" cy="878790"/>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下 23">
            <a:extLst>
              <a:ext uri="{FF2B5EF4-FFF2-40B4-BE49-F238E27FC236}">
                <a16:creationId xmlns:a16="http://schemas.microsoft.com/office/drawing/2014/main" id="{D30CE0B1-3EE6-4BFC-8F94-CC6D7D04861A}"/>
              </a:ext>
            </a:extLst>
          </p:cNvPr>
          <p:cNvSpPr/>
          <p:nvPr/>
        </p:nvSpPr>
        <p:spPr>
          <a:xfrm>
            <a:off x="8338390" y="3815588"/>
            <a:ext cx="369137" cy="878790"/>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矢印: 下 24">
            <a:extLst>
              <a:ext uri="{FF2B5EF4-FFF2-40B4-BE49-F238E27FC236}">
                <a16:creationId xmlns:a16="http://schemas.microsoft.com/office/drawing/2014/main" id="{05276589-1FC2-439F-AB3F-E17B45E2FB1C}"/>
              </a:ext>
            </a:extLst>
          </p:cNvPr>
          <p:cNvSpPr/>
          <p:nvPr/>
        </p:nvSpPr>
        <p:spPr>
          <a:xfrm>
            <a:off x="10778064" y="3822751"/>
            <a:ext cx="369137" cy="800376"/>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558059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up)">
                                      <p:cBhvr>
                                        <p:cTn id="29" dur="500"/>
                                        <p:tgtEl>
                                          <p:spTgt spid="22"/>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up)">
                                      <p:cBhvr>
                                        <p:cTn id="32" dur="500"/>
                                        <p:tgtEl>
                                          <p:spTgt spid="24"/>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up)">
                                      <p:cBhvr>
                                        <p:cTn id="35" dur="500"/>
                                        <p:tgtEl>
                                          <p:spTgt spid="2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up)">
                                      <p:cBhvr>
                                        <p:cTn id="38" dur="500"/>
                                        <p:tgtEl>
                                          <p:spTgt spid="25"/>
                                        </p:tgtEl>
                                      </p:cBhvr>
                                    </p:animEffect>
                                  </p:childTnLst>
                                </p:cTn>
                              </p:par>
                            </p:childTnLst>
                          </p:cTn>
                        </p:par>
                        <p:par>
                          <p:cTn id="39" fill="hold">
                            <p:stCondLst>
                              <p:cond delay="500"/>
                            </p:stCondLst>
                            <p:childTnLst>
                              <p:par>
                                <p:cTn id="40" presetID="22" presetClass="entr" presetSubtype="1"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up)">
                                      <p:cBhvr>
                                        <p:cTn id="42" dur="500"/>
                                        <p:tgtEl>
                                          <p:spTgt spid="11"/>
                                        </p:tgtEl>
                                      </p:cBhvr>
                                    </p:animEffect>
                                  </p:childTnLst>
                                </p:cTn>
                              </p:par>
                            </p:childTnLst>
                          </p:cTn>
                        </p:par>
                        <p:par>
                          <p:cTn id="43" fill="hold">
                            <p:stCondLst>
                              <p:cond delay="1000"/>
                            </p:stCondLst>
                            <p:childTnLst>
                              <p:par>
                                <p:cTn id="44" presetID="22" presetClass="entr" presetSubtype="1" fill="hold"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up)">
                                      <p:cBhvr>
                                        <p:cTn id="46" dur="500"/>
                                        <p:tgtEl>
                                          <p:spTgt spid="13"/>
                                        </p:tgtEl>
                                      </p:cBhvr>
                                    </p:animEffect>
                                  </p:childTnLst>
                                </p:cTn>
                              </p:par>
                            </p:childTnLst>
                          </p:cTn>
                        </p:par>
                        <p:par>
                          <p:cTn id="47" fill="hold">
                            <p:stCondLst>
                              <p:cond delay="1500"/>
                            </p:stCondLst>
                            <p:childTnLst>
                              <p:par>
                                <p:cTn id="48" presetID="22" presetClass="entr" presetSubtype="1" fill="hold"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up)">
                                      <p:cBhvr>
                                        <p:cTn id="50" dur="500"/>
                                        <p:tgtEl>
                                          <p:spTgt spid="15"/>
                                        </p:tgtEl>
                                      </p:cBhvr>
                                    </p:animEffect>
                                  </p:childTnLst>
                                </p:cTn>
                              </p:par>
                            </p:childTnLst>
                          </p:cTn>
                        </p:par>
                        <p:par>
                          <p:cTn id="51" fill="hold">
                            <p:stCondLst>
                              <p:cond delay="2000"/>
                            </p:stCondLst>
                            <p:childTnLst>
                              <p:par>
                                <p:cTn id="52" presetID="22" presetClass="entr" presetSubtype="1" fill="hold"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up)">
                                      <p:cBhvr>
                                        <p:cTn id="5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22" grpId="0" animBg="1"/>
      <p:bldP spid="23" grpId="0" animBg="1"/>
      <p:bldP spid="24" grpId="0" animBg="1"/>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7D4D360-3452-403B-A802-00F2AC9725F0}"/>
              </a:ext>
            </a:extLst>
          </p:cNvPr>
          <p:cNvSpPr>
            <a:spLocks noGrp="1"/>
          </p:cNvSpPr>
          <p:nvPr>
            <p:ph type="title"/>
          </p:nvPr>
        </p:nvSpPr>
        <p:spPr>
          <a:xfrm>
            <a:off x="977900" y="196980"/>
            <a:ext cx="3823010" cy="1293028"/>
          </a:xfrm>
        </p:spPr>
        <p:txBody>
          <a:bodyPr>
            <a:normAutofit fontScale="90000"/>
          </a:bodyPr>
          <a:lstStyle/>
          <a:p>
            <a:r>
              <a:rPr kumimoji="1" lang="ja-JP" altLang="en-US" b="1" dirty="0">
                <a:solidFill>
                  <a:schemeClr val="tx1">
                    <a:lumMod val="65000"/>
                    <a:lumOff val="35000"/>
                  </a:schemeClr>
                </a:solidFill>
                <a:latin typeface="+mn-lt"/>
              </a:rPr>
              <a:t>システムの構成</a:t>
            </a:r>
          </a:p>
        </p:txBody>
      </p:sp>
      <p:sp>
        <p:nvSpPr>
          <p:cNvPr id="13" name="テキスト ボックス 12">
            <a:extLst>
              <a:ext uri="{FF2B5EF4-FFF2-40B4-BE49-F238E27FC236}">
                <a16:creationId xmlns:a16="http://schemas.microsoft.com/office/drawing/2014/main" id="{D2EC5B4D-3CEA-45D4-8A0C-A52B40544298}"/>
              </a:ext>
            </a:extLst>
          </p:cNvPr>
          <p:cNvSpPr txBox="1"/>
          <p:nvPr/>
        </p:nvSpPr>
        <p:spPr>
          <a:xfrm>
            <a:off x="8500090" y="569071"/>
            <a:ext cx="2294021" cy="621341"/>
          </a:xfrm>
          <a:prstGeom prst="rect">
            <a:avLst/>
          </a:prstGeom>
          <a:noFill/>
        </p:spPr>
        <p:txBody>
          <a:bodyPr wrap="square" rtlCol="0">
            <a:spAutoFit/>
          </a:bodyPr>
          <a:lstStyle/>
          <a:p>
            <a:endParaRPr kumimoji="1" lang="ja-JP" altLang="en-US" dirty="0"/>
          </a:p>
        </p:txBody>
      </p:sp>
      <p:sp>
        <p:nvSpPr>
          <p:cNvPr id="6" name="テキスト ボックス 5">
            <a:extLst>
              <a:ext uri="{FF2B5EF4-FFF2-40B4-BE49-F238E27FC236}">
                <a16:creationId xmlns:a16="http://schemas.microsoft.com/office/drawing/2014/main" id="{4560422A-0E17-4CFD-BEB9-7760F9CBBC2F}"/>
              </a:ext>
            </a:extLst>
          </p:cNvPr>
          <p:cNvSpPr txBox="1"/>
          <p:nvPr/>
        </p:nvSpPr>
        <p:spPr>
          <a:xfrm>
            <a:off x="6536746" y="2600875"/>
            <a:ext cx="1718455" cy="369332"/>
          </a:xfrm>
          <a:prstGeom prst="rect">
            <a:avLst/>
          </a:prstGeom>
          <a:noFill/>
        </p:spPr>
        <p:txBody>
          <a:bodyPr wrap="square" rtlCol="0">
            <a:spAutoFit/>
          </a:bodyPr>
          <a:lstStyle/>
          <a:p>
            <a:endParaRPr kumimoji="1" lang="ja-JP" altLang="en-US" dirty="0"/>
          </a:p>
        </p:txBody>
      </p:sp>
      <p:grpSp>
        <p:nvGrpSpPr>
          <p:cNvPr id="10" name="グループ化 9">
            <a:extLst>
              <a:ext uri="{FF2B5EF4-FFF2-40B4-BE49-F238E27FC236}">
                <a16:creationId xmlns:a16="http://schemas.microsoft.com/office/drawing/2014/main" id="{BC384ED3-F2CA-4265-81B4-9512F7AFB0AE}"/>
              </a:ext>
            </a:extLst>
          </p:cNvPr>
          <p:cNvGrpSpPr/>
          <p:nvPr/>
        </p:nvGrpSpPr>
        <p:grpSpPr>
          <a:xfrm>
            <a:off x="648314" y="1058779"/>
            <a:ext cx="10423182" cy="5602241"/>
            <a:chOff x="981144" y="1836601"/>
            <a:chExt cx="11086668" cy="4714911"/>
          </a:xfrm>
        </p:grpSpPr>
        <p:cxnSp>
          <p:nvCxnSpPr>
            <p:cNvPr id="19" name="直線コネクタ 18">
              <a:extLst>
                <a:ext uri="{FF2B5EF4-FFF2-40B4-BE49-F238E27FC236}">
                  <a16:creationId xmlns:a16="http://schemas.microsoft.com/office/drawing/2014/main" id="{A0D37746-D309-40AE-A0C0-3A39F14887DA}"/>
                </a:ext>
              </a:extLst>
            </p:cNvPr>
            <p:cNvCxnSpPr>
              <a:cxnSpLocks/>
              <a:stCxn id="17" idx="3"/>
            </p:cNvCxnSpPr>
            <p:nvPr/>
          </p:nvCxnSpPr>
          <p:spPr>
            <a:xfrm>
              <a:off x="4917429" y="3415477"/>
              <a:ext cx="486441" cy="0"/>
            </a:xfrm>
            <a:prstGeom prst="line">
              <a:avLst/>
            </a:prstGeom>
          </p:spPr>
          <p:style>
            <a:lnRef idx="1">
              <a:schemeClr val="accent6"/>
            </a:lnRef>
            <a:fillRef idx="0">
              <a:schemeClr val="accent6"/>
            </a:fillRef>
            <a:effectRef idx="0">
              <a:schemeClr val="accent6"/>
            </a:effectRef>
            <a:fontRef idx="minor">
              <a:schemeClr val="tx1"/>
            </a:fontRef>
          </p:style>
        </p:cxnSp>
        <p:grpSp>
          <p:nvGrpSpPr>
            <p:cNvPr id="3" name="グループ化 2">
              <a:extLst>
                <a:ext uri="{FF2B5EF4-FFF2-40B4-BE49-F238E27FC236}">
                  <a16:creationId xmlns:a16="http://schemas.microsoft.com/office/drawing/2014/main" id="{A363515F-582E-486F-8337-D44AC2A6D036}"/>
                </a:ext>
              </a:extLst>
            </p:cNvPr>
            <p:cNvGrpSpPr/>
            <p:nvPr/>
          </p:nvGrpSpPr>
          <p:grpSpPr>
            <a:xfrm>
              <a:off x="981144" y="1836601"/>
              <a:ext cx="11086668" cy="4714911"/>
              <a:chOff x="1053901" y="1731748"/>
              <a:chExt cx="11582255" cy="4867215"/>
            </a:xfrm>
          </p:grpSpPr>
          <p:pic>
            <p:nvPicPr>
              <p:cNvPr id="8" name="図 7">
                <a:extLst>
                  <a:ext uri="{FF2B5EF4-FFF2-40B4-BE49-F238E27FC236}">
                    <a16:creationId xmlns:a16="http://schemas.microsoft.com/office/drawing/2014/main" id="{7ECD8D03-A540-4384-92DB-DC4154AD12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053901" y="2827390"/>
                <a:ext cx="1516349" cy="1293028"/>
              </a:xfrm>
              <a:prstGeom prst="rect">
                <a:avLst/>
              </a:prstGeom>
            </p:spPr>
          </p:pic>
          <p:sp>
            <p:nvSpPr>
              <p:cNvPr id="9" name="矢印: 右 8">
                <a:extLst>
                  <a:ext uri="{FF2B5EF4-FFF2-40B4-BE49-F238E27FC236}">
                    <a16:creationId xmlns:a16="http://schemas.microsoft.com/office/drawing/2014/main" id="{22232900-CF15-42ED-B61D-004E36DA459A}"/>
                  </a:ext>
                </a:extLst>
              </p:cNvPr>
              <p:cNvSpPr/>
              <p:nvPr/>
            </p:nvSpPr>
            <p:spPr>
              <a:xfrm>
                <a:off x="3061722" y="3145706"/>
                <a:ext cx="930442" cy="565484"/>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a:extLst>
                  <a:ext uri="{FF2B5EF4-FFF2-40B4-BE49-F238E27FC236}">
                    <a16:creationId xmlns:a16="http://schemas.microsoft.com/office/drawing/2014/main" id="{F635ED6F-6CE3-4C81-B91F-622759D54A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8279" y="2777694"/>
                <a:ext cx="1167864" cy="1167864"/>
              </a:xfrm>
              <a:prstGeom prst="rect">
                <a:avLst/>
              </a:prstGeom>
            </p:spPr>
          </p:pic>
          <p:sp>
            <p:nvSpPr>
              <p:cNvPr id="20" name="テキスト ボックス 19">
                <a:extLst>
                  <a:ext uri="{FF2B5EF4-FFF2-40B4-BE49-F238E27FC236}">
                    <a16:creationId xmlns:a16="http://schemas.microsoft.com/office/drawing/2014/main" id="{EE46EACE-71CE-49D5-8C38-4DEC4EDA1C9E}"/>
                  </a:ext>
                </a:extLst>
              </p:cNvPr>
              <p:cNvSpPr txBox="1"/>
              <p:nvPr/>
            </p:nvSpPr>
            <p:spPr>
              <a:xfrm>
                <a:off x="1072255" y="4382578"/>
                <a:ext cx="1718456" cy="369332"/>
              </a:xfrm>
              <a:prstGeom prst="rect">
                <a:avLst/>
              </a:prstGeom>
              <a:noFill/>
            </p:spPr>
            <p:txBody>
              <a:bodyPr wrap="square" rtlCol="0">
                <a:spAutoFit/>
              </a:bodyPr>
              <a:lstStyle/>
              <a:p>
                <a:pPr algn="ctr"/>
                <a:r>
                  <a:rPr kumimoji="1" lang="ja-JP" altLang="en-US" dirty="0"/>
                  <a:t>ユーザ</a:t>
                </a:r>
              </a:p>
            </p:txBody>
          </p:sp>
          <p:grpSp>
            <p:nvGrpSpPr>
              <p:cNvPr id="23" name="グループ化 22">
                <a:extLst>
                  <a:ext uri="{FF2B5EF4-FFF2-40B4-BE49-F238E27FC236}">
                    <a16:creationId xmlns:a16="http://schemas.microsoft.com/office/drawing/2014/main" id="{413CACD0-2EF9-40DA-A533-DF471D753942}"/>
                  </a:ext>
                </a:extLst>
              </p:cNvPr>
              <p:cNvGrpSpPr/>
              <p:nvPr/>
            </p:nvGrpSpPr>
            <p:grpSpPr>
              <a:xfrm>
                <a:off x="5912025" y="1973121"/>
                <a:ext cx="5143125" cy="4399555"/>
                <a:chOff x="6168761" y="1712782"/>
                <a:chExt cx="4796670" cy="4399555"/>
              </a:xfrm>
            </p:grpSpPr>
            <p:grpSp>
              <p:nvGrpSpPr>
                <p:cNvPr id="15" name="グループ化 14">
                  <a:extLst>
                    <a:ext uri="{FF2B5EF4-FFF2-40B4-BE49-F238E27FC236}">
                      <a16:creationId xmlns:a16="http://schemas.microsoft.com/office/drawing/2014/main" id="{B130732D-09B9-4E65-ADEE-5983671C3596}"/>
                    </a:ext>
                  </a:extLst>
                </p:cNvPr>
                <p:cNvGrpSpPr/>
                <p:nvPr/>
              </p:nvGrpSpPr>
              <p:grpSpPr>
                <a:xfrm>
                  <a:off x="6245046" y="3581188"/>
                  <a:ext cx="4720385" cy="2531149"/>
                  <a:chOff x="6018217" y="3918273"/>
                  <a:chExt cx="4720385" cy="2531149"/>
                </a:xfrm>
              </p:grpSpPr>
              <p:sp>
                <p:nvSpPr>
                  <p:cNvPr id="11" name="四角形: 角を丸くする 10">
                    <a:extLst>
                      <a:ext uri="{FF2B5EF4-FFF2-40B4-BE49-F238E27FC236}">
                        <a16:creationId xmlns:a16="http://schemas.microsoft.com/office/drawing/2014/main" id="{93A19059-D052-447A-924F-5E9291ABD726}"/>
                      </a:ext>
                    </a:extLst>
                  </p:cNvPr>
                  <p:cNvSpPr/>
                  <p:nvPr/>
                </p:nvSpPr>
                <p:spPr>
                  <a:xfrm>
                    <a:off x="6018217" y="4804814"/>
                    <a:ext cx="2757307" cy="164460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3200" dirty="0"/>
                  </a:p>
                </p:txBody>
              </p:sp>
              <p:sp>
                <p:nvSpPr>
                  <p:cNvPr id="12" name="テキスト ボックス 11">
                    <a:extLst>
                      <a:ext uri="{FF2B5EF4-FFF2-40B4-BE49-F238E27FC236}">
                        <a16:creationId xmlns:a16="http://schemas.microsoft.com/office/drawing/2014/main" id="{D0E94323-8F75-4A70-A78E-EEA688500E66}"/>
                      </a:ext>
                    </a:extLst>
                  </p:cNvPr>
                  <p:cNvSpPr txBox="1"/>
                  <p:nvPr/>
                </p:nvSpPr>
                <p:spPr>
                  <a:xfrm>
                    <a:off x="9256848" y="3918273"/>
                    <a:ext cx="1481754" cy="413036"/>
                  </a:xfrm>
                  <a:prstGeom prst="rect">
                    <a:avLst/>
                  </a:prstGeom>
                  <a:noFill/>
                </p:spPr>
                <p:txBody>
                  <a:bodyPr wrap="square" rtlCol="0">
                    <a:spAutoFit/>
                  </a:bodyPr>
                  <a:lstStyle/>
                  <a:p>
                    <a:endParaRPr kumimoji="1" lang="ja-JP" altLang="en-US" sz="2000" b="1" dirty="0">
                      <a:solidFill>
                        <a:schemeClr val="bg1"/>
                      </a:solidFill>
                    </a:endParaRPr>
                  </a:p>
                </p:txBody>
              </p:sp>
            </p:grpSp>
            <p:sp>
              <p:nvSpPr>
                <p:cNvPr id="21" name="四角形: 角を丸くする 20">
                  <a:extLst>
                    <a:ext uri="{FF2B5EF4-FFF2-40B4-BE49-F238E27FC236}">
                      <a16:creationId xmlns:a16="http://schemas.microsoft.com/office/drawing/2014/main" id="{C29707AB-F090-4A48-B64A-2FF4BBC21EE0}"/>
                    </a:ext>
                  </a:extLst>
                </p:cNvPr>
                <p:cNvSpPr/>
                <p:nvPr/>
              </p:nvSpPr>
              <p:spPr>
                <a:xfrm>
                  <a:off x="6168761" y="1712782"/>
                  <a:ext cx="2599949" cy="1738069"/>
                </a:xfrm>
                <a:prstGeom prst="roundRect">
                  <a:avLst/>
                </a:prstGeom>
                <a:solidFill>
                  <a:srgbClr val="92D05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3200" dirty="0"/>
                    <a:t>Web</a:t>
                  </a:r>
                  <a:r>
                    <a:rPr kumimoji="1" lang="ja-JP" altLang="en-US" sz="3200" dirty="0"/>
                    <a:t>ページ</a:t>
                  </a:r>
                  <a:endParaRPr kumimoji="1" lang="en-US" altLang="ja-JP" sz="3200" dirty="0"/>
                </a:p>
              </p:txBody>
            </p:sp>
          </p:grpSp>
          <p:sp>
            <p:nvSpPr>
              <p:cNvPr id="27" name="テキスト ボックス 26">
                <a:extLst>
                  <a:ext uri="{FF2B5EF4-FFF2-40B4-BE49-F238E27FC236}">
                    <a16:creationId xmlns:a16="http://schemas.microsoft.com/office/drawing/2014/main" id="{4BA03AC9-8821-48AC-BA65-0549CDC13148}"/>
                  </a:ext>
                </a:extLst>
              </p:cNvPr>
              <p:cNvSpPr txBox="1"/>
              <p:nvPr/>
            </p:nvSpPr>
            <p:spPr>
              <a:xfrm>
                <a:off x="3555063" y="4405670"/>
                <a:ext cx="1947283" cy="586035"/>
              </a:xfrm>
              <a:prstGeom prst="rect">
                <a:avLst/>
              </a:prstGeom>
              <a:noFill/>
            </p:spPr>
            <p:txBody>
              <a:bodyPr wrap="square" rtlCol="0">
                <a:spAutoFit/>
              </a:bodyPr>
              <a:lstStyle/>
              <a:p>
                <a:pPr algn="ctr"/>
                <a:r>
                  <a:rPr lang="en-US" altLang="ja-JP" b="1" dirty="0"/>
                  <a:t>Apache</a:t>
                </a:r>
              </a:p>
              <a:p>
                <a:pPr algn="ctr"/>
                <a:r>
                  <a:rPr kumimoji="1" lang="ja-JP" altLang="en-US" dirty="0"/>
                  <a:t>サーバ</a:t>
                </a:r>
              </a:p>
            </p:txBody>
          </p:sp>
          <p:sp>
            <p:nvSpPr>
              <p:cNvPr id="2" name="四角形: 角を丸くする 1">
                <a:extLst>
                  <a:ext uri="{FF2B5EF4-FFF2-40B4-BE49-F238E27FC236}">
                    <a16:creationId xmlns:a16="http://schemas.microsoft.com/office/drawing/2014/main" id="{3E4728B6-A949-481A-AA16-4CC4E0B49521}"/>
                  </a:ext>
                </a:extLst>
              </p:cNvPr>
              <p:cNvSpPr/>
              <p:nvPr/>
            </p:nvSpPr>
            <p:spPr>
              <a:xfrm>
                <a:off x="5657617" y="1731748"/>
                <a:ext cx="6978539" cy="4867215"/>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F1CD242-3438-41A6-B084-F612C8F20720}"/>
                  </a:ext>
                </a:extLst>
              </p:cNvPr>
              <p:cNvSpPr txBox="1"/>
              <p:nvPr/>
            </p:nvSpPr>
            <p:spPr>
              <a:xfrm>
                <a:off x="5321415" y="2877164"/>
                <a:ext cx="3628866" cy="381262"/>
              </a:xfrm>
              <a:prstGeom prst="rect">
                <a:avLst/>
              </a:prstGeom>
              <a:noFill/>
            </p:spPr>
            <p:txBody>
              <a:bodyPr wrap="square" rtlCol="0">
                <a:spAutoFit/>
              </a:bodyPr>
              <a:lstStyle/>
              <a:p>
                <a:pPr algn="ctr"/>
                <a:endParaRPr lang="en-US" altLang="ja-JP" b="1" dirty="0"/>
              </a:p>
            </p:txBody>
          </p:sp>
        </p:grpSp>
      </p:grpSp>
      <p:sp>
        <p:nvSpPr>
          <p:cNvPr id="5" name="矢印: 下 4">
            <a:extLst>
              <a:ext uri="{FF2B5EF4-FFF2-40B4-BE49-F238E27FC236}">
                <a16:creationId xmlns:a16="http://schemas.microsoft.com/office/drawing/2014/main" id="{FCB024A7-5A96-43FB-87BB-5B7A462F3E4C}"/>
              </a:ext>
            </a:extLst>
          </p:cNvPr>
          <p:cNvSpPr/>
          <p:nvPr/>
        </p:nvSpPr>
        <p:spPr>
          <a:xfrm>
            <a:off x="5264820" y="3518220"/>
            <a:ext cx="870857" cy="89793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上 13">
            <a:extLst>
              <a:ext uri="{FF2B5EF4-FFF2-40B4-BE49-F238E27FC236}">
                <a16:creationId xmlns:a16="http://schemas.microsoft.com/office/drawing/2014/main" id="{5FE8F1E3-DFBC-4681-AB9C-5DB6E8CA5E85}"/>
              </a:ext>
            </a:extLst>
          </p:cNvPr>
          <p:cNvSpPr/>
          <p:nvPr/>
        </p:nvSpPr>
        <p:spPr>
          <a:xfrm>
            <a:off x="6460389" y="3460271"/>
            <a:ext cx="827628" cy="86776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吹き出し: 四角形 15">
            <a:extLst>
              <a:ext uri="{FF2B5EF4-FFF2-40B4-BE49-F238E27FC236}">
                <a16:creationId xmlns:a16="http://schemas.microsoft.com/office/drawing/2014/main" id="{292416DE-C061-48BB-8487-20174CC81A10}"/>
              </a:ext>
            </a:extLst>
          </p:cNvPr>
          <p:cNvSpPr/>
          <p:nvPr/>
        </p:nvSpPr>
        <p:spPr>
          <a:xfrm>
            <a:off x="7807729" y="2114385"/>
            <a:ext cx="2014377" cy="1256447"/>
          </a:xfrm>
          <a:prstGeom prst="wedgeRectCallout">
            <a:avLst>
              <a:gd name="adj1" fmla="val -68475"/>
              <a:gd name="adj2" fmla="val 8900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rPr>
              <a:t>自動作曲した曲</a:t>
            </a:r>
            <a:endParaRPr lang="en-US" altLang="ja-JP" dirty="0">
              <a:solidFill>
                <a:schemeClr val="bg1"/>
              </a:solidFill>
            </a:endParaRPr>
          </a:p>
          <a:p>
            <a:pPr algn="ctr"/>
            <a:r>
              <a:rPr lang="ja-JP" altLang="en-US" dirty="0">
                <a:solidFill>
                  <a:schemeClr val="bg1"/>
                </a:solidFill>
              </a:rPr>
              <a:t>が返ってくる</a:t>
            </a:r>
            <a:endParaRPr kumimoji="1" lang="ja-JP" altLang="en-US" dirty="0">
              <a:solidFill>
                <a:schemeClr val="bg1"/>
              </a:solidFill>
            </a:endParaRPr>
          </a:p>
        </p:txBody>
      </p:sp>
      <p:sp>
        <p:nvSpPr>
          <p:cNvPr id="18" name="吹き出し: 四角形 17">
            <a:extLst>
              <a:ext uri="{FF2B5EF4-FFF2-40B4-BE49-F238E27FC236}">
                <a16:creationId xmlns:a16="http://schemas.microsoft.com/office/drawing/2014/main" id="{A533D1B2-8CA5-4AF3-82A5-614CD2BA0F0A}"/>
              </a:ext>
            </a:extLst>
          </p:cNvPr>
          <p:cNvSpPr/>
          <p:nvPr/>
        </p:nvSpPr>
        <p:spPr>
          <a:xfrm>
            <a:off x="2279510" y="5143640"/>
            <a:ext cx="2327054" cy="1109756"/>
          </a:xfrm>
          <a:prstGeom prst="wedgeRectCallout">
            <a:avLst>
              <a:gd name="adj1" fmla="val 78328"/>
              <a:gd name="adj2" fmla="val -124439"/>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ユーザの入力から</a:t>
            </a:r>
            <a:endParaRPr kumimoji="1" lang="en-US" altLang="ja-JP" dirty="0"/>
          </a:p>
          <a:p>
            <a:pPr algn="ctr"/>
            <a:r>
              <a:rPr kumimoji="1" lang="ja-JP" altLang="en-US" dirty="0"/>
              <a:t>情報を受け取る</a:t>
            </a:r>
          </a:p>
        </p:txBody>
      </p:sp>
      <p:sp>
        <p:nvSpPr>
          <p:cNvPr id="22" name="テキスト ボックス 21">
            <a:extLst>
              <a:ext uri="{FF2B5EF4-FFF2-40B4-BE49-F238E27FC236}">
                <a16:creationId xmlns:a16="http://schemas.microsoft.com/office/drawing/2014/main" id="{6E58A353-9A79-4C28-808B-B9D2661CD08E}"/>
              </a:ext>
            </a:extLst>
          </p:cNvPr>
          <p:cNvSpPr txBox="1"/>
          <p:nvPr/>
        </p:nvSpPr>
        <p:spPr>
          <a:xfrm>
            <a:off x="4396021" y="4899123"/>
            <a:ext cx="3893526" cy="1354217"/>
          </a:xfrm>
          <a:prstGeom prst="rect">
            <a:avLst/>
          </a:prstGeom>
          <a:noFill/>
        </p:spPr>
        <p:txBody>
          <a:bodyPr wrap="square" rtlCol="0">
            <a:spAutoFit/>
          </a:bodyPr>
          <a:lstStyle/>
          <a:p>
            <a:pPr algn="ctr"/>
            <a:r>
              <a:rPr lang="en-US" altLang="ja-JP" sz="3200" dirty="0">
                <a:solidFill>
                  <a:schemeClr val="bg1"/>
                </a:solidFill>
              </a:rPr>
              <a:t>Python</a:t>
            </a:r>
          </a:p>
          <a:p>
            <a:pPr algn="ctr"/>
            <a:r>
              <a:rPr lang="ja-JP" altLang="en-US" sz="3200" dirty="0">
                <a:solidFill>
                  <a:schemeClr val="bg1"/>
                </a:solidFill>
              </a:rPr>
              <a:t>プログラム</a:t>
            </a:r>
            <a:endParaRPr lang="en-US" altLang="ja-JP" sz="3200" dirty="0">
              <a:solidFill>
                <a:schemeClr val="bg1"/>
              </a:solidFill>
            </a:endParaRPr>
          </a:p>
          <a:p>
            <a:endParaRPr kumimoji="1" lang="ja-JP" altLang="en-US" dirty="0"/>
          </a:p>
        </p:txBody>
      </p:sp>
      <p:cxnSp>
        <p:nvCxnSpPr>
          <p:cNvPr id="28" name="直線コネクタ 27">
            <a:extLst>
              <a:ext uri="{FF2B5EF4-FFF2-40B4-BE49-F238E27FC236}">
                <a16:creationId xmlns:a16="http://schemas.microsoft.com/office/drawing/2014/main" id="{E77C1E75-DBF0-4468-B6B4-B834663898ED}"/>
              </a:ext>
            </a:extLst>
          </p:cNvPr>
          <p:cNvCxnSpPr/>
          <p:nvPr/>
        </p:nvCxnSpPr>
        <p:spPr>
          <a:xfrm>
            <a:off x="7754478" y="5457371"/>
            <a:ext cx="535069" cy="0"/>
          </a:xfrm>
          <a:prstGeom prst="line">
            <a:avLst/>
          </a:prstGeom>
          <a:ln/>
        </p:spPr>
        <p:style>
          <a:lnRef idx="2">
            <a:schemeClr val="accent3"/>
          </a:lnRef>
          <a:fillRef idx="0">
            <a:schemeClr val="accent3"/>
          </a:fillRef>
          <a:effectRef idx="1">
            <a:schemeClr val="accent3"/>
          </a:effectRef>
          <a:fontRef idx="minor">
            <a:schemeClr val="tx1"/>
          </a:fontRef>
        </p:style>
      </p:cxnSp>
      <p:sp>
        <p:nvSpPr>
          <p:cNvPr id="29" name="四角形: 角を丸くする 28">
            <a:extLst>
              <a:ext uri="{FF2B5EF4-FFF2-40B4-BE49-F238E27FC236}">
                <a16:creationId xmlns:a16="http://schemas.microsoft.com/office/drawing/2014/main" id="{06E6CD4E-160B-4A0B-A4EF-EE7D375FEB4C}"/>
              </a:ext>
            </a:extLst>
          </p:cNvPr>
          <p:cNvSpPr/>
          <p:nvPr/>
        </p:nvSpPr>
        <p:spPr>
          <a:xfrm>
            <a:off x="8289547" y="4535033"/>
            <a:ext cx="2243337" cy="1865527"/>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30" name="テキスト ボックス 29">
            <a:extLst>
              <a:ext uri="{FF2B5EF4-FFF2-40B4-BE49-F238E27FC236}">
                <a16:creationId xmlns:a16="http://schemas.microsoft.com/office/drawing/2014/main" id="{DA6E45AD-4116-43CE-A72D-0B9332BFF7E6}"/>
              </a:ext>
            </a:extLst>
          </p:cNvPr>
          <p:cNvSpPr txBox="1"/>
          <p:nvPr/>
        </p:nvSpPr>
        <p:spPr>
          <a:xfrm>
            <a:off x="8500090" y="4682468"/>
            <a:ext cx="1941047" cy="1323439"/>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2000" dirty="0"/>
              <a:t>Flask</a:t>
            </a:r>
          </a:p>
          <a:p>
            <a:pPr marL="285750" indent="-285750">
              <a:buFont typeface="Arial" panose="020B0604020202020204" pitchFamily="34" charset="0"/>
              <a:buChar char="•"/>
            </a:pPr>
            <a:r>
              <a:rPr lang="en-US" altLang="ja-JP" sz="2000" dirty="0"/>
              <a:t>TensorFlow</a:t>
            </a:r>
          </a:p>
          <a:p>
            <a:pPr marL="285750" indent="-285750">
              <a:buFont typeface="Arial" panose="020B0604020202020204" pitchFamily="34" charset="0"/>
              <a:buChar char="•"/>
            </a:pPr>
            <a:r>
              <a:rPr lang="en-US" altLang="ja-JP" sz="2000" dirty="0"/>
              <a:t>music21</a:t>
            </a:r>
            <a:endParaRPr kumimoji="1" lang="en-US" altLang="ja-JP" sz="2000" dirty="0"/>
          </a:p>
          <a:p>
            <a:pPr marL="285750" indent="-285750">
              <a:buFont typeface="Arial" panose="020B0604020202020204" pitchFamily="34" charset="0"/>
              <a:buChar char="•"/>
            </a:pPr>
            <a:r>
              <a:rPr lang="en-US" altLang="ja-JP" sz="2000" dirty="0" err="1"/>
              <a:t>FluidSynth</a:t>
            </a:r>
            <a:endParaRPr lang="en-US" altLang="ja-JP" sz="2000" dirty="0"/>
          </a:p>
        </p:txBody>
      </p:sp>
    </p:spTree>
    <p:extLst>
      <p:ext uri="{BB962C8B-B14F-4D97-AF65-F5344CB8AC3E}">
        <p14:creationId xmlns:p14="http://schemas.microsoft.com/office/powerpoint/2010/main" val="28263077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54BC50-3672-4E36-B845-B0805C656BB2}"/>
              </a:ext>
            </a:extLst>
          </p:cNvPr>
          <p:cNvSpPr>
            <a:spLocks noGrp="1"/>
          </p:cNvSpPr>
          <p:nvPr>
            <p:ph type="ctrTitle"/>
          </p:nvPr>
        </p:nvSpPr>
        <p:spPr>
          <a:xfrm>
            <a:off x="718456" y="674914"/>
            <a:ext cx="8186058" cy="761999"/>
          </a:xfrm>
        </p:spPr>
        <p:txBody>
          <a:bodyPr>
            <a:normAutofit/>
          </a:bodyPr>
          <a:lstStyle/>
          <a:p>
            <a:pPr algn="l"/>
            <a:r>
              <a:rPr lang="ja-JP" altLang="en-US" sz="4400" b="1" dirty="0"/>
              <a:t>メロディ入力画面</a:t>
            </a:r>
            <a:endParaRPr kumimoji="1" lang="ja-JP" altLang="en-US" sz="4400" dirty="0"/>
          </a:p>
        </p:txBody>
      </p:sp>
      <p:pic>
        <p:nvPicPr>
          <p:cNvPr id="5" name="図 4">
            <a:extLst>
              <a:ext uri="{FF2B5EF4-FFF2-40B4-BE49-F238E27FC236}">
                <a16:creationId xmlns:a16="http://schemas.microsoft.com/office/drawing/2014/main" id="{F5F0E29A-0691-4E79-A908-D08668F0B4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6541" y="2373086"/>
            <a:ext cx="8198458" cy="3810000"/>
          </a:xfrm>
          <a:prstGeom prst="rect">
            <a:avLst/>
          </a:prstGeom>
        </p:spPr>
      </p:pic>
      <p:sp>
        <p:nvSpPr>
          <p:cNvPr id="13" name="四角形: 角を丸くする 12">
            <a:extLst>
              <a:ext uri="{FF2B5EF4-FFF2-40B4-BE49-F238E27FC236}">
                <a16:creationId xmlns:a16="http://schemas.microsoft.com/office/drawing/2014/main" id="{A5819BAB-CDF2-4099-8468-5D4BA1BA98DB}"/>
              </a:ext>
            </a:extLst>
          </p:cNvPr>
          <p:cNvSpPr/>
          <p:nvPr/>
        </p:nvSpPr>
        <p:spPr>
          <a:xfrm>
            <a:off x="3503084" y="4644572"/>
            <a:ext cx="8505372"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1EEA26F2-C636-471A-93E2-119DFCEF10BB}"/>
              </a:ext>
            </a:extLst>
          </p:cNvPr>
          <p:cNvSpPr/>
          <p:nvPr/>
        </p:nvSpPr>
        <p:spPr>
          <a:xfrm>
            <a:off x="5642883" y="2453408"/>
            <a:ext cx="4225774" cy="70361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0B969CBF-DFF3-4613-AA03-1A69E2106414}"/>
              </a:ext>
            </a:extLst>
          </p:cNvPr>
          <p:cNvSpPr/>
          <p:nvPr/>
        </p:nvSpPr>
        <p:spPr>
          <a:xfrm>
            <a:off x="957943" y="2072408"/>
            <a:ext cx="2220685" cy="1386114"/>
          </a:xfrm>
          <a:prstGeom prst="roundRect">
            <a:avLst/>
          </a:prstGeom>
          <a:no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a:extLst>
              <a:ext uri="{FF2B5EF4-FFF2-40B4-BE49-F238E27FC236}">
                <a16:creationId xmlns:a16="http://schemas.microsoft.com/office/drawing/2014/main" id="{9230031D-28C0-46B4-97E8-72C6A4E402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7945" y="2423597"/>
            <a:ext cx="1495425" cy="733425"/>
          </a:xfrm>
          <a:prstGeom prst="rect">
            <a:avLst/>
          </a:prstGeom>
        </p:spPr>
      </p:pic>
      <p:cxnSp>
        <p:nvCxnSpPr>
          <p:cNvPr id="19" name="直線コネクタ 18">
            <a:extLst>
              <a:ext uri="{FF2B5EF4-FFF2-40B4-BE49-F238E27FC236}">
                <a16:creationId xmlns:a16="http://schemas.microsoft.com/office/drawing/2014/main" id="{322AA55D-9716-450A-AB65-C9700585B553}"/>
              </a:ext>
            </a:extLst>
          </p:cNvPr>
          <p:cNvCxnSpPr>
            <a:cxnSpLocks/>
            <a:stCxn id="15" idx="3"/>
          </p:cNvCxnSpPr>
          <p:nvPr/>
        </p:nvCxnSpPr>
        <p:spPr>
          <a:xfrm flipV="1">
            <a:off x="3178628" y="2739799"/>
            <a:ext cx="2464255" cy="25666"/>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0F1757B1-8C40-4ECE-9E71-92C3F766453E}"/>
              </a:ext>
            </a:extLst>
          </p:cNvPr>
          <p:cNvCxnSpPr>
            <a:cxnSpLocks/>
          </p:cNvCxnSpPr>
          <p:nvPr/>
        </p:nvCxnSpPr>
        <p:spPr>
          <a:xfrm>
            <a:off x="3178628" y="2974078"/>
            <a:ext cx="1436915" cy="1670494"/>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6407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right)">
                                      <p:cBhvr>
                                        <p:cTn id="7" dur="500"/>
                                        <p:tgtEl>
                                          <p:spTgt spid="1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right)">
                                      <p:cBhvr>
                                        <p:cTn id="10" dur="500"/>
                                        <p:tgtEl>
                                          <p:spTgt spid="13"/>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ipe(right)">
                                      <p:cBhvr>
                                        <p:cTn id="14" dur="500"/>
                                        <p:tgtEl>
                                          <p:spTgt spid="19"/>
                                        </p:tgtEl>
                                      </p:cBhvr>
                                    </p:animEffect>
                                  </p:childTnLst>
                                </p:cTn>
                              </p:par>
                              <p:par>
                                <p:cTn id="15" presetID="22" presetClass="entr" presetSubtype="2"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right)">
                                      <p:cBhvr>
                                        <p:cTn id="17" dur="500"/>
                                        <p:tgtEl>
                                          <p:spTgt spid="20"/>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right)">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CD0BE5-E01B-45C0-97D2-BA1BA0917915}"/>
              </a:ext>
            </a:extLst>
          </p:cNvPr>
          <p:cNvSpPr>
            <a:spLocks noGrp="1"/>
          </p:cNvSpPr>
          <p:nvPr>
            <p:ph type="title"/>
          </p:nvPr>
        </p:nvSpPr>
        <p:spPr>
          <a:xfrm>
            <a:off x="707571" y="394154"/>
            <a:ext cx="7861856" cy="1325563"/>
          </a:xfrm>
        </p:spPr>
        <p:txBody>
          <a:bodyPr/>
          <a:lstStyle/>
          <a:p>
            <a:r>
              <a:rPr kumimoji="1" lang="ja-JP" altLang="en-US" dirty="0"/>
              <a:t>自動作曲の方法について</a:t>
            </a:r>
          </a:p>
        </p:txBody>
      </p:sp>
      <mc:AlternateContent xmlns:mc="http://schemas.openxmlformats.org/markup-compatibility/2006" xmlns:a14="http://schemas.microsoft.com/office/drawing/2010/main">
        <mc:Choice Requires="a14">
          <p:sp>
            <p:nvSpPr>
              <p:cNvPr id="8" name="フローチャート: 結合子 7">
                <a:extLst>
                  <a:ext uri="{FF2B5EF4-FFF2-40B4-BE49-F238E27FC236}">
                    <a16:creationId xmlns:a16="http://schemas.microsoft.com/office/drawing/2014/main" id="{A608CB45-437C-4573-A936-14D609A46DBE}"/>
                  </a:ext>
                </a:extLst>
              </p:cNvPr>
              <p:cNvSpPr/>
              <p:nvPr/>
            </p:nvSpPr>
            <p:spPr>
              <a:xfrm>
                <a:off x="1265414" y="4173673"/>
                <a:ext cx="767457" cy="71017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h</m:t>
                          </m:r>
                        </m:e>
                        <m:sub>
                          <m:r>
                            <a:rPr lang="en-US" altLang="ja-JP" b="0" i="1" smtClean="0">
                              <a:latin typeface="Cambria Math" panose="02040503050406030204" pitchFamily="18" charset="0"/>
                            </a:rPr>
                            <m:t>0</m:t>
                          </m:r>
                        </m:sub>
                      </m:sSub>
                    </m:oMath>
                  </m:oMathPara>
                </a14:m>
                <a:endParaRPr kumimoji="1" lang="ja-JP" altLang="en-US" dirty="0"/>
              </a:p>
            </p:txBody>
          </p:sp>
        </mc:Choice>
        <mc:Fallback xmlns="">
          <p:sp>
            <p:nvSpPr>
              <p:cNvPr id="8" name="フローチャート: 結合子 7">
                <a:extLst>
                  <a:ext uri="{FF2B5EF4-FFF2-40B4-BE49-F238E27FC236}">
                    <a16:creationId xmlns:a16="http://schemas.microsoft.com/office/drawing/2014/main" id="{A608CB45-437C-4573-A936-14D609A46DBE}"/>
                  </a:ext>
                </a:extLst>
              </p:cNvPr>
              <p:cNvSpPr>
                <a:spLocks noRot="1" noChangeAspect="1" noMove="1" noResize="1" noEditPoints="1" noAdjustHandles="1" noChangeArrowheads="1" noChangeShapeType="1" noTextEdit="1"/>
              </p:cNvSpPr>
              <p:nvPr/>
            </p:nvSpPr>
            <p:spPr>
              <a:xfrm>
                <a:off x="1265414" y="4173673"/>
                <a:ext cx="767457" cy="710172"/>
              </a:xfrm>
              <a:prstGeom prst="flowChartConnector">
                <a:avLst/>
              </a:prstGeom>
              <a:blipFill>
                <a:blip r:embed="rId3"/>
                <a:stretch>
                  <a:fillRect/>
                </a:stretch>
              </a:blipFill>
            </p:spPr>
            <p:txBody>
              <a:bodyPr/>
              <a:lstStyle/>
              <a:p>
                <a:r>
                  <a:rPr lang="ja-JP" altLang="en-US">
                    <a:noFill/>
                  </a:rPr>
                  <a:t> </a:t>
                </a:r>
              </a:p>
            </p:txBody>
          </p:sp>
        </mc:Fallback>
      </mc:AlternateContent>
      <p:sp>
        <p:nvSpPr>
          <p:cNvPr id="16" name="矢印: 右 15">
            <a:extLst>
              <a:ext uri="{FF2B5EF4-FFF2-40B4-BE49-F238E27FC236}">
                <a16:creationId xmlns:a16="http://schemas.microsoft.com/office/drawing/2014/main" id="{E1B2DB39-3376-4335-A8A8-0C6F6C6A6C3A}"/>
              </a:ext>
            </a:extLst>
          </p:cNvPr>
          <p:cNvSpPr/>
          <p:nvPr/>
        </p:nvSpPr>
        <p:spPr>
          <a:xfrm>
            <a:off x="3881194" y="4310601"/>
            <a:ext cx="477293" cy="4999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右 16">
            <a:extLst>
              <a:ext uri="{FF2B5EF4-FFF2-40B4-BE49-F238E27FC236}">
                <a16:creationId xmlns:a16="http://schemas.microsoft.com/office/drawing/2014/main" id="{8D353070-D5B9-415B-810A-68B888DD67E0}"/>
              </a:ext>
            </a:extLst>
          </p:cNvPr>
          <p:cNvSpPr/>
          <p:nvPr/>
        </p:nvSpPr>
        <p:spPr>
          <a:xfrm>
            <a:off x="5626556" y="4278326"/>
            <a:ext cx="477292" cy="4999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 name="グループ化 2">
            <a:extLst>
              <a:ext uri="{FF2B5EF4-FFF2-40B4-BE49-F238E27FC236}">
                <a16:creationId xmlns:a16="http://schemas.microsoft.com/office/drawing/2014/main" id="{6961A1CA-AD16-430F-8757-5A65AB0AD17B}"/>
              </a:ext>
            </a:extLst>
          </p:cNvPr>
          <p:cNvGrpSpPr/>
          <p:nvPr/>
        </p:nvGrpSpPr>
        <p:grpSpPr>
          <a:xfrm>
            <a:off x="2883936" y="2487945"/>
            <a:ext cx="775508" cy="3923986"/>
            <a:chOff x="2884492" y="2479971"/>
            <a:chExt cx="775508" cy="3923986"/>
          </a:xfrm>
        </p:grpSpPr>
        <mc:AlternateContent xmlns:mc="http://schemas.openxmlformats.org/markup-compatibility/2006">
          <mc:Choice xmlns:a14="http://schemas.microsoft.com/office/drawing/2010/main" Requires="a14">
            <p:sp>
              <p:nvSpPr>
                <p:cNvPr id="6" name="フローチャート: 結合子 5">
                  <a:extLst>
                    <a:ext uri="{FF2B5EF4-FFF2-40B4-BE49-F238E27FC236}">
                      <a16:creationId xmlns:a16="http://schemas.microsoft.com/office/drawing/2014/main" id="{4EBE741B-8DBF-4759-A46B-5FC651F8448B}"/>
                    </a:ext>
                  </a:extLst>
                </p:cNvPr>
                <p:cNvSpPr/>
                <p:nvPr/>
              </p:nvSpPr>
              <p:spPr>
                <a:xfrm>
                  <a:off x="2892543" y="2479971"/>
                  <a:ext cx="767457" cy="710172"/>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  </m:t>
                            </m:r>
                            <m:r>
                              <a:rPr lang="en-US" altLang="ja-JP" i="1">
                                <a:latin typeface="Cambria Math" panose="02040503050406030204" pitchFamily="18" charset="0"/>
                              </a:rPr>
                              <m:t>𝑦</m:t>
                            </m:r>
                          </m:e>
                          <m:sub>
                            <m:r>
                              <a:rPr lang="en-US" altLang="ja-JP" b="0" i="1" smtClean="0">
                                <a:latin typeface="Cambria Math" panose="02040503050406030204" pitchFamily="18" charset="0"/>
                              </a:rPr>
                              <m:t>1</m:t>
                            </m:r>
                          </m:sub>
                        </m:sSub>
                      </m:oMath>
                    </m:oMathPara>
                  </a14:m>
                  <a:endParaRPr lang="ja-JP" altLang="en-US" dirty="0"/>
                </a:p>
              </p:txBody>
            </p:sp>
          </mc:Choice>
          <mc:Fallback>
            <p:sp>
              <p:nvSpPr>
                <p:cNvPr id="6" name="フローチャート: 結合子 5">
                  <a:extLst>
                    <a:ext uri="{FF2B5EF4-FFF2-40B4-BE49-F238E27FC236}">
                      <a16:creationId xmlns:a16="http://schemas.microsoft.com/office/drawing/2014/main" id="{4EBE741B-8DBF-4759-A46B-5FC651F8448B}"/>
                    </a:ext>
                  </a:extLst>
                </p:cNvPr>
                <p:cNvSpPr>
                  <a:spLocks noRot="1" noChangeAspect="1" noMove="1" noResize="1" noEditPoints="1" noAdjustHandles="1" noChangeArrowheads="1" noChangeShapeType="1" noTextEdit="1"/>
                </p:cNvSpPr>
                <p:nvPr/>
              </p:nvSpPr>
              <p:spPr>
                <a:xfrm>
                  <a:off x="2892543" y="2479971"/>
                  <a:ext cx="767457" cy="710172"/>
                </a:xfrm>
                <a:prstGeom prst="flowChartConnector">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フローチャート: 結合子 6">
                  <a:extLst>
                    <a:ext uri="{FF2B5EF4-FFF2-40B4-BE49-F238E27FC236}">
                      <a16:creationId xmlns:a16="http://schemas.microsoft.com/office/drawing/2014/main" id="{4E1FA4F6-ACE0-461A-B1F4-D16C2E750FD8}"/>
                    </a:ext>
                  </a:extLst>
                </p:cNvPr>
                <p:cNvSpPr/>
                <p:nvPr/>
              </p:nvSpPr>
              <p:spPr>
                <a:xfrm>
                  <a:off x="2884492" y="4173673"/>
                  <a:ext cx="767457" cy="71017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  </m:t>
                        </m:r>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1</m:t>
                            </m:r>
                          </m:sub>
                        </m:sSub>
                      </m:oMath>
                    </m:oMathPara>
                  </a14:m>
                  <a:endParaRPr kumimoji="1" lang="ja-JP" altLang="en-US" dirty="0"/>
                </a:p>
              </p:txBody>
            </p:sp>
          </mc:Choice>
          <mc:Fallback xmlns="">
            <p:sp>
              <p:nvSpPr>
                <p:cNvPr id="7" name="フローチャート: 結合子 6">
                  <a:extLst>
                    <a:ext uri="{FF2B5EF4-FFF2-40B4-BE49-F238E27FC236}">
                      <a16:creationId xmlns:a16="http://schemas.microsoft.com/office/drawing/2014/main" id="{4E1FA4F6-ACE0-461A-B1F4-D16C2E750FD8}"/>
                    </a:ext>
                  </a:extLst>
                </p:cNvPr>
                <p:cNvSpPr>
                  <a:spLocks noRot="1" noChangeAspect="1" noMove="1" noResize="1" noEditPoints="1" noAdjustHandles="1" noChangeArrowheads="1" noChangeShapeType="1" noTextEdit="1"/>
                </p:cNvSpPr>
                <p:nvPr/>
              </p:nvSpPr>
              <p:spPr>
                <a:xfrm>
                  <a:off x="2884492" y="4173673"/>
                  <a:ext cx="767457" cy="710172"/>
                </a:xfrm>
                <a:prstGeom prst="flowChartConnector">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フローチャート: 結合子 8">
                  <a:extLst>
                    <a:ext uri="{FF2B5EF4-FFF2-40B4-BE49-F238E27FC236}">
                      <a16:creationId xmlns:a16="http://schemas.microsoft.com/office/drawing/2014/main" id="{61DA2AF9-DBE6-495A-810D-8357044FCA45}"/>
                    </a:ext>
                  </a:extLst>
                </p:cNvPr>
                <p:cNvSpPr/>
                <p:nvPr/>
              </p:nvSpPr>
              <p:spPr>
                <a:xfrm>
                  <a:off x="2884492" y="5693785"/>
                  <a:ext cx="767457" cy="710172"/>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  </m:t>
                            </m:r>
                            <m:r>
                              <a:rPr lang="en-US" altLang="ja-JP" i="1">
                                <a:latin typeface="Cambria Math" panose="02040503050406030204" pitchFamily="18" charset="0"/>
                              </a:rPr>
                              <m:t>𝑥</m:t>
                            </m:r>
                          </m:e>
                          <m:sub>
                            <m:r>
                              <a:rPr lang="en-US" altLang="ja-JP" b="0" i="1" smtClean="0">
                                <a:latin typeface="Cambria Math" panose="02040503050406030204" pitchFamily="18" charset="0"/>
                              </a:rPr>
                              <m:t>1</m:t>
                            </m:r>
                          </m:sub>
                        </m:sSub>
                      </m:oMath>
                    </m:oMathPara>
                  </a14:m>
                  <a:endParaRPr kumimoji="1" lang="ja-JP" altLang="en-US" dirty="0"/>
                </a:p>
              </p:txBody>
            </p:sp>
          </mc:Choice>
          <mc:Fallback xmlns="">
            <p:sp>
              <p:nvSpPr>
                <p:cNvPr id="9" name="フローチャート: 結合子 8">
                  <a:extLst>
                    <a:ext uri="{FF2B5EF4-FFF2-40B4-BE49-F238E27FC236}">
                      <a16:creationId xmlns:a16="http://schemas.microsoft.com/office/drawing/2014/main" id="{61DA2AF9-DBE6-495A-810D-8357044FCA45}"/>
                    </a:ext>
                  </a:extLst>
                </p:cNvPr>
                <p:cNvSpPr>
                  <a:spLocks noRot="1" noChangeAspect="1" noMove="1" noResize="1" noEditPoints="1" noAdjustHandles="1" noChangeArrowheads="1" noChangeShapeType="1" noTextEdit="1"/>
                </p:cNvSpPr>
                <p:nvPr/>
              </p:nvSpPr>
              <p:spPr>
                <a:xfrm>
                  <a:off x="2884492" y="5693785"/>
                  <a:ext cx="767457" cy="710172"/>
                </a:xfrm>
                <a:prstGeom prst="flowChartConnector">
                  <a:avLst/>
                </a:prstGeom>
                <a:blipFill>
                  <a:blip r:embed="rId6"/>
                  <a:stretch>
                    <a:fillRect/>
                  </a:stretch>
                </a:blipFill>
              </p:spPr>
              <p:txBody>
                <a:bodyPr/>
                <a:lstStyle/>
                <a:p>
                  <a:r>
                    <a:rPr lang="ja-JP" altLang="en-US">
                      <a:noFill/>
                    </a:rPr>
                    <a:t> </a:t>
                  </a:r>
                </a:p>
              </p:txBody>
            </p:sp>
          </mc:Fallback>
        </mc:AlternateContent>
        <p:sp>
          <p:nvSpPr>
            <p:cNvPr id="18" name="矢印: 右 17">
              <a:extLst>
                <a:ext uri="{FF2B5EF4-FFF2-40B4-BE49-F238E27FC236}">
                  <a16:creationId xmlns:a16="http://schemas.microsoft.com/office/drawing/2014/main" id="{C94296AF-0EA5-457B-B88E-DB3DC513158D}"/>
                </a:ext>
              </a:extLst>
            </p:cNvPr>
            <p:cNvSpPr/>
            <p:nvPr/>
          </p:nvSpPr>
          <p:spPr>
            <a:xfrm rot="16200000">
              <a:off x="3043943" y="5018651"/>
              <a:ext cx="441666" cy="540326"/>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右 18">
              <a:extLst>
                <a:ext uri="{FF2B5EF4-FFF2-40B4-BE49-F238E27FC236}">
                  <a16:creationId xmlns:a16="http://schemas.microsoft.com/office/drawing/2014/main" id="{E5843F8F-DABB-49F6-99E8-81A4710A7886}"/>
                </a:ext>
              </a:extLst>
            </p:cNvPr>
            <p:cNvSpPr/>
            <p:nvPr/>
          </p:nvSpPr>
          <p:spPr>
            <a:xfrm rot="16200000">
              <a:off x="3047387" y="3505907"/>
              <a:ext cx="441666" cy="540326"/>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C3A11D63-5B90-409F-B9E4-D06D9CBDB0B6}"/>
              </a:ext>
            </a:extLst>
          </p:cNvPr>
          <p:cNvGrpSpPr/>
          <p:nvPr/>
        </p:nvGrpSpPr>
        <p:grpSpPr>
          <a:xfrm>
            <a:off x="6375215" y="2487945"/>
            <a:ext cx="789170" cy="3916012"/>
            <a:chOff x="6375215" y="2487945"/>
            <a:chExt cx="789170" cy="3916012"/>
          </a:xfrm>
        </p:grpSpPr>
        <mc:AlternateContent xmlns:mc="http://schemas.openxmlformats.org/markup-compatibility/2006">
          <mc:Choice xmlns:a14="http://schemas.microsoft.com/office/drawing/2010/main" Requires="a14">
            <p:sp>
              <p:nvSpPr>
                <p:cNvPr id="13" name="フローチャート: 結合子 12">
                  <a:extLst>
                    <a:ext uri="{FF2B5EF4-FFF2-40B4-BE49-F238E27FC236}">
                      <a16:creationId xmlns:a16="http://schemas.microsoft.com/office/drawing/2014/main" id="{E30EEC42-39B1-4C52-9267-D562A3D6D36E}"/>
                    </a:ext>
                  </a:extLst>
                </p:cNvPr>
                <p:cNvSpPr/>
                <p:nvPr/>
              </p:nvSpPr>
              <p:spPr>
                <a:xfrm>
                  <a:off x="6396928" y="2487945"/>
                  <a:ext cx="767457" cy="710172"/>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  </m:t>
                            </m:r>
                            <m:r>
                              <a:rPr lang="en-US" altLang="ja-JP" i="1">
                                <a:latin typeface="Cambria Math" panose="02040503050406030204" pitchFamily="18" charset="0"/>
                              </a:rPr>
                              <m:t>𝑦</m:t>
                            </m:r>
                          </m:e>
                          <m:sub>
                            <m:r>
                              <a:rPr lang="en-US" altLang="ja-JP" b="0" i="1" smtClean="0">
                                <a:latin typeface="Cambria Math" panose="02040503050406030204" pitchFamily="18" charset="0"/>
                              </a:rPr>
                              <m:t>3</m:t>
                            </m:r>
                          </m:sub>
                        </m:sSub>
                      </m:oMath>
                    </m:oMathPara>
                  </a14:m>
                  <a:endParaRPr kumimoji="1" lang="ja-JP" altLang="en-US" dirty="0"/>
                </a:p>
              </p:txBody>
            </p:sp>
          </mc:Choice>
          <mc:Fallback>
            <p:sp>
              <p:nvSpPr>
                <p:cNvPr id="13" name="フローチャート: 結合子 12">
                  <a:extLst>
                    <a:ext uri="{FF2B5EF4-FFF2-40B4-BE49-F238E27FC236}">
                      <a16:creationId xmlns:a16="http://schemas.microsoft.com/office/drawing/2014/main" id="{E30EEC42-39B1-4C52-9267-D562A3D6D36E}"/>
                    </a:ext>
                  </a:extLst>
                </p:cNvPr>
                <p:cNvSpPr>
                  <a:spLocks noRot="1" noChangeAspect="1" noMove="1" noResize="1" noEditPoints="1" noAdjustHandles="1" noChangeArrowheads="1" noChangeShapeType="1" noTextEdit="1"/>
                </p:cNvSpPr>
                <p:nvPr/>
              </p:nvSpPr>
              <p:spPr>
                <a:xfrm>
                  <a:off x="6396928" y="2487945"/>
                  <a:ext cx="767457" cy="710172"/>
                </a:xfrm>
                <a:prstGeom prst="flowChartConnector">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フローチャート: 結合子 13">
                  <a:extLst>
                    <a:ext uri="{FF2B5EF4-FFF2-40B4-BE49-F238E27FC236}">
                      <a16:creationId xmlns:a16="http://schemas.microsoft.com/office/drawing/2014/main" id="{BF59CEF9-D5BB-401C-8F1E-FFFA9B0049A3}"/>
                    </a:ext>
                  </a:extLst>
                </p:cNvPr>
                <p:cNvSpPr/>
                <p:nvPr/>
              </p:nvSpPr>
              <p:spPr>
                <a:xfrm>
                  <a:off x="6375215" y="4173673"/>
                  <a:ext cx="767457" cy="71017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h</m:t>
                            </m:r>
                          </m:e>
                          <m:sub>
                            <m:r>
                              <a:rPr lang="en-US" altLang="ja-JP" b="0" i="1" smtClean="0">
                                <a:latin typeface="Cambria Math" panose="02040503050406030204" pitchFamily="18" charset="0"/>
                              </a:rPr>
                              <m:t>3</m:t>
                            </m:r>
                          </m:sub>
                        </m:sSub>
                      </m:oMath>
                    </m:oMathPara>
                  </a14:m>
                  <a:endParaRPr kumimoji="1" lang="ja-JP" altLang="en-US" dirty="0"/>
                </a:p>
              </p:txBody>
            </p:sp>
          </mc:Choice>
          <mc:Fallback xmlns="">
            <p:sp>
              <p:nvSpPr>
                <p:cNvPr id="14" name="フローチャート: 結合子 13">
                  <a:extLst>
                    <a:ext uri="{FF2B5EF4-FFF2-40B4-BE49-F238E27FC236}">
                      <a16:creationId xmlns:a16="http://schemas.microsoft.com/office/drawing/2014/main" id="{BF59CEF9-D5BB-401C-8F1E-FFFA9B0049A3}"/>
                    </a:ext>
                  </a:extLst>
                </p:cNvPr>
                <p:cNvSpPr>
                  <a:spLocks noRot="1" noChangeAspect="1" noMove="1" noResize="1" noEditPoints="1" noAdjustHandles="1" noChangeArrowheads="1" noChangeShapeType="1" noTextEdit="1"/>
                </p:cNvSpPr>
                <p:nvPr/>
              </p:nvSpPr>
              <p:spPr>
                <a:xfrm>
                  <a:off x="6375215" y="4173673"/>
                  <a:ext cx="767457" cy="710172"/>
                </a:xfrm>
                <a:prstGeom prst="flowChartConnector">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フローチャート: 結合子 14">
                  <a:extLst>
                    <a:ext uri="{FF2B5EF4-FFF2-40B4-BE49-F238E27FC236}">
                      <a16:creationId xmlns:a16="http://schemas.microsoft.com/office/drawing/2014/main" id="{8FA58A93-A16C-42C4-872A-C5EC527B5DE3}"/>
                    </a:ext>
                  </a:extLst>
                </p:cNvPr>
                <p:cNvSpPr/>
                <p:nvPr/>
              </p:nvSpPr>
              <p:spPr>
                <a:xfrm>
                  <a:off x="6375215" y="5693785"/>
                  <a:ext cx="767457" cy="710172"/>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  </m:t>
                            </m:r>
                            <m:r>
                              <a:rPr lang="en-US" altLang="ja-JP" i="1">
                                <a:latin typeface="Cambria Math" panose="02040503050406030204" pitchFamily="18" charset="0"/>
                              </a:rPr>
                              <m:t>𝑥</m:t>
                            </m:r>
                          </m:e>
                          <m:sub>
                            <m:r>
                              <a:rPr lang="en-US" altLang="ja-JP" b="0" i="1" smtClean="0">
                                <a:latin typeface="Cambria Math" panose="02040503050406030204" pitchFamily="18" charset="0"/>
                              </a:rPr>
                              <m:t>3</m:t>
                            </m:r>
                          </m:sub>
                        </m:sSub>
                      </m:oMath>
                    </m:oMathPara>
                  </a14:m>
                  <a:endParaRPr kumimoji="1" lang="ja-JP" altLang="en-US" dirty="0"/>
                </a:p>
              </p:txBody>
            </p:sp>
          </mc:Choice>
          <mc:Fallback xmlns="">
            <p:sp>
              <p:nvSpPr>
                <p:cNvPr id="15" name="フローチャート: 結合子 14">
                  <a:extLst>
                    <a:ext uri="{FF2B5EF4-FFF2-40B4-BE49-F238E27FC236}">
                      <a16:creationId xmlns:a16="http://schemas.microsoft.com/office/drawing/2014/main" id="{8FA58A93-A16C-42C4-872A-C5EC527B5DE3}"/>
                    </a:ext>
                  </a:extLst>
                </p:cNvPr>
                <p:cNvSpPr>
                  <a:spLocks noRot="1" noChangeAspect="1" noMove="1" noResize="1" noEditPoints="1" noAdjustHandles="1" noChangeArrowheads="1" noChangeShapeType="1" noTextEdit="1"/>
                </p:cNvSpPr>
                <p:nvPr/>
              </p:nvSpPr>
              <p:spPr>
                <a:xfrm>
                  <a:off x="6375215" y="5693785"/>
                  <a:ext cx="767457" cy="710172"/>
                </a:xfrm>
                <a:prstGeom prst="flowChartConnector">
                  <a:avLst/>
                </a:prstGeom>
                <a:blipFill>
                  <a:blip r:embed="rId9"/>
                  <a:stretch>
                    <a:fillRect/>
                  </a:stretch>
                </a:blipFill>
              </p:spPr>
              <p:txBody>
                <a:bodyPr/>
                <a:lstStyle/>
                <a:p>
                  <a:r>
                    <a:rPr lang="ja-JP" altLang="en-US">
                      <a:noFill/>
                    </a:rPr>
                    <a:t> </a:t>
                  </a:r>
                </a:p>
              </p:txBody>
            </p:sp>
          </mc:Fallback>
        </mc:AlternateContent>
        <p:sp>
          <p:nvSpPr>
            <p:cNvPr id="20" name="矢印: 右 19">
              <a:extLst>
                <a:ext uri="{FF2B5EF4-FFF2-40B4-BE49-F238E27FC236}">
                  <a16:creationId xmlns:a16="http://schemas.microsoft.com/office/drawing/2014/main" id="{1DB7A5A2-12D0-4E44-9041-536E881542B9}"/>
                </a:ext>
              </a:extLst>
            </p:cNvPr>
            <p:cNvSpPr/>
            <p:nvPr/>
          </p:nvSpPr>
          <p:spPr>
            <a:xfrm rot="16200000">
              <a:off x="6535337" y="3505907"/>
              <a:ext cx="441666" cy="540326"/>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矢印: 右 20">
              <a:extLst>
                <a:ext uri="{FF2B5EF4-FFF2-40B4-BE49-F238E27FC236}">
                  <a16:creationId xmlns:a16="http://schemas.microsoft.com/office/drawing/2014/main" id="{5773B234-C541-4E3B-BCB5-FC2757BB01BE}"/>
                </a:ext>
              </a:extLst>
            </p:cNvPr>
            <p:cNvSpPr/>
            <p:nvPr/>
          </p:nvSpPr>
          <p:spPr>
            <a:xfrm rot="16200000">
              <a:off x="6535336" y="5018652"/>
              <a:ext cx="441666" cy="540326"/>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5" name="矢印: 右 34">
            <a:extLst>
              <a:ext uri="{FF2B5EF4-FFF2-40B4-BE49-F238E27FC236}">
                <a16:creationId xmlns:a16="http://schemas.microsoft.com/office/drawing/2014/main" id="{82CA7B2C-E357-49E5-8E29-C81F38F1A16E}"/>
              </a:ext>
            </a:extLst>
          </p:cNvPr>
          <p:cNvSpPr/>
          <p:nvPr/>
        </p:nvSpPr>
        <p:spPr>
          <a:xfrm>
            <a:off x="2309218" y="4339264"/>
            <a:ext cx="346028" cy="3781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35">
            <a:extLst>
              <a:ext uri="{FF2B5EF4-FFF2-40B4-BE49-F238E27FC236}">
                <a16:creationId xmlns:a16="http://schemas.microsoft.com/office/drawing/2014/main" id="{F0C327F9-202A-4AFB-95A7-AA4334E1438B}"/>
              </a:ext>
            </a:extLst>
          </p:cNvPr>
          <p:cNvSpPr>
            <a:spLocks noGrp="1"/>
          </p:cNvSpPr>
          <p:nvPr>
            <p:ph type="body" idx="4294967295"/>
          </p:nvPr>
        </p:nvSpPr>
        <p:spPr>
          <a:xfrm>
            <a:off x="859972" y="1617267"/>
            <a:ext cx="7180411" cy="1035422"/>
          </a:xfrm>
        </p:spPr>
        <p:txBody>
          <a:bodyPr>
            <a:normAutofit/>
          </a:bodyPr>
          <a:lstStyle/>
          <a:p>
            <a:pPr marL="0" indent="0">
              <a:buNone/>
            </a:pPr>
            <a:r>
              <a:rPr lang="ja-JP" altLang="en-US" sz="3200" dirty="0">
                <a:solidFill>
                  <a:srgbClr val="FF0000"/>
                </a:solidFill>
              </a:rPr>
              <a:t>リカレントニューラルネットワーク</a:t>
            </a:r>
            <a:r>
              <a:rPr lang="en-US" altLang="ja-JP" sz="3200" dirty="0">
                <a:solidFill>
                  <a:srgbClr val="FF0000"/>
                </a:solidFill>
              </a:rPr>
              <a:t>(</a:t>
            </a:r>
            <a:r>
              <a:rPr lang="en-US" altLang="ja-JP" sz="3200" dirty="0">
                <a:solidFill>
                  <a:srgbClr val="FF0000"/>
                </a:solidFill>
                <a:highlight>
                  <a:srgbClr val="FFFF00"/>
                </a:highlight>
              </a:rPr>
              <a:t>RNN</a:t>
            </a:r>
            <a:r>
              <a:rPr lang="en-US" altLang="ja-JP" sz="3200" dirty="0">
                <a:solidFill>
                  <a:srgbClr val="FF0000"/>
                </a:solidFill>
              </a:rPr>
              <a:t>)</a:t>
            </a:r>
          </a:p>
        </p:txBody>
      </p:sp>
      <p:grpSp>
        <p:nvGrpSpPr>
          <p:cNvPr id="4" name="グループ化 3">
            <a:extLst>
              <a:ext uri="{FF2B5EF4-FFF2-40B4-BE49-F238E27FC236}">
                <a16:creationId xmlns:a16="http://schemas.microsoft.com/office/drawing/2014/main" id="{D17F0D65-33DE-41EF-9E9F-D01252F048CC}"/>
              </a:ext>
            </a:extLst>
          </p:cNvPr>
          <p:cNvGrpSpPr/>
          <p:nvPr/>
        </p:nvGrpSpPr>
        <p:grpSpPr>
          <a:xfrm>
            <a:off x="4603747" y="2487945"/>
            <a:ext cx="767457" cy="3916012"/>
            <a:chOff x="4587733" y="2487945"/>
            <a:chExt cx="767457" cy="3916012"/>
          </a:xfrm>
        </p:grpSpPr>
        <mc:AlternateContent xmlns:mc="http://schemas.openxmlformats.org/markup-compatibility/2006">
          <mc:Choice xmlns:a14="http://schemas.microsoft.com/office/drawing/2010/main" Requires="a14">
            <p:sp>
              <p:nvSpPr>
                <p:cNvPr id="10" name="フローチャート: 結合子 9">
                  <a:extLst>
                    <a:ext uri="{FF2B5EF4-FFF2-40B4-BE49-F238E27FC236}">
                      <a16:creationId xmlns:a16="http://schemas.microsoft.com/office/drawing/2014/main" id="{E10A4FD7-F8EC-4085-859B-3567F61FBE28}"/>
                    </a:ext>
                  </a:extLst>
                </p:cNvPr>
                <p:cNvSpPr/>
                <p:nvPr/>
              </p:nvSpPr>
              <p:spPr>
                <a:xfrm>
                  <a:off x="4587733" y="2487945"/>
                  <a:ext cx="767457" cy="710172"/>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  </m:t>
                            </m:r>
                            <m:r>
                              <a:rPr lang="en-US" altLang="ja-JP" i="1">
                                <a:latin typeface="Cambria Math" panose="02040503050406030204" pitchFamily="18" charset="0"/>
                              </a:rPr>
                              <m:t>𝑦</m:t>
                            </m:r>
                          </m:e>
                          <m:sub>
                            <m:r>
                              <a:rPr lang="en-US" altLang="ja-JP" b="0" i="1" smtClean="0">
                                <a:latin typeface="Cambria Math" panose="02040503050406030204" pitchFamily="18" charset="0"/>
                              </a:rPr>
                              <m:t>2</m:t>
                            </m:r>
                          </m:sub>
                        </m:sSub>
                      </m:oMath>
                    </m:oMathPara>
                  </a14:m>
                  <a:endParaRPr kumimoji="1" lang="ja-JP" altLang="en-US" dirty="0"/>
                </a:p>
              </p:txBody>
            </p:sp>
          </mc:Choice>
          <mc:Fallback>
            <p:sp>
              <p:nvSpPr>
                <p:cNvPr id="10" name="フローチャート: 結合子 9">
                  <a:extLst>
                    <a:ext uri="{FF2B5EF4-FFF2-40B4-BE49-F238E27FC236}">
                      <a16:creationId xmlns:a16="http://schemas.microsoft.com/office/drawing/2014/main" id="{E10A4FD7-F8EC-4085-859B-3567F61FBE28}"/>
                    </a:ext>
                  </a:extLst>
                </p:cNvPr>
                <p:cNvSpPr>
                  <a:spLocks noRot="1" noChangeAspect="1" noMove="1" noResize="1" noEditPoints="1" noAdjustHandles="1" noChangeArrowheads="1" noChangeShapeType="1" noTextEdit="1"/>
                </p:cNvSpPr>
                <p:nvPr/>
              </p:nvSpPr>
              <p:spPr>
                <a:xfrm>
                  <a:off x="4587733" y="2487945"/>
                  <a:ext cx="767457" cy="710172"/>
                </a:xfrm>
                <a:prstGeom prst="flowChartConnector">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フローチャート: 結合子 10">
                  <a:extLst>
                    <a:ext uri="{FF2B5EF4-FFF2-40B4-BE49-F238E27FC236}">
                      <a16:creationId xmlns:a16="http://schemas.microsoft.com/office/drawing/2014/main" id="{13288AD6-4EC8-4E74-8611-A2D6AC5045E1}"/>
                    </a:ext>
                  </a:extLst>
                </p:cNvPr>
                <p:cNvSpPr/>
                <p:nvPr/>
              </p:nvSpPr>
              <p:spPr>
                <a:xfrm>
                  <a:off x="4587733" y="4173673"/>
                  <a:ext cx="767457" cy="71017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h</m:t>
                            </m:r>
                          </m:e>
                          <m:sub>
                            <m:r>
                              <a:rPr lang="en-US" altLang="ja-JP" b="0" i="1" smtClean="0">
                                <a:latin typeface="Cambria Math" panose="02040503050406030204" pitchFamily="18" charset="0"/>
                              </a:rPr>
                              <m:t>2</m:t>
                            </m:r>
                          </m:sub>
                        </m:sSub>
                      </m:oMath>
                    </m:oMathPara>
                  </a14:m>
                  <a:endParaRPr kumimoji="1" lang="ja-JP" altLang="en-US" dirty="0"/>
                </a:p>
              </p:txBody>
            </p:sp>
          </mc:Choice>
          <mc:Fallback xmlns="">
            <p:sp>
              <p:nvSpPr>
                <p:cNvPr id="11" name="フローチャート: 結合子 10">
                  <a:extLst>
                    <a:ext uri="{FF2B5EF4-FFF2-40B4-BE49-F238E27FC236}">
                      <a16:creationId xmlns:a16="http://schemas.microsoft.com/office/drawing/2014/main" id="{13288AD6-4EC8-4E74-8611-A2D6AC5045E1}"/>
                    </a:ext>
                  </a:extLst>
                </p:cNvPr>
                <p:cNvSpPr>
                  <a:spLocks noRot="1" noChangeAspect="1" noMove="1" noResize="1" noEditPoints="1" noAdjustHandles="1" noChangeArrowheads="1" noChangeShapeType="1" noTextEdit="1"/>
                </p:cNvSpPr>
                <p:nvPr/>
              </p:nvSpPr>
              <p:spPr>
                <a:xfrm>
                  <a:off x="4587733" y="4173673"/>
                  <a:ext cx="767457" cy="710172"/>
                </a:xfrm>
                <a:prstGeom prst="flowChartConnector">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フローチャート: 結合子 11">
                  <a:extLst>
                    <a:ext uri="{FF2B5EF4-FFF2-40B4-BE49-F238E27FC236}">
                      <a16:creationId xmlns:a16="http://schemas.microsoft.com/office/drawing/2014/main" id="{56A8DCB3-509B-4128-9683-B5F2AC661CB0}"/>
                    </a:ext>
                  </a:extLst>
                </p:cNvPr>
                <p:cNvSpPr/>
                <p:nvPr/>
              </p:nvSpPr>
              <p:spPr>
                <a:xfrm>
                  <a:off x="4587733" y="5693785"/>
                  <a:ext cx="767457" cy="710172"/>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  </m:t>
                            </m:r>
                            <m:r>
                              <a:rPr lang="en-US" altLang="ja-JP" i="1">
                                <a:latin typeface="Cambria Math" panose="02040503050406030204" pitchFamily="18" charset="0"/>
                              </a:rPr>
                              <m:t>𝑥</m:t>
                            </m:r>
                          </m:e>
                          <m:sub>
                            <m:r>
                              <a:rPr lang="en-US" altLang="ja-JP" b="0" i="1" smtClean="0">
                                <a:latin typeface="Cambria Math" panose="02040503050406030204" pitchFamily="18" charset="0"/>
                              </a:rPr>
                              <m:t>2</m:t>
                            </m:r>
                          </m:sub>
                        </m:sSub>
                      </m:oMath>
                    </m:oMathPara>
                  </a14:m>
                  <a:endParaRPr kumimoji="1" lang="ja-JP" altLang="en-US" dirty="0"/>
                </a:p>
              </p:txBody>
            </p:sp>
          </mc:Choice>
          <mc:Fallback xmlns="">
            <p:sp>
              <p:nvSpPr>
                <p:cNvPr id="12" name="フローチャート: 結合子 11">
                  <a:extLst>
                    <a:ext uri="{FF2B5EF4-FFF2-40B4-BE49-F238E27FC236}">
                      <a16:creationId xmlns:a16="http://schemas.microsoft.com/office/drawing/2014/main" id="{56A8DCB3-509B-4128-9683-B5F2AC661CB0}"/>
                    </a:ext>
                  </a:extLst>
                </p:cNvPr>
                <p:cNvSpPr>
                  <a:spLocks noRot="1" noChangeAspect="1" noMove="1" noResize="1" noEditPoints="1" noAdjustHandles="1" noChangeArrowheads="1" noChangeShapeType="1" noTextEdit="1"/>
                </p:cNvSpPr>
                <p:nvPr/>
              </p:nvSpPr>
              <p:spPr>
                <a:xfrm>
                  <a:off x="4587733" y="5693785"/>
                  <a:ext cx="767457" cy="710172"/>
                </a:xfrm>
                <a:prstGeom prst="flowChartConnector">
                  <a:avLst/>
                </a:prstGeom>
                <a:blipFill>
                  <a:blip r:embed="rId12"/>
                  <a:stretch>
                    <a:fillRect/>
                  </a:stretch>
                </a:blipFill>
              </p:spPr>
              <p:txBody>
                <a:bodyPr/>
                <a:lstStyle/>
                <a:p>
                  <a:r>
                    <a:rPr lang="ja-JP" altLang="en-US">
                      <a:noFill/>
                    </a:rPr>
                    <a:t> </a:t>
                  </a:r>
                </a:p>
              </p:txBody>
            </p:sp>
          </mc:Fallback>
        </mc:AlternateContent>
        <p:sp>
          <p:nvSpPr>
            <p:cNvPr id="22" name="矢印: 右 21">
              <a:extLst>
                <a:ext uri="{FF2B5EF4-FFF2-40B4-BE49-F238E27FC236}">
                  <a16:creationId xmlns:a16="http://schemas.microsoft.com/office/drawing/2014/main" id="{388A7E96-88D8-49D4-995F-FCECC79C5BB8}"/>
                </a:ext>
              </a:extLst>
            </p:cNvPr>
            <p:cNvSpPr/>
            <p:nvPr/>
          </p:nvSpPr>
          <p:spPr>
            <a:xfrm rot="16200000">
              <a:off x="4746020" y="5018651"/>
              <a:ext cx="441666" cy="540326"/>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矢印: 右 33">
              <a:extLst>
                <a:ext uri="{FF2B5EF4-FFF2-40B4-BE49-F238E27FC236}">
                  <a16:creationId xmlns:a16="http://schemas.microsoft.com/office/drawing/2014/main" id="{004ABD9B-C6D9-43B5-AD48-419DA111DE96}"/>
                </a:ext>
              </a:extLst>
            </p:cNvPr>
            <p:cNvSpPr/>
            <p:nvPr/>
          </p:nvSpPr>
          <p:spPr>
            <a:xfrm rot="16200000">
              <a:off x="4746020" y="3498539"/>
              <a:ext cx="441666" cy="540326"/>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CBAE1F0C-2256-47DA-9EC8-7C5BFBD3EC2C}"/>
              </a:ext>
            </a:extLst>
          </p:cNvPr>
          <p:cNvGrpSpPr/>
          <p:nvPr/>
        </p:nvGrpSpPr>
        <p:grpSpPr>
          <a:xfrm>
            <a:off x="7953555" y="2769079"/>
            <a:ext cx="3665536" cy="3830129"/>
            <a:chOff x="7953555" y="2769079"/>
            <a:chExt cx="3665536" cy="3830129"/>
          </a:xfrm>
        </p:grpSpPr>
        <mc:AlternateContent xmlns:mc="http://schemas.openxmlformats.org/markup-compatibility/2006" xmlns:a14="http://schemas.microsoft.com/office/drawing/2010/main">
          <mc:Choice Requires="a14">
            <p:sp>
              <p:nvSpPr>
                <p:cNvPr id="37" name="フローチャート: 結合子 36">
                  <a:extLst>
                    <a:ext uri="{FF2B5EF4-FFF2-40B4-BE49-F238E27FC236}">
                      <a16:creationId xmlns:a16="http://schemas.microsoft.com/office/drawing/2014/main" id="{ED54FD4D-7CE9-4FC4-B6BF-4552E48264FD}"/>
                    </a:ext>
                  </a:extLst>
                </p:cNvPr>
                <p:cNvSpPr/>
                <p:nvPr/>
              </p:nvSpPr>
              <p:spPr>
                <a:xfrm>
                  <a:off x="8331587" y="5483801"/>
                  <a:ext cx="767457" cy="710172"/>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  </m:t>
                            </m:r>
                            <m:r>
                              <a:rPr lang="en-US" altLang="ja-JP" b="0" i="1" smtClean="0">
                                <a:latin typeface="Cambria Math" panose="02040503050406030204" pitchFamily="18" charset="0"/>
                              </a:rPr>
                              <m:t>  </m:t>
                            </m:r>
                            <m:r>
                              <a:rPr lang="en-US" altLang="ja-JP" i="1">
                                <a:latin typeface="Cambria Math" panose="02040503050406030204" pitchFamily="18" charset="0"/>
                              </a:rPr>
                              <m:t>𝑥</m:t>
                            </m:r>
                          </m:e>
                          <m:sub/>
                        </m:sSub>
                      </m:oMath>
                    </m:oMathPara>
                  </a14:m>
                  <a:endParaRPr kumimoji="1" lang="ja-JP" altLang="en-US" dirty="0"/>
                </a:p>
              </p:txBody>
            </p:sp>
          </mc:Choice>
          <mc:Fallback xmlns="">
            <p:sp>
              <p:nvSpPr>
                <p:cNvPr id="37" name="フローチャート: 結合子 36">
                  <a:extLst>
                    <a:ext uri="{FF2B5EF4-FFF2-40B4-BE49-F238E27FC236}">
                      <a16:creationId xmlns:a16="http://schemas.microsoft.com/office/drawing/2014/main" id="{ED54FD4D-7CE9-4FC4-B6BF-4552E48264FD}"/>
                    </a:ext>
                  </a:extLst>
                </p:cNvPr>
                <p:cNvSpPr>
                  <a:spLocks noRot="1" noChangeAspect="1" noMove="1" noResize="1" noEditPoints="1" noAdjustHandles="1" noChangeArrowheads="1" noChangeShapeType="1" noTextEdit="1"/>
                </p:cNvSpPr>
                <p:nvPr/>
              </p:nvSpPr>
              <p:spPr>
                <a:xfrm>
                  <a:off x="8331587" y="5483801"/>
                  <a:ext cx="767457" cy="710172"/>
                </a:xfrm>
                <a:prstGeom prst="flowChartConnector">
                  <a:avLst/>
                </a:prstGeom>
                <a:blipFill>
                  <a:blip r:embed="rId13"/>
                  <a:stretch>
                    <a:fillRect/>
                  </a:stretch>
                </a:blipFill>
              </p:spPr>
              <p:txBody>
                <a:bodyPr/>
                <a:lstStyle/>
                <a:p>
                  <a:r>
                    <a:rPr lang="ja-JP" altLang="en-US">
                      <a:noFill/>
                    </a:rPr>
                    <a:t> </a:t>
                  </a:r>
                </a:p>
              </p:txBody>
            </p:sp>
          </mc:Fallback>
        </mc:AlternateContent>
        <p:sp>
          <p:nvSpPr>
            <p:cNvPr id="31" name="四角形: 角を丸くする 30">
              <a:extLst>
                <a:ext uri="{FF2B5EF4-FFF2-40B4-BE49-F238E27FC236}">
                  <a16:creationId xmlns:a16="http://schemas.microsoft.com/office/drawing/2014/main" id="{73BD59BE-A7FD-41E3-AAA4-CBB11BAE5479}"/>
                </a:ext>
              </a:extLst>
            </p:cNvPr>
            <p:cNvSpPr/>
            <p:nvPr/>
          </p:nvSpPr>
          <p:spPr>
            <a:xfrm>
              <a:off x="7953555" y="2769079"/>
              <a:ext cx="3665536" cy="3830129"/>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8" name="フローチャート: 結合子 37">
                  <a:extLst>
                    <a:ext uri="{FF2B5EF4-FFF2-40B4-BE49-F238E27FC236}">
                      <a16:creationId xmlns:a16="http://schemas.microsoft.com/office/drawing/2014/main" id="{50B26038-E885-4435-87CA-12164F4AEF46}"/>
                    </a:ext>
                  </a:extLst>
                </p:cNvPr>
                <p:cNvSpPr/>
                <p:nvPr/>
              </p:nvSpPr>
              <p:spPr>
                <a:xfrm>
                  <a:off x="8318484" y="4278326"/>
                  <a:ext cx="767457" cy="71017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 </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  </m:t>
                            </m:r>
                            <m:r>
                              <a:rPr lang="en-US" altLang="ja-JP" i="1">
                                <a:latin typeface="Cambria Math" panose="02040503050406030204" pitchFamily="18" charset="0"/>
                              </a:rPr>
                              <m:t>h</m:t>
                            </m:r>
                          </m:e>
                          <m:sub/>
                        </m:sSub>
                      </m:oMath>
                    </m:oMathPara>
                  </a14:m>
                  <a:endParaRPr kumimoji="1" lang="ja-JP" altLang="en-US" dirty="0"/>
                </a:p>
              </p:txBody>
            </p:sp>
          </mc:Choice>
          <mc:Fallback xmlns="">
            <p:sp>
              <p:nvSpPr>
                <p:cNvPr id="38" name="フローチャート: 結合子 37">
                  <a:extLst>
                    <a:ext uri="{FF2B5EF4-FFF2-40B4-BE49-F238E27FC236}">
                      <a16:creationId xmlns:a16="http://schemas.microsoft.com/office/drawing/2014/main" id="{50B26038-E885-4435-87CA-12164F4AEF46}"/>
                    </a:ext>
                  </a:extLst>
                </p:cNvPr>
                <p:cNvSpPr>
                  <a:spLocks noRot="1" noChangeAspect="1" noMove="1" noResize="1" noEditPoints="1" noAdjustHandles="1" noChangeArrowheads="1" noChangeShapeType="1" noTextEdit="1"/>
                </p:cNvSpPr>
                <p:nvPr/>
              </p:nvSpPr>
              <p:spPr>
                <a:xfrm>
                  <a:off x="8318484" y="4278326"/>
                  <a:ext cx="767457" cy="710172"/>
                </a:xfrm>
                <a:prstGeom prst="flowChartConnector">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フローチャート: 結合子 38">
                  <a:extLst>
                    <a:ext uri="{FF2B5EF4-FFF2-40B4-BE49-F238E27FC236}">
                      <a16:creationId xmlns:a16="http://schemas.microsoft.com/office/drawing/2014/main" id="{0D21D87D-F36D-42BD-B596-65258EBC64DC}"/>
                    </a:ext>
                  </a:extLst>
                </p:cNvPr>
                <p:cNvSpPr/>
                <p:nvPr/>
              </p:nvSpPr>
              <p:spPr>
                <a:xfrm>
                  <a:off x="8331587" y="3017493"/>
                  <a:ext cx="767457" cy="710172"/>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  </m:t>
                            </m:r>
                            <m:r>
                              <a:rPr lang="en-US" altLang="ja-JP" b="0" i="1" smtClean="0">
                                <a:latin typeface="Cambria Math" panose="02040503050406030204" pitchFamily="18" charset="0"/>
                              </a:rPr>
                              <m:t>  </m:t>
                            </m:r>
                            <m:r>
                              <a:rPr lang="en-US" altLang="ja-JP" i="1">
                                <a:latin typeface="Cambria Math" panose="02040503050406030204" pitchFamily="18" charset="0"/>
                              </a:rPr>
                              <m:t>𝑦</m:t>
                            </m:r>
                          </m:e>
                          <m:sub/>
                        </m:sSub>
                      </m:oMath>
                    </m:oMathPara>
                  </a14:m>
                  <a:endParaRPr lang="ja-JP" altLang="en-US" dirty="0"/>
                </a:p>
              </p:txBody>
            </p:sp>
          </mc:Choice>
          <mc:Fallback xmlns="">
            <p:sp>
              <p:nvSpPr>
                <p:cNvPr id="39" name="フローチャート: 結合子 38">
                  <a:extLst>
                    <a:ext uri="{FF2B5EF4-FFF2-40B4-BE49-F238E27FC236}">
                      <a16:creationId xmlns:a16="http://schemas.microsoft.com/office/drawing/2014/main" id="{0D21D87D-F36D-42BD-B596-65258EBC64DC}"/>
                    </a:ext>
                  </a:extLst>
                </p:cNvPr>
                <p:cNvSpPr>
                  <a:spLocks noRot="1" noChangeAspect="1" noMove="1" noResize="1" noEditPoints="1" noAdjustHandles="1" noChangeArrowheads="1" noChangeShapeType="1" noTextEdit="1"/>
                </p:cNvSpPr>
                <p:nvPr/>
              </p:nvSpPr>
              <p:spPr>
                <a:xfrm>
                  <a:off x="8331587" y="3017493"/>
                  <a:ext cx="767457" cy="710172"/>
                </a:xfrm>
                <a:prstGeom prst="flowChartConnector">
                  <a:avLst/>
                </a:prstGeom>
                <a:blipFill>
                  <a:blip r:embed="rId15"/>
                  <a:stretch>
                    <a:fillRect/>
                  </a:stretch>
                </a:blipFill>
              </p:spPr>
              <p:txBody>
                <a:bodyPr/>
                <a:lstStyle/>
                <a:p>
                  <a:r>
                    <a:rPr lang="ja-JP" altLang="en-US">
                      <a:noFill/>
                    </a:rPr>
                    <a:t> </a:t>
                  </a:r>
                </a:p>
              </p:txBody>
            </p:sp>
          </mc:Fallback>
        </mc:AlternateContent>
        <p:sp>
          <p:nvSpPr>
            <p:cNvPr id="32" name="テキスト ボックス 31">
              <a:extLst>
                <a:ext uri="{FF2B5EF4-FFF2-40B4-BE49-F238E27FC236}">
                  <a16:creationId xmlns:a16="http://schemas.microsoft.com/office/drawing/2014/main" id="{67AC6EDF-C295-471F-973B-1F147A7677E6}"/>
                </a:ext>
              </a:extLst>
            </p:cNvPr>
            <p:cNvSpPr txBox="1"/>
            <p:nvPr/>
          </p:nvSpPr>
          <p:spPr>
            <a:xfrm>
              <a:off x="9252277" y="3101251"/>
              <a:ext cx="2053787" cy="523220"/>
            </a:xfrm>
            <a:prstGeom prst="rect">
              <a:avLst/>
            </a:prstGeom>
            <a:noFill/>
          </p:spPr>
          <p:txBody>
            <a:bodyPr wrap="square" rtlCol="0">
              <a:spAutoFit/>
            </a:bodyPr>
            <a:lstStyle/>
            <a:p>
              <a:r>
                <a:rPr lang="ja-JP" altLang="en-US" sz="2800" dirty="0">
                  <a:solidFill>
                    <a:srgbClr val="70AD47"/>
                  </a:solidFill>
                </a:rPr>
                <a:t>時点の出力</a:t>
              </a:r>
              <a:endParaRPr kumimoji="1" lang="ja-JP" altLang="en-US" sz="2800" dirty="0">
                <a:solidFill>
                  <a:srgbClr val="70AD47"/>
                </a:solidFill>
              </a:endParaRPr>
            </a:p>
          </p:txBody>
        </p:sp>
        <p:sp>
          <p:nvSpPr>
            <p:cNvPr id="40" name="テキスト ボックス 39">
              <a:extLst>
                <a:ext uri="{FF2B5EF4-FFF2-40B4-BE49-F238E27FC236}">
                  <a16:creationId xmlns:a16="http://schemas.microsoft.com/office/drawing/2014/main" id="{8F5AC608-72EE-4666-BF3D-B9E43ED6A2C1}"/>
                </a:ext>
              </a:extLst>
            </p:cNvPr>
            <p:cNvSpPr txBox="1"/>
            <p:nvPr/>
          </p:nvSpPr>
          <p:spPr>
            <a:xfrm>
              <a:off x="9252277" y="4339264"/>
              <a:ext cx="2053787" cy="523220"/>
            </a:xfrm>
            <a:prstGeom prst="rect">
              <a:avLst/>
            </a:prstGeom>
            <a:noFill/>
          </p:spPr>
          <p:txBody>
            <a:bodyPr wrap="square" rtlCol="0">
              <a:spAutoFit/>
            </a:bodyPr>
            <a:lstStyle/>
            <a:p>
              <a:r>
                <a:rPr kumimoji="1" lang="ja-JP" altLang="en-US" sz="2800" dirty="0">
                  <a:solidFill>
                    <a:srgbClr val="4472C4"/>
                  </a:solidFill>
                </a:rPr>
                <a:t>現在の記憶</a:t>
              </a:r>
            </a:p>
          </p:txBody>
        </p:sp>
        <p:sp>
          <p:nvSpPr>
            <p:cNvPr id="41" name="テキスト ボックス 40">
              <a:extLst>
                <a:ext uri="{FF2B5EF4-FFF2-40B4-BE49-F238E27FC236}">
                  <a16:creationId xmlns:a16="http://schemas.microsoft.com/office/drawing/2014/main" id="{F4740387-C9C2-46F6-ACF1-0A688EE01AF6}"/>
                </a:ext>
              </a:extLst>
            </p:cNvPr>
            <p:cNvSpPr txBox="1"/>
            <p:nvPr/>
          </p:nvSpPr>
          <p:spPr>
            <a:xfrm>
              <a:off x="9252277" y="5577277"/>
              <a:ext cx="2053787" cy="523220"/>
            </a:xfrm>
            <a:prstGeom prst="rect">
              <a:avLst/>
            </a:prstGeom>
            <a:noFill/>
          </p:spPr>
          <p:txBody>
            <a:bodyPr wrap="square" rtlCol="0">
              <a:spAutoFit/>
            </a:bodyPr>
            <a:lstStyle/>
            <a:p>
              <a:r>
                <a:rPr kumimoji="1" lang="ja-JP" altLang="en-US" sz="2800" dirty="0">
                  <a:solidFill>
                    <a:srgbClr val="ED7D31"/>
                  </a:solidFill>
                </a:rPr>
                <a:t>時点の入力</a:t>
              </a:r>
            </a:p>
          </p:txBody>
        </p:sp>
      </p:grpSp>
    </p:spTree>
    <p:extLst>
      <p:ext uri="{BB962C8B-B14F-4D97-AF65-F5344CB8AC3E}">
        <p14:creationId xmlns:p14="http://schemas.microsoft.com/office/powerpoint/2010/main" val="61391027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ipe(left)">
                                      <p:cBhvr>
                                        <p:cTn id="21" dur="500"/>
                                        <p:tgtEl>
                                          <p:spTgt spid="35"/>
                                        </p:tgtEl>
                                      </p:cBhvr>
                                    </p:animEffect>
                                  </p:childTnLst>
                                </p:cTn>
                              </p:par>
                            </p:childTnLst>
                          </p:cTn>
                        </p:par>
                        <p:par>
                          <p:cTn id="22" fill="hold">
                            <p:stCondLst>
                              <p:cond delay="1000"/>
                            </p:stCondLst>
                            <p:childTnLst>
                              <p:par>
                                <p:cTn id="23" presetID="22" presetClass="entr" presetSubtype="8" fill="hold" nodeType="afterEffect">
                                  <p:stCondLst>
                                    <p:cond delay="25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left)">
                                      <p:cBhvr>
                                        <p:cTn id="29" dur="500"/>
                                        <p:tgtEl>
                                          <p:spTgt spid="16"/>
                                        </p:tgtEl>
                                      </p:cBhvr>
                                    </p:animEffect>
                                  </p:childTnLst>
                                </p:cTn>
                              </p:par>
                            </p:childTnLst>
                          </p:cTn>
                        </p:par>
                        <p:par>
                          <p:cTn id="30" fill="hold">
                            <p:stCondLst>
                              <p:cond delay="2250"/>
                            </p:stCondLst>
                            <p:childTnLst>
                              <p:par>
                                <p:cTn id="31" presetID="22" presetClass="entr" presetSubtype="8" fill="hold"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par>
                          <p:cTn id="34" fill="hold">
                            <p:stCondLst>
                              <p:cond delay="2750"/>
                            </p:stCondLst>
                            <p:childTnLst>
                              <p:par>
                                <p:cTn id="35" presetID="22" presetClass="entr" presetSubtype="8"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par>
                          <p:cTn id="38" fill="hold">
                            <p:stCondLst>
                              <p:cond delay="3250"/>
                            </p:stCondLst>
                            <p:childTnLst>
                              <p:par>
                                <p:cTn id="39" presetID="22" presetClass="entr" presetSubtype="8" fill="hold"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left)">
                                      <p:cBhvr>
                                        <p:cTn id="4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animBg="1"/>
      <p:bldP spid="17" grpId="0" animBg="1"/>
      <p:bldP spid="35" grpId="0" animBg="1"/>
      <p:bldP spid="3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54BC50-3672-4E36-B845-B0805C656BB2}"/>
              </a:ext>
            </a:extLst>
          </p:cNvPr>
          <p:cNvSpPr>
            <a:spLocks noGrp="1"/>
          </p:cNvSpPr>
          <p:nvPr>
            <p:ph type="ctrTitle"/>
          </p:nvPr>
        </p:nvSpPr>
        <p:spPr>
          <a:xfrm>
            <a:off x="718456" y="674914"/>
            <a:ext cx="8186058" cy="761999"/>
          </a:xfrm>
        </p:spPr>
        <p:txBody>
          <a:bodyPr>
            <a:normAutofit/>
          </a:bodyPr>
          <a:lstStyle/>
          <a:p>
            <a:pPr algn="l"/>
            <a:r>
              <a:rPr kumimoji="1" lang="en-US" altLang="ja-JP" sz="4400" dirty="0"/>
              <a:t>AI</a:t>
            </a:r>
            <a:r>
              <a:rPr kumimoji="1" lang="ja-JP" altLang="en-US" sz="4400" dirty="0"/>
              <a:t>がメロディを作る仕組み</a:t>
            </a:r>
          </a:p>
        </p:txBody>
      </p:sp>
      <p:graphicFrame>
        <p:nvGraphicFramePr>
          <p:cNvPr id="9" name="図表 8">
            <a:extLst>
              <a:ext uri="{FF2B5EF4-FFF2-40B4-BE49-F238E27FC236}">
                <a16:creationId xmlns:a16="http://schemas.microsoft.com/office/drawing/2014/main" id="{873D5251-D0E9-4E04-B6EB-993451D4EEE9}"/>
              </a:ext>
            </a:extLst>
          </p:cNvPr>
          <p:cNvGraphicFramePr/>
          <p:nvPr>
            <p:extLst>
              <p:ext uri="{D42A27DB-BD31-4B8C-83A1-F6EECF244321}">
                <p14:modId xmlns:p14="http://schemas.microsoft.com/office/powerpoint/2010/main" val="2640487108"/>
              </p:ext>
            </p:extLst>
          </p:nvPr>
        </p:nvGraphicFramePr>
        <p:xfrm>
          <a:off x="718455" y="2373086"/>
          <a:ext cx="10537373"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テキスト ボックス 2">
            <a:extLst>
              <a:ext uri="{FF2B5EF4-FFF2-40B4-BE49-F238E27FC236}">
                <a16:creationId xmlns:a16="http://schemas.microsoft.com/office/drawing/2014/main" id="{A5E3FD6C-6E0C-4257-9533-82F87900832A}"/>
              </a:ext>
            </a:extLst>
          </p:cNvPr>
          <p:cNvSpPr txBox="1"/>
          <p:nvPr/>
        </p:nvSpPr>
        <p:spPr>
          <a:xfrm>
            <a:off x="936171" y="2483313"/>
            <a:ext cx="3120571" cy="461665"/>
          </a:xfrm>
          <a:prstGeom prst="rect">
            <a:avLst/>
          </a:prstGeom>
          <a:noFill/>
        </p:spPr>
        <p:txBody>
          <a:bodyPr wrap="square" rtlCol="0">
            <a:spAutoFit/>
          </a:bodyPr>
          <a:lstStyle/>
          <a:p>
            <a:r>
              <a:rPr lang="en-US" altLang="ja-JP" sz="2400" dirty="0">
                <a:solidFill>
                  <a:schemeClr val="accent2"/>
                </a:solidFill>
              </a:rPr>
              <a:t>‘C‘, ‘D’, ‘E’, ‘F’, ‘G’</a:t>
            </a:r>
            <a:r>
              <a:rPr lang="ja-JP" altLang="en-US" sz="2400" dirty="0">
                <a:solidFill>
                  <a:schemeClr val="accent2"/>
                </a:solidFill>
              </a:rPr>
              <a:t> </a:t>
            </a:r>
            <a:r>
              <a:rPr kumimoji="1" lang="en-US" altLang="ja-JP" sz="2400" dirty="0"/>
              <a:t> </a:t>
            </a:r>
            <a:endParaRPr kumimoji="1" lang="ja-JP" altLang="en-US" sz="2400" dirty="0"/>
          </a:p>
        </p:txBody>
      </p:sp>
      <p:sp>
        <p:nvSpPr>
          <p:cNvPr id="7" name="テキスト ボックス 6">
            <a:extLst>
              <a:ext uri="{FF2B5EF4-FFF2-40B4-BE49-F238E27FC236}">
                <a16:creationId xmlns:a16="http://schemas.microsoft.com/office/drawing/2014/main" id="{6FBC48DE-9C9B-4654-BBC6-392FADA5526F}"/>
              </a:ext>
            </a:extLst>
          </p:cNvPr>
          <p:cNvSpPr txBox="1"/>
          <p:nvPr/>
        </p:nvSpPr>
        <p:spPr>
          <a:xfrm>
            <a:off x="5464628" y="2525485"/>
            <a:ext cx="5537201" cy="461665"/>
          </a:xfrm>
          <a:prstGeom prst="rect">
            <a:avLst/>
          </a:prstGeom>
          <a:noFill/>
        </p:spPr>
        <p:txBody>
          <a:bodyPr wrap="square" rtlCol="0">
            <a:spAutoFit/>
          </a:bodyPr>
          <a:lstStyle/>
          <a:p>
            <a:r>
              <a:rPr lang="en-US" altLang="ja-JP" sz="2400" dirty="0">
                <a:solidFill>
                  <a:schemeClr val="accent2"/>
                </a:solidFill>
              </a:rPr>
              <a:t>‘C‘</a:t>
            </a:r>
            <a:r>
              <a:rPr lang="en-US" altLang="ja-JP" sz="2400" dirty="0">
                <a:solidFill>
                  <a:schemeClr val="tx2"/>
                </a:solidFill>
              </a:rPr>
              <a:t>: 0</a:t>
            </a:r>
            <a:r>
              <a:rPr lang="en-US" altLang="ja-JP" sz="2400" dirty="0">
                <a:solidFill>
                  <a:schemeClr val="accent2"/>
                </a:solidFill>
              </a:rPr>
              <a:t>, ‘D’</a:t>
            </a:r>
            <a:r>
              <a:rPr lang="en-US" altLang="ja-JP" sz="2400" dirty="0">
                <a:solidFill>
                  <a:schemeClr val="tx2"/>
                </a:solidFill>
              </a:rPr>
              <a:t>: 1</a:t>
            </a:r>
            <a:r>
              <a:rPr lang="en-US" altLang="ja-JP" sz="2400" dirty="0">
                <a:solidFill>
                  <a:schemeClr val="accent2"/>
                </a:solidFill>
              </a:rPr>
              <a:t>, ‘E’</a:t>
            </a:r>
            <a:r>
              <a:rPr lang="en-US" altLang="ja-JP" sz="2400" dirty="0">
                <a:solidFill>
                  <a:schemeClr val="tx2"/>
                </a:solidFill>
              </a:rPr>
              <a:t>: 2</a:t>
            </a:r>
            <a:r>
              <a:rPr lang="en-US" altLang="ja-JP" sz="2400" dirty="0">
                <a:solidFill>
                  <a:schemeClr val="accent2"/>
                </a:solidFill>
              </a:rPr>
              <a:t>, ‘F’</a:t>
            </a:r>
            <a:r>
              <a:rPr lang="en-US" altLang="ja-JP" sz="2400" dirty="0">
                <a:solidFill>
                  <a:schemeClr val="tx2"/>
                </a:solidFill>
              </a:rPr>
              <a:t>: 3</a:t>
            </a:r>
            <a:r>
              <a:rPr lang="en-US" altLang="ja-JP" sz="2400" dirty="0">
                <a:solidFill>
                  <a:schemeClr val="accent2"/>
                </a:solidFill>
              </a:rPr>
              <a:t>, ‘G’</a:t>
            </a:r>
            <a:r>
              <a:rPr lang="en-US" altLang="ja-JP" sz="2400" dirty="0">
                <a:solidFill>
                  <a:schemeClr val="tx2"/>
                </a:solidFill>
              </a:rPr>
              <a:t>: 4</a:t>
            </a:r>
            <a:r>
              <a:rPr lang="ja-JP" altLang="en-US" sz="2400" dirty="0">
                <a:solidFill>
                  <a:schemeClr val="tx2"/>
                </a:solidFill>
              </a:rPr>
              <a:t> </a:t>
            </a:r>
            <a:r>
              <a:rPr kumimoji="1" lang="en-US" altLang="ja-JP" sz="2400" dirty="0"/>
              <a:t> </a:t>
            </a:r>
            <a:endParaRPr kumimoji="1" lang="ja-JP" altLang="en-US" sz="2400" dirty="0"/>
          </a:p>
        </p:txBody>
      </p:sp>
      <p:sp>
        <p:nvSpPr>
          <p:cNvPr id="6" name="矢印: 右 5">
            <a:extLst>
              <a:ext uri="{FF2B5EF4-FFF2-40B4-BE49-F238E27FC236}">
                <a16:creationId xmlns:a16="http://schemas.microsoft.com/office/drawing/2014/main" id="{8578D154-9213-4141-9BA6-2DDD7B9A021D}"/>
              </a:ext>
            </a:extLst>
          </p:cNvPr>
          <p:cNvSpPr/>
          <p:nvPr/>
        </p:nvSpPr>
        <p:spPr>
          <a:xfrm>
            <a:off x="3944256" y="2525485"/>
            <a:ext cx="1306286" cy="360064"/>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92A69A3D-C0B8-4F6D-89A1-A5CBB91B7D2E}"/>
              </a:ext>
            </a:extLst>
          </p:cNvPr>
          <p:cNvSpPr/>
          <p:nvPr/>
        </p:nvSpPr>
        <p:spPr>
          <a:xfrm rot="5400000">
            <a:off x="7188199" y="3105253"/>
            <a:ext cx="968829" cy="867229"/>
          </a:xfrm>
          <a:prstGeom prst="rightArrow">
            <a:avLst/>
          </a:prstGeom>
          <a:solidFill>
            <a:srgbClr val="00B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D9410036-C0BD-403D-8803-687EFF73BE28}"/>
              </a:ext>
            </a:extLst>
          </p:cNvPr>
          <p:cNvCxnSpPr>
            <a:cxnSpLocks/>
          </p:cNvCxnSpPr>
          <p:nvPr/>
        </p:nvCxnSpPr>
        <p:spPr>
          <a:xfrm>
            <a:off x="4953003" y="4876470"/>
            <a:ext cx="1142997"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四角形: 角を丸くする 15">
            <a:extLst>
              <a:ext uri="{FF2B5EF4-FFF2-40B4-BE49-F238E27FC236}">
                <a16:creationId xmlns:a16="http://schemas.microsoft.com/office/drawing/2014/main" id="{3EE32485-E148-44F0-BAAC-6400AF707A6C}"/>
              </a:ext>
            </a:extLst>
          </p:cNvPr>
          <p:cNvSpPr/>
          <p:nvPr/>
        </p:nvSpPr>
        <p:spPr>
          <a:xfrm>
            <a:off x="6096000" y="4063236"/>
            <a:ext cx="3251200" cy="1654595"/>
          </a:xfrm>
          <a:prstGeom prst="round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a:t>DNN</a:t>
            </a:r>
            <a:endParaRPr kumimoji="1" lang="ja-JP" altLang="en-US" sz="4800" dirty="0"/>
          </a:p>
        </p:txBody>
      </p:sp>
      <p:sp>
        <p:nvSpPr>
          <p:cNvPr id="18" name="正方形/長方形 17">
            <a:extLst>
              <a:ext uri="{FF2B5EF4-FFF2-40B4-BE49-F238E27FC236}">
                <a16:creationId xmlns:a16="http://schemas.microsoft.com/office/drawing/2014/main" id="{E845FE5A-DAA2-4729-8552-19DD2EB3C105}"/>
              </a:ext>
            </a:extLst>
          </p:cNvPr>
          <p:cNvSpPr/>
          <p:nvPr/>
        </p:nvSpPr>
        <p:spPr>
          <a:xfrm>
            <a:off x="936172" y="3395541"/>
            <a:ext cx="3661227" cy="69668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LSTM : 3</a:t>
            </a:r>
            <a:r>
              <a:rPr kumimoji="1" lang="ja-JP" altLang="en-US" dirty="0"/>
              <a:t>層</a:t>
            </a:r>
          </a:p>
        </p:txBody>
      </p:sp>
      <p:sp>
        <p:nvSpPr>
          <p:cNvPr id="20" name="正方形/長方形 19">
            <a:extLst>
              <a:ext uri="{FF2B5EF4-FFF2-40B4-BE49-F238E27FC236}">
                <a16:creationId xmlns:a16="http://schemas.microsoft.com/office/drawing/2014/main" id="{452B6C7B-EAB2-445E-98FA-78A7772F3CC0}"/>
              </a:ext>
            </a:extLst>
          </p:cNvPr>
          <p:cNvSpPr/>
          <p:nvPr/>
        </p:nvSpPr>
        <p:spPr>
          <a:xfrm>
            <a:off x="1346198" y="4542192"/>
            <a:ext cx="2732316" cy="69668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Dense(</a:t>
            </a:r>
            <a:r>
              <a:rPr lang="ja-JP" altLang="en-US" dirty="0"/>
              <a:t>通常の</a:t>
            </a:r>
            <a:r>
              <a:rPr lang="en-US" altLang="ja-JP" dirty="0"/>
              <a:t>NN)</a:t>
            </a:r>
            <a:endParaRPr kumimoji="1" lang="ja-JP" altLang="en-US" dirty="0"/>
          </a:p>
        </p:txBody>
      </p:sp>
      <p:sp>
        <p:nvSpPr>
          <p:cNvPr id="21" name="四角形: 角を丸くする 20">
            <a:extLst>
              <a:ext uri="{FF2B5EF4-FFF2-40B4-BE49-F238E27FC236}">
                <a16:creationId xmlns:a16="http://schemas.microsoft.com/office/drawing/2014/main" id="{FB3B2F45-92AD-4B18-BB14-01BDB17C2AD1}"/>
              </a:ext>
            </a:extLst>
          </p:cNvPr>
          <p:cNvSpPr/>
          <p:nvPr/>
        </p:nvSpPr>
        <p:spPr>
          <a:xfrm>
            <a:off x="718455" y="3164113"/>
            <a:ext cx="4234548" cy="342471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42DDFEC9-EDF5-4C6C-AA0E-B2AF2352876E}"/>
              </a:ext>
            </a:extLst>
          </p:cNvPr>
          <p:cNvCxnSpPr>
            <a:cxnSpLocks/>
          </p:cNvCxnSpPr>
          <p:nvPr/>
        </p:nvCxnSpPr>
        <p:spPr>
          <a:xfrm>
            <a:off x="2667008" y="4092225"/>
            <a:ext cx="0" cy="449967"/>
          </a:xfrm>
          <a:prstGeom prst="line">
            <a:avLst/>
          </a:prstGeom>
        </p:spPr>
        <p:style>
          <a:lnRef idx="1">
            <a:schemeClr val="accent1"/>
          </a:lnRef>
          <a:fillRef idx="0">
            <a:schemeClr val="accent1"/>
          </a:fillRef>
          <a:effectRef idx="0">
            <a:schemeClr val="accent1"/>
          </a:effectRef>
          <a:fontRef idx="minor">
            <a:schemeClr val="tx1"/>
          </a:fontRef>
        </p:style>
      </p:cxnSp>
      <p:sp>
        <p:nvSpPr>
          <p:cNvPr id="28" name="矢印: 下 27">
            <a:extLst>
              <a:ext uri="{FF2B5EF4-FFF2-40B4-BE49-F238E27FC236}">
                <a16:creationId xmlns:a16="http://schemas.microsoft.com/office/drawing/2014/main" id="{CBC9EF28-2AF8-4162-8584-C6C3B940B915}"/>
              </a:ext>
            </a:extLst>
          </p:cNvPr>
          <p:cNvSpPr/>
          <p:nvPr/>
        </p:nvSpPr>
        <p:spPr>
          <a:xfrm>
            <a:off x="2496457" y="5393935"/>
            <a:ext cx="348343" cy="5152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CAC91D3F-ABD8-425A-AE5E-594AAD311735}"/>
              </a:ext>
            </a:extLst>
          </p:cNvPr>
          <p:cNvSpPr txBox="1"/>
          <p:nvPr/>
        </p:nvSpPr>
        <p:spPr>
          <a:xfrm>
            <a:off x="2313213" y="5936309"/>
            <a:ext cx="798286" cy="646331"/>
          </a:xfrm>
          <a:prstGeom prst="rect">
            <a:avLst/>
          </a:prstGeom>
          <a:noFill/>
        </p:spPr>
        <p:txBody>
          <a:bodyPr wrap="square" rtlCol="0">
            <a:spAutoFit/>
          </a:bodyPr>
          <a:lstStyle/>
          <a:p>
            <a:r>
              <a:rPr lang="en-US" altLang="ja-JP" sz="3600" dirty="0">
                <a:solidFill>
                  <a:schemeClr val="accent2"/>
                </a:solidFill>
              </a:rPr>
              <a:t>‘A‘</a:t>
            </a:r>
            <a:endParaRPr kumimoji="1" lang="ja-JP" altLang="en-US" sz="3600" dirty="0"/>
          </a:p>
        </p:txBody>
      </p:sp>
      <p:sp>
        <p:nvSpPr>
          <p:cNvPr id="30" name="テキスト ボックス 29">
            <a:extLst>
              <a:ext uri="{FF2B5EF4-FFF2-40B4-BE49-F238E27FC236}">
                <a16:creationId xmlns:a16="http://schemas.microsoft.com/office/drawing/2014/main" id="{2E67EB15-16BA-4D7F-AEC0-36B1BE5FA259}"/>
              </a:ext>
            </a:extLst>
          </p:cNvPr>
          <p:cNvSpPr txBox="1"/>
          <p:nvPr/>
        </p:nvSpPr>
        <p:spPr>
          <a:xfrm>
            <a:off x="3000827" y="5447492"/>
            <a:ext cx="1886857" cy="461665"/>
          </a:xfrm>
          <a:prstGeom prst="rect">
            <a:avLst/>
          </a:prstGeom>
          <a:noFill/>
        </p:spPr>
        <p:txBody>
          <a:bodyPr wrap="square" rtlCol="0">
            <a:spAutoFit/>
          </a:bodyPr>
          <a:lstStyle/>
          <a:p>
            <a:r>
              <a:rPr kumimoji="1" lang="en-US" altLang="ja-JP" sz="2400" i="1" dirty="0">
                <a:solidFill>
                  <a:schemeClr val="tx2"/>
                </a:solidFill>
              </a:rPr>
              <a:t>SoftMax</a:t>
            </a:r>
            <a:endParaRPr kumimoji="1" lang="ja-JP" altLang="en-US" sz="2400" i="1" dirty="0">
              <a:solidFill>
                <a:schemeClr val="tx2"/>
              </a:solidFill>
            </a:endParaRPr>
          </a:p>
        </p:txBody>
      </p:sp>
      <p:sp>
        <p:nvSpPr>
          <p:cNvPr id="31" name="テキスト ボックス 30">
            <a:extLst>
              <a:ext uri="{FF2B5EF4-FFF2-40B4-BE49-F238E27FC236}">
                <a16:creationId xmlns:a16="http://schemas.microsoft.com/office/drawing/2014/main" id="{BDD2AD6E-0B0D-48A7-9691-9DC1C3032A74}"/>
              </a:ext>
            </a:extLst>
          </p:cNvPr>
          <p:cNvSpPr txBox="1"/>
          <p:nvPr/>
        </p:nvSpPr>
        <p:spPr>
          <a:xfrm>
            <a:off x="1986638" y="2019232"/>
            <a:ext cx="1875973" cy="461665"/>
          </a:xfrm>
          <a:prstGeom prst="rect">
            <a:avLst/>
          </a:prstGeom>
          <a:noFill/>
        </p:spPr>
        <p:txBody>
          <a:bodyPr wrap="square" rtlCol="0">
            <a:spAutoFit/>
          </a:bodyPr>
          <a:lstStyle/>
          <a:p>
            <a:r>
              <a:rPr kumimoji="1" lang="ja-JP" altLang="en-US" sz="2400" b="1" dirty="0">
                <a:solidFill>
                  <a:schemeClr val="tx2"/>
                </a:solidFill>
              </a:rPr>
              <a:t>音程</a:t>
            </a:r>
          </a:p>
        </p:txBody>
      </p:sp>
      <p:sp>
        <p:nvSpPr>
          <p:cNvPr id="32" name="吹き出し: 角を丸めた四角形 31">
            <a:extLst>
              <a:ext uri="{FF2B5EF4-FFF2-40B4-BE49-F238E27FC236}">
                <a16:creationId xmlns:a16="http://schemas.microsoft.com/office/drawing/2014/main" id="{4496C3D4-AAE4-4F20-9F8E-7FB90A6098DA}"/>
              </a:ext>
            </a:extLst>
          </p:cNvPr>
          <p:cNvSpPr/>
          <p:nvPr/>
        </p:nvSpPr>
        <p:spPr>
          <a:xfrm>
            <a:off x="5549900" y="5882295"/>
            <a:ext cx="6008917" cy="601176"/>
          </a:xfrm>
          <a:prstGeom prst="wedgeRoundRectCallout">
            <a:avLst>
              <a:gd name="adj1" fmla="val -69143"/>
              <a:gd name="adj2" fmla="val -67873"/>
              <a:gd name="adj3" fmla="val 16667"/>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u="sng" dirty="0"/>
              <a:t>ゲーム音楽の学習時に得た音程</a:t>
            </a:r>
            <a:r>
              <a:rPr lang="ja-JP" altLang="en-US" dirty="0"/>
              <a:t>の中から確率の高い音</a:t>
            </a:r>
            <a:endParaRPr kumimoji="1" lang="ja-JP" altLang="en-US" dirty="0"/>
          </a:p>
        </p:txBody>
      </p:sp>
    </p:spTree>
    <p:extLst>
      <p:ext uri="{BB962C8B-B14F-4D97-AF65-F5344CB8AC3E}">
        <p14:creationId xmlns:p14="http://schemas.microsoft.com/office/powerpoint/2010/main" val="3343881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500"/>
                                        <p:tgtEl>
                                          <p:spTgt spid="10"/>
                                        </p:tgtEl>
                                      </p:cBhvr>
                                    </p:animEffect>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up)">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right)">
                                      <p:cBhvr>
                                        <p:cTn id="33" dur="500"/>
                                        <p:tgtEl>
                                          <p:spTgt spid="14"/>
                                        </p:tgtEl>
                                      </p:cBhvr>
                                    </p:animEffect>
                                  </p:childTnLst>
                                </p:cTn>
                              </p:par>
                            </p:childTnLst>
                          </p:cTn>
                        </p:par>
                        <p:par>
                          <p:cTn id="34" fill="hold">
                            <p:stCondLst>
                              <p:cond delay="500"/>
                            </p:stCondLst>
                            <p:childTnLst>
                              <p:par>
                                <p:cTn id="35" presetID="22" presetClass="entr" presetSubtype="2"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right)">
                                      <p:cBhvr>
                                        <p:cTn id="37" dur="500"/>
                                        <p:tgtEl>
                                          <p:spTgt spid="21"/>
                                        </p:tgtEl>
                                      </p:cBhvr>
                                    </p:animEffect>
                                  </p:childTnLst>
                                </p:cTn>
                              </p:par>
                            </p:childTnLst>
                          </p:cTn>
                        </p:par>
                        <p:par>
                          <p:cTn id="38" fill="hold">
                            <p:stCondLst>
                              <p:cond delay="1000"/>
                            </p:stCondLst>
                            <p:childTnLst>
                              <p:par>
                                <p:cTn id="39" presetID="22" presetClass="entr" presetSubtype="1"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ipe(up)">
                                      <p:cBhvr>
                                        <p:cTn id="41" dur="500"/>
                                        <p:tgtEl>
                                          <p:spTgt spid="18"/>
                                        </p:tgtEl>
                                      </p:cBhvr>
                                    </p:animEffect>
                                  </p:childTnLst>
                                </p:cTn>
                              </p:par>
                            </p:childTnLst>
                          </p:cTn>
                        </p:par>
                        <p:par>
                          <p:cTn id="42" fill="hold">
                            <p:stCondLst>
                              <p:cond delay="1500"/>
                            </p:stCondLst>
                            <p:childTnLst>
                              <p:par>
                                <p:cTn id="43" presetID="22" presetClass="entr" presetSubtype="1" fill="hold" nodeType="after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up)">
                                      <p:cBhvr>
                                        <p:cTn id="45" dur="500"/>
                                        <p:tgtEl>
                                          <p:spTgt spid="24"/>
                                        </p:tgtEl>
                                      </p:cBhvr>
                                    </p:animEffect>
                                  </p:childTnLst>
                                </p:cTn>
                              </p:par>
                            </p:childTnLst>
                          </p:cTn>
                        </p:par>
                        <p:par>
                          <p:cTn id="46" fill="hold">
                            <p:stCondLst>
                              <p:cond delay="2000"/>
                            </p:stCondLst>
                            <p:childTnLst>
                              <p:par>
                                <p:cTn id="47" presetID="22" presetClass="entr" presetSubtype="1" fill="hold" grpId="0" nodeType="after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up)">
                                      <p:cBhvr>
                                        <p:cTn id="49" dur="500"/>
                                        <p:tgtEl>
                                          <p:spTgt spid="2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wipe(up)">
                                      <p:cBhvr>
                                        <p:cTn id="54" dur="500"/>
                                        <p:tgtEl>
                                          <p:spTgt spid="28"/>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wipe(up)">
                                      <p:cBhvr>
                                        <p:cTn id="57" dur="500"/>
                                        <p:tgtEl>
                                          <p:spTgt spid="30"/>
                                        </p:tgtEl>
                                      </p:cBhvr>
                                    </p:animEffect>
                                  </p:childTnLst>
                                </p:cTn>
                              </p:par>
                            </p:childTnLst>
                          </p:cTn>
                        </p:par>
                        <p:par>
                          <p:cTn id="58" fill="hold">
                            <p:stCondLst>
                              <p:cond delay="500"/>
                            </p:stCondLst>
                            <p:childTnLst>
                              <p:par>
                                <p:cTn id="59" presetID="53" presetClass="entr" presetSubtype="16" fill="hold" grpId="0" nodeType="afterEffect">
                                  <p:stCondLst>
                                    <p:cond delay="0"/>
                                  </p:stCondLst>
                                  <p:childTnLst>
                                    <p:set>
                                      <p:cBhvr>
                                        <p:cTn id="60" dur="1" fill="hold">
                                          <p:stCondLst>
                                            <p:cond delay="0"/>
                                          </p:stCondLst>
                                        </p:cTn>
                                        <p:tgtEl>
                                          <p:spTgt spid="29"/>
                                        </p:tgtEl>
                                        <p:attrNameLst>
                                          <p:attrName>style.visibility</p:attrName>
                                        </p:attrNameLst>
                                      </p:cBhvr>
                                      <p:to>
                                        <p:strVal val="visible"/>
                                      </p:to>
                                    </p:set>
                                    <p:anim calcmode="lin" valueType="num">
                                      <p:cBhvr>
                                        <p:cTn id="61" dur="500" fill="hold"/>
                                        <p:tgtEl>
                                          <p:spTgt spid="29"/>
                                        </p:tgtEl>
                                        <p:attrNameLst>
                                          <p:attrName>ppt_w</p:attrName>
                                        </p:attrNameLst>
                                      </p:cBhvr>
                                      <p:tavLst>
                                        <p:tav tm="0">
                                          <p:val>
                                            <p:fltVal val="0"/>
                                          </p:val>
                                        </p:tav>
                                        <p:tav tm="100000">
                                          <p:val>
                                            <p:strVal val="#ppt_w"/>
                                          </p:val>
                                        </p:tav>
                                      </p:tavLst>
                                    </p:anim>
                                    <p:anim calcmode="lin" valueType="num">
                                      <p:cBhvr>
                                        <p:cTn id="62" dur="500" fill="hold"/>
                                        <p:tgtEl>
                                          <p:spTgt spid="29"/>
                                        </p:tgtEl>
                                        <p:attrNameLst>
                                          <p:attrName>ppt_h</p:attrName>
                                        </p:attrNameLst>
                                      </p:cBhvr>
                                      <p:tavLst>
                                        <p:tav tm="0">
                                          <p:val>
                                            <p:fltVal val="0"/>
                                          </p:val>
                                        </p:tav>
                                        <p:tav tm="100000">
                                          <p:val>
                                            <p:strVal val="#ppt_h"/>
                                          </p:val>
                                        </p:tav>
                                      </p:tavLst>
                                    </p:anim>
                                    <p:animEffect transition="in" filter="fade">
                                      <p:cBhvr>
                                        <p:cTn id="63" dur="500"/>
                                        <p:tgtEl>
                                          <p:spTgt spid="2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32"/>
                                        </p:tgtEl>
                                        <p:attrNameLst>
                                          <p:attrName>style.visibility</p:attrName>
                                        </p:attrNameLst>
                                      </p:cBhvr>
                                      <p:to>
                                        <p:strVal val="visible"/>
                                      </p:to>
                                    </p:set>
                                    <p:animEffect transition="in" filter="wipe(left)">
                                      <p:cBhvr>
                                        <p:cTn id="6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6" grpId="0" animBg="1"/>
      <p:bldP spid="10" grpId="0" animBg="1"/>
      <p:bldP spid="16" grpId="0" animBg="1"/>
      <p:bldP spid="18" grpId="0" animBg="1"/>
      <p:bldP spid="20" grpId="0" animBg="1"/>
      <p:bldP spid="21" grpId="0" animBg="1"/>
      <p:bldP spid="28" grpId="0" animBg="1"/>
      <p:bldP spid="29" grpId="0"/>
      <p:bldP spid="30" grpId="0"/>
      <p:bldP spid="31" grpId="0"/>
      <p:bldP spid="3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54BC50-3672-4E36-B845-B0805C656BB2}"/>
              </a:ext>
            </a:extLst>
          </p:cNvPr>
          <p:cNvSpPr>
            <a:spLocks noGrp="1"/>
          </p:cNvSpPr>
          <p:nvPr>
            <p:ph type="ctrTitle"/>
          </p:nvPr>
        </p:nvSpPr>
        <p:spPr>
          <a:xfrm>
            <a:off x="718456" y="674914"/>
            <a:ext cx="8186058" cy="761999"/>
          </a:xfrm>
        </p:spPr>
        <p:txBody>
          <a:bodyPr>
            <a:normAutofit/>
          </a:bodyPr>
          <a:lstStyle/>
          <a:p>
            <a:pPr algn="l"/>
            <a:r>
              <a:rPr lang="ja-JP" altLang="en-US" sz="4400" dirty="0"/>
              <a:t>ファイルの生成</a:t>
            </a:r>
            <a:endParaRPr kumimoji="1" lang="ja-JP" altLang="en-US" sz="4400" dirty="0"/>
          </a:p>
        </p:txBody>
      </p:sp>
      <p:graphicFrame>
        <p:nvGraphicFramePr>
          <p:cNvPr id="9" name="図表 8">
            <a:extLst>
              <a:ext uri="{FF2B5EF4-FFF2-40B4-BE49-F238E27FC236}">
                <a16:creationId xmlns:a16="http://schemas.microsoft.com/office/drawing/2014/main" id="{873D5251-D0E9-4E04-B6EB-993451D4EEE9}"/>
              </a:ext>
            </a:extLst>
          </p:cNvPr>
          <p:cNvGraphicFramePr/>
          <p:nvPr>
            <p:extLst>
              <p:ext uri="{D42A27DB-BD31-4B8C-83A1-F6EECF244321}">
                <p14:modId xmlns:p14="http://schemas.microsoft.com/office/powerpoint/2010/main" val="4221013268"/>
              </p:ext>
            </p:extLst>
          </p:nvPr>
        </p:nvGraphicFramePr>
        <p:xfrm>
          <a:off x="718456" y="1647372"/>
          <a:ext cx="10537373"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テキスト ボックス 4">
            <a:extLst>
              <a:ext uri="{FF2B5EF4-FFF2-40B4-BE49-F238E27FC236}">
                <a16:creationId xmlns:a16="http://schemas.microsoft.com/office/drawing/2014/main" id="{68AC58DD-C036-4B7F-8AE5-0CAEE315F20A}"/>
              </a:ext>
            </a:extLst>
          </p:cNvPr>
          <p:cNvSpPr txBox="1"/>
          <p:nvPr/>
        </p:nvSpPr>
        <p:spPr>
          <a:xfrm>
            <a:off x="936171" y="2488540"/>
            <a:ext cx="957945" cy="3970318"/>
          </a:xfrm>
          <a:prstGeom prst="rect">
            <a:avLst/>
          </a:prstGeom>
          <a:noFill/>
        </p:spPr>
        <p:txBody>
          <a:bodyPr wrap="square" rtlCol="0">
            <a:spAutoFit/>
          </a:bodyPr>
          <a:lstStyle/>
          <a:p>
            <a:r>
              <a:rPr lang="en-US" altLang="ja-JP" sz="3600" dirty="0">
                <a:solidFill>
                  <a:schemeClr val="accent2"/>
                </a:solidFill>
              </a:rPr>
              <a:t>‘C‘ ‘D’ ‘E’ ‘F’ ‘G’ ‘A’        …</a:t>
            </a:r>
            <a:r>
              <a:rPr lang="ja-JP" altLang="en-US" sz="3600" dirty="0">
                <a:solidFill>
                  <a:schemeClr val="accent2"/>
                </a:solidFill>
              </a:rPr>
              <a:t> </a:t>
            </a:r>
            <a:r>
              <a:rPr kumimoji="1" lang="en-US" altLang="ja-JP" sz="3600" dirty="0"/>
              <a:t> </a:t>
            </a:r>
            <a:endParaRPr kumimoji="1" lang="ja-JP" altLang="en-US" sz="3600" dirty="0"/>
          </a:p>
        </p:txBody>
      </p:sp>
      <p:sp>
        <p:nvSpPr>
          <p:cNvPr id="6" name="矢印: 右 5">
            <a:extLst>
              <a:ext uri="{FF2B5EF4-FFF2-40B4-BE49-F238E27FC236}">
                <a16:creationId xmlns:a16="http://schemas.microsoft.com/office/drawing/2014/main" id="{25A67767-8608-494A-8D2D-0EFE65E1331D}"/>
              </a:ext>
            </a:extLst>
          </p:cNvPr>
          <p:cNvSpPr/>
          <p:nvPr/>
        </p:nvSpPr>
        <p:spPr>
          <a:xfrm>
            <a:off x="3588654" y="3541776"/>
            <a:ext cx="957945" cy="8853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287CF954-6C28-48CE-8288-9BCEAF280337}"/>
              </a:ext>
            </a:extLst>
          </p:cNvPr>
          <p:cNvSpPr txBox="1"/>
          <p:nvPr/>
        </p:nvSpPr>
        <p:spPr>
          <a:xfrm>
            <a:off x="535213" y="2026875"/>
            <a:ext cx="2962730" cy="461665"/>
          </a:xfrm>
          <a:prstGeom prst="rect">
            <a:avLst/>
          </a:prstGeom>
          <a:noFill/>
        </p:spPr>
        <p:txBody>
          <a:bodyPr wrap="square" rtlCol="0">
            <a:spAutoFit/>
          </a:bodyPr>
          <a:lstStyle/>
          <a:p>
            <a:r>
              <a:rPr kumimoji="1" lang="ja-JP" altLang="en-US" sz="2400" dirty="0">
                <a:solidFill>
                  <a:schemeClr val="tx2"/>
                </a:solidFill>
              </a:rPr>
              <a:t>生成した音程と音</a:t>
            </a:r>
            <a:r>
              <a:rPr lang="ja-JP" altLang="en-US" sz="2400" dirty="0">
                <a:solidFill>
                  <a:schemeClr val="tx2"/>
                </a:solidFill>
              </a:rPr>
              <a:t>価</a:t>
            </a:r>
            <a:endParaRPr kumimoji="1" lang="en-US" altLang="ja-JP" sz="2400" dirty="0">
              <a:solidFill>
                <a:schemeClr val="tx2"/>
              </a:solidFill>
            </a:endParaRPr>
          </a:p>
        </p:txBody>
      </p:sp>
      <p:sp>
        <p:nvSpPr>
          <p:cNvPr id="11" name="テキスト ボックス 10">
            <a:extLst>
              <a:ext uri="{FF2B5EF4-FFF2-40B4-BE49-F238E27FC236}">
                <a16:creationId xmlns:a16="http://schemas.microsoft.com/office/drawing/2014/main" id="{914E446C-626A-4068-9F72-041AC7BDB8AD}"/>
              </a:ext>
            </a:extLst>
          </p:cNvPr>
          <p:cNvSpPr txBox="1"/>
          <p:nvPr/>
        </p:nvSpPr>
        <p:spPr>
          <a:xfrm>
            <a:off x="2111831" y="2488540"/>
            <a:ext cx="1386112" cy="3877215"/>
          </a:xfrm>
          <a:prstGeom prst="rect">
            <a:avLst/>
          </a:prstGeom>
          <a:noFill/>
        </p:spPr>
        <p:txBody>
          <a:bodyPr wrap="square" rtlCol="0">
            <a:spAutoFit/>
          </a:bodyPr>
          <a:lstStyle/>
          <a:p>
            <a:pPr>
              <a:lnSpc>
                <a:spcPts val="4200"/>
              </a:lnSpc>
            </a:pPr>
            <a:r>
              <a:rPr lang="en-US" altLang="ja-JP" sz="2800" dirty="0">
                <a:solidFill>
                  <a:schemeClr val="accent2"/>
                </a:solidFill>
              </a:rPr>
              <a:t>4</a:t>
            </a:r>
            <a:r>
              <a:rPr lang="ja-JP" altLang="en-US" sz="2800" dirty="0">
                <a:solidFill>
                  <a:schemeClr val="accent2"/>
                </a:solidFill>
              </a:rPr>
              <a:t>分音</a:t>
            </a:r>
            <a:endParaRPr lang="en-US" altLang="ja-JP" sz="2800" dirty="0">
              <a:solidFill>
                <a:schemeClr val="accent2"/>
              </a:solidFill>
            </a:endParaRPr>
          </a:p>
          <a:p>
            <a:pPr>
              <a:lnSpc>
                <a:spcPts val="4300"/>
              </a:lnSpc>
            </a:pPr>
            <a:r>
              <a:rPr lang="en-US" altLang="ja-JP" sz="2800" dirty="0">
                <a:solidFill>
                  <a:schemeClr val="accent2"/>
                </a:solidFill>
              </a:rPr>
              <a:t>8</a:t>
            </a:r>
            <a:r>
              <a:rPr lang="ja-JP" altLang="en-US" sz="2800" dirty="0">
                <a:solidFill>
                  <a:schemeClr val="accent2"/>
                </a:solidFill>
              </a:rPr>
              <a:t>分音</a:t>
            </a:r>
            <a:endParaRPr lang="en-US" altLang="ja-JP" sz="2800" dirty="0">
              <a:solidFill>
                <a:schemeClr val="accent2"/>
              </a:solidFill>
            </a:endParaRPr>
          </a:p>
          <a:p>
            <a:pPr>
              <a:lnSpc>
                <a:spcPts val="4200"/>
              </a:lnSpc>
            </a:pPr>
            <a:r>
              <a:rPr kumimoji="1" lang="en-US" altLang="ja-JP" sz="2800" dirty="0">
                <a:solidFill>
                  <a:schemeClr val="accent2"/>
                </a:solidFill>
              </a:rPr>
              <a:t>8</a:t>
            </a:r>
            <a:r>
              <a:rPr kumimoji="1" lang="ja-JP" altLang="en-US" sz="2800" dirty="0">
                <a:solidFill>
                  <a:schemeClr val="accent2"/>
                </a:solidFill>
              </a:rPr>
              <a:t>分音</a:t>
            </a:r>
            <a:endParaRPr kumimoji="1" lang="en-US" altLang="ja-JP" sz="2800" dirty="0">
              <a:solidFill>
                <a:schemeClr val="accent2"/>
              </a:solidFill>
            </a:endParaRPr>
          </a:p>
          <a:p>
            <a:pPr>
              <a:lnSpc>
                <a:spcPts val="4200"/>
              </a:lnSpc>
            </a:pPr>
            <a:r>
              <a:rPr lang="en-US" altLang="ja-JP" sz="2800" dirty="0">
                <a:solidFill>
                  <a:schemeClr val="accent2"/>
                </a:solidFill>
              </a:rPr>
              <a:t>16</a:t>
            </a:r>
            <a:r>
              <a:rPr lang="ja-JP" altLang="en-US" sz="2800" dirty="0">
                <a:solidFill>
                  <a:schemeClr val="accent2"/>
                </a:solidFill>
              </a:rPr>
              <a:t>分音</a:t>
            </a:r>
            <a:endParaRPr lang="en-US" altLang="ja-JP" sz="2800" dirty="0">
              <a:solidFill>
                <a:schemeClr val="accent2"/>
              </a:solidFill>
            </a:endParaRPr>
          </a:p>
          <a:p>
            <a:pPr>
              <a:lnSpc>
                <a:spcPts val="4300"/>
              </a:lnSpc>
            </a:pPr>
            <a:r>
              <a:rPr kumimoji="1" lang="en-US" altLang="ja-JP" sz="2800" dirty="0">
                <a:solidFill>
                  <a:schemeClr val="accent2"/>
                </a:solidFill>
              </a:rPr>
              <a:t>2</a:t>
            </a:r>
            <a:r>
              <a:rPr kumimoji="1" lang="ja-JP" altLang="en-US" sz="2800" dirty="0">
                <a:solidFill>
                  <a:schemeClr val="accent2"/>
                </a:solidFill>
              </a:rPr>
              <a:t>分音</a:t>
            </a:r>
            <a:endParaRPr kumimoji="1" lang="en-US" altLang="ja-JP" sz="2800" dirty="0">
              <a:solidFill>
                <a:schemeClr val="accent2"/>
              </a:solidFill>
            </a:endParaRPr>
          </a:p>
          <a:p>
            <a:pPr>
              <a:lnSpc>
                <a:spcPts val="4300"/>
              </a:lnSpc>
            </a:pPr>
            <a:r>
              <a:rPr kumimoji="1" lang="ja-JP" altLang="en-US" sz="2800" dirty="0">
                <a:solidFill>
                  <a:schemeClr val="accent2"/>
                </a:solidFill>
              </a:rPr>
              <a:t>全音</a:t>
            </a:r>
            <a:endParaRPr kumimoji="1" lang="en-US" altLang="ja-JP" sz="2800" dirty="0">
              <a:solidFill>
                <a:schemeClr val="accent2"/>
              </a:solidFill>
            </a:endParaRPr>
          </a:p>
          <a:p>
            <a:pPr>
              <a:lnSpc>
                <a:spcPts val="4300"/>
              </a:lnSpc>
            </a:pPr>
            <a:r>
              <a:rPr lang="en-US" altLang="ja-JP" sz="3600" dirty="0">
                <a:solidFill>
                  <a:schemeClr val="accent2"/>
                </a:solidFill>
              </a:rPr>
              <a:t>…</a:t>
            </a:r>
            <a:endParaRPr kumimoji="1" lang="ja-JP" altLang="en-US" sz="3600" dirty="0">
              <a:solidFill>
                <a:schemeClr val="accent2"/>
              </a:solidFill>
            </a:endParaRPr>
          </a:p>
        </p:txBody>
      </p:sp>
      <p:sp>
        <p:nvSpPr>
          <p:cNvPr id="8" name="テキスト ボックス 7">
            <a:extLst>
              <a:ext uri="{FF2B5EF4-FFF2-40B4-BE49-F238E27FC236}">
                <a16:creationId xmlns:a16="http://schemas.microsoft.com/office/drawing/2014/main" id="{57C4290E-BE58-4817-A832-003B0A271AF5}"/>
              </a:ext>
            </a:extLst>
          </p:cNvPr>
          <p:cNvSpPr txBox="1"/>
          <p:nvPr/>
        </p:nvSpPr>
        <p:spPr>
          <a:xfrm>
            <a:off x="4611915" y="2485940"/>
            <a:ext cx="1843314" cy="523220"/>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kumimoji="1" lang="en-US" altLang="ja-JP" sz="2800" dirty="0">
                <a:solidFill>
                  <a:srgbClr val="00B050"/>
                </a:solidFill>
              </a:rPr>
              <a:t>music21</a:t>
            </a:r>
            <a:endParaRPr kumimoji="1" lang="ja-JP" altLang="en-US" sz="2800" dirty="0">
              <a:solidFill>
                <a:srgbClr val="00B050"/>
              </a:solidFill>
            </a:endParaRPr>
          </a:p>
        </p:txBody>
      </p:sp>
      <p:pic>
        <p:nvPicPr>
          <p:cNvPr id="14" name="図 13">
            <a:extLst>
              <a:ext uri="{FF2B5EF4-FFF2-40B4-BE49-F238E27FC236}">
                <a16:creationId xmlns:a16="http://schemas.microsoft.com/office/drawing/2014/main" id="{256421F6-708A-4E2B-85DA-FC51D5A8FA3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8901" y="3357142"/>
            <a:ext cx="1262438" cy="1262438"/>
          </a:xfrm>
          <a:prstGeom prst="rect">
            <a:avLst/>
          </a:prstGeom>
        </p:spPr>
      </p:pic>
      <p:sp>
        <p:nvSpPr>
          <p:cNvPr id="15" name="矢印: 右 14">
            <a:extLst>
              <a:ext uri="{FF2B5EF4-FFF2-40B4-BE49-F238E27FC236}">
                <a16:creationId xmlns:a16="http://schemas.microsoft.com/office/drawing/2014/main" id="{D4AAB933-B8CA-4987-8DAE-BAB045D89692}"/>
              </a:ext>
            </a:extLst>
          </p:cNvPr>
          <p:cNvSpPr/>
          <p:nvPr/>
        </p:nvSpPr>
        <p:spPr>
          <a:xfrm>
            <a:off x="6769209" y="3587166"/>
            <a:ext cx="1262439" cy="6208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9A88B533-D3F2-4A23-8971-DFA4707C0A1D}"/>
              </a:ext>
            </a:extLst>
          </p:cNvPr>
          <p:cNvSpPr txBox="1"/>
          <p:nvPr/>
        </p:nvSpPr>
        <p:spPr>
          <a:xfrm>
            <a:off x="8348360" y="2410886"/>
            <a:ext cx="2425299" cy="523220"/>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ltLang="ja-JP" sz="2800" dirty="0" err="1">
                <a:solidFill>
                  <a:srgbClr val="00B050"/>
                </a:solidFill>
              </a:rPr>
              <a:t>FluidSynth</a:t>
            </a:r>
            <a:endParaRPr kumimoji="1" lang="ja-JP" altLang="en-US" sz="2800" dirty="0">
              <a:solidFill>
                <a:srgbClr val="00B050"/>
              </a:solidFill>
            </a:endParaRPr>
          </a:p>
        </p:txBody>
      </p:sp>
      <p:pic>
        <p:nvPicPr>
          <p:cNvPr id="17" name="図 16">
            <a:extLst>
              <a:ext uri="{FF2B5EF4-FFF2-40B4-BE49-F238E27FC236}">
                <a16:creationId xmlns:a16="http://schemas.microsoft.com/office/drawing/2014/main" id="{E5BED6EE-A2E7-4323-AD60-C69D71E2AE4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18610" y="3247580"/>
            <a:ext cx="1226119" cy="1226119"/>
          </a:xfrm>
          <a:prstGeom prst="rect">
            <a:avLst/>
          </a:prstGeom>
        </p:spPr>
      </p:pic>
      <p:pic>
        <p:nvPicPr>
          <p:cNvPr id="18" name="図 17">
            <a:extLst>
              <a:ext uri="{FF2B5EF4-FFF2-40B4-BE49-F238E27FC236}">
                <a16:creationId xmlns:a16="http://schemas.microsoft.com/office/drawing/2014/main" id="{71F68AFF-D590-48A2-825E-EFE53A8F568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727972" y="3429000"/>
            <a:ext cx="868531" cy="868531"/>
          </a:xfrm>
          <a:prstGeom prst="rect">
            <a:avLst/>
          </a:prstGeom>
        </p:spPr>
      </p:pic>
      <p:pic>
        <p:nvPicPr>
          <p:cNvPr id="22" name="図 21">
            <a:extLst>
              <a:ext uri="{FF2B5EF4-FFF2-40B4-BE49-F238E27FC236}">
                <a16:creationId xmlns:a16="http://schemas.microsoft.com/office/drawing/2014/main" id="{A8CDD642-2E91-4FF6-87A5-79A78839610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65103" y="4998663"/>
            <a:ext cx="1182912" cy="1182912"/>
          </a:xfrm>
          <a:prstGeom prst="rect">
            <a:avLst/>
          </a:prstGeom>
        </p:spPr>
      </p:pic>
    </p:spTree>
    <p:extLst>
      <p:ext uri="{BB962C8B-B14F-4D97-AF65-F5344CB8AC3E}">
        <p14:creationId xmlns:p14="http://schemas.microsoft.com/office/powerpoint/2010/main" val="7749259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par>
                                <p:cTn id="23" presetID="22" presetClass="entr" presetSubtype="8"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par>
                                <p:cTn id="26" presetID="22" presetClass="entr" presetSubtype="8"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left)">
                                      <p:cBhvr>
                                        <p:cTn id="28" dur="5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500"/>
                                        <p:tgtEl>
                                          <p:spTgt spid="15"/>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left)">
                                      <p:cBhvr>
                                        <p:cTn id="40" dur="500"/>
                                        <p:tgtEl>
                                          <p:spTgt spid="16"/>
                                        </p:tgtEl>
                                      </p:cBhvr>
                                    </p:animEffect>
                                  </p:childTnLst>
                                </p:cTn>
                              </p:par>
                              <p:par>
                                <p:cTn id="41" presetID="22" presetClass="entr" presetSubtype="8"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left)">
                                      <p:cBhvr>
                                        <p:cTn id="4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11" grpId="0"/>
      <p:bldP spid="8" grpId="0"/>
      <p:bldP spid="15" grpId="0" animBg="1"/>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5C00AC-50C2-4AEE-B119-C8EF0488D58A}"/>
              </a:ext>
            </a:extLst>
          </p:cNvPr>
          <p:cNvSpPr>
            <a:spLocks noGrp="1"/>
          </p:cNvSpPr>
          <p:nvPr>
            <p:ph type="title"/>
          </p:nvPr>
        </p:nvSpPr>
        <p:spPr>
          <a:xfrm>
            <a:off x="838201" y="365125"/>
            <a:ext cx="7391400" cy="1325563"/>
          </a:xfrm>
        </p:spPr>
        <p:txBody>
          <a:bodyPr>
            <a:normAutofit/>
          </a:bodyPr>
          <a:lstStyle/>
          <a:p>
            <a:r>
              <a:rPr kumimoji="1" lang="ja-JP" altLang="en-US" sz="3200" b="1" dirty="0"/>
              <a:t>アプリの使い方</a:t>
            </a:r>
            <a:r>
              <a:rPr kumimoji="1" lang="en-US" altLang="ja-JP" sz="3200" b="1" dirty="0"/>
              <a:t>(</a:t>
            </a:r>
            <a:r>
              <a:rPr kumimoji="1" lang="ja-JP" altLang="en-US" sz="3200" b="1" dirty="0"/>
              <a:t>デモンストレーション</a:t>
            </a:r>
            <a:r>
              <a:rPr kumimoji="1" lang="en-US" altLang="ja-JP" sz="3200" dirty="0"/>
              <a:t>)</a:t>
            </a:r>
            <a:endParaRPr kumimoji="1" lang="ja-JP" altLang="en-US" sz="3200" dirty="0"/>
          </a:p>
        </p:txBody>
      </p:sp>
      <p:sp>
        <p:nvSpPr>
          <p:cNvPr id="3" name="テキスト ボックス 2">
            <a:extLst>
              <a:ext uri="{FF2B5EF4-FFF2-40B4-BE49-F238E27FC236}">
                <a16:creationId xmlns:a16="http://schemas.microsoft.com/office/drawing/2014/main" id="{5A11D7B1-58DD-4CF5-A1C5-3743A5F603E7}"/>
              </a:ext>
            </a:extLst>
          </p:cNvPr>
          <p:cNvSpPr txBox="1"/>
          <p:nvPr/>
        </p:nvSpPr>
        <p:spPr>
          <a:xfrm>
            <a:off x="1001729" y="1752851"/>
            <a:ext cx="7723911" cy="646331"/>
          </a:xfrm>
          <a:prstGeom prst="rect">
            <a:avLst/>
          </a:prstGeom>
          <a:noFill/>
        </p:spPr>
        <p:txBody>
          <a:bodyPr wrap="square" rtlCol="0">
            <a:spAutoFit/>
          </a:bodyPr>
          <a:lstStyle/>
          <a:p>
            <a:r>
              <a:rPr lang="en-US" altLang="ja-JP" sz="3600" b="1" dirty="0">
                <a:hlinkClick r:id="rId3">
                  <a:extLst>
                    <a:ext uri="{A12FA001-AC4F-418D-AE19-62706E023703}">
                      <ahyp:hlinkClr xmlns:ahyp="http://schemas.microsoft.com/office/drawing/2018/hyperlinkcolor" val="tx"/>
                    </a:ext>
                  </a:extLst>
                </a:hlinkClick>
              </a:rPr>
              <a:t>http://172.16.231.169/</a:t>
            </a:r>
            <a:endParaRPr lang="en-US" altLang="ja-JP" sz="3600" b="1" dirty="0"/>
          </a:p>
        </p:txBody>
      </p:sp>
      <p:sp>
        <p:nvSpPr>
          <p:cNvPr id="5" name="テキスト ボックス 4">
            <a:extLst>
              <a:ext uri="{FF2B5EF4-FFF2-40B4-BE49-F238E27FC236}">
                <a16:creationId xmlns:a16="http://schemas.microsoft.com/office/drawing/2014/main" id="{4BE0FAFE-D088-40D5-95FA-AD210674E3BC}"/>
              </a:ext>
            </a:extLst>
          </p:cNvPr>
          <p:cNvSpPr txBox="1"/>
          <p:nvPr/>
        </p:nvSpPr>
        <p:spPr>
          <a:xfrm>
            <a:off x="6513534" y="3734431"/>
            <a:ext cx="4992915" cy="954107"/>
          </a:xfrm>
          <a:prstGeom prst="rect">
            <a:avLst/>
          </a:prstGeom>
          <a:noFill/>
        </p:spPr>
        <p:txBody>
          <a:bodyPr wrap="square" rtlCol="0">
            <a:spAutoFit/>
          </a:bodyPr>
          <a:lstStyle/>
          <a:p>
            <a:r>
              <a:rPr lang="ja-JP" altLang="en-US" sz="2800" dirty="0"/>
              <a:t>音楽を</a:t>
            </a:r>
            <a:r>
              <a:rPr kumimoji="1" lang="ja-JP" altLang="en-US" sz="2800" dirty="0"/>
              <a:t>作成できたら</a:t>
            </a:r>
            <a:endParaRPr kumimoji="1" lang="en-US" altLang="ja-JP" sz="2800" dirty="0"/>
          </a:p>
          <a:p>
            <a:r>
              <a:rPr lang="ja-JP" altLang="en-US" sz="2800" dirty="0">
                <a:solidFill>
                  <a:srgbClr val="FF0000"/>
                </a:solidFill>
              </a:rPr>
              <a:t>送信ボタン</a:t>
            </a:r>
            <a:r>
              <a:rPr lang="ja-JP" altLang="en-US" sz="2800" dirty="0"/>
              <a:t>を押してください</a:t>
            </a:r>
            <a:endParaRPr kumimoji="1" lang="ja-JP" altLang="en-US" sz="2800" dirty="0"/>
          </a:p>
        </p:txBody>
      </p:sp>
      <p:sp>
        <p:nvSpPr>
          <p:cNvPr id="6" name="テキスト ボックス 5">
            <a:extLst>
              <a:ext uri="{FF2B5EF4-FFF2-40B4-BE49-F238E27FC236}">
                <a16:creationId xmlns:a16="http://schemas.microsoft.com/office/drawing/2014/main" id="{1EED7E17-895F-498A-AB79-2986A9065572}"/>
              </a:ext>
            </a:extLst>
          </p:cNvPr>
          <p:cNvSpPr txBox="1"/>
          <p:nvPr/>
        </p:nvSpPr>
        <p:spPr>
          <a:xfrm>
            <a:off x="6456219" y="4967740"/>
            <a:ext cx="3546764" cy="400110"/>
          </a:xfrm>
          <a:prstGeom prst="rect">
            <a:avLst/>
          </a:prstGeom>
          <a:noFill/>
        </p:spPr>
        <p:txBody>
          <a:bodyPr wrap="square" rtlCol="0">
            <a:spAutoFit/>
          </a:bodyPr>
          <a:lstStyle/>
          <a:p>
            <a:r>
              <a:rPr kumimoji="1" lang="ja-JP" altLang="en-US" sz="2000" dirty="0">
                <a:solidFill>
                  <a:srgbClr val="FF0000"/>
                </a:solidFill>
                <a:highlight>
                  <a:srgbClr val="FFFF00"/>
                </a:highlight>
              </a:rPr>
              <a:t>生成に約一分掛かります</a:t>
            </a:r>
            <a:r>
              <a:rPr lang="ja-JP" altLang="en-US" sz="2000" dirty="0">
                <a:solidFill>
                  <a:srgbClr val="FF0000"/>
                </a:solidFill>
                <a:highlight>
                  <a:srgbClr val="FFFF00"/>
                </a:highlight>
              </a:rPr>
              <a:t>。</a:t>
            </a:r>
            <a:endParaRPr kumimoji="1" lang="ja-JP" altLang="en-US" sz="2000" dirty="0">
              <a:solidFill>
                <a:srgbClr val="FF0000"/>
              </a:solidFill>
              <a:highlight>
                <a:srgbClr val="FFFF00"/>
              </a:highlight>
            </a:endParaRPr>
          </a:p>
        </p:txBody>
      </p:sp>
      <p:sp>
        <p:nvSpPr>
          <p:cNvPr id="8" name="正方形/長方形 7">
            <a:extLst>
              <a:ext uri="{FF2B5EF4-FFF2-40B4-BE49-F238E27FC236}">
                <a16:creationId xmlns:a16="http://schemas.microsoft.com/office/drawing/2014/main" id="{1BEE24F6-7641-4BFD-B136-01A2ED1D96E9}"/>
              </a:ext>
            </a:extLst>
          </p:cNvPr>
          <p:cNvSpPr/>
          <p:nvPr/>
        </p:nvSpPr>
        <p:spPr>
          <a:xfrm>
            <a:off x="505690" y="3605890"/>
            <a:ext cx="5590310" cy="2723700"/>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デモンストレーションの動画</a:t>
            </a:r>
            <a:endParaRPr kumimoji="1" lang="ja-JP" altLang="en-US" dirty="0"/>
          </a:p>
        </p:txBody>
      </p:sp>
    </p:spTree>
    <p:extLst>
      <p:ext uri="{BB962C8B-B14F-4D97-AF65-F5344CB8AC3E}">
        <p14:creationId xmlns:p14="http://schemas.microsoft.com/office/powerpoint/2010/main" val="35621550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7062</TotalTime>
  <Words>1067</Words>
  <Application>Microsoft Office PowerPoint</Application>
  <PresentationFormat>ワイド画面</PresentationFormat>
  <Paragraphs>157</Paragraphs>
  <Slides>12</Slides>
  <Notes>12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12</vt:i4>
      </vt:variant>
    </vt:vector>
  </HeadingPairs>
  <TitlesOfParts>
    <vt:vector size="18" baseType="lpstr">
      <vt:lpstr>游ゴシック</vt:lpstr>
      <vt:lpstr>游ゴシック Light</vt:lpstr>
      <vt:lpstr>Arial</vt:lpstr>
      <vt:lpstr>Cambria Math</vt:lpstr>
      <vt:lpstr>Trebuchet MS</vt:lpstr>
      <vt:lpstr>Office テーマ</vt:lpstr>
      <vt:lpstr>PowerPoint プレゼンテーション</vt:lpstr>
      <vt:lpstr>発表の流れ</vt:lpstr>
      <vt:lpstr>bit composer</vt:lpstr>
      <vt:lpstr>システムの構成</vt:lpstr>
      <vt:lpstr>メロディ入力画面</vt:lpstr>
      <vt:lpstr>自動作曲の方法について</vt:lpstr>
      <vt:lpstr>AIがメロディを作る仕組み</vt:lpstr>
      <vt:lpstr>ファイルの生成</vt:lpstr>
      <vt:lpstr>アプリの使い方(デモンストレーション)</vt:lpstr>
      <vt:lpstr>今後の課題</vt:lpstr>
      <vt:lpstr>bit composerのまとめ</vt:lpstr>
      <vt:lpstr>ご清聴ありがとうございました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  Composer</dc:title>
  <dc:creator>0118m</dc:creator>
  <cp:lastModifiedBy>長島 光琉</cp:lastModifiedBy>
  <cp:revision>419</cp:revision>
  <dcterms:created xsi:type="dcterms:W3CDTF">2021-09-27T05:00:21Z</dcterms:created>
  <dcterms:modified xsi:type="dcterms:W3CDTF">2022-02-21T02:45:41Z</dcterms:modified>
</cp:coreProperties>
</file>