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28"/>
  </p:notesMasterIdLst>
  <p:sldIdLst>
    <p:sldId id="256" r:id="rId2"/>
    <p:sldId id="258" r:id="rId3"/>
    <p:sldId id="261" r:id="rId4"/>
    <p:sldId id="259" r:id="rId5"/>
    <p:sldId id="262" r:id="rId6"/>
    <p:sldId id="267" r:id="rId7"/>
    <p:sldId id="300" r:id="rId8"/>
    <p:sldId id="301" r:id="rId9"/>
    <p:sldId id="302" r:id="rId10"/>
    <p:sldId id="303" r:id="rId11"/>
    <p:sldId id="270" r:id="rId12"/>
    <p:sldId id="273" r:id="rId13"/>
    <p:sldId id="271" r:id="rId14"/>
    <p:sldId id="269" r:id="rId15"/>
    <p:sldId id="272" r:id="rId16"/>
    <p:sldId id="278" r:id="rId17"/>
    <p:sldId id="274" r:id="rId18"/>
    <p:sldId id="304" r:id="rId19"/>
    <p:sldId id="305" r:id="rId20"/>
    <p:sldId id="306" r:id="rId21"/>
    <p:sldId id="275" r:id="rId22"/>
    <p:sldId id="307" r:id="rId23"/>
    <p:sldId id="308" r:id="rId24"/>
    <p:sldId id="310" r:id="rId25"/>
    <p:sldId id="309" r:id="rId26"/>
    <p:sldId id="279"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69B805-EBAF-4757-BF02-D84F95B78CD9}">
  <a:tblStyle styleId="{DF69B805-EBAF-4757-BF02-D84F95B78C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4694"/>
  </p:normalViewPr>
  <p:slideViewPr>
    <p:cSldViewPr snapToGrid="0" snapToObjects="1">
      <p:cViewPr varScale="1">
        <p:scale>
          <a:sx n="101" d="100"/>
          <a:sy n="101" d="100"/>
        </p:scale>
        <p:origin x="200"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965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bd4afe119d_0_4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bd4afe119d_0_4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3"/>
        <p:cNvGrpSpPr/>
        <p:nvPr/>
      </p:nvGrpSpPr>
      <p:grpSpPr>
        <a:xfrm>
          <a:off x="0" y="0"/>
          <a:ext cx="0" cy="0"/>
          <a:chOff x="0" y="0"/>
          <a:chExt cx="0" cy="0"/>
        </a:xfrm>
      </p:grpSpPr>
      <p:sp>
        <p:nvSpPr>
          <p:cNvPr id="1194" name="Google Shape;1194;gbd4afe119d_0_5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5" name="Google Shape;1195;gbd4afe119d_0_5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bd4afe119d_0_4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bd4afe119d_0_4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bd4afe119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bd4afe119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bd4afe119d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bd4afe119d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gba63fda84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5" name="Google Shape;1295;gba63fda84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033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gbd4afe119d_0_5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2" name="Google Shape;1212;gbd4afe119d_0_5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7298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556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a63fda8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a63fda8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4999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bd4afe119d_0_5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bd4afe119d_0_5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bd4afe119d_0_5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bd4afe119d_0_5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0617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bd4afe119d_0_5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bd4afe119d_0_5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721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bd4afe119d_0_4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bd4afe119d_0_4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755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bd4afe119d_0_4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bd4afe119d_0_4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sz="1100" b="0" i="0" u="none" strike="noStrike" cap="none" dirty="0">
                <a:solidFill>
                  <a:srgbClr val="000000"/>
                </a:solidFill>
                <a:effectLst/>
                <a:latin typeface="Arial"/>
                <a:ea typeface="Arial"/>
                <a:cs typeface="Arial"/>
                <a:sym typeface="Arial"/>
              </a:rPr>
              <a:t>截止</a:t>
            </a:r>
            <a:r>
              <a:rPr lang="en-US" altLang="zh-CN" sz="1100" b="0" i="0" u="none" strike="noStrike" cap="none" dirty="0">
                <a:solidFill>
                  <a:srgbClr val="000000"/>
                </a:solidFill>
                <a:effectLst/>
                <a:latin typeface="Arial"/>
                <a:ea typeface="Arial"/>
                <a:cs typeface="Arial"/>
                <a:sym typeface="Arial"/>
              </a:rPr>
              <a:t>:</a:t>
            </a:r>
            <a:r>
              <a:rPr lang="en-US" altLang="zh-CN" sz="1100" b="1" i="0" u="none" strike="noStrike" cap="none" dirty="0">
                <a:solidFill>
                  <a:srgbClr val="000000"/>
                </a:solidFill>
                <a:effectLst/>
                <a:latin typeface="Arial"/>
                <a:ea typeface="Arial"/>
                <a:cs typeface="Arial"/>
                <a:sym typeface="Arial"/>
              </a:rPr>
              <a:t>2020</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2019</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2018</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2017</a:t>
            </a:r>
            <a:r>
              <a:rPr lang="en-US" altLang="zh-CN" sz="1100" b="0" i="0" u="none" strike="noStrike" cap="none" dirty="0">
                <a:solidFill>
                  <a:srgbClr val="000000"/>
                </a:solidFill>
                <a:effectLst/>
                <a:latin typeface="Arial"/>
                <a:ea typeface="Arial"/>
                <a:cs typeface="Arial"/>
                <a:sym typeface="Arial"/>
              </a:rPr>
              <a:t>31/12</a:t>
            </a:r>
          </a:p>
          <a:p>
            <a:pPr fontAlgn="ctr"/>
            <a:r>
              <a:rPr lang="zh-CN" altLang="en-US" sz="1100" b="1" i="0" u="none" strike="noStrike" cap="none" dirty="0">
                <a:solidFill>
                  <a:srgbClr val="000000"/>
                </a:solidFill>
                <a:effectLst/>
                <a:latin typeface="Arial"/>
                <a:ea typeface="Arial"/>
                <a:cs typeface="Arial"/>
                <a:sym typeface="Arial"/>
              </a:rPr>
              <a:t>流动资产合计</a:t>
            </a:r>
            <a:r>
              <a:rPr lang="en-US" altLang="zh-CN" sz="1100" b="0" i="0" u="none" strike="noStrike" cap="none" dirty="0">
                <a:solidFill>
                  <a:srgbClr val="000000"/>
                </a:solidFill>
                <a:effectLst/>
                <a:latin typeface="Arial"/>
                <a:ea typeface="Arial"/>
                <a:cs typeface="Arial"/>
                <a:sym typeface="Arial"/>
              </a:rPr>
              <a:t>176282.83137539.09106012.5661138.46</a:t>
            </a:r>
            <a:r>
              <a:rPr lang="zh-CN" altLang="en-US" sz="1100" b="0" i="0" u="none" strike="noStrike" cap="none" dirty="0">
                <a:solidFill>
                  <a:srgbClr val="000000"/>
                </a:solidFill>
                <a:effectLst/>
                <a:latin typeface="Arial"/>
                <a:ea typeface="Arial"/>
                <a:cs typeface="Arial"/>
                <a:sym typeface="Arial"/>
              </a:rPr>
              <a:t>现金和短期投资</a:t>
            </a:r>
            <a:r>
              <a:rPr lang="en-US" altLang="zh-CN" sz="1100" b="0" i="0" u="none" strike="noStrike" cap="none" dirty="0">
                <a:solidFill>
                  <a:srgbClr val="000000"/>
                </a:solidFill>
                <a:effectLst/>
                <a:latin typeface="Arial"/>
                <a:ea typeface="Arial"/>
                <a:cs typeface="Arial"/>
                <a:sym typeface="Arial"/>
              </a:rPr>
              <a:t>95525.2363906.2938244.6617076.5</a:t>
            </a:r>
            <a:r>
              <a:rPr lang="zh-CN" altLang="en-US" sz="1100" b="0" i="0" u="none" strike="noStrike" cap="none" dirty="0">
                <a:solidFill>
                  <a:srgbClr val="000000"/>
                </a:solidFill>
                <a:effectLst/>
                <a:latin typeface="Arial"/>
                <a:ea typeface="Arial"/>
                <a:cs typeface="Arial"/>
                <a:sym typeface="Arial"/>
              </a:rPr>
              <a:t>现金</a:t>
            </a:r>
            <a:r>
              <a:rPr lang="en-US" altLang="zh-CN" sz="1100" b="0" i="0" u="none" strike="noStrike" cap="none" dirty="0">
                <a:solidFill>
                  <a:srgbClr val="000000"/>
                </a:solidFill>
                <a:effectLst/>
                <a:latin typeface="Arial"/>
                <a:ea typeface="Arial"/>
                <a:cs typeface="Arial"/>
                <a:sym typeface="Arial"/>
              </a:rPr>
              <a:t>-13355.4510958.917598.66</a:t>
            </a:r>
            <a:r>
              <a:rPr lang="zh-CN" altLang="en-US" sz="1100" b="0" i="0" u="none" strike="noStrike" cap="none" dirty="0">
                <a:solidFill>
                  <a:srgbClr val="000000"/>
                </a:solidFill>
                <a:effectLst/>
                <a:latin typeface="Arial"/>
                <a:ea typeface="Arial"/>
                <a:cs typeface="Arial"/>
                <a:sym typeface="Arial"/>
              </a:rPr>
              <a:t>现金和现金等价物</a:t>
            </a:r>
            <a:r>
              <a:rPr lang="en-US" altLang="zh-CN" sz="1100" b="0" i="0" u="none" strike="noStrike" cap="none" dirty="0">
                <a:solidFill>
                  <a:srgbClr val="000000"/>
                </a:solidFill>
                <a:effectLst/>
                <a:latin typeface="Arial"/>
                <a:ea typeface="Arial"/>
                <a:cs typeface="Arial"/>
                <a:sym typeface="Arial"/>
              </a:rPr>
              <a:t>54752.4412564.4119271.243964.62</a:t>
            </a:r>
            <a:r>
              <a:rPr lang="zh-CN" altLang="en-US" sz="1100" b="0" i="0" u="none" strike="noStrike" cap="none" dirty="0">
                <a:solidFill>
                  <a:srgbClr val="000000"/>
                </a:solidFill>
                <a:effectLst/>
                <a:latin typeface="Arial"/>
                <a:ea typeface="Arial"/>
                <a:cs typeface="Arial"/>
                <a:sym typeface="Arial"/>
              </a:rPr>
              <a:t>短期投资</a:t>
            </a:r>
            <a:r>
              <a:rPr lang="en-US" altLang="zh-CN" sz="1100" b="0" i="0" u="none" strike="noStrike" cap="none" dirty="0">
                <a:solidFill>
                  <a:srgbClr val="000000"/>
                </a:solidFill>
                <a:effectLst/>
                <a:latin typeface="Arial"/>
                <a:ea typeface="Arial"/>
                <a:cs typeface="Arial"/>
                <a:sym typeface="Arial"/>
              </a:rPr>
              <a:t>40772.7937986.438014.525513.22</a:t>
            </a:r>
            <a:r>
              <a:rPr lang="zh-CN" altLang="en-US" sz="1100" b="0" i="0" u="none" strike="noStrike" cap="none" dirty="0">
                <a:solidFill>
                  <a:srgbClr val="000000"/>
                </a:solidFill>
                <a:effectLst/>
                <a:latin typeface="Arial"/>
                <a:ea typeface="Arial"/>
                <a:cs typeface="Arial"/>
                <a:sym typeface="Arial"/>
              </a:rPr>
              <a:t>净应收款合计</a:t>
            </a:r>
            <a:r>
              <a:rPr lang="en-US" altLang="zh-CN" sz="1100" b="0" i="0" u="none" strike="noStrike" cap="none" dirty="0">
                <a:solidFill>
                  <a:srgbClr val="000000"/>
                </a:solidFill>
                <a:effectLst/>
                <a:latin typeface="Arial"/>
                <a:ea typeface="Arial"/>
                <a:cs typeface="Arial"/>
                <a:sym typeface="Arial"/>
              </a:rPr>
              <a:t>19280.1138701.3136111.4224508.03</a:t>
            </a:r>
            <a:r>
              <a:rPr lang="zh-CN" altLang="en-US" sz="1100" b="0" i="0" u="none" strike="noStrike" cap="none" dirty="0">
                <a:solidFill>
                  <a:srgbClr val="000000"/>
                </a:solidFill>
                <a:effectLst/>
                <a:latin typeface="Arial"/>
                <a:ea typeface="Arial"/>
                <a:cs typeface="Arial"/>
                <a:sym typeface="Arial"/>
              </a:rPr>
              <a:t>净交易应收款合计</a:t>
            </a:r>
            <a:r>
              <a:rPr lang="en-US" altLang="zh-CN" sz="1100" b="0" i="0" u="none" strike="noStrike" cap="none" dirty="0">
                <a:solidFill>
                  <a:srgbClr val="000000"/>
                </a:solidFill>
                <a:effectLst/>
                <a:latin typeface="Arial"/>
                <a:ea typeface="Arial"/>
                <a:cs typeface="Arial"/>
                <a:sym typeface="Arial"/>
              </a:rPr>
              <a:t>10161.026948.575598.445469.51</a:t>
            </a:r>
            <a:r>
              <a:rPr lang="zh-CN" altLang="en-US" sz="1100" b="0" i="0" u="none" strike="noStrike" cap="none" dirty="0">
                <a:solidFill>
                  <a:srgbClr val="000000"/>
                </a:solidFill>
                <a:effectLst/>
                <a:latin typeface="Arial"/>
                <a:ea typeface="Arial"/>
                <a:cs typeface="Arial"/>
                <a:sym typeface="Arial"/>
              </a:rPr>
              <a:t>库存合计</a:t>
            </a:r>
            <a:r>
              <a:rPr lang="en-US" altLang="zh-CN" sz="1100" b="0" i="0" u="none" strike="noStrike" cap="none" dirty="0">
                <a:solidFill>
                  <a:srgbClr val="000000"/>
                </a:solidFill>
                <a:effectLst/>
                <a:latin typeface="Arial"/>
                <a:ea typeface="Arial"/>
                <a:cs typeface="Arial"/>
                <a:sym typeface="Arial"/>
              </a:rPr>
              <a:t>41670.7232979.5329948.116647.21</a:t>
            </a:r>
            <a:r>
              <a:rPr lang="zh-CN" altLang="en-US" sz="1100" b="0" i="0" u="none" strike="noStrike" cap="none" dirty="0">
                <a:solidFill>
                  <a:srgbClr val="000000"/>
                </a:solidFill>
                <a:effectLst/>
                <a:latin typeface="Arial"/>
                <a:ea typeface="Arial"/>
                <a:cs typeface="Arial"/>
                <a:sym typeface="Arial"/>
              </a:rPr>
              <a:t>预付费用</a:t>
            </a:r>
            <a:r>
              <a:rPr lang="en-US" altLang="zh-CN" sz="1100" b="0" i="0" u="none" strike="noStrike" cap="none" dirty="0">
                <a:solidFill>
                  <a:srgbClr val="000000"/>
                </a:solidFill>
                <a:effectLst/>
                <a:latin typeface="Arial"/>
                <a:ea typeface="Arial"/>
                <a:cs typeface="Arial"/>
                <a:sym typeface="Arial"/>
              </a:rPr>
              <a:t>16181.52413.69228.2195.59</a:t>
            </a:r>
            <a:r>
              <a:rPr lang="zh-CN" altLang="en-US" sz="1100" b="0" i="0" u="none" strike="noStrike" cap="none" dirty="0">
                <a:solidFill>
                  <a:srgbClr val="000000"/>
                </a:solidFill>
                <a:effectLst/>
                <a:latin typeface="Arial"/>
                <a:ea typeface="Arial"/>
                <a:cs typeface="Arial"/>
                <a:sym typeface="Arial"/>
              </a:rPr>
              <a:t>其他流动资产合计</a:t>
            </a:r>
            <a:r>
              <a:rPr lang="en-US" altLang="zh-CN" sz="1100" b="0" i="0" u="none" strike="noStrike" cap="none" dirty="0">
                <a:solidFill>
                  <a:srgbClr val="000000"/>
                </a:solidFill>
                <a:effectLst/>
                <a:latin typeface="Arial"/>
                <a:ea typeface="Arial"/>
                <a:cs typeface="Arial"/>
                <a:sym typeface="Arial"/>
              </a:rPr>
              <a:t>3625.261538.271480.182711.12</a:t>
            </a:r>
          </a:p>
          <a:p>
            <a:pPr fontAlgn="ctr"/>
            <a:r>
              <a:rPr lang="zh-CN" altLang="en-US" sz="1100" b="1" i="0" u="none" strike="noStrike" cap="none" dirty="0">
                <a:solidFill>
                  <a:srgbClr val="000000"/>
                </a:solidFill>
                <a:effectLst/>
                <a:latin typeface="Arial"/>
                <a:ea typeface="Arial"/>
                <a:cs typeface="Arial"/>
                <a:sym typeface="Arial"/>
              </a:rPr>
              <a:t>总资产</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设备净总额</a:t>
            </a:r>
            <a:r>
              <a:rPr lang="en-US" altLang="zh-CN" sz="1100" b="0" i="0" u="none" strike="noStrike" cap="none" dirty="0">
                <a:solidFill>
                  <a:srgbClr val="000000"/>
                </a:solidFill>
                <a:effectLst/>
                <a:latin typeface="Arial"/>
                <a:ea typeface="Arial"/>
                <a:cs typeface="Arial"/>
                <a:sym typeface="Arial"/>
              </a:rPr>
              <a:t>6305.666992.335068.051730.87</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设备总额</a:t>
            </a:r>
            <a:r>
              <a:rPr lang="en-US" altLang="zh-CN" sz="1100" b="0" i="0" u="none" strike="noStrike" cap="none" dirty="0">
                <a:solidFill>
                  <a:srgbClr val="000000"/>
                </a:solidFill>
                <a:effectLst/>
                <a:latin typeface="Arial"/>
                <a:ea typeface="Arial"/>
                <a:cs typeface="Arial"/>
                <a:sym typeface="Arial"/>
              </a:rPr>
              <a:t>-7949.145783.82241.68</a:t>
            </a:r>
            <a:r>
              <a:rPr lang="zh-CN" altLang="en-US" sz="1100" b="0" i="0" u="none" strike="noStrike" cap="none" dirty="0">
                <a:solidFill>
                  <a:srgbClr val="000000"/>
                </a:solidFill>
                <a:effectLst/>
                <a:latin typeface="Arial"/>
                <a:ea typeface="Arial"/>
                <a:cs typeface="Arial"/>
                <a:sym typeface="Arial"/>
              </a:rPr>
              <a:t>累计折旧合计</a:t>
            </a:r>
            <a:r>
              <a:rPr lang="en-US" altLang="zh-CN" sz="1100" b="0" i="0" u="none" strike="noStrike" cap="none" dirty="0">
                <a:solidFill>
                  <a:srgbClr val="000000"/>
                </a:solidFill>
                <a:effectLst/>
                <a:latin typeface="Arial"/>
                <a:ea typeface="Arial"/>
                <a:cs typeface="Arial"/>
                <a:sym typeface="Arial"/>
              </a:rPr>
              <a:t>--956.8-715.75-510.8</a:t>
            </a:r>
            <a:r>
              <a:rPr lang="zh-CN" altLang="en-US" sz="1100" b="0" i="0" u="none" strike="noStrike" cap="none" dirty="0">
                <a:solidFill>
                  <a:srgbClr val="000000"/>
                </a:solidFill>
                <a:effectLst/>
                <a:latin typeface="Arial"/>
                <a:ea typeface="Arial"/>
                <a:cs typeface="Arial"/>
                <a:sym typeface="Arial"/>
              </a:rPr>
              <a:t>商誉净额</a:t>
            </a:r>
            <a:r>
              <a:rPr lang="en-US" altLang="zh-CN" sz="1100" b="0" i="0" u="none" strike="noStrike" cap="none" dirty="0">
                <a:solidFill>
                  <a:srgbClr val="000000"/>
                </a:solidFill>
                <a:effectLst/>
                <a:latin typeface="Arial"/>
                <a:ea typeface="Arial"/>
                <a:cs typeface="Arial"/>
                <a:sym typeface="Arial"/>
              </a:rPr>
              <a:t>-248.17282.09248.17</a:t>
            </a:r>
            <a:r>
              <a:rPr lang="zh-CN" altLang="en-US" sz="1100" b="0" i="0" u="none" strike="noStrike" cap="none" dirty="0">
                <a:solidFill>
                  <a:srgbClr val="000000"/>
                </a:solidFill>
                <a:effectLst/>
                <a:latin typeface="Arial"/>
                <a:ea typeface="Arial"/>
                <a:cs typeface="Arial"/>
                <a:sym typeface="Arial"/>
              </a:rPr>
              <a:t>无形资产净额</a:t>
            </a:r>
            <a:r>
              <a:rPr lang="en-US" altLang="zh-CN" sz="1100" b="0" i="0" u="none" strike="noStrike" cap="none" dirty="0">
                <a:solidFill>
                  <a:srgbClr val="000000"/>
                </a:solidFill>
                <a:effectLst/>
                <a:latin typeface="Arial"/>
                <a:ea typeface="Arial"/>
                <a:cs typeface="Arial"/>
                <a:sym typeface="Arial"/>
              </a:rPr>
              <a:t>4265.621423.841779.12026.18</a:t>
            </a:r>
            <a:r>
              <a:rPr lang="zh-CN" altLang="en-US" sz="1100" b="0" i="0" u="none" strike="noStrike" cap="none" dirty="0">
                <a:solidFill>
                  <a:srgbClr val="000000"/>
                </a:solidFill>
                <a:effectLst/>
                <a:latin typeface="Arial"/>
                <a:ea typeface="Arial"/>
                <a:cs typeface="Arial"/>
                <a:sym typeface="Arial"/>
              </a:rPr>
              <a:t>长期投资</a:t>
            </a:r>
            <a:r>
              <a:rPr lang="en-US" altLang="zh-CN" sz="1100" b="0" i="0" u="none" strike="noStrike" cap="none" dirty="0">
                <a:solidFill>
                  <a:srgbClr val="000000"/>
                </a:solidFill>
                <a:effectLst/>
                <a:latin typeface="Arial"/>
                <a:ea typeface="Arial"/>
                <a:cs typeface="Arial"/>
                <a:sym typeface="Arial"/>
              </a:rPr>
              <a:t>57838.7929979.8727275.4520567.78</a:t>
            </a:r>
            <a:r>
              <a:rPr lang="zh-CN" altLang="en-US" sz="1100" b="0" i="0" u="none" strike="noStrike" cap="none" dirty="0">
                <a:solidFill>
                  <a:srgbClr val="000000"/>
                </a:solidFill>
                <a:effectLst/>
                <a:latin typeface="Arial"/>
                <a:ea typeface="Arial"/>
                <a:cs typeface="Arial"/>
                <a:sym typeface="Arial"/>
              </a:rPr>
              <a:t>长期应收票据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其他长期资产合计</a:t>
            </a:r>
            <a:r>
              <a:rPr lang="en-US" altLang="zh-CN" sz="1100" b="0" i="0" u="none" strike="noStrike" cap="none" dirty="0">
                <a:solidFill>
                  <a:srgbClr val="000000"/>
                </a:solidFill>
                <a:effectLst/>
                <a:latin typeface="Arial"/>
                <a:ea typeface="Arial"/>
                <a:cs typeface="Arial"/>
                <a:sym typeface="Arial"/>
              </a:rPr>
              <a:t>8986.927445.924810.74158.3</a:t>
            </a:r>
            <a:r>
              <a:rPr lang="zh-CN" altLang="en-US" sz="1100" b="0" i="0" u="none" strike="noStrike" cap="none" dirty="0">
                <a:solidFill>
                  <a:srgbClr val="000000"/>
                </a:solidFill>
                <a:effectLst/>
                <a:latin typeface="Arial"/>
                <a:ea typeface="Arial"/>
                <a:cs typeface="Arial"/>
                <a:sym typeface="Arial"/>
              </a:rPr>
              <a:t>其他资产合计</a:t>
            </a:r>
            <a:r>
              <a:rPr lang="en-US" altLang="zh-CN" sz="1100" b="0" i="0" u="none" strike="noStrike" cap="none" dirty="0">
                <a:solidFill>
                  <a:srgbClr val="000000"/>
                </a:solidFill>
                <a:effectLst/>
                <a:latin typeface="Arial"/>
                <a:ea typeface="Arial"/>
                <a:cs typeface="Arial"/>
                <a:sym typeface="Arial"/>
              </a:rPr>
              <a:t>----</a:t>
            </a:r>
          </a:p>
          <a:p>
            <a:pPr fontAlgn="ctr"/>
            <a:r>
              <a:rPr lang="zh-CN" altLang="en-US" sz="1100" b="1" i="0" u="none" strike="noStrike" cap="none" dirty="0">
                <a:solidFill>
                  <a:srgbClr val="000000"/>
                </a:solidFill>
                <a:effectLst/>
                <a:latin typeface="Arial"/>
                <a:ea typeface="Arial"/>
                <a:cs typeface="Arial"/>
                <a:sym typeface="Arial"/>
              </a:rPr>
              <a:t>总流动负债</a:t>
            </a:r>
            <a:r>
              <a:rPr lang="en-US" altLang="zh-CN" sz="1100" b="0" i="0" u="none" strike="noStrike" cap="none" dirty="0">
                <a:solidFill>
                  <a:srgbClr val="000000"/>
                </a:solidFill>
                <a:effectLst/>
                <a:latin typeface="Arial"/>
                <a:ea typeface="Arial"/>
                <a:cs typeface="Arial"/>
                <a:sym typeface="Arial"/>
              </a:rPr>
              <a:t>107926.9392180.7161940.1647132.67</a:t>
            </a:r>
            <a:r>
              <a:rPr lang="zh-CN" altLang="en-US" sz="1100" b="0" i="0" u="none" strike="noStrike" cap="none" dirty="0">
                <a:solidFill>
                  <a:srgbClr val="000000"/>
                </a:solidFill>
                <a:effectLst/>
                <a:latin typeface="Arial"/>
                <a:ea typeface="Arial"/>
                <a:cs typeface="Arial"/>
                <a:sym typeface="Arial"/>
              </a:rPr>
              <a:t>应付账款</a:t>
            </a:r>
            <a:r>
              <a:rPr lang="en-US" altLang="zh-CN" sz="1100" b="0" i="0" u="none" strike="noStrike" cap="none" dirty="0">
                <a:solidFill>
                  <a:srgbClr val="000000"/>
                </a:solidFill>
                <a:effectLst/>
                <a:latin typeface="Arial"/>
                <a:ea typeface="Arial"/>
                <a:cs typeface="Arial"/>
                <a:sym typeface="Arial"/>
              </a:rPr>
              <a:t>72198.8659527.9446287.2734003.33</a:t>
            </a:r>
            <a:r>
              <a:rPr lang="zh-CN" altLang="en-US" sz="1100" b="0" i="0" u="none" strike="noStrike" cap="none" dirty="0">
                <a:solidFill>
                  <a:srgbClr val="000000"/>
                </a:solidFill>
                <a:effectLst/>
                <a:latin typeface="Arial"/>
                <a:ea typeface="Arial"/>
                <a:cs typeface="Arial"/>
                <a:sym typeface="Arial"/>
              </a:rPr>
              <a:t>应付</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应计费用</a:t>
            </a:r>
            <a:r>
              <a:rPr lang="en-US" altLang="zh-CN" sz="1100" b="0" i="0" u="none" strike="noStrike" cap="none" dirty="0">
                <a:solidFill>
                  <a:srgbClr val="000000"/>
                </a:solidFill>
                <a:effectLst/>
                <a:latin typeface="Arial"/>
                <a:ea typeface="Arial"/>
                <a:cs typeface="Arial"/>
                <a:sym typeface="Arial"/>
              </a:rPr>
              <a:t>-3596.532040.181597.28</a:t>
            </a:r>
            <a:r>
              <a:rPr lang="zh-CN" altLang="en-US" sz="1100" b="0" i="0" u="none" strike="noStrike" cap="none" dirty="0">
                <a:solidFill>
                  <a:srgbClr val="000000"/>
                </a:solidFill>
                <a:effectLst/>
                <a:latin typeface="Arial"/>
                <a:ea typeface="Arial"/>
                <a:cs typeface="Arial"/>
                <a:sym typeface="Arial"/>
              </a:rPr>
              <a:t>应付票据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短期债务</a:t>
            </a:r>
            <a:r>
              <a:rPr lang="en-US" altLang="zh-CN" sz="1100" b="0" i="0" u="none" strike="noStrike" cap="none" dirty="0">
                <a:solidFill>
                  <a:srgbClr val="000000"/>
                </a:solidFill>
                <a:effectLst/>
                <a:latin typeface="Arial"/>
                <a:ea typeface="Arial"/>
                <a:cs typeface="Arial"/>
                <a:sym typeface="Arial"/>
              </a:rPr>
              <a:t>460.261796.7-780.74</a:t>
            </a:r>
            <a:r>
              <a:rPr lang="zh-CN" altLang="en-US" sz="1100" b="0" i="0" u="none" strike="noStrike" cap="none" dirty="0">
                <a:solidFill>
                  <a:srgbClr val="000000"/>
                </a:solidFill>
                <a:effectLst/>
                <a:latin typeface="Arial"/>
                <a:ea typeface="Arial"/>
                <a:cs typeface="Arial"/>
                <a:sym typeface="Arial"/>
              </a:rPr>
              <a:t>长期负债当前应收部分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资本租赁</a:t>
            </a:r>
            <a:r>
              <a:rPr lang="en-US" altLang="zh-CN" sz="1100" b="0" i="0" u="none" strike="noStrike" cap="none" dirty="0">
                <a:solidFill>
                  <a:srgbClr val="000000"/>
                </a:solidFill>
                <a:effectLst/>
                <a:latin typeface="Arial"/>
                <a:ea typeface="Arial"/>
                <a:cs typeface="Arial"/>
                <a:sym typeface="Arial"/>
              </a:rPr>
              <a:t>6501.6811439.33075.192821.4</a:t>
            </a:r>
            <a:r>
              <a:rPr lang="zh-CN" altLang="en-US" sz="1100" b="0" i="0" u="none" strike="noStrike" cap="none" dirty="0">
                <a:solidFill>
                  <a:srgbClr val="000000"/>
                </a:solidFill>
                <a:effectLst/>
                <a:latin typeface="Arial"/>
                <a:ea typeface="Arial"/>
                <a:cs typeface="Arial"/>
                <a:sym typeface="Arial"/>
              </a:rPr>
              <a:t>其他流动负债合计</a:t>
            </a:r>
            <a:r>
              <a:rPr lang="en-US" altLang="zh-CN" sz="1100" b="0" i="0" u="none" strike="noStrike" cap="none" dirty="0">
                <a:solidFill>
                  <a:srgbClr val="000000"/>
                </a:solidFill>
                <a:effectLst/>
                <a:latin typeface="Arial"/>
                <a:ea typeface="Arial"/>
                <a:cs typeface="Arial"/>
                <a:sym typeface="Arial"/>
              </a:rPr>
              <a:t>28766.1315820.2410537.517929.92</a:t>
            </a:r>
          </a:p>
          <a:p>
            <a:pPr fontAlgn="ctr"/>
            <a:r>
              <a:rPr lang="zh-CN" altLang="en-US" sz="1100" b="1" i="0" u="none" strike="noStrike" cap="none" dirty="0">
                <a:solidFill>
                  <a:srgbClr val="000000"/>
                </a:solidFill>
                <a:effectLst/>
                <a:latin typeface="Arial"/>
                <a:ea typeface="Arial"/>
                <a:cs typeface="Arial"/>
                <a:sym typeface="Arial"/>
              </a:rPr>
              <a:t>总负债</a:t>
            </a:r>
            <a:r>
              <a:rPr lang="en-US" altLang="zh-CN" sz="1100" b="0" i="0" u="none" strike="noStrike" cap="none" dirty="0">
                <a:solidFill>
                  <a:srgbClr val="000000"/>
                </a:solidFill>
                <a:effectLst/>
                <a:latin typeface="Arial"/>
                <a:ea typeface="Arial"/>
                <a:cs typeface="Arial"/>
                <a:sym typeface="Arial"/>
              </a:rPr>
              <a:t>129988.13102298.6373904.96217142.12</a:t>
            </a:r>
            <a:r>
              <a:rPr lang="zh-CN" altLang="en-US" sz="1100" b="0" i="0" u="none" strike="noStrike" cap="none" dirty="0">
                <a:solidFill>
                  <a:srgbClr val="000000"/>
                </a:solidFill>
                <a:effectLst/>
                <a:latin typeface="Arial"/>
                <a:ea typeface="Arial"/>
                <a:cs typeface="Arial"/>
                <a:sym typeface="Arial"/>
              </a:rPr>
              <a:t>长期债务合计</a:t>
            </a:r>
            <a:r>
              <a:rPr lang="en-US" altLang="zh-CN" sz="1100" b="0" i="0" u="none" strike="noStrike" cap="none" dirty="0">
                <a:solidFill>
                  <a:srgbClr val="000000"/>
                </a:solidFill>
                <a:effectLst/>
                <a:latin typeface="Arial"/>
                <a:ea typeface="Arial"/>
                <a:cs typeface="Arial"/>
                <a:sym typeface="Arial"/>
              </a:rPr>
              <a:t>10634.815347.667856.14168702.52</a:t>
            </a:r>
            <a:r>
              <a:rPr lang="zh-CN" altLang="en-US" sz="1100" b="0" i="0" u="none" strike="noStrike" cap="none" dirty="0">
                <a:solidFill>
                  <a:srgbClr val="000000"/>
                </a:solidFill>
                <a:effectLst/>
                <a:latin typeface="Arial"/>
                <a:ea typeface="Arial"/>
                <a:cs typeface="Arial"/>
                <a:sym typeface="Arial"/>
              </a:rPr>
              <a:t>长期债务</a:t>
            </a:r>
            <a:r>
              <a:rPr lang="en-US" altLang="zh-CN" sz="1100" b="0" i="0" u="none" strike="noStrike" cap="none" dirty="0">
                <a:solidFill>
                  <a:srgbClr val="000000"/>
                </a:solidFill>
                <a:effectLst/>
                <a:latin typeface="Arial"/>
                <a:ea typeface="Arial"/>
                <a:cs typeface="Arial"/>
                <a:sym typeface="Arial"/>
              </a:rPr>
              <a:t>10634.814786.867856.14168702.52</a:t>
            </a:r>
            <a:r>
              <a:rPr lang="zh-CN" altLang="en-US" sz="1100" b="0" i="0" u="none" strike="noStrike" cap="none" dirty="0">
                <a:solidFill>
                  <a:srgbClr val="000000"/>
                </a:solidFill>
                <a:effectLst/>
                <a:latin typeface="Arial"/>
                <a:ea typeface="Arial"/>
                <a:cs typeface="Arial"/>
                <a:sym typeface="Arial"/>
              </a:rPr>
              <a:t>资本租赁债务</a:t>
            </a:r>
            <a:r>
              <a:rPr lang="en-US" altLang="zh-CN" sz="1100" b="0" i="0" u="none" strike="noStrike" cap="none" dirty="0">
                <a:solidFill>
                  <a:srgbClr val="000000"/>
                </a:solidFill>
                <a:effectLst/>
                <a:latin typeface="Arial"/>
                <a:ea typeface="Arial"/>
                <a:cs typeface="Arial"/>
                <a:sym typeface="Arial"/>
              </a:rPr>
              <a:t>-560.8--</a:t>
            </a:r>
            <a:r>
              <a:rPr lang="zh-CN" altLang="en-US" sz="1100" b="0" i="0" u="none" strike="noStrike" cap="none" dirty="0">
                <a:solidFill>
                  <a:srgbClr val="000000"/>
                </a:solidFill>
                <a:effectLst/>
                <a:latin typeface="Arial"/>
                <a:ea typeface="Arial"/>
                <a:cs typeface="Arial"/>
                <a:sym typeface="Arial"/>
              </a:rPr>
              <a:t>递延所得税</a:t>
            </a:r>
            <a:r>
              <a:rPr lang="en-US" altLang="zh-CN" sz="1100" b="0" i="0" u="none" strike="noStrike" cap="none" dirty="0">
                <a:solidFill>
                  <a:srgbClr val="000000"/>
                </a:solidFill>
                <a:effectLst/>
                <a:latin typeface="Arial"/>
                <a:ea typeface="Arial"/>
                <a:cs typeface="Arial"/>
                <a:sym typeface="Arial"/>
              </a:rPr>
              <a:t>300.56579.9777.641018.65</a:t>
            </a:r>
            <a:r>
              <a:rPr lang="zh-CN" altLang="en-US" sz="1100" b="0" i="0" u="none" strike="noStrike" cap="none" dirty="0">
                <a:solidFill>
                  <a:srgbClr val="000000"/>
                </a:solidFill>
                <a:effectLst/>
                <a:latin typeface="Arial"/>
                <a:ea typeface="Arial"/>
                <a:cs typeface="Arial"/>
                <a:sym typeface="Arial"/>
              </a:rPr>
              <a:t>少数股东权益</a:t>
            </a:r>
            <a:r>
              <a:rPr lang="en-US" altLang="zh-CN" sz="1100" b="0" i="0" u="none" strike="noStrike" cap="none" dirty="0">
                <a:solidFill>
                  <a:srgbClr val="000000"/>
                </a:solidFill>
                <a:effectLst/>
                <a:latin typeface="Arial"/>
                <a:ea typeface="Arial"/>
                <a:cs typeface="Arial"/>
                <a:sym typeface="Arial"/>
              </a:rPr>
              <a:t>321.82327.1-72.8661.67</a:t>
            </a:r>
            <a:r>
              <a:rPr lang="zh-CN" altLang="en-US" sz="1100" b="0" i="0" u="none" strike="noStrike" cap="none" dirty="0">
                <a:solidFill>
                  <a:srgbClr val="000000"/>
                </a:solidFill>
                <a:effectLst/>
                <a:latin typeface="Arial"/>
                <a:ea typeface="Arial"/>
                <a:cs typeface="Arial"/>
                <a:sym typeface="Arial"/>
              </a:rPr>
              <a:t>其他负债合计</a:t>
            </a:r>
            <a:r>
              <a:rPr lang="en-US" altLang="zh-CN" sz="1100" b="0" i="0" u="none" strike="noStrike" cap="none" dirty="0">
                <a:solidFill>
                  <a:srgbClr val="000000"/>
                </a:solidFill>
                <a:effectLst/>
                <a:latin typeface="Arial"/>
                <a:ea typeface="Arial"/>
                <a:cs typeface="Arial"/>
                <a:sym typeface="Arial"/>
              </a:rPr>
              <a:t>10804.023863.263403.88226.62</a:t>
            </a:r>
          </a:p>
          <a:p>
            <a:pPr fontAlgn="ctr"/>
            <a:r>
              <a:rPr lang="zh-CN" altLang="en-US" sz="1100" b="1" i="0" u="none" strike="noStrike" cap="none" dirty="0">
                <a:solidFill>
                  <a:srgbClr val="000000"/>
                </a:solidFill>
                <a:effectLst/>
                <a:latin typeface="Arial"/>
                <a:ea typeface="Arial"/>
                <a:cs typeface="Arial"/>
                <a:sym typeface="Arial"/>
              </a:rPr>
              <a:t>总权益</a:t>
            </a:r>
            <a:r>
              <a:rPr lang="en-US" altLang="zh-CN" sz="1100" b="0" i="0" u="none" strike="noStrike" cap="none" dirty="0">
                <a:solidFill>
                  <a:srgbClr val="000000"/>
                </a:solidFill>
                <a:effectLst/>
                <a:latin typeface="Arial"/>
                <a:ea typeface="Arial"/>
                <a:cs typeface="Arial"/>
                <a:sym typeface="Arial"/>
              </a:rPr>
              <a:t>123691.781330.5771322.99-127272.36</a:t>
            </a:r>
            <a:r>
              <a:rPr lang="zh-CN" altLang="en-US" sz="1100" b="0" i="0" u="none" strike="noStrike" cap="none" dirty="0">
                <a:solidFill>
                  <a:srgbClr val="000000"/>
                </a:solidFill>
                <a:effectLst/>
                <a:latin typeface="Arial"/>
                <a:ea typeface="Arial"/>
                <a:cs typeface="Arial"/>
                <a:sym typeface="Arial"/>
              </a:rPr>
              <a:t>可赎回优先股合计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不可赎回优先股净额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普通股合计</a:t>
            </a:r>
            <a:r>
              <a:rPr lang="en-US" altLang="zh-CN" sz="1100" b="0" i="0" u="none" strike="noStrike" cap="none" dirty="0">
                <a:solidFill>
                  <a:srgbClr val="000000"/>
                </a:solidFill>
                <a:effectLst/>
                <a:latin typeface="Arial"/>
                <a:ea typeface="Arial"/>
                <a:cs typeface="Arial"/>
                <a:sym typeface="Arial"/>
              </a:rPr>
              <a:t>0.410.390.380.15</a:t>
            </a:r>
            <a:r>
              <a:rPr lang="zh-CN" altLang="en-US" sz="1100" b="0" i="0" u="none" strike="noStrike" cap="none" dirty="0">
                <a:solidFill>
                  <a:srgbClr val="000000"/>
                </a:solidFill>
                <a:effectLst/>
                <a:latin typeface="Arial"/>
                <a:ea typeface="Arial"/>
                <a:cs typeface="Arial"/>
                <a:sym typeface="Arial"/>
              </a:rPr>
              <a:t>资本公积</a:t>
            </a:r>
            <a:r>
              <a:rPr lang="en-US" altLang="zh-CN" sz="1100" b="0" i="0" u="none" strike="noStrike" cap="none" dirty="0">
                <a:solidFill>
                  <a:srgbClr val="000000"/>
                </a:solidFill>
                <a:effectLst/>
                <a:latin typeface="Arial"/>
                <a:ea typeface="Arial"/>
                <a:cs typeface="Arial"/>
                <a:sym typeface="Arial"/>
              </a:rPr>
              <a:t>-43578.8443851.28742.76</a:t>
            </a:r>
            <a:r>
              <a:rPr lang="zh-CN" altLang="en-US" sz="1100" b="0" i="0" u="none" strike="noStrike" cap="none" dirty="0">
                <a:solidFill>
                  <a:srgbClr val="000000"/>
                </a:solidFill>
                <a:effectLst/>
                <a:latin typeface="Arial"/>
                <a:ea typeface="Arial"/>
                <a:cs typeface="Arial"/>
                <a:sym typeface="Arial"/>
              </a:rPr>
              <a:t>保留盈余（累计亏损）</a:t>
            </a:r>
            <a:r>
              <a:rPr lang="en-US" altLang="zh-CN" sz="1100" b="0" i="0" u="none" strike="noStrike" cap="none" dirty="0">
                <a:solidFill>
                  <a:srgbClr val="000000"/>
                </a:solidFill>
                <a:effectLst/>
                <a:latin typeface="Arial"/>
                <a:ea typeface="Arial"/>
                <a:cs typeface="Arial"/>
                <a:sym typeface="Arial"/>
              </a:rPr>
              <a:t>123691.2938341.2627427.88-124235.33</a:t>
            </a:r>
            <a:r>
              <a:rPr lang="zh-CN" altLang="en-US" sz="1100" b="0" i="0" u="none" strike="noStrike" cap="none" dirty="0">
                <a:solidFill>
                  <a:srgbClr val="000000"/>
                </a:solidFill>
                <a:effectLst/>
                <a:latin typeface="Arial"/>
                <a:ea typeface="Arial"/>
                <a:cs typeface="Arial"/>
                <a:sym typeface="Arial"/>
              </a:rPr>
              <a:t>普通库存股</a:t>
            </a:r>
            <a:r>
              <a:rPr lang="en-US" altLang="zh-CN" sz="1100" b="0" i="0" u="none" strike="noStrike" cap="none" dirty="0">
                <a:solidFill>
                  <a:srgbClr val="000000"/>
                </a:solidFill>
                <a:effectLst/>
                <a:latin typeface="Arial"/>
                <a:ea typeface="Arial"/>
                <a:cs typeface="Arial"/>
                <a:sym typeface="Arial"/>
              </a:rPr>
              <a:t>--1052.82--</a:t>
            </a:r>
            <a:r>
              <a:rPr lang="zh-CN" altLang="en-US" sz="1100" b="0" i="0" u="none" strike="noStrike" cap="none" dirty="0">
                <a:solidFill>
                  <a:srgbClr val="000000"/>
                </a:solidFill>
                <a:effectLst/>
                <a:latin typeface="Arial"/>
                <a:ea typeface="Arial"/>
                <a:cs typeface="Arial"/>
                <a:sym typeface="Arial"/>
              </a:rPr>
              <a:t>员工持股计划债务担保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未实现收益（亏损）</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其他权益合计</a:t>
            </a:r>
            <a:r>
              <a:rPr lang="en-US" altLang="zh-CN" sz="1100" b="0" i="0" u="none" strike="noStrike" cap="none" dirty="0">
                <a:solidFill>
                  <a:srgbClr val="000000"/>
                </a:solidFill>
                <a:effectLst/>
                <a:latin typeface="Arial"/>
                <a:ea typeface="Arial"/>
                <a:cs typeface="Arial"/>
                <a:sym typeface="Arial"/>
              </a:rPr>
              <a:t>-462.9143.44-3779.94</a:t>
            </a:r>
          </a:p>
          <a:p>
            <a:r>
              <a:rPr lang="zh-CN" altLang="en-US" sz="1100" b="1" i="0" u="none" strike="noStrike" cap="none" dirty="0">
                <a:solidFill>
                  <a:srgbClr val="000000"/>
                </a:solidFill>
                <a:effectLst/>
                <a:latin typeface="Arial"/>
                <a:ea typeface="Arial"/>
                <a:cs typeface="Arial"/>
                <a:sym typeface="Arial"/>
              </a:rPr>
              <a:t>负债及股东权益总计</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1" i="0" u="none" strike="noStrike" cap="none" dirty="0">
                <a:solidFill>
                  <a:srgbClr val="000000"/>
                </a:solidFill>
                <a:effectLst/>
                <a:latin typeface="Arial"/>
                <a:ea typeface="Arial"/>
                <a:cs typeface="Arial"/>
                <a:sym typeface="Arial"/>
              </a:rPr>
              <a:t>已发行普通股合计</a:t>
            </a:r>
            <a:r>
              <a:rPr lang="en-US" altLang="zh-CN" sz="1100" b="0" i="0" u="none" strike="noStrike" cap="none" dirty="0">
                <a:solidFill>
                  <a:srgbClr val="000000"/>
                </a:solidFill>
                <a:effectLst/>
                <a:latin typeface="Arial"/>
                <a:ea typeface="Arial"/>
                <a:cs typeface="Arial"/>
                <a:sym typeface="Arial"/>
              </a:rPr>
              <a:t>25187.3123977.1523626.4220941.69</a:t>
            </a:r>
            <a:r>
              <a:rPr lang="zh-CN" altLang="en-US" sz="1100" b="1" i="0" u="none" strike="noStrike" cap="none" dirty="0">
                <a:solidFill>
                  <a:srgbClr val="000000"/>
                </a:solidFill>
                <a:effectLst/>
                <a:latin typeface="Arial"/>
                <a:ea typeface="Arial"/>
                <a:cs typeface="Arial"/>
                <a:sym typeface="Arial"/>
              </a:rPr>
              <a:t>已发行优先股合计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截止</a:t>
            </a:r>
            <a:r>
              <a:rPr lang="en-US" altLang="zh-CN" sz="1100" b="0" i="0" u="none" strike="noStrike" cap="none" dirty="0">
                <a:solidFill>
                  <a:srgbClr val="000000"/>
                </a:solidFill>
                <a:effectLst/>
                <a:latin typeface="Arial"/>
                <a:ea typeface="Arial"/>
                <a:cs typeface="Arial"/>
                <a:sym typeface="Arial"/>
              </a:rPr>
              <a:t>:</a:t>
            </a:r>
            <a:r>
              <a:rPr lang="en-US" altLang="zh-CN" sz="1100" b="1" i="0" u="none" strike="noStrike" cap="none" dirty="0">
                <a:solidFill>
                  <a:srgbClr val="000000"/>
                </a:solidFill>
                <a:effectLst/>
                <a:latin typeface="Arial"/>
                <a:ea typeface="Arial"/>
                <a:cs typeface="Arial"/>
                <a:sym typeface="Arial"/>
              </a:rPr>
              <a:t>2020</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2019</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2018</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2017</a:t>
            </a:r>
            <a:r>
              <a:rPr lang="en-US" altLang="zh-CN" sz="1100" b="0" i="0" u="none" strike="noStrike" cap="none" dirty="0">
                <a:solidFill>
                  <a:srgbClr val="000000"/>
                </a:solidFill>
                <a:effectLst/>
                <a:latin typeface="Arial"/>
                <a:ea typeface="Arial"/>
                <a:cs typeface="Arial"/>
                <a:sym typeface="Arial"/>
              </a:rPr>
              <a:t>31/12</a:t>
            </a:r>
          </a:p>
          <a:p>
            <a:pPr fontAlgn="ctr"/>
            <a:r>
              <a:rPr lang="zh-CN" altLang="en-US" sz="1100" b="1" i="0" u="none" strike="noStrike" cap="none" dirty="0">
                <a:solidFill>
                  <a:srgbClr val="000000"/>
                </a:solidFill>
                <a:effectLst/>
                <a:latin typeface="Arial"/>
                <a:ea typeface="Arial"/>
                <a:cs typeface="Arial"/>
                <a:sym typeface="Arial"/>
              </a:rPr>
              <a:t>流动资产合计</a:t>
            </a:r>
            <a:r>
              <a:rPr lang="en-US" altLang="zh-CN" sz="1100" b="0" i="0" u="none" strike="noStrike" cap="none" dirty="0">
                <a:solidFill>
                  <a:srgbClr val="000000"/>
                </a:solidFill>
                <a:effectLst/>
                <a:latin typeface="Arial"/>
                <a:ea typeface="Arial"/>
                <a:cs typeface="Arial"/>
                <a:sym typeface="Arial"/>
              </a:rPr>
              <a:t>176282.83137539.09106012.5661138.46</a:t>
            </a:r>
            <a:r>
              <a:rPr lang="zh-CN" altLang="en-US" sz="1100" b="0" i="0" u="none" strike="noStrike" cap="none" dirty="0">
                <a:solidFill>
                  <a:srgbClr val="000000"/>
                </a:solidFill>
                <a:effectLst/>
                <a:latin typeface="Arial"/>
                <a:ea typeface="Arial"/>
                <a:cs typeface="Arial"/>
                <a:sym typeface="Arial"/>
              </a:rPr>
              <a:t>现金和短期投资</a:t>
            </a:r>
            <a:r>
              <a:rPr lang="en-US" altLang="zh-CN" sz="1100" b="0" i="0" u="none" strike="noStrike" cap="none" dirty="0">
                <a:solidFill>
                  <a:srgbClr val="000000"/>
                </a:solidFill>
                <a:effectLst/>
                <a:latin typeface="Arial"/>
                <a:ea typeface="Arial"/>
                <a:cs typeface="Arial"/>
                <a:sym typeface="Arial"/>
              </a:rPr>
              <a:t>95525.2363906.2938244.6617076.5</a:t>
            </a:r>
            <a:r>
              <a:rPr lang="zh-CN" altLang="en-US" sz="1100" b="0" i="0" u="none" strike="noStrike" cap="none" dirty="0">
                <a:solidFill>
                  <a:srgbClr val="000000"/>
                </a:solidFill>
                <a:effectLst/>
                <a:latin typeface="Arial"/>
                <a:ea typeface="Arial"/>
                <a:cs typeface="Arial"/>
                <a:sym typeface="Arial"/>
              </a:rPr>
              <a:t>现金</a:t>
            </a:r>
            <a:r>
              <a:rPr lang="en-US" altLang="zh-CN" sz="1100" b="0" i="0" u="none" strike="noStrike" cap="none" dirty="0">
                <a:solidFill>
                  <a:srgbClr val="000000"/>
                </a:solidFill>
                <a:effectLst/>
                <a:latin typeface="Arial"/>
                <a:ea typeface="Arial"/>
                <a:cs typeface="Arial"/>
                <a:sym typeface="Arial"/>
              </a:rPr>
              <a:t>-13355.4510958.917598.66</a:t>
            </a:r>
            <a:r>
              <a:rPr lang="zh-CN" altLang="en-US" sz="1100" b="0" i="0" u="none" strike="noStrike" cap="none" dirty="0">
                <a:solidFill>
                  <a:srgbClr val="000000"/>
                </a:solidFill>
                <a:effectLst/>
                <a:latin typeface="Arial"/>
                <a:ea typeface="Arial"/>
                <a:cs typeface="Arial"/>
                <a:sym typeface="Arial"/>
              </a:rPr>
              <a:t>现金和现金等价物</a:t>
            </a:r>
            <a:r>
              <a:rPr lang="en-US" altLang="zh-CN" sz="1100" b="0" i="0" u="none" strike="noStrike" cap="none" dirty="0">
                <a:solidFill>
                  <a:srgbClr val="000000"/>
                </a:solidFill>
                <a:effectLst/>
                <a:latin typeface="Arial"/>
                <a:ea typeface="Arial"/>
                <a:cs typeface="Arial"/>
                <a:sym typeface="Arial"/>
              </a:rPr>
              <a:t>54752.4412564.4119271.243964.62</a:t>
            </a:r>
            <a:r>
              <a:rPr lang="zh-CN" altLang="en-US" sz="1100" b="0" i="0" u="none" strike="noStrike" cap="none" dirty="0">
                <a:solidFill>
                  <a:srgbClr val="000000"/>
                </a:solidFill>
                <a:effectLst/>
                <a:latin typeface="Arial"/>
                <a:ea typeface="Arial"/>
                <a:cs typeface="Arial"/>
                <a:sym typeface="Arial"/>
              </a:rPr>
              <a:t>短期投资</a:t>
            </a:r>
            <a:r>
              <a:rPr lang="en-US" altLang="zh-CN" sz="1100" b="0" i="0" u="none" strike="noStrike" cap="none" dirty="0">
                <a:solidFill>
                  <a:srgbClr val="000000"/>
                </a:solidFill>
                <a:effectLst/>
                <a:latin typeface="Arial"/>
                <a:ea typeface="Arial"/>
                <a:cs typeface="Arial"/>
                <a:sym typeface="Arial"/>
              </a:rPr>
              <a:t>40772.7937986.438014.525513.22</a:t>
            </a:r>
            <a:r>
              <a:rPr lang="zh-CN" altLang="en-US" sz="1100" b="0" i="0" u="none" strike="noStrike" cap="none" dirty="0">
                <a:solidFill>
                  <a:srgbClr val="000000"/>
                </a:solidFill>
                <a:effectLst/>
                <a:latin typeface="Arial"/>
                <a:ea typeface="Arial"/>
                <a:cs typeface="Arial"/>
                <a:sym typeface="Arial"/>
              </a:rPr>
              <a:t>净应收款合计</a:t>
            </a:r>
            <a:r>
              <a:rPr lang="en-US" altLang="zh-CN" sz="1100" b="0" i="0" u="none" strike="noStrike" cap="none" dirty="0">
                <a:solidFill>
                  <a:srgbClr val="000000"/>
                </a:solidFill>
                <a:effectLst/>
                <a:latin typeface="Arial"/>
                <a:ea typeface="Arial"/>
                <a:cs typeface="Arial"/>
                <a:sym typeface="Arial"/>
              </a:rPr>
              <a:t>19280.1138701.3136111.4224508.03</a:t>
            </a:r>
            <a:r>
              <a:rPr lang="zh-CN" altLang="en-US" sz="1100" b="0" i="0" u="none" strike="noStrike" cap="none" dirty="0">
                <a:solidFill>
                  <a:srgbClr val="000000"/>
                </a:solidFill>
                <a:effectLst/>
                <a:latin typeface="Arial"/>
                <a:ea typeface="Arial"/>
                <a:cs typeface="Arial"/>
                <a:sym typeface="Arial"/>
              </a:rPr>
              <a:t>净交易应收款合计</a:t>
            </a:r>
            <a:r>
              <a:rPr lang="en-US" altLang="zh-CN" sz="1100" b="0" i="0" u="none" strike="noStrike" cap="none" dirty="0">
                <a:solidFill>
                  <a:srgbClr val="000000"/>
                </a:solidFill>
                <a:effectLst/>
                <a:latin typeface="Arial"/>
                <a:ea typeface="Arial"/>
                <a:cs typeface="Arial"/>
                <a:sym typeface="Arial"/>
              </a:rPr>
              <a:t>10161.026948.575598.445469.51</a:t>
            </a:r>
            <a:r>
              <a:rPr lang="zh-CN" altLang="en-US" sz="1100" b="0" i="0" u="none" strike="noStrike" cap="none" dirty="0">
                <a:solidFill>
                  <a:srgbClr val="000000"/>
                </a:solidFill>
                <a:effectLst/>
                <a:latin typeface="Arial"/>
                <a:ea typeface="Arial"/>
                <a:cs typeface="Arial"/>
                <a:sym typeface="Arial"/>
              </a:rPr>
              <a:t>库存合计</a:t>
            </a:r>
            <a:r>
              <a:rPr lang="en-US" altLang="zh-CN" sz="1100" b="0" i="0" u="none" strike="noStrike" cap="none" dirty="0">
                <a:solidFill>
                  <a:srgbClr val="000000"/>
                </a:solidFill>
                <a:effectLst/>
                <a:latin typeface="Arial"/>
                <a:ea typeface="Arial"/>
                <a:cs typeface="Arial"/>
                <a:sym typeface="Arial"/>
              </a:rPr>
              <a:t>41670.7232979.5329948.116647.21</a:t>
            </a:r>
            <a:r>
              <a:rPr lang="zh-CN" altLang="en-US" sz="1100" b="0" i="0" u="none" strike="noStrike" cap="none" dirty="0">
                <a:solidFill>
                  <a:srgbClr val="000000"/>
                </a:solidFill>
                <a:effectLst/>
                <a:latin typeface="Arial"/>
                <a:ea typeface="Arial"/>
                <a:cs typeface="Arial"/>
                <a:sym typeface="Arial"/>
              </a:rPr>
              <a:t>预付费用</a:t>
            </a:r>
            <a:r>
              <a:rPr lang="en-US" altLang="zh-CN" sz="1100" b="0" i="0" u="none" strike="noStrike" cap="none" dirty="0">
                <a:solidFill>
                  <a:srgbClr val="000000"/>
                </a:solidFill>
                <a:effectLst/>
                <a:latin typeface="Arial"/>
                <a:ea typeface="Arial"/>
                <a:cs typeface="Arial"/>
                <a:sym typeface="Arial"/>
              </a:rPr>
              <a:t>16181.52413.69228.2195.59</a:t>
            </a:r>
            <a:r>
              <a:rPr lang="zh-CN" altLang="en-US" sz="1100" b="0" i="0" u="none" strike="noStrike" cap="none" dirty="0">
                <a:solidFill>
                  <a:srgbClr val="000000"/>
                </a:solidFill>
                <a:effectLst/>
                <a:latin typeface="Arial"/>
                <a:ea typeface="Arial"/>
                <a:cs typeface="Arial"/>
                <a:sym typeface="Arial"/>
              </a:rPr>
              <a:t>其他流动资产合计</a:t>
            </a:r>
            <a:r>
              <a:rPr lang="en-US" altLang="zh-CN" sz="1100" b="0" i="0" u="none" strike="noStrike" cap="none" dirty="0">
                <a:solidFill>
                  <a:srgbClr val="000000"/>
                </a:solidFill>
                <a:effectLst/>
                <a:latin typeface="Arial"/>
                <a:ea typeface="Arial"/>
                <a:cs typeface="Arial"/>
                <a:sym typeface="Arial"/>
              </a:rPr>
              <a:t>3625.261538.271480.182711.12</a:t>
            </a:r>
          </a:p>
          <a:p>
            <a:pPr fontAlgn="ctr"/>
            <a:r>
              <a:rPr lang="zh-CN" altLang="en-US" sz="1100" b="1" i="0" u="none" strike="noStrike" cap="none" dirty="0">
                <a:solidFill>
                  <a:srgbClr val="000000"/>
                </a:solidFill>
                <a:effectLst/>
                <a:latin typeface="Arial"/>
                <a:ea typeface="Arial"/>
                <a:cs typeface="Arial"/>
                <a:sym typeface="Arial"/>
              </a:rPr>
              <a:t>总资产</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设备净总额</a:t>
            </a:r>
            <a:r>
              <a:rPr lang="en-US" altLang="zh-CN" sz="1100" b="0" i="0" u="none" strike="noStrike" cap="none" dirty="0">
                <a:solidFill>
                  <a:srgbClr val="000000"/>
                </a:solidFill>
                <a:effectLst/>
                <a:latin typeface="Arial"/>
                <a:ea typeface="Arial"/>
                <a:cs typeface="Arial"/>
                <a:sym typeface="Arial"/>
              </a:rPr>
              <a:t>6305.666992.335068.051730.87</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设备总额</a:t>
            </a:r>
            <a:r>
              <a:rPr lang="en-US" altLang="zh-CN" sz="1100" b="0" i="0" u="none" strike="noStrike" cap="none" dirty="0">
                <a:solidFill>
                  <a:srgbClr val="000000"/>
                </a:solidFill>
                <a:effectLst/>
                <a:latin typeface="Arial"/>
                <a:ea typeface="Arial"/>
                <a:cs typeface="Arial"/>
                <a:sym typeface="Arial"/>
              </a:rPr>
              <a:t>-7949.145783.82241.68</a:t>
            </a:r>
            <a:r>
              <a:rPr lang="zh-CN" altLang="en-US" sz="1100" b="0" i="0" u="none" strike="noStrike" cap="none" dirty="0">
                <a:solidFill>
                  <a:srgbClr val="000000"/>
                </a:solidFill>
                <a:effectLst/>
                <a:latin typeface="Arial"/>
                <a:ea typeface="Arial"/>
                <a:cs typeface="Arial"/>
                <a:sym typeface="Arial"/>
              </a:rPr>
              <a:t>累计折旧合计</a:t>
            </a:r>
            <a:r>
              <a:rPr lang="en-US" altLang="zh-CN" sz="1100" b="0" i="0" u="none" strike="noStrike" cap="none" dirty="0">
                <a:solidFill>
                  <a:srgbClr val="000000"/>
                </a:solidFill>
                <a:effectLst/>
                <a:latin typeface="Arial"/>
                <a:ea typeface="Arial"/>
                <a:cs typeface="Arial"/>
                <a:sym typeface="Arial"/>
              </a:rPr>
              <a:t>--956.8-715.75-510.8</a:t>
            </a:r>
            <a:r>
              <a:rPr lang="zh-CN" altLang="en-US" sz="1100" b="0" i="0" u="none" strike="noStrike" cap="none" dirty="0">
                <a:solidFill>
                  <a:srgbClr val="000000"/>
                </a:solidFill>
                <a:effectLst/>
                <a:latin typeface="Arial"/>
                <a:ea typeface="Arial"/>
                <a:cs typeface="Arial"/>
                <a:sym typeface="Arial"/>
              </a:rPr>
              <a:t>商誉净额</a:t>
            </a:r>
            <a:r>
              <a:rPr lang="en-US" altLang="zh-CN" sz="1100" b="0" i="0" u="none" strike="noStrike" cap="none" dirty="0">
                <a:solidFill>
                  <a:srgbClr val="000000"/>
                </a:solidFill>
                <a:effectLst/>
                <a:latin typeface="Arial"/>
                <a:ea typeface="Arial"/>
                <a:cs typeface="Arial"/>
                <a:sym typeface="Arial"/>
              </a:rPr>
              <a:t>-248.17282.09248.17</a:t>
            </a:r>
            <a:r>
              <a:rPr lang="zh-CN" altLang="en-US" sz="1100" b="0" i="0" u="none" strike="noStrike" cap="none" dirty="0">
                <a:solidFill>
                  <a:srgbClr val="000000"/>
                </a:solidFill>
                <a:effectLst/>
                <a:latin typeface="Arial"/>
                <a:ea typeface="Arial"/>
                <a:cs typeface="Arial"/>
                <a:sym typeface="Arial"/>
              </a:rPr>
              <a:t>无形资产净额</a:t>
            </a:r>
            <a:r>
              <a:rPr lang="en-US" altLang="zh-CN" sz="1100" b="0" i="0" u="none" strike="noStrike" cap="none" dirty="0">
                <a:solidFill>
                  <a:srgbClr val="000000"/>
                </a:solidFill>
                <a:effectLst/>
                <a:latin typeface="Arial"/>
                <a:ea typeface="Arial"/>
                <a:cs typeface="Arial"/>
                <a:sym typeface="Arial"/>
              </a:rPr>
              <a:t>4265.621423.841779.12026.18</a:t>
            </a:r>
            <a:r>
              <a:rPr lang="zh-CN" altLang="en-US" sz="1100" b="0" i="0" u="none" strike="noStrike" cap="none" dirty="0">
                <a:solidFill>
                  <a:srgbClr val="000000"/>
                </a:solidFill>
                <a:effectLst/>
                <a:latin typeface="Arial"/>
                <a:ea typeface="Arial"/>
                <a:cs typeface="Arial"/>
                <a:sym typeface="Arial"/>
              </a:rPr>
              <a:t>长期投资</a:t>
            </a:r>
            <a:r>
              <a:rPr lang="en-US" altLang="zh-CN" sz="1100" b="0" i="0" u="none" strike="noStrike" cap="none" dirty="0">
                <a:solidFill>
                  <a:srgbClr val="000000"/>
                </a:solidFill>
                <a:effectLst/>
                <a:latin typeface="Arial"/>
                <a:ea typeface="Arial"/>
                <a:cs typeface="Arial"/>
                <a:sym typeface="Arial"/>
              </a:rPr>
              <a:t>57838.7929979.8727275.4520567.78</a:t>
            </a:r>
            <a:r>
              <a:rPr lang="zh-CN" altLang="en-US" sz="1100" b="0" i="0" u="none" strike="noStrike" cap="none" dirty="0">
                <a:solidFill>
                  <a:srgbClr val="000000"/>
                </a:solidFill>
                <a:effectLst/>
                <a:latin typeface="Arial"/>
                <a:ea typeface="Arial"/>
                <a:cs typeface="Arial"/>
                <a:sym typeface="Arial"/>
              </a:rPr>
              <a:t>长期应收票据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其他长期资产合计</a:t>
            </a:r>
            <a:r>
              <a:rPr lang="en-US" altLang="zh-CN" sz="1100" b="0" i="0" u="none" strike="noStrike" cap="none" dirty="0">
                <a:solidFill>
                  <a:srgbClr val="000000"/>
                </a:solidFill>
                <a:effectLst/>
                <a:latin typeface="Arial"/>
                <a:ea typeface="Arial"/>
                <a:cs typeface="Arial"/>
                <a:sym typeface="Arial"/>
              </a:rPr>
              <a:t>8986.927445.924810.74158.3</a:t>
            </a:r>
            <a:r>
              <a:rPr lang="zh-CN" altLang="en-US" sz="1100" b="0" i="0" u="none" strike="noStrike" cap="none" dirty="0">
                <a:solidFill>
                  <a:srgbClr val="000000"/>
                </a:solidFill>
                <a:effectLst/>
                <a:latin typeface="Arial"/>
                <a:ea typeface="Arial"/>
                <a:cs typeface="Arial"/>
                <a:sym typeface="Arial"/>
              </a:rPr>
              <a:t>其他资产合计</a:t>
            </a:r>
            <a:r>
              <a:rPr lang="en-US" altLang="zh-CN" sz="1100" b="0" i="0" u="none" strike="noStrike" cap="none" dirty="0">
                <a:solidFill>
                  <a:srgbClr val="000000"/>
                </a:solidFill>
                <a:effectLst/>
                <a:latin typeface="Arial"/>
                <a:ea typeface="Arial"/>
                <a:cs typeface="Arial"/>
                <a:sym typeface="Arial"/>
              </a:rPr>
              <a:t>----</a:t>
            </a:r>
          </a:p>
          <a:p>
            <a:pPr fontAlgn="ctr"/>
            <a:r>
              <a:rPr lang="zh-CN" altLang="en-US" sz="1100" b="1" i="0" u="none" strike="noStrike" cap="none" dirty="0">
                <a:solidFill>
                  <a:srgbClr val="000000"/>
                </a:solidFill>
                <a:effectLst/>
                <a:latin typeface="Arial"/>
                <a:ea typeface="Arial"/>
                <a:cs typeface="Arial"/>
                <a:sym typeface="Arial"/>
              </a:rPr>
              <a:t>总流动负债</a:t>
            </a:r>
            <a:r>
              <a:rPr lang="en-US" altLang="zh-CN" sz="1100" b="0" i="0" u="none" strike="noStrike" cap="none" dirty="0">
                <a:solidFill>
                  <a:srgbClr val="000000"/>
                </a:solidFill>
                <a:effectLst/>
                <a:latin typeface="Arial"/>
                <a:ea typeface="Arial"/>
                <a:cs typeface="Arial"/>
                <a:sym typeface="Arial"/>
              </a:rPr>
              <a:t>107926.9392180.7161940.1647132.67</a:t>
            </a:r>
            <a:r>
              <a:rPr lang="zh-CN" altLang="en-US" sz="1100" b="0" i="0" u="none" strike="noStrike" cap="none" dirty="0">
                <a:solidFill>
                  <a:srgbClr val="000000"/>
                </a:solidFill>
                <a:effectLst/>
                <a:latin typeface="Arial"/>
                <a:ea typeface="Arial"/>
                <a:cs typeface="Arial"/>
                <a:sym typeface="Arial"/>
              </a:rPr>
              <a:t>应付账款</a:t>
            </a:r>
            <a:r>
              <a:rPr lang="en-US" altLang="zh-CN" sz="1100" b="0" i="0" u="none" strike="noStrike" cap="none" dirty="0">
                <a:solidFill>
                  <a:srgbClr val="000000"/>
                </a:solidFill>
                <a:effectLst/>
                <a:latin typeface="Arial"/>
                <a:ea typeface="Arial"/>
                <a:cs typeface="Arial"/>
                <a:sym typeface="Arial"/>
              </a:rPr>
              <a:t>72198.8659527.9446287.2734003.33</a:t>
            </a:r>
            <a:r>
              <a:rPr lang="zh-CN" altLang="en-US" sz="1100" b="0" i="0" u="none" strike="noStrike" cap="none" dirty="0">
                <a:solidFill>
                  <a:srgbClr val="000000"/>
                </a:solidFill>
                <a:effectLst/>
                <a:latin typeface="Arial"/>
                <a:ea typeface="Arial"/>
                <a:cs typeface="Arial"/>
                <a:sym typeface="Arial"/>
              </a:rPr>
              <a:t>应付</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应计费用</a:t>
            </a:r>
            <a:r>
              <a:rPr lang="en-US" altLang="zh-CN" sz="1100" b="0" i="0" u="none" strike="noStrike" cap="none" dirty="0">
                <a:solidFill>
                  <a:srgbClr val="000000"/>
                </a:solidFill>
                <a:effectLst/>
                <a:latin typeface="Arial"/>
                <a:ea typeface="Arial"/>
                <a:cs typeface="Arial"/>
                <a:sym typeface="Arial"/>
              </a:rPr>
              <a:t>-3596.532040.181597.28</a:t>
            </a:r>
            <a:r>
              <a:rPr lang="zh-CN" altLang="en-US" sz="1100" b="0" i="0" u="none" strike="noStrike" cap="none" dirty="0">
                <a:solidFill>
                  <a:srgbClr val="000000"/>
                </a:solidFill>
                <a:effectLst/>
                <a:latin typeface="Arial"/>
                <a:ea typeface="Arial"/>
                <a:cs typeface="Arial"/>
                <a:sym typeface="Arial"/>
              </a:rPr>
              <a:t>应付票据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短期债务</a:t>
            </a:r>
            <a:r>
              <a:rPr lang="en-US" altLang="zh-CN" sz="1100" b="0" i="0" u="none" strike="noStrike" cap="none" dirty="0">
                <a:solidFill>
                  <a:srgbClr val="000000"/>
                </a:solidFill>
                <a:effectLst/>
                <a:latin typeface="Arial"/>
                <a:ea typeface="Arial"/>
                <a:cs typeface="Arial"/>
                <a:sym typeface="Arial"/>
              </a:rPr>
              <a:t>460.261796.7-780.74</a:t>
            </a:r>
            <a:r>
              <a:rPr lang="zh-CN" altLang="en-US" sz="1100" b="0" i="0" u="none" strike="noStrike" cap="none" dirty="0">
                <a:solidFill>
                  <a:srgbClr val="000000"/>
                </a:solidFill>
                <a:effectLst/>
                <a:latin typeface="Arial"/>
                <a:ea typeface="Arial"/>
                <a:cs typeface="Arial"/>
                <a:sym typeface="Arial"/>
              </a:rPr>
              <a:t>长期负债当前应收部分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资本租赁</a:t>
            </a:r>
            <a:r>
              <a:rPr lang="en-US" altLang="zh-CN" sz="1100" b="0" i="0" u="none" strike="noStrike" cap="none" dirty="0">
                <a:solidFill>
                  <a:srgbClr val="000000"/>
                </a:solidFill>
                <a:effectLst/>
                <a:latin typeface="Arial"/>
                <a:ea typeface="Arial"/>
                <a:cs typeface="Arial"/>
                <a:sym typeface="Arial"/>
              </a:rPr>
              <a:t>6501.6811439.33075.192821.4</a:t>
            </a:r>
            <a:r>
              <a:rPr lang="zh-CN" altLang="en-US" sz="1100" b="0" i="0" u="none" strike="noStrike" cap="none" dirty="0">
                <a:solidFill>
                  <a:srgbClr val="000000"/>
                </a:solidFill>
                <a:effectLst/>
                <a:latin typeface="Arial"/>
                <a:ea typeface="Arial"/>
                <a:cs typeface="Arial"/>
                <a:sym typeface="Arial"/>
              </a:rPr>
              <a:t>其他流动负债合计</a:t>
            </a:r>
            <a:r>
              <a:rPr lang="en-US" altLang="zh-CN" sz="1100" b="0" i="0" u="none" strike="noStrike" cap="none" dirty="0">
                <a:solidFill>
                  <a:srgbClr val="000000"/>
                </a:solidFill>
                <a:effectLst/>
                <a:latin typeface="Arial"/>
                <a:ea typeface="Arial"/>
                <a:cs typeface="Arial"/>
                <a:sym typeface="Arial"/>
              </a:rPr>
              <a:t>28766.1315820.2410537.517929.92</a:t>
            </a:r>
          </a:p>
          <a:p>
            <a:pPr fontAlgn="ctr"/>
            <a:r>
              <a:rPr lang="zh-CN" altLang="en-US" sz="1100" b="1" i="0" u="none" strike="noStrike" cap="none" dirty="0">
                <a:solidFill>
                  <a:srgbClr val="000000"/>
                </a:solidFill>
                <a:effectLst/>
                <a:latin typeface="Arial"/>
                <a:ea typeface="Arial"/>
                <a:cs typeface="Arial"/>
                <a:sym typeface="Arial"/>
              </a:rPr>
              <a:t>总负债</a:t>
            </a:r>
            <a:r>
              <a:rPr lang="en-US" altLang="zh-CN" sz="1100" b="0" i="0" u="none" strike="noStrike" cap="none" dirty="0">
                <a:solidFill>
                  <a:srgbClr val="000000"/>
                </a:solidFill>
                <a:effectLst/>
                <a:latin typeface="Arial"/>
                <a:ea typeface="Arial"/>
                <a:cs typeface="Arial"/>
                <a:sym typeface="Arial"/>
              </a:rPr>
              <a:t>129988.13102298.6373904.96217142.12</a:t>
            </a:r>
            <a:r>
              <a:rPr lang="zh-CN" altLang="en-US" sz="1100" b="0" i="0" u="none" strike="noStrike" cap="none" dirty="0">
                <a:solidFill>
                  <a:srgbClr val="000000"/>
                </a:solidFill>
                <a:effectLst/>
                <a:latin typeface="Arial"/>
                <a:ea typeface="Arial"/>
                <a:cs typeface="Arial"/>
                <a:sym typeface="Arial"/>
              </a:rPr>
              <a:t>长期债务合计</a:t>
            </a:r>
            <a:r>
              <a:rPr lang="en-US" altLang="zh-CN" sz="1100" b="0" i="0" u="none" strike="noStrike" cap="none" dirty="0">
                <a:solidFill>
                  <a:srgbClr val="000000"/>
                </a:solidFill>
                <a:effectLst/>
                <a:latin typeface="Arial"/>
                <a:ea typeface="Arial"/>
                <a:cs typeface="Arial"/>
                <a:sym typeface="Arial"/>
              </a:rPr>
              <a:t>10634.815347.667856.14168702.52</a:t>
            </a:r>
            <a:r>
              <a:rPr lang="zh-CN" altLang="en-US" sz="1100" b="0" i="0" u="none" strike="noStrike" cap="none" dirty="0">
                <a:solidFill>
                  <a:srgbClr val="000000"/>
                </a:solidFill>
                <a:effectLst/>
                <a:latin typeface="Arial"/>
                <a:ea typeface="Arial"/>
                <a:cs typeface="Arial"/>
                <a:sym typeface="Arial"/>
              </a:rPr>
              <a:t>长期债务</a:t>
            </a:r>
            <a:r>
              <a:rPr lang="en-US" altLang="zh-CN" sz="1100" b="0" i="0" u="none" strike="noStrike" cap="none" dirty="0">
                <a:solidFill>
                  <a:srgbClr val="000000"/>
                </a:solidFill>
                <a:effectLst/>
                <a:latin typeface="Arial"/>
                <a:ea typeface="Arial"/>
                <a:cs typeface="Arial"/>
                <a:sym typeface="Arial"/>
              </a:rPr>
              <a:t>10634.814786.867856.14168702.52</a:t>
            </a:r>
            <a:r>
              <a:rPr lang="zh-CN" altLang="en-US" sz="1100" b="0" i="0" u="none" strike="noStrike" cap="none" dirty="0">
                <a:solidFill>
                  <a:srgbClr val="000000"/>
                </a:solidFill>
                <a:effectLst/>
                <a:latin typeface="Arial"/>
                <a:ea typeface="Arial"/>
                <a:cs typeface="Arial"/>
                <a:sym typeface="Arial"/>
              </a:rPr>
              <a:t>资本租赁债务</a:t>
            </a:r>
            <a:r>
              <a:rPr lang="en-US" altLang="zh-CN" sz="1100" b="0" i="0" u="none" strike="noStrike" cap="none" dirty="0">
                <a:solidFill>
                  <a:srgbClr val="000000"/>
                </a:solidFill>
                <a:effectLst/>
                <a:latin typeface="Arial"/>
                <a:ea typeface="Arial"/>
                <a:cs typeface="Arial"/>
                <a:sym typeface="Arial"/>
              </a:rPr>
              <a:t>-560.8--</a:t>
            </a:r>
            <a:r>
              <a:rPr lang="zh-CN" altLang="en-US" sz="1100" b="0" i="0" u="none" strike="noStrike" cap="none" dirty="0">
                <a:solidFill>
                  <a:srgbClr val="000000"/>
                </a:solidFill>
                <a:effectLst/>
                <a:latin typeface="Arial"/>
                <a:ea typeface="Arial"/>
                <a:cs typeface="Arial"/>
                <a:sym typeface="Arial"/>
              </a:rPr>
              <a:t>递延所得税</a:t>
            </a:r>
            <a:r>
              <a:rPr lang="en-US" altLang="zh-CN" sz="1100" b="0" i="0" u="none" strike="noStrike" cap="none" dirty="0">
                <a:solidFill>
                  <a:srgbClr val="000000"/>
                </a:solidFill>
                <a:effectLst/>
                <a:latin typeface="Arial"/>
                <a:ea typeface="Arial"/>
                <a:cs typeface="Arial"/>
                <a:sym typeface="Arial"/>
              </a:rPr>
              <a:t>300.56579.9777.641018.65</a:t>
            </a:r>
            <a:r>
              <a:rPr lang="zh-CN" altLang="en-US" sz="1100" b="0" i="0" u="none" strike="noStrike" cap="none" dirty="0">
                <a:solidFill>
                  <a:srgbClr val="000000"/>
                </a:solidFill>
                <a:effectLst/>
                <a:latin typeface="Arial"/>
                <a:ea typeface="Arial"/>
                <a:cs typeface="Arial"/>
                <a:sym typeface="Arial"/>
              </a:rPr>
              <a:t>少数股东权益</a:t>
            </a:r>
            <a:r>
              <a:rPr lang="en-US" altLang="zh-CN" sz="1100" b="0" i="0" u="none" strike="noStrike" cap="none" dirty="0">
                <a:solidFill>
                  <a:srgbClr val="000000"/>
                </a:solidFill>
                <a:effectLst/>
                <a:latin typeface="Arial"/>
                <a:ea typeface="Arial"/>
                <a:cs typeface="Arial"/>
                <a:sym typeface="Arial"/>
              </a:rPr>
              <a:t>321.82327.1-72.8661.67</a:t>
            </a:r>
            <a:r>
              <a:rPr lang="zh-CN" altLang="en-US" sz="1100" b="0" i="0" u="none" strike="noStrike" cap="none" dirty="0">
                <a:solidFill>
                  <a:srgbClr val="000000"/>
                </a:solidFill>
                <a:effectLst/>
                <a:latin typeface="Arial"/>
                <a:ea typeface="Arial"/>
                <a:cs typeface="Arial"/>
                <a:sym typeface="Arial"/>
              </a:rPr>
              <a:t>其他负债合计</a:t>
            </a:r>
            <a:r>
              <a:rPr lang="en-US" altLang="zh-CN" sz="1100" b="0" i="0" u="none" strike="noStrike" cap="none" dirty="0">
                <a:solidFill>
                  <a:srgbClr val="000000"/>
                </a:solidFill>
                <a:effectLst/>
                <a:latin typeface="Arial"/>
                <a:ea typeface="Arial"/>
                <a:cs typeface="Arial"/>
                <a:sym typeface="Arial"/>
              </a:rPr>
              <a:t>10804.023863.263403.88226.62</a:t>
            </a:r>
          </a:p>
          <a:p>
            <a:pPr fontAlgn="ctr"/>
            <a:r>
              <a:rPr lang="zh-CN" altLang="en-US" sz="1100" b="1" i="0" u="none" strike="noStrike" cap="none" dirty="0">
                <a:solidFill>
                  <a:srgbClr val="000000"/>
                </a:solidFill>
                <a:effectLst/>
                <a:latin typeface="Arial"/>
                <a:ea typeface="Arial"/>
                <a:cs typeface="Arial"/>
                <a:sym typeface="Arial"/>
              </a:rPr>
              <a:t>总权益</a:t>
            </a:r>
            <a:r>
              <a:rPr lang="en-US" altLang="zh-CN" sz="1100" b="0" i="0" u="none" strike="noStrike" cap="none" dirty="0">
                <a:solidFill>
                  <a:srgbClr val="000000"/>
                </a:solidFill>
                <a:effectLst/>
                <a:latin typeface="Arial"/>
                <a:ea typeface="Arial"/>
                <a:cs typeface="Arial"/>
                <a:sym typeface="Arial"/>
              </a:rPr>
              <a:t>123691.781330.5771322.99-127272.36</a:t>
            </a:r>
            <a:r>
              <a:rPr lang="zh-CN" altLang="en-US" sz="1100" b="0" i="0" u="none" strike="noStrike" cap="none" dirty="0">
                <a:solidFill>
                  <a:srgbClr val="000000"/>
                </a:solidFill>
                <a:effectLst/>
                <a:latin typeface="Arial"/>
                <a:ea typeface="Arial"/>
                <a:cs typeface="Arial"/>
                <a:sym typeface="Arial"/>
              </a:rPr>
              <a:t>可赎回优先股合计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不可赎回优先股净额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普通股合计</a:t>
            </a:r>
            <a:r>
              <a:rPr lang="en-US" altLang="zh-CN" sz="1100" b="0" i="0" u="none" strike="noStrike" cap="none" dirty="0">
                <a:solidFill>
                  <a:srgbClr val="000000"/>
                </a:solidFill>
                <a:effectLst/>
                <a:latin typeface="Arial"/>
                <a:ea typeface="Arial"/>
                <a:cs typeface="Arial"/>
                <a:sym typeface="Arial"/>
              </a:rPr>
              <a:t>0.410.390.380.15</a:t>
            </a:r>
            <a:r>
              <a:rPr lang="zh-CN" altLang="en-US" sz="1100" b="0" i="0" u="none" strike="noStrike" cap="none" dirty="0">
                <a:solidFill>
                  <a:srgbClr val="000000"/>
                </a:solidFill>
                <a:effectLst/>
                <a:latin typeface="Arial"/>
                <a:ea typeface="Arial"/>
                <a:cs typeface="Arial"/>
                <a:sym typeface="Arial"/>
              </a:rPr>
              <a:t>资本公积</a:t>
            </a:r>
            <a:r>
              <a:rPr lang="en-US" altLang="zh-CN" sz="1100" b="0" i="0" u="none" strike="noStrike" cap="none" dirty="0">
                <a:solidFill>
                  <a:srgbClr val="000000"/>
                </a:solidFill>
                <a:effectLst/>
                <a:latin typeface="Arial"/>
                <a:ea typeface="Arial"/>
                <a:cs typeface="Arial"/>
                <a:sym typeface="Arial"/>
              </a:rPr>
              <a:t>-43578.8443851.28742.76</a:t>
            </a:r>
            <a:r>
              <a:rPr lang="zh-CN" altLang="en-US" sz="1100" b="0" i="0" u="none" strike="noStrike" cap="none" dirty="0">
                <a:solidFill>
                  <a:srgbClr val="000000"/>
                </a:solidFill>
                <a:effectLst/>
                <a:latin typeface="Arial"/>
                <a:ea typeface="Arial"/>
                <a:cs typeface="Arial"/>
                <a:sym typeface="Arial"/>
              </a:rPr>
              <a:t>保留盈余（累计亏损）</a:t>
            </a:r>
            <a:r>
              <a:rPr lang="en-US" altLang="zh-CN" sz="1100" b="0" i="0" u="none" strike="noStrike" cap="none" dirty="0">
                <a:solidFill>
                  <a:srgbClr val="000000"/>
                </a:solidFill>
                <a:effectLst/>
                <a:latin typeface="Arial"/>
                <a:ea typeface="Arial"/>
                <a:cs typeface="Arial"/>
                <a:sym typeface="Arial"/>
              </a:rPr>
              <a:t>123691.2938341.2627427.88-124235.33</a:t>
            </a:r>
            <a:r>
              <a:rPr lang="zh-CN" altLang="en-US" sz="1100" b="0" i="0" u="none" strike="noStrike" cap="none" dirty="0">
                <a:solidFill>
                  <a:srgbClr val="000000"/>
                </a:solidFill>
                <a:effectLst/>
                <a:latin typeface="Arial"/>
                <a:ea typeface="Arial"/>
                <a:cs typeface="Arial"/>
                <a:sym typeface="Arial"/>
              </a:rPr>
              <a:t>普通库存股</a:t>
            </a:r>
            <a:r>
              <a:rPr lang="en-US" altLang="zh-CN" sz="1100" b="0" i="0" u="none" strike="noStrike" cap="none" dirty="0">
                <a:solidFill>
                  <a:srgbClr val="000000"/>
                </a:solidFill>
                <a:effectLst/>
                <a:latin typeface="Arial"/>
                <a:ea typeface="Arial"/>
                <a:cs typeface="Arial"/>
                <a:sym typeface="Arial"/>
              </a:rPr>
              <a:t>--1052.82--</a:t>
            </a:r>
            <a:r>
              <a:rPr lang="zh-CN" altLang="en-US" sz="1100" b="0" i="0" u="none" strike="noStrike" cap="none" dirty="0">
                <a:solidFill>
                  <a:srgbClr val="000000"/>
                </a:solidFill>
                <a:effectLst/>
                <a:latin typeface="Arial"/>
                <a:ea typeface="Arial"/>
                <a:cs typeface="Arial"/>
                <a:sym typeface="Arial"/>
              </a:rPr>
              <a:t>员工持股计划债务担保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未实现收益（亏损）</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其他权益合计</a:t>
            </a:r>
            <a:r>
              <a:rPr lang="en-US" altLang="zh-CN" sz="1100" b="0" i="0" u="none" strike="noStrike" cap="none" dirty="0">
                <a:solidFill>
                  <a:srgbClr val="000000"/>
                </a:solidFill>
                <a:effectLst/>
                <a:latin typeface="Arial"/>
                <a:ea typeface="Arial"/>
                <a:cs typeface="Arial"/>
                <a:sym typeface="Arial"/>
              </a:rPr>
              <a:t>-462.9143.44-3779.94</a:t>
            </a:r>
          </a:p>
          <a:p>
            <a:r>
              <a:rPr lang="zh-CN" altLang="en-US" sz="1100" b="1" i="0" u="none" strike="noStrike" cap="none" dirty="0">
                <a:solidFill>
                  <a:srgbClr val="000000"/>
                </a:solidFill>
                <a:effectLst/>
                <a:latin typeface="Arial"/>
                <a:ea typeface="Arial"/>
                <a:cs typeface="Arial"/>
                <a:sym typeface="Arial"/>
              </a:rPr>
              <a:t>负债及股东权益总计</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1" i="0" u="none" strike="noStrike" cap="none" dirty="0">
                <a:solidFill>
                  <a:srgbClr val="000000"/>
                </a:solidFill>
                <a:effectLst/>
                <a:latin typeface="Arial"/>
                <a:ea typeface="Arial"/>
                <a:cs typeface="Arial"/>
                <a:sym typeface="Arial"/>
              </a:rPr>
              <a:t>已发行普通股合计</a:t>
            </a:r>
            <a:r>
              <a:rPr lang="en-US" altLang="zh-CN" sz="1100" b="0" i="0" u="none" strike="noStrike" cap="none" dirty="0">
                <a:solidFill>
                  <a:srgbClr val="000000"/>
                </a:solidFill>
                <a:effectLst/>
                <a:latin typeface="Arial"/>
                <a:ea typeface="Arial"/>
                <a:cs typeface="Arial"/>
                <a:sym typeface="Arial"/>
              </a:rPr>
              <a:t>25187.3123977.1523626.4220941.69</a:t>
            </a:r>
            <a:r>
              <a:rPr lang="zh-CN" altLang="en-US" sz="1100" b="1" i="0" u="none" strike="noStrike" cap="none" dirty="0">
                <a:solidFill>
                  <a:srgbClr val="000000"/>
                </a:solidFill>
                <a:effectLst/>
                <a:latin typeface="Arial"/>
                <a:ea typeface="Arial"/>
                <a:cs typeface="Arial"/>
                <a:sym typeface="Arial"/>
              </a:rPr>
              <a:t>已发行优先股合计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截止</a:t>
            </a:r>
            <a:r>
              <a:rPr lang="en-US" altLang="zh-CN" sz="1100" b="0" i="0" u="none" strike="noStrike" cap="none" dirty="0">
                <a:solidFill>
                  <a:srgbClr val="000000"/>
                </a:solidFill>
                <a:effectLst/>
                <a:latin typeface="Arial"/>
                <a:ea typeface="Arial"/>
                <a:cs typeface="Arial"/>
                <a:sym typeface="Arial"/>
              </a:rPr>
              <a:t>:</a:t>
            </a:r>
            <a:r>
              <a:rPr lang="en-US" altLang="zh-CN" sz="1100" b="1" i="0" u="none" strike="noStrike" cap="none" dirty="0">
                <a:solidFill>
                  <a:srgbClr val="000000"/>
                </a:solidFill>
                <a:effectLst/>
                <a:latin typeface="Arial"/>
                <a:ea typeface="Arial"/>
                <a:cs typeface="Arial"/>
                <a:sym typeface="Arial"/>
              </a:rPr>
              <a:t>2020</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2019</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2018</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2017</a:t>
            </a:r>
            <a:r>
              <a:rPr lang="en-US" altLang="zh-CN" sz="1100" b="0" i="0" u="none" strike="noStrike" cap="none" dirty="0">
                <a:solidFill>
                  <a:srgbClr val="000000"/>
                </a:solidFill>
                <a:effectLst/>
                <a:latin typeface="Arial"/>
                <a:ea typeface="Arial"/>
                <a:cs typeface="Arial"/>
                <a:sym typeface="Arial"/>
              </a:rPr>
              <a:t>31/12</a:t>
            </a:r>
          </a:p>
          <a:p>
            <a:pPr fontAlgn="ctr"/>
            <a:r>
              <a:rPr lang="zh-CN" altLang="en-US" sz="1100" b="1" i="0" u="none" strike="noStrike" cap="none" dirty="0">
                <a:solidFill>
                  <a:srgbClr val="000000"/>
                </a:solidFill>
                <a:effectLst/>
                <a:latin typeface="Arial"/>
                <a:ea typeface="Arial"/>
                <a:cs typeface="Arial"/>
                <a:sym typeface="Arial"/>
              </a:rPr>
              <a:t>流动资产合计</a:t>
            </a:r>
            <a:r>
              <a:rPr lang="en-US" altLang="zh-CN" sz="1100" b="0" i="0" u="none" strike="noStrike" cap="none" dirty="0">
                <a:solidFill>
                  <a:srgbClr val="000000"/>
                </a:solidFill>
                <a:effectLst/>
                <a:latin typeface="Arial"/>
                <a:ea typeface="Arial"/>
                <a:cs typeface="Arial"/>
                <a:sym typeface="Arial"/>
              </a:rPr>
              <a:t>176282.83137539.09106012.5661138.46</a:t>
            </a:r>
            <a:r>
              <a:rPr lang="zh-CN" altLang="en-US" sz="1100" b="0" i="0" u="none" strike="noStrike" cap="none" dirty="0">
                <a:solidFill>
                  <a:srgbClr val="000000"/>
                </a:solidFill>
                <a:effectLst/>
                <a:latin typeface="Arial"/>
                <a:ea typeface="Arial"/>
                <a:cs typeface="Arial"/>
                <a:sym typeface="Arial"/>
              </a:rPr>
              <a:t>现金和短期投资</a:t>
            </a:r>
            <a:r>
              <a:rPr lang="en-US" altLang="zh-CN" sz="1100" b="0" i="0" u="none" strike="noStrike" cap="none" dirty="0">
                <a:solidFill>
                  <a:srgbClr val="000000"/>
                </a:solidFill>
                <a:effectLst/>
                <a:latin typeface="Arial"/>
                <a:ea typeface="Arial"/>
                <a:cs typeface="Arial"/>
                <a:sym typeface="Arial"/>
              </a:rPr>
              <a:t>95525.2363906.2938244.6617076.5</a:t>
            </a:r>
            <a:r>
              <a:rPr lang="zh-CN" altLang="en-US" sz="1100" b="0" i="0" u="none" strike="noStrike" cap="none" dirty="0">
                <a:solidFill>
                  <a:srgbClr val="000000"/>
                </a:solidFill>
                <a:effectLst/>
                <a:latin typeface="Arial"/>
                <a:ea typeface="Arial"/>
                <a:cs typeface="Arial"/>
                <a:sym typeface="Arial"/>
              </a:rPr>
              <a:t>现金</a:t>
            </a:r>
            <a:r>
              <a:rPr lang="en-US" altLang="zh-CN" sz="1100" b="0" i="0" u="none" strike="noStrike" cap="none" dirty="0">
                <a:solidFill>
                  <a:srgbClr val="000000"/>
                </a:solidFill>
                <a:effectLst/>
                <a:latin typeface="Arial"/>
                <a:ea typeface="Arial"/>
                <a:cs typeface="Arial"/>
                <a:sym typeface="Arial"/>
              </a:rPr>
              <a:t>-13355.4510958.917598.66</a:t>
            </a:r>
            <a:r>
              <a:rPr lang="zh-CN" altLang="en-US" sz="1100" b="0" i="0" u="none" strike="noStrike" cap="none" dirty="0">
                <a:solidFill>
                  <a:srgbClr val="000000"/>
                </a:solidFill>
                <a:effectLst/>
                <a:latin typeface="Arial"/>
                <a:ea typeface="Arial"/>
                <a:cs typeface="Arial"/>
                <a:sym typeface="Arial"/>
              </a:rPr>
              <a:t>现金和现金等价物</a:t>
            </a:r>
            <a:r>
              <a:rPr lang="en-US" altLang="zh-CN" sz="1100" b="0" i="0" u="none" strike="noStrike" cap="none" dirty="0">
                <a:solidFill>
                  <a:srgbClr val="000000"/>
                </a:solidFill>
                <a:effectLst/>
                <a:latin typeface="Arial"/>
                <a:ea typeface="Arial"/>
                <a:cs typeface="Arial"/>
                <a:sym typeface="Arial"/>
              </a:rPr>
              <a:t>54752.4412564.4119271.243964.62</a:t>
            </a:r>
            <a:r>
              <a:rPr lang="zh-CN" altLang="en-US" sz="1100" b="0" i="0" u="none" strike="noStrike" cap="none" dirty="0">
                <a:solidFill>
                  <a:srgbClr val="000000"/>
                </a:solidFill>
                <a:effectLst/>
                <a:latin typeface="Arial"/>
                <a:ea typeface="Arial"/>
                <a:cs typeface="Arial"/>
                <a:sym typeface="Arial"/>
              </a:rPr>
              <a:t>短期投资</a:t>
            </a:r>
            <a:r>
              <a:rPr lang="en-US" altLang="zh-CN" sz="1100" b="0" i="0" u="none" strike="noStrike" cap="none" dirty="0">
                <a:solidFill>
                  <a:srgbClr val="000000"/>
                </a:solidFill>
                <a:effectLst/>
                <a:latin typeface="Arial"/>
                <a:ea typeface="Arial"/>
                <a:cs typeface="Arial"/>
                <a:sym typeface="Arial"/>
              </a:rPr>
              <a:t>40772.7937986.438014.525513.22</a:t>
            </a:r>
            <a:r>
              <a:rPr lang="zh-CN" altLang="en-US" sz="1100" b="0" i="0" u="none" strike="noStrike" cap="none" dirty="0">
                <a:solidFill>
                  <a:srgbClr val="000000"/>
                </a:solidFill>
                <a:effectLst/>
                <a:latin typeface="Arial"/>
                <a:ea typeface="Arial"/>
                <a:cs typeface="Arial"/>
                <a:sym typeface="Arial"/>
              </a:rPr>
              <a:t>净应收款合计</a:t>
            </a:r>
            <a:r>
              <a:rPr lang="en-US" altLang="zh-CN" sz="1100" b="0" i="0" u="none" strike="noStrike" cap="none" dirty="0">
                <a:solidFill>
                  <a:srgbClr val="000000"/>
                </a:solidFill>
                <a:effectLst/>
                <a:latin typeface="Arial"/>
                <a:ea typeface="Arial"/>
                <a:cs typeface="Arial"/>
                <a:sym typeface="Arial"/>
              </a:rPr>
              <a:t>19280.1138701.3136111.4224508.03</a:t>
            </a:r>
            <a:r>
              <a:rPr lang="zh-CN" altLang="en-US" sz="1100" b="0" i="0" u="none" strike="noStrike" cap="none" dirty="0">
                <a:solidFill>
                  <a:srgbClr val="000000"/>
                </a:solidFill>
                <a:effectLst/>
                <a:latin typeface="Arial"/>
                <a:ea typeface="Arial"/>
                <a:cs typeface="Arial"/>
                <a:sym typeface="Arial"/>
              </a:rPr>
              <a:t>净交易应收款合计</a:t>
            </a:r>
            <a:r>
              <a:rPr lang="en-US" altLang="zh-CN" sz="1100" b="0" i="0" u="none" strike="noStrike" cap="none" dirty="0">
                <a:solidFill>
                  <a:srgbClr val="000000"/>
                </a:solidFill>
                <a:effectLst/>
                <a:latin typeface="Arial"/>
                <a:ea typeface="Arial"/>
                <a:cs typeface="Arial"/>
                <a:sym typeface="Arial"/>
              </a:rPr>
              <a:t>10161.026948.575598.445469.51</a:t>
            </a:r>
            <a:r>
              <a:rPr lang="zh-CN" altLang="en-US" sz="1100" b="0" i="0" u="none" strike="noStrike" cap="none" dirty="0">
                <a:solidFill>
                  <a:srgbClr val="000000"/>
                </a:solidFill>
                <a:effectLst/>
                <a:latin typeface="Arial"/>
                <a:ea typeface="Arial"/>
                <a:cs typeface="Arial"/>
                <a:sym typeface="Arial"/>
              </a:rPr>
              <a:t>库存合计</a:t>
            </a:r>
            <a:r>
              <a:rPr lang="en-US" altLang="zh-CN" sz="1100" b="0" i="0" u="none" strike="noStrike" cap="none" dirty="0">
                <a:solidFill>
                  <a:srgbClr val="000000"/>
                </a:solidFill>
                <a:effectLst/>
                <a:latin typeface="Arial"/>
                <a:ea typeface="Arial"/>
                <a:cs typeface="Arial"/>
                <a:sym typeface="Arial"/>
              </a:rPr>
              <a:t>41670.7232979.5329948.116647.21</a:t>
            </a:r>
            <a:r>
              <a:rPr lang="zh-CN" altLang="en-US" sz="1100" b="0" i="0" u="none" strike="noStrike" cap="none" dirty="0">
                <a:solidFill>
                  <a:srgbClr val="000000"/>
                </a:solidFill>
                <a:effectLst/>
                <a:latin typeface="Arial"/>
                <a:ea typeface="Arial"/>
                <a:cs typeface="Arial"/>
                <a:sym typeface="Arial"/>
              </a:rPr>
              <a:t>预付费用</a:t>
            </a:r>
            <a:r>
              <a:rPr lang="en-US" altLang="zh-CN" sz="1100" b="0" i="0" u="none" strike="noStrike" cap="none" dirty="0">
                <a:solidFill>
                  <a:srgbClr val="000000"/>
                </a:solidFill>
                <a:effectLst/>
                <a:latin typeface="Arial"/>
                <a:ea typeface="Arial"/>
                <a:cs typeface="Arial"/>
                <a:sym typeface="Arial"/>
              </a:rPr>
              <a:t>16181.52413.69228.2195.59</a:t>
            </a:r>
            <a:r>
              <a:rPr lang="zh-CN" altLang="en-US" sz="1100" b="0" i="0" u="none" strike="noStrike" cap="none" dirty="0">
                <a:solidFill>
                  <a:srgbClr val="000000"/>
                </a:solidFill>
                <a:effectLst/>
                <a:latin typeface="Arial"/>
                <a:ea typeface="Arial"/>
                <a:cs typeface="Arial"/>
                <a:sym typeface="Arial"/>
              </a:rPr>
              <a:t>其他流动资产合计</a:t>
            </a:r>
            <a:r>
              <a:rPr lang="en-US" altLang="zh-CN" sz="1100" b="0" i="0" u="none" strike="noStrike" cap="none" dirty="0">
                <a:solidFill>
                  <a:srgbClr val="000000"/>
                </a:solidFill>
                <a:effectLst/>
                <a:latin typeface="Arial"/>
                <a:ea typeface="Arial"/>
                <a:cs typeface="Arial"/>
                <a:sym typeface="Arial"/>
              </a:rPr>
              <a:t>3625.261538.271480.182711.12</a:t>
            </a:r>
          </a:p>
          <a:p>
            <a:pPr fontAlgn="ctr"/>
            <a:r>
              <a:rPr lang="zh-CN" altLang="en-US" sz="1100" b="1" i="0" u="none" strike="noStrike" cap="none" dirty="0">
                <a:solidFill>
                  <a:srgbClr val="000000"/>
                </a:solidFill>
                <a:effectLst/>
                <a:latin typeface="Arial"/>
                <a:ea typeface="Arial"/>
                <a:cs typeface="Arial"/>
                <a:sym typeface="Arial"/>
              </a:rPr>
              <a:t>总资产</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设备净总额</a:t>
            </a:r>
            <a:r>
              <a:rPr lang="en-US" altLang="zh-CN" sz="1100" b="0" i="0" u="none" strike="noStrike" cap="none" dirty="0">
                <a:solidFill>
                  <a:srgbClr val="000000"/>
                </a:solidFill>
                <a:effectLst/>
                <a:latin typeface="Arial"/>
                <a:ea typeface="Arial"/>
                <a:cs typeface="Arial"/>
                <a:sym typeface="Arial"/>
              </a:rPr>
              <a:t>6305.666992.335068.051730.87</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设备总额</a:t>
            </a:r>
            <a:r>
              <a:rPr lang="en-US" altLang="zh-CN" sz="1100" b="0" i="0" u="none" strike="noStrike" cap="none" dirty="0">
                <a:solidFill>
                  <a:srgbClr val="000000"/>
                </a:solidFill>
                <a:effectLst/>
                <a:latin typeface="Arial"/>
                <a:ea typeface="Arial"/>
                <a:cs typeface="Arial"/>
                <a:sym typeface="Arial"/>
              </a:rPr>
              <a:t>-7949.145783.82241.68</a:t>
            </a:r>
            <a:r>
              <a:rPr lang="zh-CN" altLang="en-US" sz="1100" b="0" i="0" u="none" strike="noStrike" cap="none" dirty="0">
                <a:solidFill>
                  <a:srgbClr val="000000"/>
                </a:solidFill>
                <a:effectLst/>
                <a:latin typeface="Arial"/>
                <a:ea typeface="Arial"/>
                <a:cs typeface="Arial"/>
                <a:sym typeface="Arial"/>
              </a:rPr>
              <a:t>累计折旧合计</a:t>
            </a:r>
            <a:r>
              <a:rPr lang="en-US" altLang="zh-CN" sz="1100" b="0" i="0" u="none" strike="noStrike" cap="none" dirty="0">
                <a:solidFill>
                  <a:srgbClr val="000000"/>
                </a:solidFill>
                <a:effectLst/>
                <a:latin typeface="Arial"/>
                <a:ea typeface="Arial"/>
                <a:cs typeface="Arial"/>
                <a:sym typeface="Arial"/>
              </a:rPr>
              <a:t>--956.8-715.75-510.8</a:t>
            </a:r>
            <a:r>
              <a:rPr lang="zh-CN" altLang="en-US" sz="1100" b="0" i="0" u="none" strike="noStrike" cap="none" dirty="0">
                <a:solidFill>
                  <a:srgbClr val="000000"/>
                </a:solidFill>
                <a:effectLst/>
                <a:latin typeface="Arial"/>
                <a:ea typeface="Arial"/>
                <a:cs typeface="Arial"/>
                <a:sym typeface="Arial"/>
              </a:rPr>
              <a:t>商誉净额</a:t>
            </a:r>
            <a:r>
              <a:rPr lang="en-US" altLang="zh-CN" sz="1100" b="0" i="0" u="none" strike="noStrike" cap="none" dirty="0">
                <a:solidFill>
                  <a:srgbClr val="000000"/>
                </a:solidFill>
                <a:effectLst/>
                <a:latin typeface="Arial"/>
                <a:ea typeface="Arial"/>
                <a:cs typeface="Arial"/>
                <a:sym typeface="Arial"/>
              </a:rPr>
              <a:t>-248.17282.09248.17</a:t>
            </a:r>
            <a:r>
              <a:rPr lang="zh-CN" altLang="en-US" sz="1100" b="0" i="0" u="none" strike="noStrike" cap="none" dirty="0">
                <a:solidFill>
                  <a:srgbClr val="000000"/>
                </a:solidFill>
                <a:effectLst/>
                <a:latin typeface="Arial"/>
                <a:ea typeface="Arial"/>
                <a:cs typeface="Arial"/>
                <a:sym typeface="Arial"/>
              </a:rPr>
              <a:t>无形资产净额</a:t>
            </a:r>
            <a:r>
              <a:rPr lang="en-US" altLang="zh-CN" sz="1100" b="0" i="0" u="none" strike="noStrike" cap="none" dirty="0">
                <a:solidFill>
                  <a:srgbClr val="000000"/>
                </a:solidFill>
                <a:effectLst/>
                <a:latin typeface="Arial"/>
                <a:ea typeface="Arial"/>
                <a:cs typeface="Arial"/>
                <a:sym typeface="Arial"/>
              </a:rPr>
              <a:t>4265.621423.841779.12026.18</a:t>
            </a:r>
            <a:r>
              <a:rPr lang="zh-CN" altLang="en-US" sz="1100" b="0" i="0" u="none" strike="noStrike" cap="none" dirty="0">
                <a:solidFill>
                  <a:srgbClr val="000000"/>
                </a:solidFill>
                <a:effectLst/>
                <a:latin typeface="Arial"/>
                <a:ea typeface="Arial"/>
                <a:cs typeface="Arial"/>
                <a:sym typeface="Arial"/>
              </a:rPr>
              <a:t>长期投资</a:t>
            </a:r>
            <a:r>
              <a:rPr lang="en-US" altLang="zh-CN" sz="1100" b="0" i="0" u="none" strike="noStrike" cap="none" dirty="0">
                <a:solidFill>
                  <a:srgbClr val="000000"/>
                </a:solidFill>
                <a:effectLst/>
                <a:latin typeface="Arial"/>
                <a:ea typeface="Arial"/>
                <a:cs typeface="Arial"/>
                <a:sym typeface="Arial"/>
              </a:rPr>
              <a:t>57838.7929979.8727275.4520567.78</a:t>
            </a:r>
            <a:r>
              <a:rPr lang="zh-CN" altLang="en-US" sz="1100" b="0" i="0" u="none" strike="noStrike" cap="none" dirty="0">
                <a:solidFill>
                  <a:srgbClr val="000000"/>
                </a:solidFill>
                <a:effectLst/>
                <a:latin typeface="Arial"/>
                <a:ea typeface="Arial"/>
                <a:cs typeface="Arial"/>
                <a:sym typeface="Arial"/>
              </a:rPr>
              <a:t>长期应收票据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其他长期资产合计</a:t>
            </a:r>
            <a:r>
              <a:rPr lang="en-US" altLang="zh-CN" sz="1100" b="0" i="0" u="none" strike="noStrike" cap="none" dirty="0">
                <a:solidFill>
                  <a:srgbClr val="000000"/>
                </a:solidFill>
                <a:effectLst/>
                <a:latin typeface="Arial"/>
                <a:ea typeface="Arial"/>
                <a:cs typeface="Arial"/>
                <a:sym typeface="Arial"/>
              </a:rPr>
              <a:t>8986.927445.924810.74158.3</a:t>
            </a:r>
            <a:r>
              <a:rPr lang="zh-CN" altLang="en-US" sz="1100" b="0" i="0" u="none" strike="noStrike" cap="none" dirty="0">
                <a:solidFill>
                  <a:srgbClr val="000000"/>
                </a:solidFill>
                <a:effectLst/>
                <a:latin typeface="Arial"/>
                <a:ea typeface="Arial"/>
                <a:cs typeface="Arial"/>
                <a:sym typeface="Arial"/>
              </a:rPr>
              <a:t>其他资产合计</a:t>
            </a:r>
            <a:r>
              <a:rPr lang="en-US" altLang="zh-CN" sz="1100" b="0" i="0" u="none" strike="noStrike" cap="none" dirty="0">
                <a:solidFill>
                  <a:srgbClr val="000000"/>
                </a:solidFill>
                <a:effectLst/>
                <a:latin typeface="Arial"/>
                <a:ea typeface="Arial"/>
                <a:cs typeface="Arial"/>
                <a:sym typeface="Arial"/>
              </a:rPr>
              <a:t>----</a:t>
            </a:r>
          </a:p>
          <a:p>
            <a:pPr fontAlgn="ctr"/>
            <a:r>
              <a:rPr lang="zh-CN" altLang="en-US" sz="1100" b="1" i="0" u="none" strike="noStrike" cap="none" dirty="0">
                <a:solidFill>
                  <a:srgbClr val="000000"/>
                </a:solidFill>
                <a:effectLst/>
                <a:latin typeface="Arial"/>
                <a:ea typeface="Arial"/>
                <a:cs typeface="Arial"/>
                <a:sym typeface="Arial"/>
              </a:rPr>
              <a:t>总流动负债</a:t>
            </a:r>
            <a:r>
              <a:rPr lang="en-US" altLang="zh-CN" sz="1100" b="0" i="0" u="none" strike="noStrike" cap="none" dirty="0">
                <a:solidFill>
                  <a:srgbClr val="000000"/>
                </a:solidFill>
                <a:effectLst/>
                <a:latin typeface="Arial"/>
                <a:ea typeface="Arial"/>
                <a:cs typeface="Arial"/>
                <a:sym typeface="Arial"/>
              </a:rPr>
              <a:t>107926.9392180.7161940.1647132.67</a:t>
            </a:r>
            <a:r>
              <a:rPr lang="zh-CN" altLang="en-US" sz="1100" b="0" i="0" u="none" strike="noStrike" cap="none" dirty="0">
                <a:solidFill>
                  <a:srgbClr val="000000"/>
                </a:solidFill>
                <a:effectLst/>
                <a:latin typeface="Arial"/>
                <a:ea typeface="Arial"/>
                <a:cs typeface="Arial"/>
                <a:sym typeface="Arial"/>
              </a:rPr>
              <a:t>应付账款</a:t>
            </a:r>
            <a:r>
              <a:rPr lang="en-US" altLang="zh-CN" sz="1100" b="0" i="0" u="none" strike="noStrike" cap="none" dirty="0">
                <a:solidFill>
                  <a:srgbClr val="000000"/>
                </a:solidFill>
                <a:effectLst/>
                <a:latin typeface="Arial"/>
                <a:ea typeface="Arial"/>
                <a:cs typeface="Arial"/>
                <a:sym typeface="Arial"/>
              </a:rPr>
              <a:t>72198.8659527.9446287.2734003.33</a:t>
            </a:r>
            <a:r>
              <a:rPr lang="zh-CN" altLang="en-US" sz="1100" b="0" i="0" u="none" strike="noStrike" cap="none" dirty="0">
                <a:solidFill>
                  <a:srgbClr val="000000"/>
                </a:solidFill>
                <a:effectLst/>
                <a:latin typeface="Arial"/>
                <a:ea typeface="Arial"/>
                <a:cs typeface="Arial"/>
                <a:sym typeface="Arial"/>
              </a:rPr>
              <a:t>应付</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应计费用</a:t>
            </a:r>
            <a:r>
              <a:rPr lang="en-US" altLang="zh-CN" sz="1100" b="0" i="0" u="none" strike="noStrike" cap="none" dirty="0">
                <a:solidFill>
                  <a:srgbClr val="000000"/>
                </a:solidFill>
                <a:effectLst/>
                <a:latin typeface="Arial"/>
                <a:ea typeface="Arial"/>
                <a:cs typeface="Arial"/>
                <a:sym typeface="Arial"/>
              </a:rPr>
              <a:t>-3596.532040.181597.28</a:t>
            </a:r>
            <a:r>
              <a:rPr lang="zh-CN" altLang="en-US" sz="1100" b="0" i="0" u="none" strike="noStrike" cap="none" dirty="0">
                <a:solidFill>
                  <a:srgbClr val="000000"/>
                </a:solidFill>
                <a:effectLst/>
                <a:latin typeface="Arial"/>
                <a:ea typeface="Arial"/>
                <a:cs typeface="Arial"/>
                <a:sym typeface="Arial"/>
              </a:rPr>
              <a:t>应付票据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短期债务</a:t>
            </a:r>
            <a:r>
              <a:rPr lang="en-US" altLang="zh-CN" sz="1100" b="0" i="0" u="none" strike="noStrike" cap="none" dirty="0">
                <a:solidFill>
                  <a:srgbClr val="000000"/>
                </a:solidFill>
                <a:effectLst/>
                <a:latin typeface="Arial"/>
                <a:ea typeface="Arial"/>
                <a:cs typeface="Arial"/>
                <a:sym typeface="Arial"/>
              </a:rPr>
              <a:t>460.261796.7-780.74</a:t>
            </a:r>
            <a:r>
              <a:rPr lang="zh-CN" altLang="en-US" sz="1100" b="0" i="0" u="none" strike="noStrike" cap="none" dirty="0">
                <a:solidFill>
                  <a:srgbClr val="000000"/>
                </a:solidFill>
                <a:effectLst/>
                <a:latin typeface="Arial"/>
                <a:ea typeface="Arial"/>
                <a:cs typeface="Arial"/>
                <a:sym typeface="Arial"/>
              </a:rPr>
              <a:t>长期负债当前应收部分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资本租赁</a:t>
            </a:r>
            <a:r>
              <a:rPr lang="en-US" altLang="zh-CN" sz="1100" b="0" i="0" u="none" strike="noStrike" cap="none" dirty="0">
                <a:solidFill>
                  <a:srgbClr val="000000"/>
                </a:solidFill>
                <a:effectLst/>
                <a:latin typeface="Arial"/>
                <a:ea typeface="Arial"/>
                <a:cs typeface="Arial"/>
                <a:sym typeface="Arial"/>
              </a:rPr>
              <a:t>6501.6811439.33075.192821.4</a:t>
            </a:r>
            <a:r>
              <a:rPr lang="zh-CN" altLang="en-US" sz="1100" b="0" i="0" u="none" strike="noStrike" cap="none" dirty="0">
                <a:solidFill>
                  <a:srgbClr val="000000"/>
                </a:solidFill>
                <a:effectLst/>
                <a:latin typeface="Arial"/>
                <a:ea typeface="Arial"/>
                <a:cs typeface="Arial"/>
                <a:sym typeface="Arial"/>
              </a:rPr>
              <a:t>其他流动负债合计</a:t>
            </a:r>
            <a:r>
              <a:rPr lang="en-US" altLang="zh-CN" sz="1100" b="0" i="0" u="none" strike="noStrike" cap="none" dirty="0">
                <a:solidFill>
                  <a:srgbClr val="000000"/>
                </a:solidFill>
                <a:effectLst/>
                <a:latin typeface="Arial"/>
                <a:ea typeface="Arial"/>
                <a:cs typeface="Arial"/>
                <a:sym typeface="Arial"/>
              </a:rPr>
              <a:t>28766.1315820.2410537.517929.92</a:t>
            </a:r>
          </a:p>
          <a:p>
            <a:pPr fontAlgn="ctr"/>
            <a:r>
              <a:rPr lang="zh-CN" altLang="en-US" sz="1100" b="1" i="0" u="none" strike="noStrike" cap="none" dirty="0">
                <a:solidFill>
                  <a:srgbClr val="000000"/>
                </a:solidFill>
                <a:effectLst/>
                <a:latin typeface="Arial"/>
                <a:ea typeface="Arial"/>
                <a:cs typeface="Arial"/>
                <a:sym typeface="Arial"/>
              </a:rPr>
              <a:t>总负债</a:t>
            </a:r>
            <a:r>
              <a:rPr lang="en-US" altLang="zh-CN" sz="1100" b="0" i="0" u="none" strike="noStrike" cap="none" dirty="0">
                <a:solidFill>
                  <a:srgbClr val="000000"/>
                </a:solidFill>
                <a:effectLst/>
                <a:latin typeface="Arial"/>
                <a:ea typeface="Arial"/>
                <a:cs typeface="Arial"/>
                <a:sym typeface="Arial"/>
              </a:rPr>
              <a:t>129988.13102298.6373904.96217142.12</a:t>
            </a:r>
            <a:r>
              <a:rPr lang="zh-CN" altLang="en-US" sz="1100" b="0" i="0" u="none" strike="noStrike" cap="none" dirty="0">
                <a:solidFill>
                  <a:srgbClr val="000000"/>
                </a:solidFill>
                <a:effectLst/>
                <a:latin typeface="Arial"/>
                <a:ea typeface="Arial"/>
                <a:cs typeface="Arial"/>
                <a:sym typeface="Arial"/>
              </a:rPr>
              <a:t>长期债务合计</a:t>
            </a:r>
            <a:r>
              <a:rPr lang="en-US" altLang="zh-CN" sz="1100" b="0" i="0" u="none" strike="noStrike" cap="none" dirty="0">
                <a:solidFill>
                  <a:srgbClr val="000000"/>
                </a:solidFill>
                <a:effectLst/>
                <a:latin typeface="Arial"/>
                <a:ea typeface="Arial"/>
                <a:cs typeface="Arial"/>
                <a:sym typeface="Arial"/>
              </a:rPr>
              <a:t>10634.815347.667856.14168702.52</a:t>
            </a:r>
            <a:r>
              <a:rPr lang="zh-CN" altLang="en-US" sz="1100" b="0" i="0" u="none" strike="noStrike" cap="none" dirty="0">
                <a:solidFill>
                  <a:srgbClr val="000000"/>
                </a:solidFill>
                <a:effectLst/>
                <a:latin typeface="Arial"/>
                <a:ea typeface="Arial"/>
                <a:cs typeface="Arial"/>
                <a:sym typeface="Arial"/>
              </a:rPr>
              <a:t>长期债务</a:t>
            </a:r>
            <a:r>
              <a:rPr lang="en-US" altLang="zh-CN" sz="1100" b="0" i="0" u="none" strike="noStrike" cap="none" dirty="0">
                <a:solidFill>
                  <a:srgbClr val="000000"/>
                </a:solidFill>
                <a:effectLst/>
                <a:latin typeface="Arial"/>
                <a:ea typeface="Arial"/>
                <a:cs typeface="Arial"/>
                <a:sym typeface="Arial"/>
              </a:rPr>
              <a:t>10634.814786.867856.14168702.52</a:t>
            </a:r>
            <a:r>
              <a:rPr lang="zh-CN" altLang="en-US" sz="1100" b="0" i="0" u="none" strike="noStrike" cap="none" dirty="0">
                <a:solidFill>
                  <a:srgbClr val="000000"/>
                </a:solidFill>
                <a:effectLst/>
                <a:latin typeface="Arial"/>
                <a:ea typeface="Arial"/>
                <a:cs typeface="Arial"/>
                <a:sym typeface="Arial"/>
              </a:rPr>
              <a:t>资本租赁债务</a:t>
            </a:r>
            <a:r>
              <a:rPr lang="en-US" altLang="zh-CN" sz="1100" b="0" i="0" u="none" strike="noStrike" cap="none" dirty="0">
                <a:solidFill>
                  <a:srgbClr val="000000"/>
                </a:solidFill>
                <a:effectLst/>
                <a:latin typeface="Arial"/>
                <a:ea typeface="Arial"/>
                <a:cs typeface="Arial"/>
                <a:sym typeface="Arial"/>
              </a:rPr>
              <a:t>-560.8--</a:t>
            </a:r>
            <a:r>
              <a:rPr lang="zh-CN" altLang="en-US" sz="1100" b="0" i="0" u="none" strike="noStrike" cap="none" dirty="0">
                <a:solidFill>
                  <a:srgbClr val="000000"/>
                </a:solidFill>
                <a:effectLst/>
                <a:latin typeface="Arial"/>
                <a:ea typeface="Arial"/>
                <a:cs typeface="Arial"/>
                <a:sym typeface="Arial"/>
              </a:rPr>
              <a:t>递延所得税</a:t>
            </a:r>
            <a:r>
              <a:rPr lang="en-US" altLang="zh-CN" sz="1100" b="0" i="0" u="none" strike="noStrike" cap="none" dirty="0">
                <a:solidFill>
                  <a:srgbClr val="000000"/>
                </a:solidFill>
                <a:effectLst/>
                <a:latin typeface="Arial"/>
                <a:ea typeface="Arial"/>
                <a:cs typeface="Arial"/>
                <a:sym typeface="Arial"/>
              </a:rPr>
              <a:t>300.56579.9777.641018.65</a:t>
            </a:r>
            <a:r>
              <a:rPr lang="zh-CN" altLang="en-US" sz="1100" b="0" i="0" u="none" strike="noStrike" cap="none" dirty="0">
                <a:solidFill>
                  <a:srgbClr val="000000"/>
                </a:solidFill>
                <a:effectLst/>
                <a:latin typeface="Arial"/>
                <a:ea typeface="Arial"/>
                <a:cs typeface="Arial"/>
                <a:sym typeface="Arial"/>
              </a:rPr>
              <a:t>少数股东权益</a:t>
            </a:r>
            <a:r>
              <a:rPr lang="en-US" altLang="zh-CN" sz="1100" b="0" i="0" u="none" strike="noStrike" cap="none" dirty="0">
                <a:solidFill>
                  <a:srgbClr val="000000"/>
                </a:solidFill>
                <a:effectLst/>
                <a:latin typeface="Arial"/>
                <a:ea typeface="Arial"/>
                <a:cs typeface="Arial"/>
                <a:sym typeface="Arial"/>
              </a:rPr>
              <a:t>321.82327.1-72.8661.67</a:t>
            </a:r>
            <a:r>
              <a:rPr lang="zh-CN" altLang="en-US" sz="1100" b="0" i="0" u="none" strike="noStrike" cap="none" dirty="0">
                <a:solidFill>
                  <a:srgbClr val="000000"/>
                </a:solidFill>
                <a:effectLst/>
                <a:latin typeface="Arial"/>
                <a:ea typeface="Arial"/>
                <a:cs typeface="Arial"/>
                <a:sym typeface="Arial"/>
              </a:rPr>
              <a:t>其他负债合计</a:t>
            </a:r>
            <a:r>
              <a:rPr lang="en-US" altLang="zh-CN" sz="1100" b="0" i="0" u="none" strike="noStrike" cap="none" dirty="0">
                <a:solidFill>
                  <a:srgbClr val="000000"/>
                </a:solidFill>
                <a:effectLst/>
                <a:latin typeface="Arial"/>
                <a:ea typeface="Arial"/>
                <a:cs typeface="Arial"/>
                <a:sym typeface="Arial"/>
              </a:rPr>
              <a:t>10804.023863.263403.88226.62</a:t>
            </a:r>
          </a:p>
          <a:p>
            <a:pPr fontAlgn="ctr"/>
            <a:r>
              <a:rPr lang="zh-CN" altLang="en-US" sz="1100" b="1" i="0" u="none" strike="noStrike" cap="none" dirty="0">
                <a:solidFill>
                  <a:srgbClr val="000000"/>
                </a:solidFill>
                <a:effectLst/>
                <a:latin typeface="Arial"/>
                <a:ea typeface="Arial"/>
                <a:cs typeface="Arial"/>
                <a:sym typeface="Arial"/>
              </a:rPr>
              <a:t>总权益</a:t>
            </a:r>
            <a:r>
              <a:rPr lang="en-US" altLang="zh-CN" sz="1100" b="0" i="0" u="none" strike="noStrike" cap="none" dirty="0">
                <a:solidFill>
                  <a:srgbClr val="000000"/>
                </a:solidFill>
                <a:effectLst/>
                <a:latin typeface="Arial"/>
                <a:ea typeface="Arial"/>
                <a:cs typeface="Arial"/>
                <a:sym typeface="Arial"/>
              </a:rPr>
              <a:t>123691.781330.5771322.99-127272.36</a:t>
            </a:r>
            <a:r>
              <a:rPr lang="zh-CN" altLang="en-US" sz="1100" b="0" i="0" u="none" strike="noStrike" cap="none" dirty="0">
                <a:solidFill>
                  <a:srgbClr val="000000"/>
                </a:solidFill>
                <a:effectLst/>
                <a:latin typeface="Arial"/>
                <a:ea typeface="Arial"/>
                <a:cs typeface="Arial"/>
                <a:sym typeface="Arial"/>
              </a:rPr>
              <a:t>可赎回优先股合计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不可赎回优先股净额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普通股合计</a:t>
            </a:r>
            <a:r>
              <a:rPr lang="en-US" altLang="zh-CN" sz="1100" b="0" i="0" u="none" strike="noStrike" cap="none" dirty="0">
                <a:solidFill>
                  <a:srgbClr val="000000"/>
                </a:solidFill>
                <a:effectLst/>
                <a:latin typeface="Arial"/>
                <a:ea typeface="Arial"/>
                <a:cs typeface="Arial"/>
                <a:sym typeface="Arial"/>
              </a:rPr>
              <a:t>0.410.390.380.15</a:t>
            </a:r>
            <a:r>
              <a:rPr lang="zh-CN" altLang="en-US" sz="1100" b="0" i="0" u="none" strike="noStrike" cap="none" dirty="0">
                <a:solidFill>
                  <a:srgbClr val="000000"/>
                </a:solidFill>
                <a:effectLst/>
                <a:latin typeface="Arial"/>
                <a:ea typeface="Arial"/>
                <a:cs typeface="Arial"/>
                <a:sym typeface="Arial"/>
              </a:rPr>
              <a:t>资本公积</a:t>
            </a:r>
            <a:r>
              <a:rPr lang="en-US" altLang="zh-CN" sz="1100" b="0" i="0" u="none" strike="noStrike" cap="none" dirty="0">
                <a:solidFill>
                  <a:srgbClr val="000000"/>
                </a:solidFill>
                <a:effectLst/>
                <a:latin typeface="Arial"/>
                <a:ea typeface="Arial"/>
                <a:cs typeface="Arial"/>
                <a:sym typeface="Arial"/>
              </a:rPr>
              <a:t>-43578.8443851.28742.76</a:t>
            </a:r>
            <a:r>
              <a:rPr lang="zh-CN" altLang="en-US" sz="1100" b="0" i="0" u="none" strike="noStrike" cap="none" dirty="0">
                <a:solidFill>
                  <a:srgbClr val="000000"/>
                </a:solidFill>
                <a:effectLst/>
                <a:latin typeface="Arial"/>
                <a:ea typeface="Arial"/>
                <a:cs typeface="Arial"/>
                <a:sym typeface="Arial"/>
              </a:rPr>
              <a:t>保留盈余（累计亏损）</a:t>
            </a:r>
            <a:r>
              <a:rPr lang="en-US" altLang="zh-CN" sz="1100" b="0" i="0" u="none" strike="noStrike" cap="none" dirty="0">
                <a:solidFill>
                  <a:srgbClr val="000000"/>
                </a:solidFill>
                <a:effectLst/>
                <a:latin typeface="Arial"/>
                <a:ea typeface="Arial"/>
                <a:cs typeface="Arial"/>
                <a:sym typeface="Arial"/>
              </a:rPr>
              <a:t>123691.2938341.2627427.88-124235.33</a:t>
            </a:r>
            <a:r>
              <a:rPr lang="zh-CN" altLang="en-US" sz="1100" b="0" i="0" u="none" strike="noStrike" cap="none" dirty="0">
                <a:solidFill>
                  <a:srgbClr val="000000"/>
                </a:solidFill>
                <a:effectLst/>
                <a:latin typeface="Arial"/>
                <a:ea typeface="Arial"/>
                <a:cs typeface="Arial"/>
                <a:sym typeface="Arial"/>
              </a:rPr>
              <a:t>普通库存股</a:t>
            </a:r>
            <a:r>
              <a:rPr lang="en-US" altLang="zh-CN" sz="1100" b="0" i="0" u="none" strike="noStrike" cap="none" dirty="0">
                <a:solidFill>
                  <a:srgbClr val="000000"/>
                </a:solidFill>
                <a:effectLst/>
                <a:latin typeface="Arial"/>
                <a:ea typeface="Arial"/>
                <a:cs typeface="Arial"/>
                <a:sym typeface="Arial"/>
              </a:rPr>
              <a:t>--1052.82--</a:t>
            </a:r>
            <a:r>
              <a:rPr lang="zh-CN" altLang="en-US" sz="1100" b="0" i="0" u="none" strike="noStrike" cap="none" dirty="0">
                <a:solidFill>
                  <a:srgbClr val="000000"/>
                </a:solidFill>
                <a:effectLst/>
                <a:latin typeface="Arial"/>
                <a:ea typeface="Arial"/>
                <a:cs typeface="Arial"/>
                <a:sym typeface="Arial"/>
              </a:rPr>
              <a:t>员工持股计划债务担保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未实现收益（亏损）</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其他权益合计</a:t>
            </a:r>
            <a:r>
              <a:rPr lang="en-US" altLang="zh-CN" sz="1100" b="0" i="0" u="none" strike="noStrike" cap="none" dirty="0">
                <a:solidFill>
                  <a:srgbClr val="000000"/>
                </a:solidFill>
                <a:effectLst/>
                <a:latin typeface="Arial"/>
                <a:ea typeface="Arial"/>
                <a:cs typeface="Arial"/>
                <a:sym typeface="Arial"/>
              </a:rPr>
              <a:t>-462.9143.44-3779.94</a:t>
            </a:r>
          </a:p>
          <a:p>
            <a:r>
              <a:rPr lang="zh-CN" altLang="en-US" sz="1100" b="1" i="0" u="none" strike="noStrike" cap="none" dirty="0">
                <a:solidFill>
                  <a:srgbClr val="000000"/>
                </a:solidFill>
                <a:effectLst/>
                <a:latin typeface="Arial"/>
                <a:ea typeface="Arial"/>
                <a:cs typeface="Arial"/>
                <a:sym typeface="Arial"/>
              </a:rPr>
              <a:t>负债及股东权益总计</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1" i="0" u="none" strike="noStrike" cap="none" dirty="0">
                <a:solidFill>
                  <a:srgbClr val="000000"/>
                </a:solidFill>
                <a:effectLst/>
                <a:latin typeface="Arial"/>
                <a:ea typeface="Arial"/>
                <a:cs typeface="Arial"/>
                <a:sym typeface="Arial"/>
              </a:rPr>
              <a:t>已发行普通股合计</a:t>
            </a:r>
            <a:r>
              <a:rPr lang="en-US" altLang="zh-CN" sz="1100" b="0" i="0" u="none" strike="noStrike" cap="none" dirty="0">
                <a:solidFill>
                  <a:srgbClr val="000000"/>
                </a:solidFill>
                <a:effectLst/>
                <a:latin typeface="Arial"/>
                <a:ea typeface="Arial"/>
                <a:cs typeface="Arial"/>
                <a:sym typeface="Arial"/>
              </a:rPr>
              <a:t>25187.3123977.1523626.4220941.69</a:t>
            </a:r>
            <a:r>
              <a:rPr lang="zh-CN" altLang="en-US" sz="1100" b="1" i="0" u="none" strike="noStrike" cap="none" dirty="0">
                <a:solidFill>
                  <a:srgbClr val="000000"/>
                </a:solidFill>
                <a:effectLst/>
                <a:latin typeface="Arial"/>
                <a:ea typeface="Arial"/>
                <a:cs typeface="Arial"/>
                <a:sym typeface="Arial"/>
              </a:rPr>
              <a:t>已发行优先股合计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截止</a:t>
            </a:r>
            <a:r>
              <a:rPr lang="en-US" altLang="zh-CN" sz="1100" b="0" i="0" u="none" strike="noStrike" cap="none" dirty="0">
                <a:solidFill>
                  <a:srgbClr val="000000"/>
                </a:solidFill>
                <a:effectLst/>
                <a:latin typeface="Arial"/>
                <a:ea typeface="Arial"/>
                <a:cs typeface="Arial"/>
                <a:sym typeface="Arial"/>
              </a:rPr>
              <a:t>:</a:t>
            </a:r>
            <a:r>
              <a:rPr lang="en-US" altLang="zh-CN" sz="1100" b="1" i="0" u="none" strike="noStrike" cap="none" dirty="0">
                <a:solidFill>
                  <a:srgbClr val="000000"/>
                </a:solidFill>
                <a:effectLst/>
                <a:latin typeface="Arial"/>
                <a:ea typeface="Arial"/>
                <a:cs typeface="Arial"/>
                <a:sym typeface="Arial"/>
              </a:rPr>
              <a:t>2020</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2019</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2018</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2017</a:t>
            </a:r>
            <a:r>
              <a:rPr lang="en-US" altLang="zh-CN" sz="1100" b="0" i="0" u="none" strike="noStrike" cap="none" dirty="0">
                <a:solidFill>
                  <a:srgbClr val="000000"/>
                </a:solidFill>
                <a:effectLst/>
                <a:latin typeface="Arial"/>
                <a:ea typeface="Arial"/>
                <a:cs typeface="Arial"/>
                <a:sym typeface="Arial"/>
              </a:rPr>
              <a:t>31/12</a:t>
            </a:r>
          </a:p>
          <a:p>
            <a:pPr fontAlgn="ctr"/>
            <a:r>
              <a:rPr lang="zh-CN" altLang="en-US" sz="1100" b="1" i="0" u="none" strike="noStrike" cap="none" dirty="0">
                <a:solidFill>
                  <a:srgbClr val="000000"/>
                </a:solidFill>
                <a:effectLst/>
                <a:latin typeface="Arial"/>
                <a:ea typeface="Arial"/>
                <a:cs typeface="Arial"/>
                <a:sym typeface="Arial"/>
              </a:rPr>
              <a:t>流动资产合计</a:t>
            </a:r>
            <a:r>
              <a:rPr lang="en-US" altLang="zh-CN" sz="1100" b="0" i="0" u="none" strike="noStrike" cap="none" dirty="0">
                <a:solidFill>
                  <a:srgbClr val="000000"/>
                </a:solidFill>
                <a:effectLst/>
                <a:latin typeface="Arial"/>
                <a:ea typeface="Arial"/>
                <a:cs typeface="Arial"/>
                <a:sym typeface="Arial"/>
              </a:rPr>
              <a:t>176282.83137539.09106012.5661138.46</a:t>
            </a:r>
            <a:r>
              <a:rPr lang="zh-CN" altLang="en-US" sz="1100" b="0" i="0" u="none" strike="noStrike" cap="none" dirty="0">
                <a:solidFill>
                  <a:srgbClr val="000000"/>
                </a:solidFill>
                <a:effectLst/>
                <a:latin typeface="Arial"/>
                <a:ea typeface="Arial"/>
                <a:cs typeface="Arial"/>
                <a:sym typeface="Arial"/>
              </a:rPr>
              <a:t>现金和短期投资</a:t>
            </a:r>
            <a:r>
              <a:rPr lang="en-US" altLang="zh-CN" sz="1100" b="0" i="0" u="none" strike="noStrike" cap="none" dirty="0">
                <a:solidFill>
                  <a:srgbClr val="000000"/>
                </a:solidFill>
                <a:effectLst/>
                <a:latin typeface="Arial"/>
                <a:ea typeface="Arial"/>
                <a:cs typeface="Arial"/>
                <a:sym typeface="Arial"/>
              </a:rPr>
              <a:t>95525.2363906.2938244.6617076.5</a:t>
            </a:r>
            <a:r>
              <a:rPr lang="zh-CN" altLang="en-US" sz="1100" b="0" i="0" u="none" strike="noStrike" cap="none" dirty="0">
                <a:solidFill>
                  <a:srgbClr val="000000"/>
                </a:solidFill>
                <a:effectLst/>
                <a:latin typeface="Arial"/>
                <a:ea typeface="Arial"/>
                <a:cs typeface="Arial"/>
                <a:sym typeface="Arial"/>
              </a:rPr>
              <a:t>现金</a:t>
            </a:r>
            <a:r>
              <a:rPr lang="en-US" altLang="zh-CN" sz="1100" b="0" i="0" u="none" strike="noStrike" cap="none" dirty="0">
                <a:solidFill>
                  <a:srgbClr val="000000"/>
                </a:solidFill>
                <a:effectLst/>
                <a:latin typeface="Arial"/>
                <a:ea typeface="Arial"/>
                <a:cs typeface="Arial"/>
                <a:sym typeface="Arial"/>
              </a:rPr>
              <a:t>-13355.4510958.917598.66</a:t>
            </a:r>
            <a:r>
              <a:rPr lang="zh-CN" altLang="en-US" sz="1100" b="0" i="0" u="none" strike="noStrike" cap="none" dirty="0">
                <a:solidFill>
                  <a:srgbClr val="000000"/>
                </a:solidFill>
                <a:effectLst/>
                <a:latin typeface="Arial"/>
                <a:ea typeface="Arial"/>
                <a:cs typeface="Arial"/>
                <a:sym typeface="Arial"/>
              </a:rPr>
              <a:t>现金和现金等价物</a:t>
            </a:r>
            <a:r>
              <a:rPr lang="en-US" altLang="zh-CN" sz="1100" b="0" i="0" u="none" strike="noStrike" cap="none" dirty="0">
                <a:solidFill>
                  <a:srgbClr val="000000"/>
                </a:solidFill>
                <a:effectLst/>
                <a:latin typeface="Arial"/>
                <a:ea typeface="Arial"/>
                <a:cs typeface="Arial"/>
                <a:sym typeface="Arial"/>
              </a:rPr>
              <a:t>54752.4412564.4119271.243964.62</a:t>
            </a:r>
            <a:r>
              <a:rPr lang="zh-CN" altLang="en-US" sz="1100" b="0" i="0" u="none" strike="noStrike" cap="none" dirty="0">
                <a:solidFill>
                  <a:srgbClr val="000000"/>
                </a:solidFill>
                <a:effectLst/>
                <a:latin typeface="Arial"/>
                <a:ea typeface="Arial"/>
                <a:cs typeface="Arial"/>
                <a:sym typeface="Arial"/>
              </a:rPr>
              <a:t>短期投资</a:t>
            </a:r>
            <a:r>
              <a:rPr lang="en-US" altLang="zh-CN" sz="1100" b="0" i="0" u="none" strike="noStrike" cap="none" dirty="0">
                <a:solidFill>
                  <a:srgbClr val="000000"/>
                </a:solidFill>
                <a:effectLst/>
                <a:latin typeface="Arial"/>
                <a:ea typeface="Arial"/>
                <a:cs typeface="Arial"/>
                <a:sym typeface="Arial"/>
              </a:rPr>
              <a:t>40772.7937986.438014.525513.22</a:t>
            </a:r>
            <a:r>
              <a:rPr lang="zh-CN" altLang="en-US" sz="1100" b="0" i="0" u="none" strike="noStrike" cap="none" dirty="0">
                <a:solidFill>
                  <a:srgbClr val="000000"/>
                </a:solidFill>
                <a:effectLst/>
                <a:latin typeface="Arial"/>
                <a:ea typeface="Arial"/>
                <a:cs typeface="Arial"/>
                <a:sym typeface="Arial"/>
              </a:rPr>
              <a:t>净应收款合计</a:t>
            </a:r>
            <a:r>
              <a:rPr lang="en-US" altLang="zh-CN" sz="1100" b="0" i="0" u="none" strike="noStrike" cap="none" dirty="0">
                <a:solidFill>
                  <a:srgbClr val="000000"/>
                </a:solidFill>
                <a:effectLst/>
                <a:latin typeface="Arial"/>
                <a:ea typeface="Arial"/>
                <a:cs typeface="Arial"/>
                <a:sym typeface="Arial"/>
              </a:rPr>
              <a:t>19280.1138701.3136111.4224508.03</a:t>
            </a:r>
            <a:r>
              <a:rPr lang="zh-CN" altLang="en-US" sz="1100" b="0" i="0" u="none" strike="noStrike" cap="none" dirty="0">
                <a:solidFill>
                  <a:srgbClr val="000000"/>
                </a:solidFill>
                <a:effectLst/>
                <a:latin typeface="Arial"/>
                <a:ea typeface="Arial"/>
                <a:cs typeface="Arial"/>
                <a:sym typeface="Arial"/>
              </a:rPr>
              <a:t>净交易应收款合计</a:t>
            </a:r>
            <a:r>
              <a:rPr lang="en-US" altLang="zh-CN" sz="1100" b="0" i="0" u="none" strike="noStrike" cap="none" dirty="0">
                <a:solidFill>
                  <a:srgbClr val="000000"/>
                </a:solidFill>
                <a:effectLst/>
                <a:latin typeface="Arial"/>
                <a:ea typeface="Arial"/>
                <a:cs typeface="Arial"/>
                <a:sym typeface="Arial"/>
              </a:rPr>
              <a:t>10161.026948.575598.445469.51</a:t>
            </a:r>
            <a:r>
              <a:rPr lang="zh-CN" altLang="en-US" sz="1100" b="0" i="0" u="none" strike="noStrike" cap="none" dirty="0">
                <a:solidFill>
                  <a:srgbClr val="000000"/>
                </a:solidFill>
                <a:effectLst/>
                <a:latin typeface="Arial"/>
                <a:ea typeface="Arial"/>
                <a:cs typeface="Arial"/>
                <a:sym typeface="Arial"/>
              </a:rPr>
              <a:t>库存合计</a:t>
            </a:r>
            <a:r>
              <a:rPr lang="en-US" altLang="zh-CN" sz="1100" b="0" i="0" u="none" strike="noStrike" cap="none" dirty="0">
                <a:solidFill>
                  <a:srgbClr val="000000"/>
                </a:solidFill>
                <a:effectLst/>
                <a:latin typeface="Arial"/>
                <a:ea typeface="Arial"/>
                <a:cs typeface="Arial"/>
                <a:sym typeface="Arial"/>
              </a:rPr>
              <a:t>41670.7232979.5329948.116647.21</a:t>
            </a:r>
            <a:r>
              <a:rPr lang="zh-CN" altLang="en-US" sz="1100" b="0" i="0" u="none" strike="noStrike" cap="none" dirty="0">
                <a:solidFill>
                  <a:srgbClr val="000000"/>
                </a:solidFill>
                <a:effectLst/>
                <a:latin typeface="Arial"/>
                <a:ea typeface="Arial"/>
                <a:cs typeface="Arial"/>
                <a:sym typeface="Arial"/>
              </a:rPr>
              <a:t>预付费用</a:t>
            </a:r>
            <a:r>
              <a:rPr lang="en-US" altLang="zh-CN" sz="1100" b="0" i="0" u="none" strike="noStrike" cap="none" dirty="0">
                <a:solidFill>
                  <a:srgbClr val="000000"/>
                </a:solidFill>
                <a:effectLst/>
                <a:latin typeface="Arial"/>
                <a:ea typeface="Arial"/>
                <a:cs typeface="Arial"/>
                <a:sym typeface="Arial"/>
              </a:rPr>
              <a:t>16181.52413.69228.2195.59</a:t>
            </a:r>
            <a:r>
              <a:rPr lang="zh-CN" altLang="en-US" sz="1100" b="0" i="0" u="none" strike="noStrike" cap="none" dirty="0">
                <a:solidFill>
                  <a:srgbClr val="000000"/>
                </a:solidFill>
                <a:effectLst/>
                <a:latin typeface="Arial"/>
                <a:ea typeface="Arial"/>
                <a:cs typeface="Arial"/>
                <a:sym typeface="Arial"/>
              </a:rPr>
              <a:t>其他流动资产合计</a:t>
            </a:r>
            <a:r>
              <a:rPr lang="en-US" altLang="zh-CN" sz="1100" b="0" i="0" u="none" strike="noStrike" cap="none" dirty="0">
                <a:solidFill>
                  <a:srgbClr val="000000"/>
                </a:solidFill>
                <a:effectLst/>
                <a:latin typeface="Arial"/>
                <a:ea typeface="Arial"/>
                <a:cs typeface="Arial"/>
                <a:sym typeface="Arial"/>
              </a:rPr>
              <a:t>3625.261538.271480.182711.12</a:t>
            </a:r>
          </a:p>
          <a:p>
            <a:pPr fontAlgn="ctr"/>
            <a:r>
              <a:rPr lang="zh-CN" altLang="en-US" sz="1100" b="1" i="0" u="none" strike="noStrike" cap="none" dirty="0">
                <a:solidFill>
                  <a:srgbClr val="000000"/>
                </a:solidFill>
                <a:effectLst/>
                <a:latin typeface="Arial"/>
                <a:ea typeface="Arial"/>
                <a:cs typeface="Arial"/>
                <a:sym typeface="Arial"/>
              </a:rPr>
              <a:t>总资产</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设备净总额</a:t>
            </a:r>
            <a:r>
              <a:rPr lang="en-US" altLang="zh-CN" sz="1100" b="0" i="0" u="none" strike="noStrike" cap="none" dirty="0">
                <a:solidFill>
                  <a:srgbClr val="000000"/>
                </a:solidFill>
                <a:effectLst/>
                <a:latin typeface="Arial"/>
                <a:ea typeface="Arial"/>
                <a:cs typeface="Arial"/>
                <a:sym typeface="Arial"/>
              </a:rPr>
              <a:t>6305.666992.335068.051730.87</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设备总额</a:t>
            </a:r>
            <a:r>
              <a:rPr lang="en-US" altLang="zh-CN" sz="1100" b="0" i="0" u="none" strike="noStrike" cap="none" dirty="0">
                <a:solidFill>
                  <a:srgbClr val="000000"/>
                </a:solidFill>
                <a:effectLst/>
                <a:latin typeface="Arial"/>
                <a:ea typeface="Arial"/>
                <a:cs typeface="Arial"/>
                <a:sym typeface="Arial"/>
              </a:rPr>
              <a:t>-7949.145783.82241.68</a:t>
            </a:r>
            <a:r>
              <a:rPr lang="zh-CN" altLang="en-US" sz="1100" b="0" i="0" u="none" strike="noStrike" cap="none" dirty="0">
                <a:solidFill>
                  <a:srgbClr val="000000"/>
                </a:solidFill>
                <a:effectLst/>
                <a:latin typeface="Arial"/>
                <a:ea typeface="Arial"/>
                <a:cs typeface="Arial"/>
                <a:sym typeface="Arial"/>
              </a:rPr>
              <a:t>累计折旧合计</a:t>
            </a:r>
            <a:r>
              <a:rPr lang="en-US" altLang="zh-CN" sz="1100" b="0" i="0" u="none" strike="noStrike" cap="none" dirty="0">
                <a:solidFill>
                  <a:srgbClr val="000000"/>
                </a:solidFill>
                <a:effectLst/>
                <a:latin typeface="Arial"/>
                <a:ea typeface="Arial"/>
                <a:cs typeface="Arial"/>
                <a:sym typeface="Arial"/>
              </a:rPr>
              <a:t>--956.8-715.75-510.8</a:t>
            </a:r>
            <a:r>
              <a:rPr lang="zh-CN" altLang="en-US" sz="1100" b="0" i="0" u="none" strike="noStrike" cap="none" dirty="0">
                <a:solidFill>
                  <a:srgbClr val="000000"/>
                </a:solidFill>
                <a:effectLst/>
                <a:latin typeface="Arial"/>
                <a:ea typeface="Arial"/>
                <a:cs typeface="Arial"/>
                <a:sym typeface="Arial"/>
              </a:rPr>
              <a:t>商誉净额</a:t>
            </a:r>
            <a:r>
              <a:rPr lang="en-US" altLang="zh-CN" sz="1100" b="0" i="0" u="none" strike="noStrike" cap="none" dirty="0">
                <a:solidFill>
                  <a:srgbClr val="000000"/>
                </a:solidFill>
                <a:effectLst/>
                <a:latin typeface="Arial"/>
                <a:ea typeface="Arial"/>
                <a:cs typeface="Arial"/>
                <a:sym typeface="Arial"/>
              </a:rPr>
              <a:t>-248.17282.09248.17</a:t>
            </a:r>
            <a:r>
              <a:rPr lang="zh-CN" altLang="en-US" sz="1100" b="0" i="0" u="none" strike="noStrike" cap="none" dirty="0">
                <a:solidFill>
                  <a:srgbClr val="000000"/>
                </a:solidFill>
                <a:effectLst/>
                <a:latin typeface="Arial"/>
                <a:ea typeface="Arial"/>
                <a:cs typeface="Arial"/>
                <a:sym typeface="Arial"/>
              </a:rPr>
              <a:t>无形资产净额</a:t>
            </a:r>
            <a:r>
              <a:rPr lang="en-US" altLang="zh-CN" sz="1100" b="0" i="0" u="none" strike="noStrike" cap="none" dirty="0">
                <a:solidFill>
                  <a:srgbClr val="000000"/>
                </a:solidFill>
                <a:effectLst/>
                <a:latin typeface="Arial"/>
                <a:ea typeface="Arial"/>
                <a:cs typeface="Arial"/>
                <a:sym typeface="Arial"/>
              </a:rPr>
              <a:t>4265.621423.841779.12026.18</a:t>
            </a:r>
            <a:r>
              <a:rPr lang="zh-CN" altLang="en-US" sz="1100" b="0" i="0" u="none" strike="noStrike" cap="none" dirty="0">
                <a:solidFill>
                  <a:srgbClr val="000000"/>
                </a:solidFill>
                <a:effectLst/>
                <a:latin typeface="Arial"/>
                <a:ea typeface="Arial"/>
                <a:cs typeface="Arial"/>
                <a:sym typeface="Arial"/>
              </a:rPr>
              <a:t>长期投资</a:t>
            </a:r>
            <a:r>
              <a:rPr lang="en-US" altLang="zh-CN" sz="1100" b="0" i="0" u="none" strike="noStrike" cap="none" dirty="0">
                <a:solidFill>
                  <a:srgbClr val="000000"/>
                </a:solidFill>
                <a:effectLst/>
                <a:latin typeface="Arial"/>
                <a:ea typeface="Arial"/>
                <a:cs typeface="Arial"/>
                <a:sym typeface="Arial"/>
              </a:rPr>
              <a:t>57838.7929979.8727275.4520567.78</a:t>
            </a:r>
            <a:r>
              <a:rPr lang="zh-CN" altLang="en-US" sz="1100" b="0" i="0" u="none" strike="noStrike" cap="none" dirty="0">
                <a:solidFill>
                  <a:srgbClr val="000000"/>
                </a:solidFill>
                <a:effectLst/>
                <a:latin typeface="Arial"/>
                <a:ea typeface="Arial"/>
                <a:cs typeface="Arial"/>
                <a:sym typeface="Arial"/>
              </a:rPr>
              <a:t>长期应收票据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其他长期资产合计</a:t>
            </a:r>
            <a:r>
              <a:rPr lang="en-US" altLang="zh-CN" sz="1100" b="0" i="0" u="none" strike="noStrike" cap="none" dirty="0">
                <a:solidFill>
                  <a:srgbClr val="000000"/>
                </a:solidFill>
                <a:effectLst/>
                <a:latin typeface="Arial"/>
                <a:ea typeface="Arial"/>
                <a:cs typeface="Arial"/>
                <a:sym typeface="Arial"/>
              </a:rPr>
              <a:t>8986.927445.924810.74158.3</a:t>
            </a:r>
            <a:r>
              <a:rPr lang="zh-CN" altLang="en-US" sz="1100" b="0" i="0" u="none" strike="noStrike" cap="none" dirty="0">
                <a:solidFill>
                  <a:srgbClr val="000000"/>
                </a:solidFill>
                <a:effectLst/>
                <a:latin typeface="Arial"/>
                <a:ea typeface="Arial"/>
                <a:cs typeface="Arial"/>
                <a:sym typeface="Arial"/>
              </a:rPr>
              <a:t>其他资产合计</a:t>
            </a:r>
            <a:r>
              <a:rPr lang="en-US" altLang="zh-CN" sz="1100" b="0" i="0" u="none" strike="noStrike" cap="none" dirty="0">
                <a:solidFill>
                  <a:srgbClr val="000000"/>
                </a:solidFill>
                <a:effectLst/>
                <a:latin typeface="Arial"/>
                <a:ea typeface="Arial"/>
                <a:cs typeface="Arial"/>
                <a:sym typeface="Arial"/>
              </a:rPr>
              <a:t>----</a:t>
            </a:r>
          </a:p>
          <a:p>
            <a:pPr fontAlgn="ctr"/>
            <a:r>
              <a:rPr lang="zh-CN" altLang="en-US" sz="1100" b="1" i="0" u="none" strike="noStrike" cap="none" dirty="0">
                <a:solidFill>
                  <a:srgbClr val="000000"/>
                </a:solidFill>
                <a:effectLst/>
                <a:latin typeface="Arial"/>
                <a:ea typeface="Arial"/>
                <a:cs typeface="Arial"/>
                <a:sym typeface="Arial"/>
              </a:rPr>
              <a:t>总流动负债</a:t>
            </a:r>
            <a:r>
              <a:rPr lang="en-US" altLang="zh-CN" sz="1100" b="0" i="0" u="none" strike="noStrike" cap="none" dirty="0">
                <a:solidFill>
                  <a:srgbClr val="000000"/>
                </a:solidFill>
                <a:effectLst/>
                <a:latin typeface="Arial"/>
                <a:ea typeface="Arial"/>
                <a:cs typeface="Arial"/>
                <a:sym typeface="Arial"/>
              </a:rPr>
              <a:t>107926.9392180.7161940.1647132.67</a:t>
            </a:r>
            <a:r>
              <a:rPr lang="zh-CN" altLang="en-US" sz="1100" b="0" i="0" u="none" strike="noStrike" cap="none" dirty="0">
                <a:solidFill>
                  <a:srgbClr val="000000"/>
                </a:solidFill>
                <a:effectLst/>
                <a:latin typeface="Arial"/>
                <a:ea typeface="Arial"/>
                <a:cs typeface="Arial"/>
                <a:sym typeface="Arial"/>
              </a:rPr>
              <a:t>应付账款</a:t>
            </a:r>
            <a:r>
              <a:rPr lang="en-US" altLang="zh-CN" sz="1100" b="0" i="0" u="none" strike="noStrike" cap="none" dirty="0">
                <a:solidFill>
                  <a:srgbClr val="000000"/>
                </a:solidFill>
                <a:effectLst/>
                <a:latin typeface="Arial"/>
                <a:ea typeface="Arial"/>
                <a:cs typeface="Arial"/>
                <a:sym typeface="Arial"/>
              </a:rPr>
              <a:t>72198.8659527.9446287.2734003.33</a:t>
            </a:r>
            <a:r>
              <a:rPr lang="zh-CN" altLang="en-US" sz="1100" b="0" i="0" u="none" strike="noStrike" cap="none" dirty="0">
                <a:solidFill>
                  <a:srgbClr val="000000"/>
                </a:solidFill>
                <a:effectLst/>
                <a:latin typeface="Arial"/>
                <a:ea typeface="Arial"/>
                <a:cs typeface="Arial"/>
                <a:sym typeface="Arial"/>
              </a:rPr>
              <a:t>应付</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应计费用</a:t>
            </a:r>
            <a:r>
              <a:rPr lang="en-US" altLang="zh-CN" sz="1100" b="0" i="0" u="none" strike="noStrike" cap="none" dirty="0">
                <a:solidFill>
                  <a:srgbClr val="000000"/>
                </a:solidFill>
                <a:effectLst/>
                <a:latin typeface="Arial"/>
                <a:ea typeface="Arial"/>
                <a:cs typeface="Arial"/>
                <a:sym typeface="Arial"/>
              </a:rPr>
              <a:t>-3596.532040.181597.28</a:t>
            </a:r>
            <a:r>
              <a:rPr lang="zh-CN" altLang="en-US" sz="1100" b="0" i="0" u="none" strike="noStrike" cap="none" dirty="0">
                <a:solidFill>
                  <a:srgbClr val="000000"/>
                </a:solidFill>
                <a:effectLst/>
                <a:latin typeface="Arial"/>
                <a:ea typeface="Arial"/>
                <a:cs typeface="Arial"/>
                <a:sym typeface="Arial"/>
              </a:rPr>
              <a:t>应付票据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短期债务</a:t>
            </a:r>
            <a:r>
              <a:rPr lang="en-US" altLang="zh-CN" sz="1100" b="0" i="0" u="none" strike="noStrike" cap="none" dirty="0">
                <a:solidFill>
                  <a:srgbClr val="000000"/>
                </a:solidFill>
                <a:effectLst/>
                <a:latin typeface="Arial"/>
                <a:ea typeface="Arial"/>
                <a:cs typeface="Arial"/>
                <a:sym typeface="Arial"/>
              </a:rPr>
              <a:t>460.261796.7-780.74</a:t>
            </a:r>
            <a:r>
              <a:rPr lang="zh-CN" altLang="en-US" sz="1100" b="0" i="0" u="none" strike="noStrike" cap="none" dirty="0">
                <a:solidFill>
                  <a:srgbClr val="000000"/>
                </a:solidFill>
                <a:effectLst/>
                <a:latin typeface="Arial"/>
                <a:ea typeface="Arial"/>
                <a:cs typeface="Arial"/>
                <a:sym typeface="Arial"/>
              </a:rPr>
              <a:t>长期负债当前应收部分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资本租赁</a:t>
            </a:r>
            <a:r>
              <a:rPr lang="en-US" altLang="zh-CN" sz="1100" b="0" i="0" u="none" strike="noStrike" cap="none" dirty="0">
                <a:solidFill>
                  <a:srgbClr val="000000"/>
                </a:solidFill>
                <a:effectLst/>
                <a:latin typeface="Arial"/>
                <a:ea typeface="Arial"/>
                <a:cs typeface="Arial"/>
                <a:sym typeface="Arial"/>
              </a:rPr>
              <a:t>6501.6811439.33075.192821.4</a:t>
            </a:r>
            <a:r>
              <a:rPr lang="zh-CN" altLang="en-US" sz="1100" b="0" i="0" u="none" strike="noStrike" cap="none" dirty="0">
                <a:solidFill>
                  <a:srgbClr val="000000"/>
                </a:solidFill>
                <a:effectLst/>
                <a:latin typeface="Arial"/>
                <a:ea typeface="Arial"/>
                <a:cs typeface="Arial"/>
                <a:sym typeface="Arial"/>
              </a:rPr>
              <a:t>其他流动负债合计</a:t>
            </a:r>
            <a:r>
              <a:rPr lang="en-US" altLang="zh-CN" sz="1100" b="0" i="0" u="none" strike="noStrike" cap="none" dirty="0">
                <a:solidFill>
                  <a:srgbClr val="000000"/>
                </a:solidFill>
                <a:effectLst/>
                <a:latin typeface="Arial"/>
                <a:ea typeface="Arial"/>
                <a:cs typeface="Arial"/>
                <a:sym typeface="Arial"/>
              </a:rPr>
              <a:t>28766.1315820.2410537.517929.92</a:t>
            </a:r>
          </a:p>
          <a:p>
            <a:pPr fontAlgn="ctr"/>
            <a:r>
              <a:rPr lang="zh-CN" altLang="en-US" sz="1100" b="1" i="0" u="none" strike="noStrike" cap="none" dirty="0">
                <a:solidFill>
                  <a:srgbClr val="000000"/>
                </a:solidFill>
                <a:effectLst/>
                <a:latin typeface="Arial"/>
                <a:ea typeface="Arial"/>
                <a:cs typeface="Arial"/>
                <a:sym typeface="Arial"/>
              </a:rPr>
              <a:t>总负债</a:t>
            </a:r>
            <a:r>
              <a:rPr lang="en-US" altLang="zh-CN" sz="1100" b="0" i="0" u="none" strike="noStrike" cap="none" dirty="0">
                <a:solidFill>
                  <a:srgbClr val="000000"/>
                </a:solidFill>
                <a:effectLst/>
                <a:latin typeface="Arial"/>
                <a:ea typeface="Arial"/>
                <a:cs typeface="Arial"/>
                <a:sym typeface="Arial"/>
              </a:rPr>
              <a:t>129988.13102298.6373904.96217142.12</a:t>
            </a:r>
            <a:r>
              <a:rPr lang="zh-CN" altLang="en-US" sz="1100" b="0" i="0" u="none" strike="noStrike" cap="none" dirty="0">
                <a:solidFill>
                  <a:srgbClr val="000000"/>
                </a:solidFill>
                <a:effectLst/>
                <a:latin typeface="Arial"/>
                <a:ea typeface="Arial"/>
                <a:cs typeface="Arial"/>
                <a:sym typeface="Arial"/>
              </a:rPr>
              <a:t>长期债务合计</a:t>
            </a:r>
            <a:r>
              <a:rPr lang="en-US" altLang="zh-CN" sz="1100" b="0" i="0" u="none" strike="noStrike" cap="none" dirty="0">
                <a:solidFill>
                  <a:srgbClr val="000000"/>
                </a:solidFill>
                <a:effectLst/>
                <a:latin typeface="Arial"/>
                <a:ea typeface="Arial"/>
                <a:cs typeface="Arial"/>
                <a:sym typeface="Arial"/>
              </a:rPr>
              <a:t>10634.815347.667856.14168702.52</a:t>
            </a:r>
            <a:r>
              <a:rPr lang="zh-CN" altLang="en-US" sz="1100" b="0" i="0" u="none" strike="noStrike" cap="none" dirty="0">
                <a:solidFill>
                  <a:srgbClr val="000000"/>
                </a:solidFill>
                <a:effectLst/>
                <a:latin typeface="Arial"/>
                <a:ea typeface="Arial"/>
                <a:cs typeface="Arial"/>
                <a:sym typeface="Arial"/>
              </a:rPr>
              <a:t>长期债务</a:t>
            </a:r>
            <a:r>
              <a:rPr lang="en-US" altLang="zh-CN" sz="1100" b="0" i="0" u="none" strike="noStrike" cap="none" dirty="0">
                <a:solidFill>
                  <a:srgbClr val="000000"/>
                </a:solidFill>
                <a:effectLst/>
                <a:latin typeface="Arial"/>
                <a:ea typeface="Arial"/>
                <a:cs typeface="Arial"/>
                <a:sym typeface="Arial"/>
              </a:rPr>
              <a:t>10634.814786.867856.14168702.52</a:t>
            </a:r>
            <a:r>
              <a:rPr lang="zh-CN" altLang="en-US" sz="1100" b="0" i="0" u="none" strike="noStrike" cap="none" dirty="0">
                <a:solidFill>
                  <a:srgbClr val="000000"/>
                </a:solidFill>
                <a:effectLst/>
                <a:latin typeface="Arial"/>
                <a:ea typeface="Arial"/>
                <a:cs typeface="Arial"/>
                <a:sym typeface="Arial"/>
              </a:rPr>
              <a:t>资本租赁债务</a:t>
            </a:r>
            <a:r>
              <a:rPr lang="en-US" altLang="zh-CN" sz="1100" b="0" i="0" u="none" strike="noStrike" cap="none" dirty="0">
                <a:solidFill>
                  <a:srgbClr val="000000"/>
                </a:solidFill>
                <a:effectLst/>
                <a:latin typeface="Arial"/>
                <a:ea typeface="Arial"/>
                <a:cs typeface="Arial"/>
                <a:sym typeface="Arial"/>
              </a:rPr>
              <a:t>-560.8--</a:t>
            </a:r>
            <a:r>
              <a:rPr lang="zh-CN" altLang="en-US" sz="1100" b="0" i="0" u="none" strike="noStrike" cap="none" dirty="0">
                <a:solidFill>
                  <a:srgbClr val="000000"/>
                </a:solidFill>
                <a:effectLst/>
                <a:latin typeface="Arial"/>
                <a:ea typeface="Arial"/>
                <a:cs typeface="Arial"/>
                <a:sym typeface="Arial"/>
              </a:rPr>
              <a:t>递延所得税</a:t>
            </a:r>
            <a:r>
              <a:rPr lang="en-US" altLang="zh-CN" sz="1100" b="0" i="0" u="none" strike="noStrike" cap="none" dirty="0">
                <a:solidFill>
                  <a:srgbClr val="000000"/>
                </a:solidFill>
                <a:effectLst/>
                <a:latin typeface="Arial"/>
                <a:ea typeface="Arial"/>
                <a:cs typeface="Arial"/>
                <a:sym typeface="Arial"/>
              </a:rPr>
              <a:t>300.56579.9777.641018.65</a:t>
            </a:r>
            <a:r>
              <a:rPr lang="zh-CN" altLang="en-US" sz="1100" b="0" i="0" u="none" strike="noStrike" cap="none" dirty="0">
                <a:solidFill>
                  <a:srgbClr val="000000"/>
                </a:solidFill>
                <a:effectLst/>
                <a:latin typeface="Arial"/>
                <a:ea typeface="Arial"/>
                <a:cs typeface="Arial"/>
                <a:sym typeface="Arial"/>
              </a:rPr>
              <a:t>少数股东权益</a:t>
            </a:r>
            <a:r>
              <a:rPr lang="en-US" altLang="zh-CN" sz="1100" b="0" i="0" u="none" strike="noStrike" cap="none" dirty="0">
                <a:solidFill>
                  <a:srgbClr val="000000"/>
                </a:solidFill>
                <a:effectLst/>
                <a:latin typeface="Arial"/>
                <a:ea typeface="Arial"/>
                <a:cs typeface="Arial"/>
                <a:sym typeface="Arial"/>
              </a:rPr>
              <a:t>321.82327.1-72.8661.67</a:t>
            </a:r>
            <a:r>
              <a:rPr lang="zh-CN" altLang="en-US" sz="1100" b="0" i="0" u="none" strike="noStrike" cap="none" dirty="0">
                <a:solidFill>
                  <a:srgbClr val="000000"/>
                </a:solidFill>
                <a:effectLst/>
                <a:latin typeface="Arial"/>
                <a:ea typeface="Arial"/>
                <a:cs typeface="Arial"/>
                <a:sym typeface="Arial"/>
              </a:rPr>
              <a:t>其他负债合计</a:t>
            </a:r>
            <a:r>
              <a:rPr lang="en-US" altLang="zh-CN" sz="1100" b="0" i="0" u="none" strike="noStrike" cap="none" dirty="0">
                <a:solidFill>
                  <a:srgbClr val="000000"/>
                </a:solidFill>
                <a:effectLst/>
                <a:latin typeface="Arial"/>
                <a:ea typeface="Arial"/>
                <a:cs typeface="Arial"/>
                <a:sym typeface="Arial"/>
              </a:rPr>
              <a:t>10804.023863.263403.88226.62</a:t>
            </a:r>
          </a:p>
          <a:p>
            <a:pPr fontAlgn="ctr"/>
            <a:r>
              <a:rPr lang="zh-CN" altLang="en-US" sz="1100" b="1" i="0" u="none" strike="noStrike" cap="none" dirty="0">
                <a:solidFill>
                  <a:srgbClr val="000000"/>
                </a:solidFill>
                <a:effectLst/>
                <a:latin typeface="Arial"/>
                <a:ea typeface="Arial"/>
                <a:cs typeface="Arial"/>
                <a:sym typeface="Arial"/>
              </a:rPr>
              <a:t>总权益</a:t>
            </a:r>
            <a:r>
              <a:rPr lang="en-US" altLang="zh-CN" sz="1100" b="0" i="0" u="none" strike="noStrike" cap="none" dirty="0">
                <a:solidFill>
                  <a:srgbClr val="000000"/>
                </a:solidFill>
                <a:effectLst/>
                <a:latin typeface="Arial"/>
                <a:ea typeface="Arial"/>
                <a:cs typeface="Arial"/>
                <a:sym typeface="Arial"/>
              </a:rPr>
              <a:t>123691.781330.5771322.99-127272.36</a:t>
            </a:r>
            <a:r>
              <a:rPr lang="zh-CN" altLang="en-US" sz="1100" b="0" i="0" u="none" strike="noStrike" cap="none" dirty="0">
                <a:solidFill>
                  <a:srgbClr val="000000"/>
                </a:solidFill>
                <a:effectLst/>
                <a:latin typeface="Arial"/>
                <a:ea typeface="Arial"/>
                <a:cs typeface="Arial"/>
                <a:sym typeface="Arial"/>
              </a:rPr>
              <a:t>可赎回优先股合计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不可赎回优先股净额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普通股合计</a:t>
            </a:r>
            <a:r>
              <a:rPr lang="en-US" altLang="zh-CN" sz="1100" b="0" i="0" u="none" strike="noStrike" cap="none" dirty="0">
                <a:solidFill>
                  <a:srgbClr val="000000"/>
                </a:solidFill>
                <a:effectLst/>
                <a:latin typeface="Arial"/>
                <a:ea typeface="Arial"/>
                <a:cs typeface="Arial"/>
                <a:sym typeface="Arial"/>
              </a:rPr>
              <a:t>0.410.390.380.15</a:t>
            </a:r>
            <a:r>
              <a:rPr lang="zh-CN" altLang="en-US" sz="1100" b="0" i="0" u="none" strike="noStrike" cap="none" dirty="0">
                <a:solidFill>
                  <a:srgbClr val="000000"/>
                </a:solidFill>
                <a:effectLst/>
                <a:latin typeface="Arial"/>
                <a:ea typeface="Arial"/>
                <a:cs typeface="Arial"/>
                <a:sym typeface="Arial"/>
              </a:rPr>
              <a:t>资本公积</a:t>
            </a:r>
            <a:r>
              <a:rPr lang="en-US" altLang="zh-CN" sz="1100" b="0" i="0" u="none" strike="noStrike" cap="none" dirty="0">
                <a:solidFill>
                  <a:srgbClr val="000000"/>
                </a:solidFill>
                <a:effectLst/>
                <a:latin typeface="Arial"/>
                <a:ea typeface="Arial"/>
                <a:cs typeface="Arial"/>
                <a:sym typeface="Arial"/>
              </a:rPr>
              <a:t>-43578.8443851.28742.76</a:t>
            </a:r>
            <a:r>
              <a:rPr lang="zh-CN" altLang="en-US" sz="1100" b="0" i="0" u="none" strike="noStrike" cap="none" dirty="0">
                <a:solidFill>
                  <a:srgbClr val="000000"/>
                </a:solidFill>
                <a:effectLst/>
                <a:latin typeface="Arial"/>
                <a:ea typeface="Arial"/>
                <a:cs typeface="Arial"/>
                <a:sym typeface="Arial"/>
              </a:rPr>
              <a:t>保留盈余（累计亏损）</a:t>
            </a:r>
            <a:r>
              <a:rPr lang="en-US" altLang="zh-CN" sz="1100" b="0" i="0" u="none" strike="noStrike" cap="none" dirty="0">
                <a:solidFill>
                  <a:srgbClr val="000000"/>
                </a:solidFill>
                <a:effectLst/>
                <a:latin typeface="Arial"/>
                <a:ea typeface="Arial"/>
                <a:cs typeface="Arial"/>
                <a:sym typeface="Arial"/>
              </a:rPr>
              <a:t>123691.2938341.2627427.88-124235.33</a:t>
            </a:r>
            <a:r>
              <a:rPr lang="zh-CN" altLang="en-US" sz="1100" b="0" i="0" u="none" strike="noStrike" cap="none" dirty="0">
                <a:solidFill>
                  <a:srgbClr val="000000"/>
                </a:solidFill>
                <a:effectLst/>
                <a:latin typeface="Arial"/>
                <a:ea typeface="Arial"/>
                <a:cs typeface="Arial"/>
                <a:sym typeface="Arial"/>
              </a:rPr>
              <a:t>普通库存股</a:t>
            </a:r>
            <a:r>
              <a:rPr lang="en-US" altLang="zh-CN" sz="1100" b="0" i="0" u="none" strike="noStrike" cap="none" dirty="0">
                <a:solidFill>
                  <a:srgbClr val="000000"/>
                </a:solidFill>
                <a:effectLst/>
                <a:latin typeface="Arial"/>
                <a:ea typeface="Arial"/>
                <a:cs typeface="Arial"/>
                <a:sym typeface="Arial"/>
              </a:rPr>
              <a:t>--1052.82--</a:t>
            </a:r>
            <a:r>
              <a:rPr lang="zh-CN" altLang="en-US" sz="1100" b="0" i="0" u="none" strike="noStrike" cap="none" dirty="0">
                <a:solidFill>
                  <a:srgbClr val="000000"/>
                </a:solidFill>
                <a:effectLst/>
                <a:latin typeface="Arial"/>
                <a:ea typeface="Arial"/>
                <a:cs typeface="Arial"/>
                <a:sym typeface="Arial"/>
              </a:rPr>
              <a:t>员工持股计划债务担保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未实现收益（亏损）</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其他权益合计</a:t>
            </a:r>
            <a:r>
              <a:rPr lang="en-US" altLang="zh-CN" sz="1100" b="0" i="0" u="none" strike="noStrike" cap="none" dirty="0">
                <a:solidFill>
                  <a:srgbClr val="000000"/>
                </a:solidFill>
                <a:effectLst/>
                <a:latin typeface="Arial"/>
                <a:ea typeface="Arial"/>
                <a:cs typeface="Arial"/>
                <a:sym typeface="Arial"/>
              </a:rPr>
              <a:t>-462.9143.44-3779.94</a:t>
            </a:r>
          </a:p>
          <a:p>
            <a:r>
              <a:rPr lang="zh-CN" altLang="en-US" sz="1100" b="1" i="0" u="none" strike="noStrike" cap="none" dirty="0">
                <a:solidFill>
                  <a:srgbClr val="000000"/>
                </a:solidFill>
                <a:effectLst/>
                <a:latin typeface="Arial"/>
                <a:ea typeface="Arial"/>
                <a:cs typeface="Arial"/>
                <a:sym typeface="Arial"/>
              </a:rPr>
              <a:t>负债及股东权益总计</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1" i="0" u="none" strike="noStrike" cap="none" dirty="0">
                <a:solidFill>
                  <a:srgbClr val="000000"/>
                </a:solidFill>
                <a:effectLst/>
                <a:latin typeface="Arial"/>
                <a:ea typeface="Arial"/>
                <a:cs typeface="Arial"/>
                <a:sym typeface="Arial"/>
              </a:rPr>
              <a:t>已发行普通股合计</a:t>
            </a:r>
            <a:r>
              <a:rPr lang="en-US" altLang="zh-CN" sz="1100" b="0" i="0" u="none" strike="noStrike" cap="none" dirty="0">
                <a:solidFill>
                  <a:srgbClr val="000000"/>
                </a:solidFill>
                <a:effectLst/>
                <a:latin typeface="Arial"/>
                <a:ea typeface="Arial"/>
                <a:cs typeface="Arial"/>
                <a:sym typeface="Arial"/>
              </a:rPr>
              <a:t>25187.3123977.1523626.4220941.69</a:t>
            </a:r>
            <a:r>
              <a:rPr lang="zh-CN" altLang="en-US" sz="1100" b="1" i="0" u="none" strike="noStrike" cap="none" dirty="0">
                <a:solidFill>
                  <a:srgbClr val="000000"/>
                </a:solidFill>
                <a:effectLst/>
                <a:latin typeface="Arial"/>
                <a:ea typeface="Arial"/>
                <a:cs typeface="Arial"/>
                <a:sym typeface="Arial"/>
              </a:rPr>
              <a:t>已发行优先股合计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截止</a:t>
            </a:r>
            <a:r>
              <a:rPr lang="en-US" altLang="zh-CN" sz="1100" b="0" i="0" u="none" strike="noStrike" cap="none" dirty="0">
                <a:solidFill>
                  <a:srgbClr val="000000"/>
                </a:solidFill>
                <a:effectLst/>
                <a:latin typeface="Arial"/>
                <a:ea typeface="Arial"/>
                <a:cs typeface="Arial"/>
                <a:sym typeface="Arial"/>
              </a:rPr>
              <a:t>:</a:t>
            </a:r>
            <a:r>
              <a:rPr lang="en-US" altLang="zh-CN" sz="1100" b="1" i="0" u="none" strike="noStrike" cap="none" dirty="0">
                <a:solidFill>
                  <a:srgbClr val="000000"/>
                </a:solidFill>
                <a:effectLst/>
                <a:latin typeface="Arial"/>
                <a:ea typeface="Arial"/>
                <a:cs typeface="Arial"/>
                <a:sym typeface="Arial"/>
              </a:rPr>
              <a:t>2020</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2019</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2018</a:t>
            </a:r>
            <a:r>
              <a:rPr lang="en-US" altLang="zh-CN" sz="1100" b="0" i="0" u="none" strike="noStrike" cap="none" dirty="0">
                <a:solidFill>
                  <a:srgbClr val="000000"/>
                </a:solidFill>
                <a:effectLst/>
                <a:latin typeface="Arial"/>
                <a:ea typeface="Arial"/>
                <a:cs typeface="Arial"/>
                <a:sym typeface="Arial"/>
              </a:rPr>
              <a:t>31/12</a:t>
            </a:r>
          </a:p>
          <a:p>
            <a:r>
              <a:rPr lang="en-US" altLang="zh-CN" sz="1100" b="1" i="0" u="none" strike="noStrike" cap="none" dirty="0">
                <a:solidFill>
                  <a:srgbClr val="000000"/>
                </a:solidFill>
                <a:effectLst/>
                <a:latin typeface="Arial"/>
                <a:ea typeface="Arial"/>
                <a:cs typeface="Arial"/>
                <a:sym typeface="Arial"/>
              </a:rPr>
              <a:t>2017</a:t>
            </a:r>
            <a:r>
              <a:rPr lang="en-US" altLang="zh-CN" sz="1100" b="0" i="0" u="none" strike="noStrike" cap="none" dirty="0">
                <a:solidFill>
                  <a:srgbClr val="000000"/>
                </a:solidFill>
                <a:effectLst/>
                <a:latin typeface="Arial"/>
                <a:ea typeface="Arial"/>
                <a:cs typeface="Arial"/>
                <a:sym typeface="Arial"/>
              </a:rPr>
              <a:t>31/12</a:t>
            </a:r>
          </a:p>
          <a:p>
            <a:pPr fontAlgn="ctr"/>
            <a:r>
              <a:rPr lang="zh-CN" altLang="en-US" sz="1100" b="1" i="0" u="none" strike="noStrike" cap="none" dirty="0">
                <a:solidFill>
                  <a:srgbClr val="000000"/>
                </a:solidFill>
                <a:effectLst/>
                <a:latin typeface="Arial"/>
                <a:ea typeface="Arial"/>
                <a:cs typeface="Arial"/>
                <a:sym typeface="Arial"/>
              </a:rPr>
              <a:t>流动资产合计</a:t>
            </a:r>
            <a:r>
              <a:rPr lang="en-US" altLang="zh-CN" sz="1100" b="0" i="0" u="none" strike="noStrike" cap="none" dirty="0">
                <a:solidFill>
                  <a:srgbClr val="000000"/>
                </a:solidFill>
                <a:effectLst/>
                <a:latin typeface="Arial"/>
                <a:ea typeface="Arial"/>
                <a:cs typeface="Arial"/>
                <a:sym typeface="Arial"/>
              </a:rPr>
              <a:t>176282.83137539.09106012.5661138.46</a:t>
            </a:r>
            <a:r>
              <a:rPr lang="zh-CN" altLang="en-US" sz="1100" b="0" i="0" u="none" strike="noStrike" cap="none" dirty="0">
                <a:solidFill>
                  <a:srgbClr val="000000"/>
                </a:solidFill>
                <a:effectLst/>
                <a:latin typeface="Arial"/>
                <a:ea typeface="Arial"/>
                <a:cs typeface="Arial"/>
                <a:sym typeface="Arial"/>
              </a:rPr>
              <a:t>现金和短期投资</a:t>
            </a:r>
            <a:r>
              <a:rPr lang="en-US" altLang="zh-CN" sz="1100" b="0" i="0" u="none" strike="noStrike" cap="none" dirty="0">
                <a:solidFill>
                  <a:srgbClr val="000000"/>
                </a:solidFill>
                <a:effectLst/>
                <a:latin typeface="Arial"/>
                <a:ea typeface="Arial"/>
                <a:cs typeface="Arial"/>
                <a:sym typeface="Arial"/>
              </a:rPr>
              <a:t>95525.2363906.2938244.6617076.5</a:t>
            </a:r>
            <a:r>
              <a:rPr lang="zh-CN" altLang="en-US" sz="1100" b="0" i="0" u="none" strike="noStrike" cap="none" dirty="0">
                <a:solidFill>
                  <a:srgbClr val="000000"/>
                </a:solidFill>
                <a:effectLst/>
                <a:latin typeface="Arial"/>
                <a:ea typeface="Arial"/>
                <a:cs typeface="Arial"/>
                <a:sym typeface="Arial"/>
              </a:rPr>
              <a:t>现金</a:t>
            </a:r>
            <a:r>
              <a:rPr lang="en-US" altLang="zh-CN" sz="1100" b="0" i="0" u="none" strike="noStrike" cap="none" dirty="0">
                <a:solidFill>
                  <a:srgbClr val="000000"/>
                </a:solidFill>
                <a:effectLst/>
                <a:latin typeface="Arial"/>
                <a:ea typeface="Arial"/>
                <a:cs typeface="Arial"/>
                <a:sym typeface="Arial"/>
              </a:rPr>
              <a:t>-13355.4510958.917598.66</a:t>
            </a:r>
            <a:r>
              <a:rPr lang="zh-CN" altLang="en-US" sz="1100" b="0" i="0" u="none" strike="noStrike" cap="none" dirty="0">
                <a:solidFill>
                  <a:srgbClr val="000000"/>
                </a:solidFill>
                <a:effectLst/>
                <a:latin typeface="Arial"/>
                <a:ea typeface="Arial"/>
                <a:cs typeface="Arial"/>
                <a:sym typeface="Arial"/>
              </a:rPr>
              <a:t>现金和现金等价物</a:t>
            </a:r>
            <a:r>
              <a:rPr lang="en-US" altLang="zh-CN" sz="1100" b="0" i="0" u="none" strike="noStrike" cap="none" dirty="0">
                <a:solidFill>
                  <a:srgbClr val="000000"/>
                </a:solidFill>
                <a:effectLst/>
                <a:latin typeface="Arial"/>
                <a:ea typeface="Arial"/>
                <a:cs typeface="Arial"/>
                <a:sym typeface="Arial"/>
              </a:rPr>
              <a:t>54752.4412564.4119271.243964.62</a:t>
            </a:r>
            <a:r>
              <a:rPr lang="zh-CN" altLang="en-US" sz="1100" b="0" i="0" u="none" strike="noStrike" cap="none" dirty="0">
                <a:solidFill>
                  <a:srgbClr val="000000"/>
                </a:solidFill>
                <a:effectLst/>
                <a:latin typeface="Arial"/>
                <a:ea typeface="Arial"/>
                <a:cs typeface="Arial"/>
                <a:sym typeface="Arial"/>
              </a:rPr>
              <a:t>短期投资</a:t>
            </a:r>
            <a:r>
              <a:rPr lang="en-US" altLang="zh-CN" sz="1100" b="0" i="0" u="none" strike="noStrike" cap="none" dirty="0">
                <a:solidFill>
                  <a:srgbClr val="000000"/>
                </a:solidFill>
                <a:effectLst/>
                <a:latin typeface="Arial"/>
                <a:ea typeface="Arial"/>
                <a:cs typeface="Arial"/>
                <a:sym typeface="Arial"/>
              </a:rPr>
              <a:t>40772.7937986.438014.525513.22</a:t>
            </a:r>
            <a:r>
              <a:rPr lang="zh-CN" altLang="en-US" sz="1100" b="0" i="0" u="none" strike="noStrike" cap="none" dirty="0">
                <a:solidFill>
                  <a:srgbClr val="000000"/>
                </a:solidFill>
                <a:effectLst/>
                <a:latin typeface="Arial"/>
                <a:ea typeface="Arial"/>
                <a:cs typeface="Arial"/>
                <a:sym typeface="Arial"/>
              </a:rPr>
              <a:t>净应收款合计</a:t>
            </a:r>
            <a:r>
              <a:rPr lang="en-US" altLang="zh-CN" sz="1100" b="0" i="0" u="none" strike="noStrike" cap="none" dirty="0">
                <a:solidFill>
                  <a:srgbClr val="000000"/>
                </a:solidFill>
                <a:effectLst/>
                <a:latin typeface="Arial"/>
                <a:ea typeface="Arial"/>
                <a:cs typeface="Arial"/>
                <a:sym typeface="Arial"/>
              </a:rPr>
              <a:t>19280.1138701.3136111.4224508.03</a:t>
            </a:r>
            <a:r>
              <a:rPr lang="zh-CN" altLang="en-US" sz="1100" b="0" i="0" u="none" strike="noStrike" cap="none" dirty="0">
                <a:solidFill>
                  <a:srgbClr val="000000"/>
                </a:solidFill>
                <a:effectLst/>
                <a:latin typeface="Arial"/>
                <a:ea typeface="Arial"/>
                <a:cs typeface="Arial"/>
                <a:sym typeface="Arial"/>
              </a:rPr>
              <a:t>净交易应收款合计</a:t>
            </a:r>
            <a:r>
              <a:rPr lang="en-US" altLang="zh-CN" sz="1100" b="0" i="0" u="none" strike="noStrike" cap="none" dirty="0">
                <a:solidFill>
                  <a:srgbClr val="000000"/>
                </a:solidFill>
                <a:effectLst/>
                <a:latin typeface="Arial"/>
                <a:ea typeface="Arial"/>
                <a:cs typeface="Arial"/>
                <a:sym typeface="Arial"/>
              </a:rPr>
              <a:t>10161.026948.575598.445469.51</a:t>
            </a:r>
            <a:r>
              <a:rPr lang="zh-CN" altLang="en-US" sz="1100" b="0" i="0" u="none" strike="noStrike" cap="none" dirty="0">
                <a:solidFill>
                  <a:srgbClr val="000000"/>
                </a:solidFill>
                <a:effectLst/>
                <a:latin typeface="Arial"/>
                <a:ea typeface="Arial"/>
                <a:cs typeface="Arial"/>
                <a:sym typeface="Arial"/>
              </a:rPr>
              <a:t>库存合计</a:t>
            </a:r>
            <a:r>
              <a:rPr lang="en-US" altLang="zh-CN" sz="1100" b="0" i="0" u="none" strike="noStrike" cap="none" dirty="0">
                <a:solidFill>
                  <a:srgbClr val="000000"/>
                </a:solidFill>
                <a:effectLst/>
                <a:latin typeface="Arial"/>
                <a:ea typeface="Arial"/>
                <a:cs typeface="Arial"/>
                <a:sym typeface="Arial"/>
              </a:rPr>
              <a:t>41670.7232979.5329948.116647.21</a:t>
            </a:r>
            <a:r>
              <a:rPr lang="zh-CN" altLang="en-US" sz="1100" b="0" i="0" u="none" strike="noStrike" cap="none" dirty="0">
                <a:solidFill>
                  <a:srgbClr val="000000"/>
                </a:solidFill>
                <a:effectLst/>
                <a:latin typeface="Arial"/>
                <a:ea typeface="Arial"/>
                <a:cs typeface="Arial"/>
                <a:sym typeface="Arial"/>
              </a:rPr>
              <a:t>预付费用</a:t>
            </a:r>
            <a:r>
              <a:rPr lang="en-US" altLang="zh-CN" sz="1100" b="0" i="0" u="none" strike="noStrike" cap="none" dirty="0">
                <a:solidFill>
                  <a:srgbClr val="000000"/>
                </a:solidFill>
                <a:effectLst/>
                <a:latin typeface="Arial"/>
                <a:ea typeface="Arial"/>
                <a:cs typeface="Arial"/>
                <a:sym typeface="Arial"/>
              </a:rPr>
              <a:t>16181.52413.69228.2195.59</a:t>
            </a:r>
            <a:r>
              <a:rPr lang="zh-CN" altLang="en-US" sz="1100" b="0" i="0" u="none" strike="noStrike" cap="none" dirty="0">
                <a:solidFill>
                  <a:srgbClr val="000000"/>
                </a:solidFill>
                <a:effectLst/>
                <a:latin typeface="Arial"/>
                <a:ea typeface="Arial"/>
                <a:cs typeface="Arial"/>
                <a:sym typeface="Arial"/>
              </a:rPr>
              <a:t>其他流动资产合计</a:t>
            </a:r>
            <a:r>
              <a:rPr lang="en-US" altLang="zh-CN" sz="1100" b="0" i="0" u="none" strike="noStrike" cap="none" dirty="0">
                <a:solidFill>
                  <a:srgbClr val="000000"/>
                </a:solidFill>
                <a:effectLst/>
                <a:latin typeface="Arial"/>
                <a:ea typeface="Arial"/>
                <a:cs typeface="Arial"/>
                <a:sym typeface="Arial"/>
              </a:rPr>
              <a:t>3625.261538.271480.182711.12</a:t>
            </a:r>
          </a:p>
          <a:p>
            <a:pPr fontAlgn="ctr"/>
            <a:r>
              <a:rPr lang="zh-CN" altLang="en-US" sz="1100" b="1" i="0" u="none" strike="noStrike" cap="none" dirty="0">
                <a:solidFill>
                  <a:srgbClr val="000000"/>
                </a:solidFill>
                <a:effectLst/>
                <a:latin typeface="Arial"/>
                <a:ea typeface="Arial"/>
                <a:cs typeface="Arial"/>
                <a:sym typeface="Arial"/>
              </a:rPr>
              <a:t>总资产</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设备净总额</a:t>
            </a:r>
            <a:r>
              <a:rPr lang="en-US" altLang="zh-CN" sz="1100" b="0" i="0" u="none" strike="noStrike" cap="none" dirty="0">
                <a:solidFill>
                  <a:srgbClr val="000000"/>
                </a:solidFill>
                <a:effectLst/>
                <a:latin typeface="Arial"/>
                <a:ea typeface="Arial"/>
                <a:cs typeface="Arial"/>
                <a:sym typeface="Arial"/>
              </a:rPr>
              <a:t>6305.666992.335068.051730.87</a:t>
            </a:r>
            <a:r>
              <a:rPr lang="zh-CN" altLang="en-US" sz="1100" b="0" i="0" u="none" strike="noStrike" cap="none" dirty="0">
                <a:solidFill>
                  <a:srgbClr val="000000"/>
                </a:solidFill>
                <a:effectLst/>
                <a:latin typeface="Arial"/>
                <a:ea typeface="Arial"/>
                <a:cs typeface="Arial"/>
                <a:sym typeface="Arial"/>
              </a:rPr>
              <a:t>物业</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厂房</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设备总额</a:t>
            </a:r>
            <a:r>
              <a:rPr lang="en-US" altLang="zh-CN" sz="1100" b="0" i="0" u="none" strike="noStrike" cap="none" dirty="0">
                <a:solidFill>
                  <a:srgbClr val="000000"/>
                </a:solidFill>
                <a:effectLst/>
                <a:latin typeface="Arial"/>
                <a:ea typeface="Arial"/>
                <a:cs typeface="Arial"/>
                <a:sym typeface="Arial"/>
              </a:rPr>
              <a:t>-7949.145783.82241.68</a:t>
            </a:r>
            <a:r>
              <a:rPr lang="zh-CN" altLang="en-US" sz="1100" b="0" i="0" u="none" strike="noStrike" cap="none" dirty="0">
                <a:solidFill>
                  <a:srgbClr val="000000"/>
                </a:solidFill>
                <a:effectLst/>
                <a:latin typeface="Arial"/>
                <a:ea typeface="Arial"/>
                <a:cs typeface="Arial"/>
                <a:sym typeface="Arial"/>
              </a:rPr>
              <a:t>累计折旧合计</a:t>
            </a:r>
            <a:r>
              <a:rPr lang="en-US" altLang="zh-CN" sz="1100" b="0" i="0" u="none" strike="noStrike" cap="none" dirty="0">
                <a:solidFill>
                  <a:srgbClr val="000000"/>
                </a:solidFill>
                <a:effectLst/>
                <a:latin typeface="Arial"/>
                <a:ea typeface="Arial"/>
                <a:cs typeface="Arial"/>
                <a:sym typeface="Arial"/>
              </a:rPr>
              <a:t>--956.8-715.75-510.8</a:t>
            </a:r>
            <a:r>
              <a:rPr lang="zh-CN" altLang="en-US" sz="1100" b="0" i="0" u="none" strike="noStrike" cap="none" dirty="0">
                <a:solidFill>
                  <a:srgbClr val="000000"/>
                </a:solidFill>
                <a:effectLst/>
                <a:latin typeface="Arial"/>
                <a:ea typeface="Arial"/>
                <a:cs typeface="Arial"/>
                <a:sym typeface="Arial"/>
              </a:rPr>
              <a:t>商誉净额</a:t>
            </a:r>
            <a:r>
              <a:rPr lang="en-US" altLang="zh-CN" sz="1100" b="0" i="0" u="none" strike="noStrike" cap="none" dirty="0">
                <a:solidFill>
                  <a:srgbClr val="000000"/>
                </a:solidFill>
                <a:effectLst/>
                <a:latin typeface="Arial"/>
                <a:ea typeface="Arial"/>
                <a:cs typeface="Arial"/>
                <a:sym typeface="Arial"/>
              </a:rPr>
              <a:t>-248.17282.09248.17</a:t>
            </a:r>
            <a:r>
              <a:rPr lang="zh-CN" altLang="en-US" sz="1100" b="0" i="0" u="none" strike="noStrike" cap="none" dirty="0">
                <a:solidFill>
                  <a:srgbClr val="000000"/>
                </a:solidFill>
                <a:effectLst/>
                <a:latin typeface="Arial"/>
                <a:ea typeface="Arial"/>
                <a:cs typeface="Arial"/>
                <a:sym typeface="Arial"/>
              </a:rPr>
              <a:t>无形资产净额</a:t>
            </a:r>
            <a:r>
              <a:rPr lang="en-US" altLang="zh-CN" sz="1100" b="0" i="0" u="none" strike="noStrike" cap="none" dirty="0">
                <a:solidFill>
                  <a:srgbClr val="000000"/>
                </a:solidFill>
                <a:effectLst/>
                <a:latin typeface="Arial"/>
                <a:ea typeface="Arial"/>
                <a:cs typeface="Arial"/>
                <a:sym typeface="Arial"/>
              </a:rPr>
              <a:t>4265.621423.841779.12026.18</a:t>
            </a:r>
            <a:r>
              <a:rPr lang="zh-CN" altLang="en-US" sz="1100" b="0" i="0" u="none" strike="noStrike" cap="none" dirty="0">
                <a:solidFill>
                  <a:srgbClr val="000000"/>
                </a:solidFill>
                <a:effectLst/>
                <a:latin typeface="Arial"/>
                <a:ea typeface="Arial"/>
                <a:cs typeface="Arial"/>
                <a:sym typeface="Arial"/>
              </a:rPr>
              <a:t>长期投资</a:t>
            </a:r>
            <a:r>
              <a:rPr lang="en-US" altLang="zh-CN" sz="1100" b="0" i="0" u="none" strike="noStrike" cap="none" dirty="0">
                <a:solidFill>
                  <a:srgbClr val="000000"/>
                </a:solidFill>
                <a:effectLst/>
                <a:latin typeface="Arial"/>
                <a:ea typeface="Arial"/>
                <a:cs typeface="Arial"/>
                <a:sym typeface="Arial"/>
              </a:rPr>
              <a:t>57838.7929979.8727275.4520567.78</a:t>
            </a:r>
            <a:r>
              <a:rPr lang="zh-CN" altLang="en-US" sz="1100" b="0" i="0" u="none" strike="noStrike" cap="none" dirty="0">
                <a:solidFill>
                  <a:srgbClr val="000000"/>
                </a:solidFill>
                <a:effectLst/>
                <a:latin typeface="Arial"/>
                <a:ea typeface="Arial"/>
                <a:cs typeface="Arial"/>
                <a:sym typeface="Arial"/>
              </a:rPr>
              <a:t>长期应收票据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其他长期资产合计</a:t>
            </a:r>
            <a:r>
              <a:rPr lang="en-US" altLang="zh-CN" sz="1100" b="0" i="0" u="none" strike="noStrike" cap="none" dirty="0">
                <a:solidFill>
                  <a:srgbClr val="000000"/>
                </a:solidFill>
                <a:effectLst/>
                <a:latin typeface="Arial"/>
                <a:ea typeface="Arial"/>
                <a:cs typeface="Arial"/>
                <a:sym typeface="Arial"/>
              </a:rPr>
              <a:t>8986.927445.924810.74158.3</a:t>
            </a:r>
            <a:r>
              <a:rPr lang="zh-CN" altLang="en-US" sz="1100" b="0" i="0" u="none" strike="noStrike" cap="none" dirty="0">
                <a:solidFill>
                  <a:srgbClr val="000000"/>
                </a:solidFill>
                <a:effectLst/>
                <a:latin typeface="Arial"/>
                <a:ea typeface="Arial"/>
                <a:cs typeface="Arial"/>
                <a:sym typeface="Arial"/>
              </a:rPr>
              <a:t>其他资产合计</a:t>
            </a:r>
            <a:r>
              <a:rPr lang="en-US" altLang="zh-CN" sz="1100" b="0" i="0" u="none" strike="noStrike" cap="none" dirty="0">
                <a:solidFill>
                  <a:srgbClr val="000000"/>
                </a:solidFill>
                <a:effectLst/>
                <a:latin typeface="Arial"/>
                <a:ea typeface="Arial"/>
                <a:cs typeface="Arial"/>
                <a:sym typeface="Arial"/>
              </a:rPr>
              <a:t>----</a:t>
            </a:r>
          </a:p>
          <a:p>
            <a:pPr fontAlgn="ctr"/>
            <a:r>
              <a:rPr lang="zh-CN" altLang="en-US" sz="1100" b="1" i="0" u="none" strike="noStrike" cap="none" dirty="0">
                <a:solidFill>
                  <a:srgbClr val="000000"/>
                </a:solidFill>
                <a:effectLst/>
                <a:latin typeface="Arial"/>
                <a:ea typeface="Arial"/>
                <a:cs typeface="Arial"/>
                <a:sym typeface="Arial"/>
              </a:rPr>
              <a:t>总流动负债</a:t>
            </a:r>
            <a:r>
              <a:rPr lang="en-US" altLang="zh-CN" sz="1100" b="0" i="0" u="none" strike="noStrike" cap="none" dirty="0">
                <a:solidFill>
                  <a:srgbClr val="000000"/>
                </a:solidFill>
                <a:effectLst/>
                <a:latin typeface="Arial"/>
                <a:ea typeface="Arial"/>
                <a:cs typeface="Arial"/>
                <a:sym typeface="Arial"/>
              </a:rPr>
              <a:t>107926.9392180.7161940.1647132.67</a:t>
            </a:r>
            <a:r>
              <a:rPr lang="zh-CN" altLang="en-US" sz="1100" b="0" i="0" u="none" strike="noStrike" cap="none" dirty="0">
                <a:solidFill>
                  <a:srgbClr val="000000"/>
                </a:solidFill>
                <a:effectLst/>
                <a:latin typeface="Arial"/>
                <a:ea typeface="Arial"/>
                <a:cs typeface="Arial"/>
                <a:sym typeface="Arial"/>
              </a:rPr>
              <a:t>应付账款</a:t>
            </a:r>
            <a:r>
              <a:rPr lang="en-US" altLang="zh-CN" sz="1100" b="0" i="0" u="none" strike="noStrike" cap="none" dirty="0">
                <a:solidFill>
                  <a:srgbClr val="000000"/>
                </a:solidFill>
                <a:effectLst/>
                <a:latin typeface="Arial"/>
                <a:ea typeface="Arial"/>
                <a:cs typeface="Arial"/>
                <a:sym typeface="Arial"/>
              </a:rPr>
              <a:t>72198.8659527.9446287.2734003.33</a:t>
            </a:r>
            <a:r>
              <a:rPr lang="zh-CN" altLang="en-US" sz="1100" b="0" i="0" u="none" strike="noStrike" cap="none" dirty="0">
                <a:solidFill>
                  <a:srgbClr val="000000"/>
                </a:solidFill>
                <a:effectLst/>
                <a:latin typeface="Arial"/>
                <a:ea typeface="Arial"/>
                <a:cs typeface="Arial"/>
                <a:sym typeface="Arial"/>
              </a:rPr>
              <a:t>应付</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应计费用</a:t>
            </a:r>
            <a:r>
              <a:rPr lang="en-US" altLang="zh-CN" sz="1100" b="0" i="0" u="none" strike="noStrike" cap="none" dirty="0">
                <a:solidFill>
                  <a:srgbClr val="000000"/>
                </a:solidFill>
                <a:effectLst/>
                <a:latin typeface="Arial"/>
                <a:ea typeface="Arial"/>
                <a:cs typeface="Arial"/>
                <a:sym typeface="Arial"/>
              </a:rPr>
              <a:t>-3596.532040.181597.28</a:t>
            </a:r>
            <a:r>
              <a:rPr lang="zh-CN" altLang="en-US" sz="1100" b="0" i="0" u="none" strike="noStrike" cap="none" dirty="0">
                <a:solidFill>
                  <a:srgbClr val="000000"/>
                </a:solidFill>
                <a:effectLst/>
                <a:latin typeface="Arial"/>
                <a:ea typeface="Arial"/>
                <a:cs typeface="Arial"/>
                <a:sym typeface="Arial"/>
              </a:rPr>
              <a:t>应付票据</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短期债务</a:t>
            </a:r>
            <a:r>
              <a:rPr lang="en-US" altLang="zh-CN" sz="1100" b="0" i="0" u="none" strike="noStrike" cap="none" dirty="0">
                <a:solidFill>
                  <a:srgbClr val="000000"/>
                </a:solidFill>
                <a:effectLst/>
                <a:latin typeface="Arial"/>
                <a:ea typeface="Arial"/>
                <a:cs typeface="Arial"/>
                <a:sym typeface="Arial"/>
              </a:rPr>
              <a:t>460.261796.7-780.74</a:t>
            </a:r>
            <a:r>
              <a:rPr lang="zh-CN" altLang="en-US" sz="1100" b="0" i="0" u="none" strike="noStrike" cap="none" dirty="0">
                <a:solidFill>
                  <a:srgbClr val="000000"/>
                </a:solidFill>
                <a:effectLst/>
                <a:latin typeface="Arial"/>
                <a:ea typeface="Arial"/>
                <a:cs typeface="Arial"/>
                <a:sym typeface="Arial"/>
              </a:rPr>
              <a:t>长期负债当前应收部分</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资本租赁</a:t>
            </a:r>
            <a:r>
              <a:rPr lang="en-US" altLang="zh-CN" sz="1100" b="0" i="0" u="none" strike="noStrike" cap="none" dirty="0">
                <a:solidFill>
                  <a:srgbClr val="000000"/>
                </a:solidFill>
                <a:effectLst/>
                <a:latin typeface="Arial"/>
                <a:ea typeface="Arial"/>
                <a:cs typeface="Arial"/>
                <a:sym typeface="Arial"/>
              </a:rPr>
              <a:t>6501.6811439.33075.192821.4</a:t>
            </a:r>
            <a:r>
              <a:rPr lang="zh-CN" altLang="en-US" sz="1100" b="0" i="0" u="none" strike="noStrike" cap="none" dirty="0">
                <a:solidFill>
                  <a:srgbClr val="000000"/>
                </a:solidFill>
                <a:effectLst/>
                <a:latin typeface="Arial"/>
                <a:ea typeface="Arial"/>
                <a:cs typeface="Arial"/>
                <a:sym typeface="Arial"/>
              </a:rPr>
              <a:t>其他流动负债合计</a:t>
            </a:r>
            <a:r>
              <a:rPr lang="en-US" altLang="zh-CN" sz="1100" b="0" i="0" u="none" strike="noStrike" cap="none" dirty="0">
                <a:solidFill>
                  <a:srgbClr val="000000"/>
                </a:solidFill>
                <a:effectLst/>
                <a:latin typeface="Arial"/>
                <a:ea typeface="Arial"/>
                <a:cs typeface="Arial"/>
                <a:sym typeface="Arial"/>
              </a:rPr>
              <a:t>28766.1315820.2410537.517929.92</a:t>
            </a:r>
          </a:p>
          <a:p>
            <a:pPr fontAlgn="ctr"/>
            <a:r>
              <a:rPr lang="zh-CN" altLang="en-US" sz="1100" b="1" i="0" u="none" strike="noStrike" cap="none" dirty="0">
                <a:solidFill>
                  <a:srgbClr val="000000"/>
                </a:solidFill>
                <a:effectLst/>
                <a:latin typeface="Arial"/>
                <a:ea typeface="Arial"/>
                <a:cs typeface="Arial"/>
                <a:sym typeface="Arial"/>
              </a:rPr>
              <a:t>总负债</a:t>
            </a:r>
            <a:r>
              <a:rPr lang="en-US" altLang="zh-CN" sz="1100" b="0" i="0" u="none" strike="noStrike" cap="none" dirty="0">
                <a:solidFill>
                  <a:srgbClr val="000000"/>
                </a:solidFill>
                <a:effectLst/>
                <a:latin typeface="Arial"/>
                <a:ea typeface="Arial"/>
                <a:cs typeface="Arial"/>
                <a:sym typeface="Arial"/>
              </a:rPr>
              <a:t>129988.13102298.6373904.96217142.12</a:t>
            </a:r>
            <a:r>
              <a:rPr lang="zh-CN" altLang="en-US" sz="1100" b="0" i="0" u="none" strike="noStrike" cap="none" dirty="0">
                <a:solidFill>
                  <a:srgbClr val="000000"/>
                </a:solidFill>
                <a:effectLst/>
                <a:latin typeface="Arial"/>
                <a:ea typeface="Arial"/>
                <a:cs typeface="Arial"/>
                <a:sym typeface="Arial"/>
              </a:rPr>
              <a:t>长期债务合计</a:t>
            </a:r>
            <a:r>
              <a:rPr lang="en-US" altLang="zh-CN" sz="1100" b="0" i="0" u="none" strike="noStrike" cap="none" dirty="0">
                <a:solidFill>
                  <a:srgbClr val="000000"/>
                </a:solidFill>
                <a:effectLst/>
                <a:latin typeface="Arial"/>
                <a:ea typeface="Arial"/>
                <a:cs typeface="Arial"/>
                <a:sym typeface="Arial"/>
              </a:rPr>
              <a:t>10634.815347.667856.14168702.52</a:t>
            </a:r>
            <a:r>
              <a:rPr lang="zh-CN" altLang="en-US" sz="1100" b="0" i="0" u="none" strike="noStrike" cap="none" dirty="0">
                <a:solidFill>
                  <a:srgbClr val="000000"/>
                </a:solidFill>
                <a:effectLst/>
                <a:latin typeface="Arial"/>
                <a:ea typeface="Arial"/>
                <a:cs typeface="Arial"/>
                <a:sym typeface="Arial"/>
              </a:rPr>
              <a:t>长期债务</a:t>
            </a:r>
            <a:r>
              <a:rPr lang="en-US" altLang="zh-CN" sz="1100" b="0" i="0" u="none" strike="noStrike" cap="none" dirty="0">
                <a:solidFill>
                  <a:srgbClr val="000000"/>
                </a:solidFill>
                <a:effectLst/>
                <a:latin typeface="Arial"/>
                <a:ea typeface="Arial"/>
                <a:cs typeface="Arial"/>
                <a:sym typeface="Arial"/>
              </a:rPr>
              <a:t>10634.814786.867856.14168702.52</a:t>
            </a:r>
            <a:r>
              <a:rPr lang="zh-CN" altLang="en-US" sz="1100" b="0" i="0" u="none" strike="noStrike" cap="none" dirty="0">
                <a:solidFill>
                  <a:srgbClr val="000000"/>
                </a:solidFill>
                <a:effectLst/>
                <a:latin typeface="Arial"/>
                <a:ea typeface="Arial"/>
                <a:cs typeface="Arial"/>
                <a:sym typeface="Arial"/>
              </a:rPr>
              <a:t>资本租赁债务</a:t>
            </a:r>
            <a:r>
              <a:rPr lang="en-US" altLang="zh-CN" sz="1100" b="0" i="0" u="none" strike="noStrike" cap="none" dirty="0">
                <a:solidFill>
                  <a:srgbClr val="000000"/>
                </a:solidFill>
                <a:effectLst/>
                <a:latin typeface="Arial"/>
                <a:ea typeface="Arial"/>
                <a:cs typeface="Arial"/>
                <a:sym typeface="Arial"/>
              </a:rPr>
              <a:t>-560.8--</a:t>
            </a:r>
            <a:r>
              <a:rPr lang="zh-CN" altLang="en-US" sz="1100" b="0" i="0" u="none" strike="noStrike" cap="none" dirty="0">
                <a:solidFill>
                  <a:srgbClr val="000000"/>
                </a:solidFill>
                <a:effectLst/>
                <a:latin typeface="Arial"/>
                <a:ea typeface="Arial"/>
                <a:cs typeface="Arial"/>
                <a:sym typeface="Arial"/>
              </a:rPr>
              <a:t>递延所得税</a:t>
            </a:r>
            <a:r>
              <a:rPr lang="en-US" altLang="zh-CN" sz="1100" b="0" i="0" u="none" strike="noStrike" cap="none" dirty="0">
                <a:solidFill>
                  <a:srgbClr val="000000"/>
                </a:solidFill>
                <a:effectLst/>
                <a:latin typeface="Arial"/>
                <a:ea typeface="Arial"/>
                <a:cs typeface="Arial"/>
                <a:sym typeface="Arial"/>
              </a:rPr>
              <a:t>300.56579.9777.641018.65</a:t>
            </a:r>
            <a:r>
              <a:rPr lang="zh-CN" altLang="en-US" sz="1100" b="0" i="0" u="none" strike="noStrike" cap="none" dirty="0">
                <a:solidFill>
                  <a:srgbClr val="000000"/>
                </a:solidFill>
                <a:effectLst/>
                <a:latin typeface="Arial"/>
                <a:ea typeface="Arial"/>
                <a:cs typeface="Arial"/>
                <a:sym typeface="Arial"/>
              </a:rPr>
              <a:t>少数股东权益</a:t>
            </a:r>
            <a:r>
              <a:rPr lang="en-US" altLang="zh-CN" sz="1100" b="0" i="0" u="none" strike="noStrike" cap="none" dirty="0">
                <a:solidFill>
                  <a:srgbClr val="000000"/>
                </a:solidFill>
                <a:effectLst/>
                <a:latin typeface="Arial"/>
                <a:ea typeface="Arial"/>
                <a:cs typeface="Arial"/>
                <a:sym typeface="Arial"/>
              </a:rPr>
              <a:t>321.82327.1-72.8661.67</a:t>
            </a:r>
            <a:r>
              <a:rPr lang="zh-CN" altLang="en-US" sz="1100" b="0" i="0" u="none" strike="noStrike" cap="none" dirty="0">
                <a:solidFill>
                  <a:srgbClr val="000000"/>
                </a:solidFill>
                <a:effectLst/>
                <a:latin typeface="Arial"/>
                <a:ea typeface="Arial"/>
                <a:cs typeface="Arial"/>
                <a:sym typeface="Arial"/>
              </a:rPr>
              <a:t>其他负债合计</a:t>
            </a:r>
            <a:r>
              <a:rPr lang="en-US" altLang="zh-CN" sz="1100" b="0" i="0" u="none" strike="noStrike" cap="none" dirty="0">
                <a:solidFill>
                  <a:srgbClr val="000000"/>
                </a:solidFill>
                <a:effectLst/>
                <a:latin typeface="Arial"/>
                <a:ea typeface="Arial"/>
                <a:cs typeface="Arial"/>
                <a:sym typeface="Arial"/>
              </a:rPr>
              <a:t>10804.023863.263403.88226.62</a:t>
            </a:r>
          </a:p>
          <a:p>
            <a:pPr fontAlgn="ctr"/>
            <a:r>
              <a:rPr lang="zh-CN" altLang="en-US" sz="1100" b="1" i="0" u="none" strike="noStrike" cap="none" dirty="0">
                <a:solidFill>
                  <a:srgbClr val="000000"/>
                </a:solidFill>
                <a:effectLst/>
                <a:latin typeface="Arial"/>
                <a:ea typeface="Arial"/>
                <a:cs typeface="Arial"/>
                <a:sym typeface="Arial"/>
              </a:rPr>
              <a:t>总权益</a:t>
            </a:r>
            <a:r>
              <a:rPr lang="en-US" altLang="zh-CN" sz="1100" b="0" i="0" u="none" strike="noStrike" cap="none" dirty="0">
                <a:solidFill>
                  <a:srgbClr val="000000"/>
                </a:solidFill>
                <a:effectLst/>
                <a:latin typeface="Arial"/>
                <a:ea typeface="Arial"/>
                <a:cs typeface="Arial"/>
                <a:sym typeface="Arial"/>
              </a:rPr>
              <a:t>123691.781330.5771322.99-127272.36</a:t>
            </a:r>
            <a:r>
              <a:rPr lang="zh-CN" altLang="en-US" sz="1100" b="0" i="0" u="none" strike="noStrike" cap="none" dirty="0">
                <a:solidFill>
                  <a:srgbClr val="000000"/>
                </a:solidFill>
                <a:effectLst/>
                <a:latin typeface="Arial"/>
                <a:ea typeface="Arial"/>
                <a:cs typeface="Arial"/>
                <a:sym typeface="Arial"/>
              </a:rPr>
              <a:t>可赎回优先股合计</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不可赎回优先股净额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普通股合计</a:t>
            </a:r>
            <a:r>
              <a:rPr lang="en-US" altLang="zh-CN" sz="1100" b="0" i="0" u="none" strike="noStrike" cap="none" dirty="0">
                <a:solidFill>
                  <a:srgbClr val="000000"/>
                </a:solidFill>
                <a:effectLst/>
                <a:latin typeface="Arial"/>
                <a:ea typeface="Arial"/>
                <a:cs typeface="Arial"/>
                <a:sym typeface="Arial"/>
              </a:rPr>
              <a:t>0.410.390.380.15</a:t>
            </a:r>
            <a:r>
              <a:rPr lang="zh-CN" altLang="en-US" sz="1100" b="0" i="0" u="none" strike="noStrike" cap="none" dirty="0">
                <a:solidFill>
                  <a:srgbClr val="000000"/>
                </a:solidFill>
                <a:effectLst/>
                <a:latin typeface="Arial"/>
                <a:ea typeface="Arial"/>
                <a:cs typeface="Arial"/>
                <a:sym typeface="Arial"/>
              </a:rPr>
              <a:t>资本公积</a:t>
            </a:r>
            <a:r>
              <a:rPr lang="en-US" altLang="zh-CN" sz="1100" b="0" i="0" u="none" strike="noStrike" cap="none" dirty="0">
                <a:solidFill>
                  <a:srgbClr val="000000"/>
                </a:solidFill>
                <a:effectLst/>
                <a:latin typeface="Arial"/>
                <a:ea typeface="Arial"/>
                <a:cs typeface="Arial"/>
                <a:sym typeface="Arial"/>
              </a:rPr>
              <a:t>-43578.8443851.28742.76</a:t>
            </a:r>
            <a:r>
              <a:rPr lang="zh-CN" altLang="en-US" sz="1100" b="0" i="0" u="none" strike="noStrike" cap="none" dirty="0">
                <a:solidFill>
                  <a:srgbClr val="000000"/>
                </a:solidFill>
                <a:effectLst/>
                <a:latin typeface="Arial"/>
                <a:ea typeface="Arial"/>
                <a:cs typeface="Arial"/>
                <a:sym typeface="Arial"/>
              </a:rPr>
              <a:t>保留盈余（累计亏损）</a:t>
            </a:r>
            <a:r>
              <a:rPr lang="en-US" altLang="zh-CN" sz="1100" b="0" i="0" u="none" strike="noStrike" cap="none" dirty="0">
                <a:solidFill>
                  <a:srgbClr val="000000"/>
                </a:solidFill>
                <a:effectLst/>
                <a:latin typeface="Arial"/>
                <a:ea typeface="Arial"/>
                <a:cs typeface="Arial"/>
                <a:sym typeface="Arial"/>
              </a:rPr>
              <a:t>123691.2938341.2627427.88-124235.33</a:t>
            </a:r>
            <a:r>
              <a:rPr lang="zh-CN" altLang="en-US" sz="1100" b="0" i="0" u="none" strike="noStrike" cap="none" dirty="0">
                <a:solidFill>
                  <a:srgbClr val="000000"/>
                </a:solidFill>
                <a:effectLst/>
                <a:latin typeface="Arial"/>
                <a:ea typeface="Arial"/>
                <a:cs typeface="Arial"/>
                <a:sym typeface="Arial"/>
              </a:rPr>
              <a:t>普通库存股</a:t>
            </a:r>
            <a:r>
              <a:rPr lang="en-US" altLang="zh-CN" sz="1100" b="0" i="0" u="none" strike="noStrike" cap="none" dirty="0">
                <a:solidFill>
                  <a:srgbClr val="000000"/>
                </a:solidFill>
                <a:effectLst/>
                <a:latin typeface="Arial"/>
                <a:ea typeface="Arial"/>
                <a:cs typeface="Arial"/>
                <a:sym typeface="Arial"/>
              </a:rPr>
              <a:t>--1052.82--</a:t>
            </a:r>
            <a:r>
              <a:rPr lang="zh-CN" altLang="en-US" sz="1100" b="0" i="0" u="none" strike="noStrike" cap="none" dirty="0">
                <a:solidFill>
                  <a:srgbClr val="000000"/>
                </a:solidFill>
                <a:effectLst/>
                <a:latin typeface="Arial"/>
                <a:ea typeface="Arial"/>
                <a:cs typeface="Arial"/>
                <a:sym typeface="Arial"/>
              </a:rPr>
              <a:t>员工持股计划债务担保</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未实现收益（亏损）</a:t>
            </a:r>
            <a:r>
              <a:rPr lang="en-US" altLang="zh-CN" sz="1100" b="0" i="0" u="none" strike="noStrike" cap="none" dirty="0">
                <a:solidFill>
                  <a:srgbClr val="000000"/>
                </a:solidFill>
                <a:effectLst/>
                <a:latin typeface="Arial"/>
                <a:ea typeface="Arial"/>
                <a:cs typeface="Arial"/>
                <a:sym typeface="Arial"/>
              </a:rPr>
              <a:t>----</a:t>
            </a:r>
            <a:r>
              <a:rPr lang="zh-CN" altLang="en-US" sz="1100" b="0" i="0" u="none" strike="noStrike" cap="none" dirty="0">
                <a:solidFill>
                  <a:srgbClr val="000000"/>
                </a:solidFill>
                <a:effectLst/>
                <a:latin typeface="Arial"/>
                <a:ea typeface="Arial"/>
                <a:cs typeface="Arial"/>
                <a:sym typeface="Arial"/>
              </a:rPr>
              <a:t>其他权益合计</a:t>
            </a:r>
            <a:r>
              <a:rPr lang="en-US" altLang="zh-CN" sz="1100" b="0" i="0" u="none" strike="noStrike" cap="none" dirty="0">
                <a:solidFill>
                  <a:srgbClr val="000000"/>
                </a:solidFill>
                <a:effectLst/>
                <a:latin typeface="Arial"/>
                <a:ea typeface="Arial"/>
                <a:cs typeface="Arial"/>
                <a:sym typeface="Arial"/>
              </a:rPr>
              <a:t>-462.9143.44-3779.94</a:t>
            </a:r>
          </a:p>
          <a:p>
            <a:r>
              <a:rPr lang="zh-CN" altLang="en-US" sz="1100" b="1" i="0" u="none" strike="noStrike" cap="none" dirty="0">
                <a:solidFill>
                  <a:srgbClr val="000000"/>
                </a:solidFill>
                <a:effectLst/>
                <a:latin typeface="Arial"/>
                <a:ea typeface="Arial"/>
                <a:cs typeface="Arial"/>
                <a:sym typeface="Arial"/>
              </a:rPr>
              <a:t>负债及股东权益总计</a:t>
            </a:r>
            <a:r>
              <a:rPr lang="en-US" altLang="zh-CN" sz="1100" b="0" i="0" u="none" strike="noStrike" cap="none" dirty="0">
                <a:solidFill>
                  <a:srgbClr val="000000"/>
                </a:solidFill>
                <a:effectLst/>
                <a:latin typeface="Arial"/>
                <a:ea typeface="Arial"/>
                <a:cs typeface="Arial"/>
                <a:sym typeface="Arial"/>
              </a:rPr>
              <a:t>253679.82183629.21145227.9589869.76</a:t>
            </a:r>
            <a:r>
              <a:rPr lang="zh-CN" altLang="en-US" sz="1100" b="1" i="0" u="none" strike="noStrike" cap="none" dirty="0">
                <a:solidFill>
                  <a:srgbClr val="000000"/>
                </a:solidFill>
                <a:effectLst/>
                <a:latin typeface="Arial"/>
                <a:ea typeface="Arial"/>
                <a:cs typeface="Arial"/>
                <a:sym typeface="Arial"/>
              </a:rPr>
              <a:t>已发行普通股合计</a:t>
            </a:r>
            <a:r>
              <a:rPr lang="en-US" altLang="zh-CN" sz="1100" b="0" i="0" u="none" strike="noStrike" cap="none" dirty="0">
                <a:solidFill>
                  <a:srgbClr val="000000"/>
                </a:solidFill>
                <a:effectLst/>
                <a:latin typeface="Arial"/>
                <a:ea typeface="Arial"/>
                <a:cs typeface="Arial"/>
                <a:sym typeface="Arial"/>
              </a:rPr>
              <a:t>25187.3123977.1523626.4220941.69</a:t>
            </a:r>
            <a:r>
              <a:rPr lang="zh-CN" altLang="en-US" sz="1100" b="1" i="0" u="none" strike="noStrike" cap="none" dirty="0">
                <a:solidFill>
                  <a:srgbClr val="000000"/>
                </a:solidFill>
                <a:effectLst/>
                <a:latin typeface="Arial"/>
                <a:ea typeface="Arial"/>
                <a:cs typeface="Arial"/>
                <a:sym typeface="Arial"/>
              </a:rPr>
              <a:t>已发行优先股合计</a:t>
            </a:r>
            <a:r>
              <a:rPr lang="en-US" altLang="zh-CN"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3829605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gbd4afe119d_0_5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2" name="Google Shape;1312;gbd4afe119d_0_5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bd4afe119d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bd4afe119d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a63fda8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ba63fda8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ba63fda8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ba63fda8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246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348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4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bd4afe119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bd4afe119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558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1511925" y="-490200"/>
            <a:ext cx="3366000" cy="750600"/>
            <a:chOff x="708950" y="-197625"/>
            <a:chExt cx="3366000" cy="750600"/>
          </a:xfrm>
        </p:grpSpPr>
        <p:grpSp>
          <p:nvGrpSpPr>
            <p:cNvPr id="10" name="Google Shape;10;p2"/>
            <p:cNvGrpSpPr/>
            <p:nvPr/>
          </p:nvGrpSpPr>
          <p:grpSpPr>
            <a:xfrm>
              <a:off x="708950" y="-197625"/>
              <a:ext cx="3366000" cy="750600"/>
              <a:chOff x="2532375" y="2321825"/>
              <a:chExt cx="3366000" cy="750600"/>
            </a:xfrm>
          </p:grpSpPr>
          <p:sp>
            <p:nvSpPr>
              <p:cNvPr id="11" name="Google Shape;1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14" name="Google Shape;1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15" name="Google Shape;15;p2"/>
          <p:cNvGrpSpPr/>
          <p:nvPr/>
        </p:nvGrpSpPr>
        <p:grpSpPr>
          <a:xfrm>
            <a:off x="825750" y="-53600"/>
            <a:ext cx="3366000" cy="750600"/>
            <a:chOff x="708950" y="-197625"/>
            <a:chExt cx="3366000" cy="750600"/>
          </a:xfrm>
        </p:grpSpPr>
        <p:grpSp>
          <p:nvGrpSpPr>
            <p:cNvPr id="16" name="Google Shape;16;p2"/>
            <p:cNvGrpSpPr/>
            <p:nvPr/>
          </p:nvGrpSpPr>
          <p:grpSpPr>
            <a:xfrm>
              <a:off x="708950" y="-197625"/>
              <a:ext cx="3366000" cy="750600"/>
              <a:chOff x="2532375" y="2321825"/>
              <a:chExt cx="3366000" cy="750600"/>
            </a:xfrm>
          </p:grpSpPr>
          <p:sp>
            <p:nvSpPr>
              <p:cNvPr id="17" name="Google Shape;17;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20" name="Google Shape;20;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21" name="Google Shape;21;p2"/>
          <p:cNvGrpSpPr/>
          <p:nvPr/>
        </p:nvGrpSpPr>
        <p:grpSpPr>
          <a:xfrm>
            <a:off x="139575" y="383000"/>
            <a:ext cx="3366000" cy="750600"/>
            <a:chOff x="708950" y="-197625"/>
            <a:chExt cx="3366000" cy="750600"/>
          </a:xfrm>
        </p:grpSpPr>
        <p:grpSp>
          <p:nvGrpSpPr>
            <p:cNvPr id="22" name="Google Shape;22;p2"/>
            <p:cNvGrpSpPr/>
            <p:nvPr/>
          </p:nvGrpSpPr>
          <p:grpSpPr>
            <a:xfrm>
              <a:off x="708950" y="-197625"/>
              <a:ext cx="3366000" cy="750600"/>
              <a:chOff x="2532375" y="2321825"/>
              <a:chExt cx="3366000" cy="750600"/>
            </a:xfrm>
          </p:grpSpPr>
          <p:sp>
            <p:nvSpPr>
              <p:cNvPr id="23" name="Google Shape;23;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26" name="Google Shape;26;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27" name="Google Shape;27;p2"/>
          <p:cNvGrpSpPr/>
          <p:nvPr/>
        </p:nvGrpSpPr>
        <p:grpSpPr>
          <a:xfrm>
            <a:off x="6268775" y="3438050"/>
            <a:ext cx="3366000" cy="750600"/>
            <a:chOff x="708950" y="-197625"/>
            <a:chExt cx="3366000" cy="750600"/>
          </a:xfrm>
        </p:grpSpPr>
        <p:grpSp>
          <p:nvGrpSpPr>
            <p:cNvPr id="28" name="Google Shape;28;p2"/>
            <p:cNvGrpSpPr/>
            <p:nvPr/>
          </p:nvGrpSpPr>
          <p:grpSpPr>
            <a:xfrm>
              <a:off x="708950" y="-197625"/>
              <a:ext cx="3366000" cy="750600"/>
              <a:chOff x="2532375" y="2321825"/>
              <a:chExt cx="3366000" cy="750600"/>
            </a:xfrm>
          </p:grpSpPr>
          <p:sp>
            <p:nvSpPr>
              <p:cNvPr id="29" name="Google Shape;29;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32" name="Google Shape;32;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3" name="Google Shape;33;p2"/>
          <p:cNvGrpSpPr/>
          <p:nvPr/>
        </p:nvGrpSpPr>
        <p:grpSpPr>
          <a:xfrm>
            <a:off x="5582600" y="3874650"/>
            <a:ext cx="3366000" cy="750600"/>
            <a:chOff x="708950" y="-197625"/>
            <a:chExt cx="3366000" cy="750600"/>
          </a:xfrm>
        </p:grpSpPr>
        <p:grpSp>
          <p:nvGrpSpPr>
            <p:cNvPr id="34" name="Google Shape;34;p2"/>
            <p:cNvGrpSpPr/>
            <p:nvPr/>
          </p:nvGrpSpPr>
          <p:grpSpPr>
            <a:xfrm>
              <a:off x="708950" y="-197625"/>
              <a:ext cx="3366000" cy="750600"/>
              <a:chOff x="2532375" y="2321825"/>
              <a:chExt cx="3366000" cy="750600"/>
            </a:xfrm>
          </p:grpSpPr>
          <p:sp>
            <p:nvSpPr>
              <p:cNvPr id="35" name="Google Shape;35;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8" name="Google Shape;38;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9" name="Google Shape;39;p2"/>
          <p:cNvGrpSpPr/>
          <p:nvPr/>
        </p:nvGrpSpPr>
        <p:grpSpPr>
          <a:xfrm>
            <a:off x="4896425" y="4311250"/>
            <a:ext cx="3366000" cy="750600"/>
            <a:chOff x="708950" y="-197625"/>
            <a:chExt cx="3366000" cy="750600"/>
          </a:xfrm>
        </p:grpSpPr>
        <p:grpSp>
          <p:nvGrpSpPr>
            <p:cNvPr id="40" name="Google Shape;40;p2"/>
            <p:cNvGrpSpPr/>
            <p:nvPr/>
          </p:nvGrpSpPr>
          <p:grpSpPr>
            <a:xfrm>
              <a:off x="708950" y="-197625"/>
              <a:ext cx="3366000" cy="750600"/>
              <a:chOff x="2532375" y="2321825"/>
              <a:chExt cx="3366000" cy="750600"/>
            </a:xfrm>
          </p:grpSpPr>
          <p:sp>
            <p:nvSpPr>
              <p:cNvPr id="41" name="Google Shape;4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44" name="Google Shape;4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45" name="Google Shape;45;p2"/>
          <p:cNvGrpSpPr/>
          <p:nvPr/>
        </p:nvGrpSpPr>
        <p:grpSpPr>
          <a:xfrm>
            <a:off x="4210250" y="4747850"/>
            <a:ext cx="3366000" cy="750600"/>
            <a:chOff x="708950" y="-197625"/>
            <a:chExt cx="3366000" cy="750600"/>
          </a:xfrm>
        </p:grpSpPr>
        <p:grpSp>
          <p:nvGrpSpPr>
            <p:cNvPr id="46" name="Google Shape;46;p2"/>
            <p:cNvGrpSpPr/>
            <p:nvPr/>
          </p:nvGrpSpPr>
          <p:grpSpPr>
            <a:xfrm>
              <a:off x="708950" y="-197625"/>
              <a:ext cx="3366000" cy="750600"/>
              <a:chOff x="2532375" y="2321825"/>
              <a:chExt cx="3366000" cy="750600"/>
            </a:xfrm>
          </p:grpSpPr>
          <p:sp>
            <p:nvSpPr>
              <p:cNvPr id="47" name="Google Shape;47;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50" name="Google Shape;50;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51" name="Google Shape;51;p2"/>
          <p:cNvGrpSpPr/>
          <p:nvPr/>
        </p:nvGrpSpPr>
        <p:grpSpPr>
          <a:xfrm>
            <a:off x="-546600" y="819600"/>
            <a:ext cx="3366000" cy="750600"/>
            <a:chOff x="708950" y="-197625"/>
            <a:chExt cx="3366000" cy="750600"/>
          </a:xfrm>
        </p:grpSpPr>
        <p:grpSp>
          <p:nvGrpSpPr>
            <p:cNvPr id="52" name="Google Shape;52;p2"/>
            <p:cNvGrpSpPr/>
            <p:nvPr/>
          </p:nvGrpSpPr>
          <p:grpSpPr>
            <a:xfrm>
              <a:off x="708950" y="-197625"/>
              <a:ext cx="3366000" cy="750600"/>
              <a:chOff x="2532375" y="2321825"/>
              <a:chExt cx="3366000" cy="750600"/>
            </a:xfrm>
          </p:grpSpPr>
          <p:sp>
            <p:nvSpPr>
              <p:cNvPr id="53" name="Google Shape;53;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56" name="Google Shape;56;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57" name="Google Shape;57;p2"/>
          <p:cNvGrpSpPr/>
          <p:nvPr/>
        </p:nvGrpSpPr>
        <p:grpSpPr>
          <a:xfrm>
            <a:off x="6881600" y="-310550"/>
            <a:ext cx="3366000" cy="750600"/>
            <a:chOff x="708950" y="-197625"/>
            <a:chExt cx="3366000" cy="750600"/>
          </a:xfrm>
        </p:grpSpPr>
        <p:grpSp>
          <p:nvGrpSpPr>
            <p:cNvPr id="58" name="Google Shape;58;p2"/>
            <p:cNvGrpSpPr/>
            <p:nvPr/>
          </p:nvGrpSpPr>
          <p:grpSpPr>
            <a:xfrm>
              <a:off x="708950" y="-197625"/>
              <a:ext cx="3366000" cy="750600"/>
              <a:chOff x="2532375" y="2321825"/>
              <a:chExt cx="3366000" cy="750600"/>
            </a:xfrm>
          </p:grpSpPr>
          <p:sp>
            <p:nvSpPr>
              <p:cNvPr id="59" name="Google Shape;59;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62" name="Google Shape;62;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63" name="Google Shape;63;p2"/>
          <p:cNvGrpSpPr/>
          <p:nvPr/>
        </p:nvGrpSpPr>
        <p:grpSpPr>
          <a:xfrm>
            <a:off x="6195425" y="126050"/>
            <a:ext cx="3366000" cy="750600"/>
            <a:chOff x="708950" y="-197625"/>
            <a:chExt cx="3366000" cy="750600"/>
          </a:xfrm>
        </p:grpSpPr>
        <p:grpSp>
          <p:nvGrpSpPr>
            <p:cNvPr id="64" name="Google Shape;64;p2"/>
            <p:cNvGrpSpPr/>
            <p:nvPr/>
          </p:nvGrpSpPr>
          <p:grpSpPr>
            <a:xfrm>
              <a:off x="708950" y="-197625"/>
              <a:ext cx="3366000" cy="750600"/>
              <a:chOff x="2532375" y="2321825"/>
              <a:chExt cx="3366000" cy="750600"/>
            </a:xfrm>
          </p:grpSpPr>
          <p:sp>
            <p:nvSpPr>
              <p:cNvPr id="65" name="Google Shape;65;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68" name="Google Shape;68;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69" name="Google Shape;69;p2"/>
          <p:cNvGrpSpPr/>
          <p:nvPr/>
        </p:nvGrpSpPr>
        <p:grpSpPr>
          <a:xfrm>
            <a:off x="5509250" y="562650"/>
            <a:ext cx="3366000" cy="750600"/>
            <a:chOff x="708950" y="-197625"/>
            <a:chExt cx="3366000" cy="750600"/>
          </a:xfrm>
        </p:grpSpPr>
        <p:grpSp>
          <p:nvGrpSpPr>
            <p:cNvPr id="70" name="Google Shape;70;p2"/>
            <p:cNvGrpSpPr/>
            <p:nvPr/>
          </p:nvGrpSpPr>
          <p:grpSpPr>
            <a:xfrm>
              <a:off x="708950" y="-197625"/>
              <a:ext cx="3366000" cy="750600"/>
              <a:chOff x="2532375" y="2321825"/>
              <a:chExt cx="3366000" cy="750600"/>
            </a:xfrm>
          </p:grpSpPr>
          <p:sp>
            <p:nvSpPr>
              <p:cNvPr id="71" name="Google Shape;71;p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74" name="Google Shape;74;p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sp>
        <p:nvSpPr>
          <p:cNvPr id="75" name="Google Shape;75;p2"/>
          <p:cNvSpPr/>
          <p:nvPr/>
        </p:nvSpPr>
        <p:spPr>
          <a:xfrm>
            <a:off x="726850" y="683250"/>
            <a:ext cx="7697100" cy="37770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 name="Google Shape;76;p2"/>
          <p:cNvCxnSpPr/>
          <p:nvPr/>
        </p:nvCxnSpPr>
        <p:spPr>
          <a:xfrm>
            <a:off x="720000" y="1064389"/>
            <a:ext cx="7697100" cy="0"/>
          </a:xfrm>
          <a:prstGeom prst="straightConnector1">
            <a:avLst/>
          </a:prstGeom>
          <a:noFill/>
          <a:ln w="28575" cap="flat" cmpd="sng">
            <a:solidFill>
              <a:srgbClr val="2D2E27"/>
            </a:solidFill>
            <a:prstDash val="solid"/>
            <a:round/>
            <a:headEnd type="none" w="med" len="med"/>
            <a:tailEnd type="none" w="med" len="med"/>
          </a:ln>
        </p:spPr>
      </p:cxnSp>
      <p:sp>
        <p:nvSpPr>
          <p:cNvPr id="77" name="Google Shape;77;p2"/>
          <p:cNvSpPr/>
          <p:nvPr/>
        </p:nvSpPr>
        <p:spPr>
          <a:xfrm>
            <a:off x="7368795" y="816719"/>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666043" y="816719"/>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963292" y="816719"/>
            <a:ext cx="140400" cy="140400"/>
          </a:xfrm>
          <a:prstGeom prst="ellipse">
            <a:avLst/>
          </a:prstGeom>
          <a:solidFill>
            <a:srgbClr val="91F1AD"/>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txBox="1">
            <a:spLocks noGrp="1"/>
          </p:cNvSpPr>
          <p:nvPr>
            <p:ph type="ctrTitle"/>
          </p:nvPr>
        </p:nvSpPr>
        <p:spPr>
          <a:xfrm>
            <a:off x="987375" y="1563513"/>
            <a:ext cx="7169400" cy="1699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atin typeface="Rubik Light"/>
                <a:ea typeface="Rubik Light"/>
                <a:cs typeface="Rubik Light"/>
                <a:sym typeface="Rubik Ligh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1" name="Google Shape;81;p2"/>
          <p:cNvSpPr txBox="1">
            <a:spLocks noGrp="1"/>
          </p:cNvSpPr>
          <p:nvPr>
            <p:ph type="subTitle" idx="1"/>
          </p:nvPr>
        </p:nvSpPr>
        <p:spPr>
          <a:xfrm>
            <a:off x="1869075" y="3240600"/>
            <a:ext cx="5405700" cy="48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solidFill>
                  <a:srgbClr val="2D2E27"/>
                </a:solidFill>
                <a:latin typeface="Inter"/>
                <a:ea typeface="Inter"/>
                <a:cs typeface="Inter"/>
                <a:sym typeface="Inter"/>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
    <p:bg>
      <p:bgPr>
        <a:blipFill>
          <a:blip r:embed="rId2">
            <a:alphaModFix/>
          </a:blip>
          <a:stretch>
            <a:fillRect/>
          </a:stretch>
        </a:blipFill>
        <a:effectLst/>
      </p:bgPr>
    </p:bg>
    <p:spTree>
      <p:nvGrpSpPr>
        <p:cNvPr id="1" name="Shape 278"/>
        <p:cNvGrpSpPr/>
        <p:nvPr/>
      </p:nvGrpSpPr>
      <p:grpSpPr>
        <a:xfrm>
          <a:off x="0" y="0"/>
          <a:ext cx="0" cy="0"/>
          <a:chOff x="0" y="0"/>
          <a:chExt cx="0" cy="0"/>
        </a:xfrm>
      </p:grpSpPr>
      <p:sp>
        <p:nvSpPr>
          <p:cNvPr id="279" name="Google Shape;279;p18"/>
          <p:cNvSpPr/>
          <p:nvPr/>
        </p:nvSpPr>
        <p:spPr>
          <a:xfrm>
            <a:off x="247200" y="1328450"/>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8293800" y="1502675"/>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18"/>
          <p:cNvSpPr txBox="1">
            <a:spLocks noGrp="1"/>
          </p:cNvSpPr>
          <p:nvPr>
            <p:ph type="subTitle" idx="1"/>
          </p:nvPr>
        </p:nvSpPr>
        <p:spPr>
          <a:xfrm>
            <a:off x="720000" y="2347300"/>
            <a:ext cx="2373900" cy="61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85" name="Google Shape;285;p18"/>
          <p:cNvSpPr txBox="1">
            <a:spLocks noGrp="1"/>
          </p:cNvSpPr>
          <p:nvPr>
            <p:ph type="subTitle" idx="2"/>
          </p:nvPr>
        </p:nvSpPr>
        <p:spPr>
          <a:xfrm>
            <a:off x="848700" y="1951775"/>
            <a:ext cx="2245200" cy="2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Rubik Light"/>
              <a:buNone/>
              <a:defRPr sz="2000">
                <a:solidFill>
                  <a:schemeClr val="dk1"/>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86" name="Google Shape;286;p18"/>
          <p:cNvSpPr txBox="1">
            <a:spLocks noGrp="1"/>
          </p:cNvSpPr>
          <p:nvPr>
            <p:ph type="subTitle" idx="3"/>
          </p:nvPr>
        </p:nvSpPr>
        <p:spPr>
          <a:xfrm>
            <a:off x="720000" y="3952675"/>
            <a:ext cx="2373900" cy="616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87" name="Google Shape;287;p18"/>
          <p:cNvSpPr txBox="1">
            <a:spLocks noGrp="1"/>
          </p:cNvSpPr>
          <p:nvPr>
            <p:ph type="subTitle" idx="4"/>
          </p:nvPr>
        </p:nvSpPr>
        <p:spPr>
          <a:xfrm>
            <a:off x="848700" y="3557225"/>
            <a:ext cx="2245200" cy="24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Rubik Light"/>
              <a:buNone/>
              <a:defRPr sz="2000">
                <a:solidFill>
                  <a:schemeClr val="dk1"/>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88" name="Google Shape;288;p18"/>
          <p:cNvSpPr txBox="1">
            <a:spLocks noGrp="1"/>
          </p:cNvSpPr>
          <p:nvPr>
            <p:ph type="subTitle" idx="5"/>
          </p:nvPr>
        </p:nvSpPr>
        <p:spPr>
          <a:xfrm>
            <a:off x="6050100" y="2347300"/>
            <a:ext cx="2373900" cy="616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9" name="Google Shape;289;p18"/>
          <p:cNvSpPr txBox="1">
            <a:spLocks noGrp="1"/>
          </p:cNvSpPr>
          <p:nvPr>
            <p:ph type="subTitle" idx="6"/>
          </p:nvPr>
        </p:nvSpPr>
        <p:spPr>
          <a:xfrm>
            <a:off x="6050100" y="1951775"/>
            <a:ext cx="2245200" cy="241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solidFill>
                  <a:schemeClr val="dk1"/>
                </a:solidFill>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90" name="Google Shape;290;p18"/>
          <p:cNvSpPr txBox="1">
            <a:spLocks noGrp="1"/>
          </p:cNvSpPr>
          <p:nvPr>
            <p:ph type="subTitle" idx="7"/>
          </p:nvPr>
        </p:nvSpPr>
        <p:spPr>
          <a:xfrm>
            <a:off x="6050100" y="3952675"/>
            <a:ext cx="2373900" cy="6162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91" name="Google Shape;291;p18"/>
          <p:cNvSpPr txBox="1">
            <a:spLocks noGrp="1"/>
          </p:cNvSpPr>
          <p:nvPr>
            <p:ph type="subTitle" idx="8"/>
          </p:nvPr>
        </p:nvSpPr>
        <p:spPr>
          <a:xfrm>
            <a:off x="6050100" y="3557225"/>
            <a:ext cx="2245200" cy="241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solidFill>
                  <a:schemeClr val="dk1"/>
                </a:solidFill>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TITLE_ONLY_2_1_1">
    <p:bg>
      <p:bgPr>
        <a:blipFill>
          <a:blip r:embed="rId2">
            <a:alphaModFix/>
          </a:blip>
          <a:stretch>
            <a:fillRect/>
          </a:stretch>
        </a:blipFill>
        <a:effectLst/>
      </p:bgPr>
    </p:bg>
    <p:spTree>
      <p:nvGrpSpPr>
        <p:cNvPr id="1" name="Shape 292"/>
        <p:cNvGrpSpPr/>
        <p:nvPr/>
      </p:nvGrpSpPr>
      <p:grpSpPr>
        <a:xfrm>
          <a:off x="0" y="0"/>
          <a:ext cx="0" cy="0"/>
          <a:chOff x="0" y="0"/>
          <a:chExt cx="0" cy="0"/>
        </a:xfrm>
      </p:grpSpPr>
      <p:grpSp>
        <p:nvGrpSpPr>
          <p:cNvPr id="293" name="Google Shape;293;p19"/>
          <p:cNvGrpSpPr/>
          <p:nvPr/>
        </p:nvGrpSpPr>
        <p:grpSpPr>
          <a:xfrm>
            <a:off x="247200" y="1328450"/>
            <a:ext cx="8649600" cy="3482700"/>
            <a:chOff x="247200" y="1285975"/>
            <a:chExt cx="8649600" cy="3482700"/>
          </a:xfrm>
        </p:grpSpPr>
        <p:sp>
          <p:nvSpPr>
            <p:cNvPr id="294" name="Google Shape;294;p19"/>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8" name="Google Shape;298;p19"/>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grpSp>
      <p:sp>
        <p:nvSpPr>
          <p:cNvPr id="299" name="Google Shape;299;p19"/>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9"/>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txBox="1">
            <a:spLocks noGrp="1"/>
          </p:cNvSpPr>
          <p:nvPr>
            <p:ph type="subTitle" idx="1"/>
          </p:nvPr>
        </p:nvSpPr>
        <p:spPr>
          <a:xfrm>
            <a:off x="720000" y="3919975"/>
            <a:ext cx="2503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03" name="Google Shape;303;p19"/>
          <p:cNvSpPr txBox="1">
            <a:spLocks noGrp="1"/>
          </p:cNvSpPr>
          <p:nvPr>
            <p:ph type="subTitle" idx="2"/>
          </p:nvPr>
        </p:nvSpPr>
        <p:spPr>
          <a:xfrm>
            <a:off x="947250" y="32487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chemeClr val="lt1"/>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304" name="Google Shape;304;p19"/>
          <p:cNvSpPr txBox="1">
            <a:spLocks noGrp="1"/>
          </p:cNvSpPr>
          <p:nvPr>
            <p:ph type="subTitle" idx="3"/>
          </p:nvPr>
        </p:nvSpPr>
        <p:spPr>
          <a:xfrm>
            <a:off x="3320100" y="3919975"/>
            <a:ext cx="2503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05" name="Google Shape;305;p19"/>
          <p:cNvSpPr txBox="1">
            <a:spLocks noGrp="1"/>
          </p:cNvSpPr>
          <p:nvPr>
            <p:ph type="subTitle" idx="4"/>
          </p:nvPr>
        </p:nvSpPr>
        <p:spPr>
          <a:xfrm>
            <a:off x="3547350" y="32487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chemeClr val="lt1"/>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306" name="Google Shape;306;p19"/>
          <p:cNvSpPr txBox="1">
            <a:spLocks noGrp="1"/>
          </p:cNvSpPr>
          <p:nvPr>
            <p:ph type="subTitle" idx="5"/>
          </p:nvPr>
        </p:nvSpPr>
        <p:spPr>
          <a:xfrm>
            <a:off x="5920200" y="3919975"/>
            <a:ext cx="2503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307" name="Google Shape;307;p19"/>
          <p:cNvSpPr txBox="1">
            <a:spLocks noGrp="1"/>
          </p:cNvSpPr>
          <p:nvPr>
            <p:ph type="subTitle" idx="6"/>
          </p:nvPr>
        </p:nvSpPr>
        <p:spPr>
          <a:xfrm>
            <a:off x="6147450" y="3248750"/>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chemeClr val="lt1"/>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308" name="Google Shape;308;p19"/>
          <p:cNvSpPr txBox="1">
            <a:spLocks noGrp="1"/>
          </p:cNvSpPr>
          <p:nvPr>
            <p:ph type="title" idx="7" hasCustomPrompt="1"/>
          </p:nvPr>
        </p:nvSpPr>
        <p:spPr>
          <a:xfrm>
            <a:off x="829050" y="2285400"/>
            <a:ext cx="2285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9" name="Google Shape;309;p19"/>
          <p:cNvSpPr txBox="1">
            <a:spLocks noGrp="1"/>
          </p:cNvSpPr>
          <p:nvPr>
            <p:ph type="title" idx="8" hasCustomPrompt="1"/>
          </p:nvPr>
        </p:nvSpPr>
        <p:spPr>
          <a:xfrm>
            <a:off x="3429150" y="2285400"/>
            <a:ext cx="2285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0" name="Google Shape;310;p19"/>
          <p:cNvSpPr txBox="1">
            <a:spLocks noGrp="1"/>
          </p:cNvSpPr>
          <p:nvPr>
            <p:ph type="title" idx="9" hasCustomPrompt="1"/>
          </p:nvPr>
        </p:nvSpPr>
        <p:spPr>
          <a:xfrm>
            <a:off x="6029250" y="2285400"/>
            <a:ext cx="2285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BIG_NUMBER_1">
    <p:bg>
      <p:bgPr>
        <a:blipFill>
          <a:blip r:embed="rId2">
            <a:alphaModFix/>
          </a:blip>
          <a:stretch>
            <a:fillRect/>
          </a:stretch>
        </a:blipFill>
        <a:effectLst/>
      </p:bgPr>
    </p:bg>
    <p:spTree>
      <p:nvGrpSpPr>
        <p:cNvPr id="1" name="Shape 311"/>
        <p:cNvGrpSpPr/>
        <p:nvPr/>
      </p:nvGrpSpPr>
      <p:grpSpPr>
        <a:xfrm>
          <a:off x="0" y="0"/>
          <a:ext cx="0" cy="0"/>
          <a:chOff x="0" y="0"/>
          <a:chExt cx="0" cy="0"/>
        </a:xfrm>
      </p:grpSpPr>
      <p:grpSp>
        <p:nvGrpSpPr>
          <p:cNvPr id="312" name="Google Shape;312;p20"/>
          <p:cNvGrpSpPr/>
          <p:nvPr/>
        </p:nvGrpSpPr>
        <p:grpSpPr>
          <a:xfrm>
            <a:off x="247200" y="332350"/>
            <a:ext cx="8649600" cy="4478700"/>
            <a:chOff x="247200" y="332350"/>
            <a:chExt cx="8649600" cy="4478700"/>
          </a:xfrm>
        </p:grpSpPr>
        <p:sp>
          <p:nvSpPr>
            <p:cNvPr id="313" name="Google Shape;313;p20"/>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20"/>
            <p:cNvGrpSpPr/>
            <p:nvPr/>
          </p:nvGrpSpPr>
          <p:grpSpPr>
            <a:xfrm>
              <a:off x="247200" y="473369"/>
              <a:ext cx="8642700" cy="247681"/>
              <a:chOff x="247200" y="1419444"/>
              <a:chExt cx="8642700" cy="247681"/>
            </a:xfrm>
          </p:grpSpPr>
          <p:cxnSp>
            <p:nvCxnSpPr>
              <p:cNvPr id="315" name="Google Shape;315;p20"/>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316" name="Google Shape;316;p20"/>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0"/>
          <p:cNvSpPr txBox="1">
            <a:spLocks noGrp="1"/>
          </p:cNvSpPr>
          <p:nvPr>
            <p:ph type="subTitle" idx="1"/>
          </p:nvPr>
        </p:nvSpPr>
        <p:spPr>
          <a:xfrm>
            <a:off x="2656200" y="2050413"/>
            <a:ext cx="38496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20" name="Google Shape;320;p20"/>
          <p:cNvSpPr txBox="1">
            <a:spLocks noGrp="1"/>
          </p:cNvSpPr>
          <p:nvPr>
            <p:ph type="subTitle" idx="2"/>
          </p:nvPr>
        </p:nvSpPr>
        <p:spPr>
          <a:xfrm>
            <a:off x="2656188" y="1450113"/>
            <a:ext cx="4849200" cy="241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Font typeface="Rubik Light"/>
              <a:buNone/>
              <a:defRPr sz="3000">
                <a:solidFill>
                  <a:schemeClr val="dk1"/>
                </a:solidFill>
                <a:latin typeface="Rubik Light"/>
                <a:ea typeface="Rubik Light"/>
                <a:cs typeface="Rubik Light"/>
                <a:sym typeface="Rubik Light"/>
              </a:defRPr>
            </a:lvl1pPr>
            <a:lvl2pPr lvl="1" rtl="0">
              <a:spcBef>
                <a:spcPts val="0"/>
              </a:spcBef>
              <a:spcAft>
                <a:spcPts val="0"/>
              </a:spcAft>
              <a:buSzPts val="3500"/>
              <a:buFont typeface="Rubik Light"/>
              <a:buNone/>
              <a:defRPr sz="3500">
                <a:latin typeface="Rubik Light"/>
                <a:ea typeface="Rubik Light"/>
                <a:cs typeface="Rubik Light"/>
                <a:sym typeface="Rubik Light"/>
              </a:defRPr>
            </a:lvl2pPr>
            <a:lvl3pPr lvl="2" rtl="0">
              <a:spcBef>
                <a:spcPts val="0"/>
              </a:spcBef>
              <a:spcAft>
                <a:spcPts val="0"/>
              </a:spcAft>
              <a:buSzPts val="3500"/>
              <a:buFont typeface="Rubik Light"/>
              <a:buNone/>
              <a:defRPr sz="3500">
                <a:latin typeface="Rubik Light"/>
                <a:ea typeface="Rubik Light"/>
                <a:cs typeface="Rubik Light"/>
                <a:sym typeface="Rubik Light"/>
              </a:defRPr>
            </a:lvl3pPr>
            <a:lvl4pPr lvl="3" rtl="0">
              <a:spcBef>
                <a:spcPts val="0"/>
              </a:spcBef>
              <a:spcAft>
                <a:spcPts val="0"/>
              </a:spcAft>
              <a:buSzPts val="3500"/>
              <a:buFont typeface="Rubik Light"/>
              <a:buNone/>
              <a:defRPr sz="3500">
                <a:latin typeface="Rubik Light"/>
                <a:ea typeface="Rubik Light"/>
                <a:cs typeface="Rubik Light"/>
                <a:sym typeface="Rubik Light"/>
              </a:defRPr>
            </a:lvl4pPr>
            <a:lvl5pPr lvl="4" rtl="0">
              <a:spcBef>
                <a:spcPts val="0"/>
              </a:spcBef>
              <a:spcAft>
                <a:spcPts val="0"/>
              </a:spcAft>
              <a:buSzPts val="3500"/>
              <a:buFont typeface="Rubik Light"/>
              <a:buNone/>
              <a:defRPr sz="3500">
                <a:latin typeface="Rubik Light"/>
                <a:ea typeface="Rubik Light"/>
                <a:cs typeface="Rubik Light"/>
                <a:sym typeface="Rubik Light"/>
              </a:defRPr>
            </a:lvl5pPr>
            <a:lvl6pPr lvl="5" rtl="0">
              <a:spcBef>
                <a:spcPts val="0"/>
              </a:spcBef>
              <a:spcAft>
                <a:spcPts val="0"/>
              </a:spcAft>
              <a:buSzPts val="3500"/>
              <a:buFont typeface="Rubik Light"/>
              <a:buNone/>
              <a:defRPr sz="3500">
                <a:latin typeface="Rubik Light"/>
                <a:ea typeface="Rubik Light"/>
                <a:cs typeface="Rubik Light"/>
                <a:sym typeface="Rubik Light"/>
              </a:defRPr>
            </a:lvl6pPr>
            <a:lvl7pPr lvl="6" rtl="0">
              <a:spcBef>
                <a:spcPts val="0"/>
              </a:spcBef>
              <a:spcAft>
                <a:spcPts val="0"/>
              </a:spcAft>
              <a:buSzPts val="3500"/>
              <a:buFont typeface="Rubik Light"/>
              <a:buNone/>
              <a:defRPr sz="3500">
                <a:latin typeface="Rubik Light"/>
                <a:ea typeface="Rubik Light"/>
                <a:cs typeface="Rubik Light"/>
                <a:sym typeface="Rubik Light"/>
              </a:defRPr>
            </a:lvl7pPr>
            <a:lvl8pPr lvl="7" rtl="0">
              <a:spcBef>
                <a:spcPts val="0"/>
              </a:spcBef>
              <a:spcAft>
                <a:spcPts val="0"/>
              </a:spcAft>
              <a:buSzPts val="3500"/>
              <a:buFont typeface="Rubik Light"/>
              <a:buNone/>
              <a:defRPr sz="3500">
                <a:latin typeface="Rubik Light"/>
                <a:ea typeface="Rubik Light"/>
                <a:cs typeface="Rubik Light"/>
                <a:sym typeface="Rubik Light"/>
              </a:defRPr>
            </a:lvl8pPr>
            <a:lvl9pPr lvl="8" rtl="0">
              <a:spcBef>
                <a:spcPts val="0"/>
              </a:spcBef>
              <a:spcAft>
                <a:spcPts val="0"/>
              </a:spcAft>
              <a:buSzPts val="3500"/>
              <a:buFont typeface="Rubik Light"/>
              <a:buNone/>
              <a:defRPr sz="3500">
                <a:latin typeface="Rubik Light"/>
                <a:ea typeface="Rubik Light"/>
                <a:cs typeface="Rubik Light"/>
                <a:sym typeface="Rubik Light"/>
              </a:defRPr>
            </a:lvl9pPr>
          </a:lstStyle>
          <a:p>
            <a:endParaRPr/>
          </a:p>
        </p:txBody>
      </p:sp>
      <p:sp>
        <p:nvSpPr>
          <p:cNvPr id="321" name="Google Shape;321;p20"/>
          <p:cNvSpPr txBox="1">
            <a:spLocks noGrp="1"/>
          </p:cNvSpPr>
          <p:nvPr>
            <p:ph type="subTitle" idx="3"/>
          </p:nvPr>
        </p:nvSpPr>
        <p:spPr>
          <a:xfrm>
            <a:off x="2656200" y="3747188"/>
            <a:ext cx="38496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322" name="Google Shape;322;p20"/>
          <p:cNvSpPr txBox="1">
            <a:spLocks noGrp="1"/>
          </p:cNvSpPr>
          <p:nvPr>
            <p:ph type="subTitle" idx="4"/>
          </p:nvPr>
        </p:nvSpPr>
        <p:spPr>
          <a:xfrm>
            <a:off x="2656188" y="3146888"/>
            <a:ext cx="4849200" cy="2415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Font typeface="Rubik Light"/>
              <a:buNone/>
              <a:defRPr sz="3000">
                <a:solidFill>
                  <a:schemeClr val="dk1"/>
                </a:solidFill>
                <a:latin typeface="Rubik Light"/>
                <a:ea typeface="Rubik Light"/>
                <a:cs typeface="Rubik Light"/>
                <a:sym typeface="Rubik Light"/>
              </a:defRPr>
            </a:lvl1pPr>
            <a:lvl2pPr lvl="1" algn="r" rtl="0">
              <a:spcBef>
                <a:spcPts val="0"/>
              </a:spcBef>
              <a:spcAft>
                <a:spcPts val="0"/>
              </a:spcAft>
              <a:buSzPts val="3500"/>
              <a:buFont typeface="Rubik Light"/>
              <a:buNone/>
              <a:defRPr sz="3500">
                <a:latin typeface="Rubik Light"/>
                <a:ea typeface="Rubik Light"/>
                <a:cs typeface="Rubik Light"/>
                <a:sym typeface="Rubik Light"/>
              </a:defRPr>
            </a:lvl2pPr>
            <a:lvl3pPr lvl="2" algn="r" rtl="0">
              <a:spcBef>
                <a:spcPts val="0"/>
              </a:spcBef>
              <a:spcAft>
                <a:spcPts val="0"/>
              </a:spcAft>
              <a:buSzPts val="3500"/>
              <a:buFont typeface="Rubik Light"/>
              <a:buNone/>
              <a:defRPr sz="3500">
                <a:latin typeface="Rubik Light"/>
                <a:ea typeface="Rubik Light"/>
                <a:cs typeface="Rubik Light"/>
                <a:sym typeface="Rubik Light"/>
              </a:defRPr>
            </a:lvl3pPr>
            <a:lvl4pPr lvl="3" algn="r" rtl="0">
              <a:spcBef>
                <a:spcPts val="0"/>
              </a:spcBef>
              <a:spcAft>
                <a:spcPts val="0"/>
              </a:spcAft>
              <a:buSzPts val="3500"/>
              <a:buFont typeface="Rubik Light"/>
              <a:buNone/>
              <a:defRPr sz="3500">
                <a:latin typeface="Rubik Light"/>
                <a:ea typeface="Rubik Light"/>
                <a:cs typeface="Rubik Light"/>
                <a:sym typeface="Rubik Light"/>
              </a:defRPr>
            </a:lvl4pPr>
            <a:lvl5pPr lvl="4" algn="r" rtl="0">
              <a:spcBef>
                <a:spcPts val="0"/>
              </a:spcBef>
              <a:spcAft>
                <a:spcPts val="0"/>
              </a:spcAft>
              <a:buSzPts val="3500"/>
              <a:buFont typeface="Rubik Light"/>
              <a:buNone/>
              <a:defRPr sz="3500">
                <a:latin typeface="Rubik Light"/>
                <a:ea typeface="Rubik Light"/>
                <a:cs typeface="Rubik Light"/>
                <a:sym typeface="Rubik Light"/>
              </a:defRPr>
            </a:lvl5pPr>
            <a:lvl6pPr lvl="5" algn="r" rtl="0">
              <a:spcBef>
                <a:spcPts val="0"/>
              </a:spcBef>
              <a:spcAft>
                <a:spcPts val="0"/>
              </a:spcAft>
              <a:buSzPts val="3500"/>
              <a:buFont typeface="Rubik Light"/>
              <a:buNone/>
              <a:defRPr sz="3500">
                <a:latin typeface="Rubik Light"/>
                <a:ea typeface="Rubik Light"/>
                <a:cs typeface="Rubik Light"/>
                <a:sym typeface="Rubik Light"/>
              </a:defRPr>
            </a:lvl6pPr>
            <a:lvl7pPr lvl="6" algn="r" rtl="0">
              <a:spcBef>
                <a:spcPts val="0"/>
              </a:spcBef>
              <a:spcAft>
                <a:spcPts val="0"/>
              </a:spcAft>
              <a:buSzPts val="3500"/>
              <a:buFont typeface="Rubik Light"/>
              <a:buNone/>
              <a:defRPr sz="3500">
                <a:latin typeface="Rubik Light"/>
                <a:ea typeface="Rubik Light"/>
                <a:cs typeface="Rubik Light"/>
                <a:sym typeface="Rubik Light"/>
              </a:defRPr>
            </a:lvl7pPr>
            <a:lvl8pPr lvl="7" algn="r" rtl="0">
              <a:spcBef>
                <a:spcPts val="0"/>
              </a:spcBef>
              <a:spcAft>
                <a:spcPts val="0"/>
              </a:spcAft>
              <a:buSzPts val="3500"/>
              <a:buFont typeface="Rubik Light"/>
              <a:buNone/>
              <a:defRPr sz="3500">
                <a:latin typeface="Rubik Light"/>
                <a:ea typeface="Rubik Light"/>
                <a:cs typeface="Rubik Light"/>
                <a:sym typeface="Rubik Light"/>
              </a:defRPr>
            </a:lvl8pPr>
            <a:lvl9pPr lvl="8" algn="r" rtl="0">
              <a:spcBef>
                <a:spcPts val="0"/>
              </a:spcBef>
              <a:spcAft>
                <a:spcPts val="0"/>
              </a:spcAft>
              <a:buSzPts val="3500"/>
              <a:buFont typeface="Rubik Light"/>
              <a:buNone/>
              <a:defRPr sz="3500">
                <a:latin typeface="Rubik Light"/>
                <a:ea typeface="Rubik Light"/>
                <a:cs typeface="Rubik Light"/>
                <a:sym typeface="Rubik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ITLE_1">
    <p:bg>
      <p:bgPr>
        <a:blipFill>
          <a:blip r:embed="rId2">
            <a:alphaModFix/>
          </a:blip>
          <a:stretch>
            <a:fillRect/>
          </a:stretch>
        </a:blipFill>
        <a:effectLst/>
      </p:bgPr>
    </p:bg>
    <p:spTree>
      <p:nvGrpSpPr>
        <p:cNvPr id="1" name="Shape 334"/>
        <p:cNvGrpSpPr/>
        <p:nvPr/>
      </p:nvGrpSpPr>
      <p:grpSpPr>
        <a:xfrm>
          <a:off x="0" y="0"/>
          <a:ext cx="0" cy="0"/>
          <a:chOff x="0" y="0"/>
          <a:chExt cx="0" cy="0"/>
        </a:xfrm>
      </p:grpSpPr>
      <p:grpSp>
        <p:nvGrpSpPr>
          <p:cNvPr id="335" name="Google Shape;335;p22"/>
          <p:cNvGrpSpPr/>
          <p:nvPr/>
        </p:nvGrpSpPr>
        <p:grpSpPr>
          <a:xfrm>
            <a:off x="6268775" y="-490200"/>
            <a:ext cx="3366000" cy="750600"/>
            <a:chOff x="708950" y="-197625"/>
            <a:chExt cx="3366000" cy="750600"/>
          </a:xfrm>
        </p:grpSpPr>
        <p:grpSp>
          <p:nvGrpSpPr>
            <p:cNvPr id="336" name="Google Shape;336;p22"/>
            <p:cNvGrpSpPr/>
            <p:nvPr/>
          </p:nvGrpSpPr>
          <p:grpSpPr>
            <a:xfrm>
              <a:off x="708950" y="-197625"/>
              <a:ext cx="3366000" cy="750600"/>
              <a:chOff x="2532375" y="2321825"/>
              <a:chExt cx="3366000" cy="750600"/>
            </a:xfrm>
          </p:grpSpPr>
          <p:sp>
            <p:nvSpPr>
              <p:cNvPr id="337" name="Google Shape;33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340" name="Google Shape;34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41" name="Google Shape;341;p22"/>
          <p:cNvGrpSpPr/>
          <p:nvPr/>
        </p:nvGrpSpPr>
        <p:grpSpPr>
          <a:xfrm>
            <a:off x="5582600" y="-53600"/>
            <a:ext cx="3366000" cy="750600"/>
            <a:chOff x="708950" y="-197625"/>
            <a:chExt cx="3366000" cy="750600"/>
          </a:xfrm>
        </p:grpSpPr>
        <p:grpSp>
          <p:nvGrpSpPr>
            <p:cNvPr id="342" name="Google Shape;342;p22"/>
            <p:cNvGrpSpPr/>
            <p:nvPr/>
          </p:nvGrpSpPr>
          <p:grpSpPr>
            <a:xfrm>
              <a:off x="708950" y="-197625"/>
              <a:ext cx="3366000" cy="750600"/>
              <a:chOff x="2532375" y="2321825"/>
              <a:chExt cx="3366000" cy="750600"/>
            </a:xfrm>
          </p:grpSpPr>
          <p:sp>
            <p:nvSpPr>
              <p:cNvPr id="343" name="Google Shape;343;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46" name="Google Shape;346;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47" name="Google Shape;347;p22"/>
          <p:cNvGrpSpPr/>
          <p:nvPr/>
        </p:nvGrpSpPr>
        <p:grpSpPr>
          <a:xfrm>
            <a:off x="4896425" y="383000"/>
            <a:ext cx="3366000" cy="750600"/>
            <a:chOff x="708950" y="-197625"/>
            <a:chExt cx="3366000" cy="750600"/>
          </a:xfrm>
        </p:grpSpPr>
        <p:grpSp>
          <p:nvGrpSpPr>
            <p:cNvPr id="348" name="Google Shape;348;p22"/>
            <p:cNvGrpSpPr/>
            <p:nvPr/>
          </p:nvGrpSpPr>
          <p:grpSpPr>
            <a:xfrm>
              <a:off x="708950" y="-197625"/>
              <a:ext cx="3366000" cy="750600"/>
              <a:chOff x="2532375" y="2321825"/>
              <a:chExt cx="3366000" cy="750600"/>
            </a:xfrm>
          </p:grpSpPr>
          <p:sp>
            <p:nvSpPr>
              <p:cNvPr id="349" name="Google Shape;349;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52" name="Google Shape;352;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53" name="Google Shape;353;p22"/>
          <p:cNvGrpSpPr/>
          <p:nvPr/>
        </p:nvGrpSpPr>
        <p:grpSpPr>
          <a:xfrm>
            <a:off x="4210250" y="819600"/>
            <a:ext cx="3366000" cy="750600"/>
            <a:chOff x="708950" y="-197625"/>
            <a:chExt cx="3366000" cy="750600"/>
          </a:xfrm>
        </p:grpSpPr>
        <p:grpSp>
          <p:nvGrpSpPr>
            <p:cNvPr id="354" name="Google Shape;354;p22"/>
            <p:cNvGrpSpPr/>
            <p:nvPr/>
          </p:nvGrpSpPr>
          <p:grpSpPr>
            <a:xfrm>
              <a:off x="708950" y="-197625"/>
              <a:ext cx="3366000" cy="750600"/>
              <a:chOff x="2532375" y="2321825"/>
              <a:chExt cx="3366000" cy="750600"/>
            </a:xfrm>
          </p:grpSpPr>
          <p:sp>
            <p:nvSpPr>
              <p:cNvPr id="355" name="Google Shape;355;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MARCH 22, 2021 - 15H</a:t>
              </a:r>
              <a:endParaRPr sz="1500">
                <a:solidFill>
                  <a:srgbClr val="2D2E27"/>
                </a:solidFill>
                <a:latin typeface="Rubik Light"/>
                <a:ea typeface="Rubik Light"/>
                <a:cs typeface="Rubik Light"/>
                <a:sym typeface="Rubik Light"/>
              </a:endParaRPr>
            </a:p>
          </p:txBody>
        </p:sp>
        <p:sp>
          <p:nvSpPr>
            <p:cNvPr id="358" name="Google Shape;358;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59" name="Google Shape;359;p22"/>
          <p:cNvGrpSpPr/>
          <p:nvPr/>
        </p:nvGrpSpPr>
        <p:grpSpPr>
          <a:xfrm>
            <a:off x="1511925" y="3818100"/>
            <a:ext cx="3366000" cy="750600"/>
            <a:chOff x="708950" y="-197625"/>
            <a:chExt cx="3366000" cy="750600"/>
          </a:xfrm>
        </p:grpSpPr>
        <p:grpSp>
          <p:nvGrpSpPr>
            <p:cNvPr id="360" name="Google Shape;360;p22"/>
            <p:cNvGrpSpPr/>
            <p:nvPr/>
          </p:nvGrpSpPr>
          <p:grpSpPr>
            <a:xfrm>
              <a:off x="708950" y="-197625"/>
              <a:ext cx="3366000" cy="750600"/>
              <a:chOff x="2532375" y="2321825"/>
              <a:chExt cx="3366000" cy="750600"/>
            </a:xfrm>
          </p:grpSpPr>
          <p:sp>
            <p:nvSpPr>
              <p:cNvPr id="361" name="Google Shape;361;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25, 2021 - 12H</a:t>
              </a:r>
              <a:endParaRPr sz="1500">
                <a:solidFill>
                  <a:srgbClr val="2D2E27"/>
                </a:solidFill>
                <a:latin typeface="Rubik Light"/>
                <a:ea typeface="Rubik Light"/>
                <a:cs typeface="Rubik Light"/>
                <a:sym typeface="Rubik Light"/>
              </a:endParaRPr>
            </a:p>
          </p:txBody>
        </p:sp>
        <p:sp>
          <p:nvSpPr>
            <p:cNvPr id="364" name="Google Shape;364;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65" name="Google Shape;365;p22"/>
          <p:cNvGrpSpPr/>
          <p:nvPr/>
        </p:nvGrpSpPr>
        <p:grpSpPr>
          <a:xfrm>
            <a:off x="825750" y="4254700"/>
            <a:ext cx="3366000" cy="750600"/>
            <a:chOff x="708950" y="-197625"/>
            <a:chExt cx="3366000" cy="750600"/>
          </a:xfrm>
        </p:grpSpPr>
        <p:grpSp>
          <p:nvGrpSpPr>
            <p:cNvPr id="366" name="Google Shape;366;p22"/>
            <p:cNvGrpSpPr/>
            <p:nvPr/>
          </p:nvGrpSpPr>
          <p:grpSpPr>
            <a:xfrm>
              <a:off x="708950" y="-197625"/>
              <a:ext cx="3366000" cy="750600"/>
              <a:chOff x="2532375" y="2321825"/>
              <a:chExt cx="3366000" cy="750600"/>
            </a:xfrm>
          </p:grpSpPr>
          <p:sp>
            <p:nvSpPr>
              <p:cNvPr id="367" name="Google Shape;36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JULY 11, 2021 - 11H</a:t>
              </a:r>
              <a:endParaRPr sz="1500">
                <a:solidFill>
                  <a:srgbClr val="2D2E27"/>
                </a:solidFill>
                <a:latin typeface="Rubik Light"/>
                <a:ea typeface="Rubik Light"/>
                <a:cs typeface="Rubik Light"/>
                <a:sym typeface="Rubik Light"/>
              </a:endParaRPr>
            </a:p>
          </p:txBody>
        </p:sp>
        <p:sp>
          <p:nvSpPr>
            <p:cNvPr id="370" name="Google Shape;37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71" name="Google Shape;371;p22"/>
          <p:cNvGrpSpPr/>
          <p:nvPr/>
        </p:nvGrpSpPr>
        <p:grpSpPr>
          <a:xfrm>
            <a:off x="139575" y="4691300"/>
            <a:ext cx="3366000" cy="750600"/>
            <a:chOff x="708950" y="-197625"/>
            <a:chExt cx="3366000" cy="750600"/>
          </a:xfrm>
        </p:grpSpPr>
        <p:grpSp>
          <p:nvGrpSpPr>
            <p:cNvPr id="372" name="Google Shape;372;p22"/>
            <p:cNvGrpSpPr/>
            <p:nvPr/>
          </p:nvGrpSpPr>
          <p:grpSpPr>
            <a:xfrm>
              <a:off x="708950" y="-197625"/>
              <a:ext cx="3366000" cy="750600"/>
              <a:chOff x="2532375" y="2321825"/>
              <a:chExt cx="3366000" cy="750600"/>
            </a:xfrm>
          </p:grpSpPr>
          <p:sp>
            <p:nvSpPr>
              <p:cNvPr id="373" name="Google Shape;373;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AUGUST 8, 2021 - 16H</a:t>
              </a:r>
              <a:endParaRPr sz="1500">
                <a:solidFill>
                  <a:srgbClr val="2D2E27"/>
                </a:solidFill>
                <a:latin typeface="Rubik Light"/>
                <a:ea typeface="Rubik Light"/>
                <a:cs typeface="Rubik Light"/>
                <a:sym typeface="Rubik Light"/>
              </a:endParaRPr>
            </a:p>
          </p:txBody>
        </p:sp>
        <p:sp>
          <p:nvSpPr>
            <p:cNvPr id="376" name="Google Shape;376;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77" name="Google Shape;377;p22"/>
          <p:cNvGrpSpPr/>
          <p:nvPr/>
        </p:nvGrpSpPr>
        <p:grpSpPr>
          <a:xfrm>
            <a:off x="-546600" y="5127900"/>
            <a:ext cx="3366000" cy="750600"/>
            <a:chOff x="708950" y="-197625"/>
            <a:chExt cx="3366000" cy="750600"/>
          </a:xfrm>
        </p:grpSpPr>
        <p:grpSp>
          <p:nvGrpSpPr>
            <p:cNvPr id="378" name="Google Shape;378;p22"/>
            <p:cNvGrpSpPr/>
            <p:nvPr/>
          </p:nvGrpSpPr>
          <p:grpSpPr>
            <a:xfrm>
              <a:off x="708950" y="-197625"/>
              <a:ext cx="3366000" cy="750600"/>
              <a:chOff x="2532375" y="2321825"/>
              <a:chExt cx="3366000" cy="750600"/>
            </a:xfrm>
          </p:grpSpPr>
          <p:sp>
            <p:nvSpPr>
              <p:cNvPr id="379" name="Google Shape;379;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APRIL 15, 2021 - 15H</a:t>
              </a:r>
              <a:endParaRPr sz="1500">
                <a:solidFill>
                  <a:srgbClr val="2D2E27"/>
                </a:solidFill>
                <a:latin typeface="Rubik Light"/>
                <a:ea typeface="Rubik Light"/>
                <a:cs typeface="Rubik Light"/>
                <a:sym typeface="Rubik Light"/>
              </a:endParaRPr>
            </a:p>
          </p:txBody>
        </p:sp>
        <p:sp>
          <p:nvSpPr>
            <p:cNvPr id="382" name="Google Shape;382;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83" name="Google Shape;383;p22"/>
          <p:cNvGrpSpPr/>
          <p:nvPr/>
        </p:nvGrpSpPr>
        <p:grpSpPr>
          <a:xfrm>
            <a:off x="6881600" y="3997750"/>
            <a:ext cx="3366000" cy="750600"/>
            <a:chOff x="708950" y="-197625"/>
            <a:chExt cx="3366000" cy="750600"/>
          </a:xfrm>
        </p:grpSpPr>
        <p:grpSp>
          <p:nvGrpSpPr>
            <p:cNvPr id="384" name="Google Shape;384;p22"/>
            <p:cNvGrpSpPr/>
            <p:nvPr/>
          </p:nvGrpSpPr>
          <p:grpSpPr>
            <a:xfrm>
              <a:off x="708950" y="-197625"/>
              <a:ext cx="3366000" cy="750600"/>
              <a:chOff x="2532375" y="2321825"/>
              <a:chExt cx="3366000" cy="750600"/>
            </a:xfrm>
          </p:grpSpPr>
          <p:sp>
            <p:nvSpPr>
              <p:cNvPr id="385" name="Google Shape;385;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2021 - 18H</a:t>
              </a:r>
              <a:endParaRPr sz="1500">
                <a:solidFill>
                  <a:srgbClr val="2D2E27"/>
                </a:solidFill>
                <a:latin typeface="Rubik Light"/>
                <a:ea typeface="Rubik Light"/>
                <a:cs typeface="Rubik Light"/>
                <a:sym typeface="Rubik Light"/>
              </a:endParaRPr>
            </a:p>
          </p:txBody>
        </p:sp>
        <p:sp>
          <p:nvSpPr>
            <p:cNvPr id="388" name="Google Shape;388;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89" name="Google Shape;389;p22"/>
          <p:cNvGrpSpPr/>
          <p:nvPr/>
        </p:nvGrpSpPr>
        <p:grpSpPr>
          <a:xfrm>
            <a:off x="6195425" y="4434350"/>
            <a:ext cx="3366000" cy="750600"/>
            <a:chOff x="708950" y="-197625"/>
            <a:chExt cx="3366000" cy="750600"/>
          </a:xfrm>
        </p:grpSpPr>
        <p:grpSp>
          <p:nvGrpSpPr>
            <p:cNvPr id="390" name="Google Shape;390;p22"/>
            <p:cNvGrpSpPr/>
            <p:nvPr/>
          </p:nvGrpSpPr>
          <p:grpSpPr>
            <a:xfrm>
              <a:off x="708950" y="-197625"/>
              <a:ext cx="3366000" cy="750600"/>
              <a:chOff x="2532375" y="2321825"/>
              <a:chExt cx="3366000" cy="750600"/>
            </a:xfrm>
          </p:grpSpPr>
          <p:sp>
            <p:nvSpPr>
              <p:cNvPr id="391" name="Google Shape;391;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394" name="Google Shape;394;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grpSp>
        <p:nvGrpSpPr>
          <p:cNvPr id="395" name="Google Shape;395;p22"/>
          <p:cNvGrpSpPr/>
          <p:nvPr/>
        </p:nvGrpSpPr>
        <p:grpSpPr>
          <a:xfrm>
            <a:off x="5509250" y="4870950"/>
            <a:ext cx="3366000" cy="750600"/>
            <a:chOff x="708950" y="-197625"/>
            <a:chExt cx="3366000" cy="750600"/>
          </a:xfrm>
        </p:grpSpPr>
        <p:grpSp>
          <p:nvGrpSpPr>
            <p:cNvPr id="396" name="Google Shape;396;p22"/>
            <p:cNvGrpSpPr/>
            <p:nvPr/>
          </p:nvGrpSpPr>
          <p:grpSpPr>
            <a:xfrm>
              <a:off x="708950" y="-197625"/>
              <a:ext cx="3366000" cy="750600"/>
              <a:chOff x="2532375" y="2321825"/>
              <a:chExt cx="3366000" cy="750600"/>
            </a:xfrm>
          </p:grpSpPr>
          <p:sp>
            <p:nvSpPr>
              <p:cNvPr id="397" name="Google Shape;397;p22"/>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22"/>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2D2E27"/>
                  </a:solidFill>
                  <a:latin typeface="Rubik Light"/>
                  <a:ea typeface="Rubik Light"/>
                  <a:cs typeface="Rubik Light"/>
                  <a:sym typeface="Rubik Light"/>
                </a:rPr>
                <a:t>JUNE 15, 2021 - 15H</a:t>
              </a:r>
              <a:endParaRPr sz="1500">
                <a:solidFill>
                  <a:srgbClr val="2D2E27"/>
                </a:solidFill>
                <a:latin typeface="Rubik Light"/>
                <a:ea typeface="Rubik Light"/>
                <a:cs typeface="Rubik Light"/>
                <a:sym typeface="Rubik Light"/>
              </a:endParaRPr>
            </a:p>
          </p:txBody>
        </p:sp>
        <p:sp>
          <p:nvSpPr>
            <p:cNvPr id="400" name="Google Shape;400;p22"/>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rgbClr val="2D2E27"/>
                  </a:solidFill>
                  <a:latin typeface="Inter"/>
                  <a:ea typeface="Inter"/>
                  <a:cs typeface="Inter"/>
                  <a:sym typeface="Inter"/>
                </a:rPr>
                <a:t>Meeting with Company A</a:t>
              </a:r>
              <a:endParaRPr sz="1100">
                <a:solidFill>
                  <a:srgbClr val="2D2E27"/>
                </a:solidFill>
                <a:latin typeface="Inter"/>
                <a:ea typeface="Inter"/>
                <a:cs typeface="Inter"/>
                <a:sym typeface="Inter"/>
              </a:endParaRPr>
            </a:p>
          </p:txBody>
        </p:sp>
      </p:grpSp>
      <p:sp>
        <p:nvSpPr>
          <p:cNvPr id="401" name="Google Shape;401;p22"/>
          <p:cNvSpPr/>
          <p:nvPr/>
        </p:nvSpPr>
        <p:spPr>
          <a:xfrm>
            <a:off x="726850" y="683250"/>
            <a:ext cx="7697100" cy="37770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2" name="Google Shape;402;p22"/>
          <p:cNvCxnSpPr/>
          <p:nvPr/>
        </p:nvCxnSpPr>
        <p:spPr>
          <a:xfrm>
            <a:off x="720000" y="1064389"/>
            <a:ext cx="7697100" cy="0"/>
          </a:xfrm>
          <a:prstGeom prst="straightConnector1">
            <a:avLst/>
          </a:prstGeom>
          <a:noFill/>
          <a:ln w="28575" cap="flat" cmpd="sng">
            <a:solidFill>
              <a:srgbClr val="2D2E27"/>
            </a:solidFill>
            <a:prstDash val="solid"/>
            <a:round/>
            <a:headEnd type="none" w="med" len="med"/>
            <a:tailEnd type="none" w="med" len="med"/>
          </a:ln>
        </p:spPr>
      </p:cxnSp>
      <p:sp>
        <p:nvSpPr>
          <p:cNvPr id="403" name="Google Shape;403;p22"/>
          <p:cNvSpPr/>
          <p:nvPr/>
        </p:nvSpPr>
        <p:spPr>
          <a:xfrm>
            <a:off x="7368795" y="816719"/>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666043" y="816719"/>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7963292" y="816719"/>
            <a:ext cx="140400" cy="140400"/>
          </a:xfrm>
          <a:prstGeom prst="ellipse">
            <a:avLst/>
          </a:prstGeom>
          <a:solidFill>
            <a:srgbClr val="91F1AD"/>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txBox="1">
            <a:spLocks noGrp="1"/>
          </p:cNvSpPr>
          <p:nvPr>
            <p:ph type="ctrTitle"/>
          </p:nvPr>
        </p:nvSpPr>
        <p:spPr>
          <a:xfrm>
            <a:off x="2059675" y="1206800"/>
            <a:ext cx="5024700" cy="86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500">
                <a:latin typeface="Rubik Light"/>
                <a:ea typeface="Rubik Light"/>
                <a:cs typeface="Rubik Light"/>
                <a:sym typeface="Rubik Ligh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7" name="Google Shape;407;p22"/>
          <p:cNvSpPr txBox="1">
            <a:spLocks noGrp="1"/>
          </p:cNvSpPr>
          <p:nvPr>
            <p:ph type="subTitle" idx="1"/>
          </p:nvPr>
        </p:nvSpPr>
        <p:spPr>
          <a:xfrm>
            <a:off x="2059475" y="1984475"/>
            <a:ext cx="5025000" cy="48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Rubik Light"/>
              <a:buNone/>
              <a:defRPr>
                <a:solidFill>
                  <a:srgbClr val="2D2E27"/>
                </a:solidFill>
                <a:highlight>
                  <a:schemeClr val="lt2"/>
                </a:highlight>
                <a:latin typeface="Rubik Light"/>
                <a:ea typeface="Rubik Light"/>
                <a:cs typeface="Rubik Light"/>
                <a:sym typeface="Rubik Light"/>
              </a:defRPr>
            </a:lvl1pPr>
            <a:lvl2pPr lvl="1"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2pPr>
            <a:lvl3pPr lvl="2"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3pPr>
            <a:lvl4pPr lvl="3"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4pPr>
            <a:lvl5pPr lvl="4"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5pPr>
            <a:lvl6pPr lvl="5"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6pPr>
            <a:lvl7pPr lvl="6"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7pPr>
            <a:lvl8pPr lvl="7"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8pPr>
            <a:lvl9pPr lvl="8" algn="ctr" rtl="0">
              <a:lnSpc>
                <a:spcPct val="100000"/>
              </a:lnSpc>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408" name="Google Shape;408;p22"/>
          <p:cNvSpPr txBox="1">
            <a:spLocks noGrp="1"/>
          </p:cNvSpPr>
          <p:nvPr>
            <p:ph type="subTitle" idx="2"/>
          </p:nvPr>
        </p:nvSpPr>
        <p:spPr>
          <a:xfrm>
            <a:off x="1869075" y="2433800"/>
            <a:ext cx="5405700" cy="70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solidFill>
                  <a:srgbClr val="2D2E27"/>
                </a:solidFill>
                <a:latin typeface="Inter"/>
                <a:ea typeface="Inter"/>
                <a:cs typeface="Inter"/>
                <a:sym typeface="Inter"/>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9" name="Google Shape;409;p22"/>
          <p:cNvSpPr txBox="1"/>
          <p:nvPr/>
        </p:nvSpPr>
        <p:spPr>
          <a:xfrm>
            <a:off x="2462700" y="3534775"/>
            <a:ext cx="42186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lang="en" sz="1000" b="1">
                <a:solidFill>
                  <a:schemeClr val="dk1"/>
                </a:solidFill>
                <a:uFill>
                  <a:noFill/>
                </a:uFill>
                <a:latin typeface="Inter"/>
                <a:ea typeface="Inter"/>
                <a:cs typeface="Inter"/>
                <a:sym typeface="Inter"/>
                <a:hlinkClick r:id="rId3">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including icons by </a:t>
            </a:r>
            <a:r>
              <a:rPr lang="en" sz="1000" b="1">
                <a:solidFill>
                  <a:schemeClr val="dk1"/>
                </a:solidFill>
                <a:uFill>
                  <a:noFill/>
                </a:uFill>
                <a:latin typeface="Inter"/>
                <a:ea typeface="Inter"/>
                <a:cs typeface="Inter"/>
                <a:sym typeface="Inter"/>
                <a:hlinkClick r:id="rId4">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infographics &amp; images by </a:t>
            </a:r>
            <a:r>
              <a:rPr lang="en" sz="1000" b="1">
                <a:solidFill>
                  <a:schemeClr val="dk1"/>
                </a:solidFill>
                <a:uFill>
                  <a:noFill/>
                </a:uFill>
                <a:latin typeface="Inter"/>
                <a:ea typeface="Inter"/>
                <a:cs typeface="Inter"/>
                <a:sym typeface="Inter"/>
                <a:hlinkClick r:id="rId5">
                  <a:extLst>
                    <a:ext uri="{A12FA001-AC4F-418D-AE19-62706E023703}">
                      <ahyp:hlinkClr xmlns:ahyp="http://schemas.microsoft.com/office/drawing/2018/hyperlinkcolor" val="tx"/>
                    </a:ext>
                  </a:extLst>
                </a:hlinkClick>
              </a:rPr>
              <a:t>Freepik</a:t>
            </a:r>
            <a:r>
              <a:rPr lang="en" sz="1000">
                <a:solidFill>
                  <a:schemeClr val="dk1"/>
                </a:solidFill>
                <a:latin typeface="Inter"/>
                <a:ea typeface="Inter"/>
                <a:cs typeface="Inter"/>
                <a:sym typeface="Inter"/>
              </a:rPr>
              <a:t> </a:t>
            </a:r>
            <a:endParaRPr sz="1000" b="1">
              <a:solidFill>
                <a:schemeClr val="dk1"/>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TITLE_ONLY_2_1_1_1">
    <p:bg>
      <p:bgPr>
        <a:blipFill>
          <a:blip r:embed="rId2">
            <a:alphaModFix/>
          </a:blip>
          <a:stretch>
            <a:fillRect/>
          </a:stretch>
        </a:blipFill>
        <a:effectLst/>
      </p:bgPr>
    </p:bg>
    <p:spTree>
      <p:nvGrpSpPr>
        <p:cNvPr id="1" name="Shape 41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TITLE_ONLY_2_1_1_1_1">
    <p:bg>
      <p:bgPr>
        <a:blipFill>
          <a:blip r:embed="rId2">
            <a:alphaModFix/>
          </a:blip>
          <a:stretch>
            <a:fillRect/>
          </a:stretch>
        </a:blipFill>
        <a:effectLst/>
      </p:bgPr>
    </p:bg>
    <p:spTree>
      <p:nvGrpSpPr>
        <p:cNvPr id="1" name="Shape 41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232"/>
        <p:cNvGrpSpPr/>
        <p:nvPr/>
      </p:nvGrpSpPr>
      <p:grpSpPr>
        <a:xfrm>
          <a:off x="0" y="0"/>
          <a:ext cx="0" cy="0"/>
          <a:chOff x="0" y="0"/>
          <a:chExt cx="0" cy="0"/>
        </a:xfrm>
      </p:grpSpPr>
      <p:grpSp>
        <p:nvGrpSpPr>
          <p:cNvPr id="233" name="Google Shape;233;p14"/>
          <p:cNvGrpSpPr/>
          <p:nvPr/>
        </p:nvGrpSpPr>
        <p:grpSpPr>
          <a:xfrm>
            <a:off x="247200" y="332350"/>
            <a:ext cx="8649600" cy="4478700"/>
            <a:chOff x="247200" y="332350"/>
            <a:chExt cx="8649600" cy="4478700"/>
          </a:xfrm>
        </p:grpSpPr>
        <p:sp>
          <p:nvSpPr>
            <p:cNvPr id="234" name="Google Shape;234;p14"/>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14"/>
            <p:cNvGrpSpPr/>
            <p:nvPr/>
          </p:nvGrpSpPr>
          <p:grpSpPr>
            <a:xfrm>
              <a:off x="247200" y="473369"/>
              <a:ext cx="8642700" cy="247681"/>
              <a:chOff x="247200" y="1419444"/>
              <a:chExt cx="8642700" cy="247681"/>
            </a:xfrm>
          </p:grpSpPr>
          <p:cxnSp>
            <p:nvCxnSpPr>
              <p:cNvPr id="236" name="Google Shape;236;p14"/>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37" name="Google Shape;237;p14"/>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 name="Google Shape;240;p14"/>
          <p:cNvSpPr txBox="1">
            <a:spLocks noGrp="1"/>
          </p:cNvSpPr>
          <p:nvPr>
            <p:ph type="subTitle" idx="1"/>
          </p:nvPr>
        </p:nvSpPr>
        <p:spPr>
          <a:xfrm>
            <a:off x="3024800" y="1430250"/>
            <a:ext cx="5388000" cy="19119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28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41" name="Google Shape;241;p14"/>
          <p:cNvSpPr txBox="1">
            <a:spLocks noGrp="1"/>
          </p:cNvSpPr>
          <p:nvPr>
            <p:ph type="subTitle" idx="2"/>
          </p:nvPr>
        </p:nvSpPr>
        <p:spPr>
          <a:xfrm>
            <a:off x="3024800" y="3711725"/>
            <a:ext cx="3094500" cy="325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extLst>
      <p:ext uri="{BB962C8B-B14F-4D97-AF65-F5344CB8AC3E}">
        <p14:creationId xmlns:p14="http://schemas.microsoft.com/office/powerpoint/2010/main" val="3627404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165"/>
        <p:cNvGrpSpPr/>
        <p:nvPr/>
      </p:nvGrpSpPr>
      <p:grpSpPr>
        <a:xfrm>
          <a:off x="0" y="0"/>
          <a:ext cx="0" cy="0"/>
          <a:chOff x="0" y="0"/>
          <a:chExt cx="0" cy="0"/>
        </a:xfrm>
      </p:grpSpPr>
      <p:sp>
        <p:nvSpPr>
          <p:cNvPr id="166" name="Google Shape;166;p7"/>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247200" y="1328450"/>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a:spLocks noGrp="1"/>
          </p:cNvSpPr>
          <p:nvPr>
            <p:ph type="body" idx="1"/>
          </p:nvPr>
        </p:nvSpPr>
        <p:spPr>
          <a:xfrm>
            <a:off x="908050" y="1542875"/>
            <a:ext cx="4055700" cy="30264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rgbClr val="F2E4D0"/>
              </a:buClr>
              <a:buSzPts val="1600"/>
              <a:buFont typeface="Red Hat Text"/>
              <a:buChar char="●"/>
              <a:defRPr/>
            </a:lvl1pPr>
            <a:lvl2pPr marL="914400" lvl="1" indent="-330200">
              <a:spcBef>
                <a:spcPts val="0"/>
              </a:spcBef>
              <a:spcAft>
                <a:spcPts val="0"/>
              </a:spcAft>
              <a:buClr>
                <a:srgbClr val="F2E4D0"/>
              </a:buClr>
              <a:buSzPts val="1600"/>
              <a:buFont typeface="Red Hat Text"/>
              <a:buChar char="○"/>
              <a:defRPr sz="1200"/>
            </a:lvl2pPr>
            <a:lvl3pPr marL="1371600" lvl="2" indent="-330200">
              <a:spcBef>
                <a:spcPts val="0"/>
              </a:spcBef>
              <a:spcAft>
                <a:spcPts val="0"/>
              </a:spcAft>
              <a:buClr>
                <a:srgbClr val="F2E4D0"/>
              </a:buClr>
              <a:buSzPts val="1600"/>
              <a:buFont typeface="Red Hat Text"/>
              <a:buChar char="■"/>
              <a:defRPr sz="1200"/>
            </a:lvl3pPr>
            <a:lvl4pPr marL="1828800" lvl="3" indent="-330200">
              <a:spcBef>
                <a:spcPts val="0"/>
              </a:spcBef>
              <a:spcAft>
                <a:spcPts val="0"/>
              </a:spcAft>
              <a:buClr>
                <a:srgbClr val="F2E4D0"/>
              </a:buClr>
              <a:buSzPts val="1600"/>
              <a:buFont typeface="Red Hat Text"/>
              <a:buChar char="●"/>
              <a:defRPr sz="1200"/>
            </a:lvl4pPr>
            <a:lvl5pPr marL="2286000" lvl="4" indent="-330200">
              <a:spcBef>
                <a:spcPts val="0"/>
              </a:spcBef>
              <a:spcAft>
                <a:spcPts val="0"/>
              </a:spcAft>
              <a:buClr>
                <a:srgbClr val="F2E4D0"/>
              </a:buClr>
              <a:buSzPts val="1600"/>
              <a:buFont typeface="Red Hat Text"/>
              <a:buChar char="○"/>
              <a:defRPr sz="1200"/>
            </a:lvl5pPr>
            <a:lvl6pPr marL="2743200" lvl="5" indent="-330200">
              <a:spcBef>
                <a:spcPts val="0"/>
              </a:spcBef>
              <a:spcAft>
                <a:spcPts val="0"/>
              </a:spcAft>
              <a:buClr>
                <a:srgbClr val="F2E4D0"/>
              </a:buClr>
              <a:buSzPts val="1600"/>
              <a:buFont typeface="Red Hat Text"/>
              <a:buChar char="■"/>
              <a:defRPr sz="1200"/>
            </a:lvl6pPr>
            <a:lvl7pPr marL="3200400" lvl="6" indent="-330200">
              <a:spcBef>
                <a:spcPts val="0"/>
              </a:spcBef>
              <a:spcAft>
                <a:spcPts val="0"/>
              </a:spcAft>
              <a:buClr>
                <a:srgbClr val="F2E4D0"/>
              </a:buClr>
              <a:buSzPts val="1600"/>
              <a:buFont typeface="Red Hat Text"/>
              <a:buChar char="●"/>
              <a:defRPr sz="1200"/>
            </a:lvl7pPr>
            <a:lvl8pPr marL="3657600" lvl="7" indent="-330200">
              <a:spcBef>
                <a:spcPts val="0"/>
              </a:spcBef>
              <a:spcAft>
                <a:spcPts val="0"/>
              </a:spcAft>
              <a:buClr>
                <a:srgbClr val="F2E4D0"/>
              </a:buClr>
              <a:buSzPts val="1600"/>
              <a:buFont typeface="Red Hat Text"/>
              <a:buChar char="○"/>
              <a:defRPr sz="1200"/>
            </a:lvl8pPr>
            <a:lvl9pPr marL="4114800" lvl="8" indent="-330200">
              <a:spcBef>
                <a:spcPts val="0"/>
              </a:spcBef>
              <a:spcAft>
                <a:spcPts val="0"/>
              </a:spcAft>
              <a:buClr>
                <a:srgbClr val="F2E4D0"/>
              </a:buClr>
              <a:buSzPts val="1600"/>
              <a:buFont typeface="Red Hat Text"/>
              <a:buChar char="■"/>
              <a:defRPr sz="1200"/>
            </a:lvl9pPr>
          </a:lstStyle>
          <a:p>
            <a:endParaRPr/>
          </a:p>
        </p:txBody>
      </p:sp>
      <p:sp>
        <p:nvSpPr>
          <p:cNvPr id="169" name="Google Shape;169;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0" name="Google Shape;170;p7"/>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8293800" y="1502675"/>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61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45"/>
        <p:cNvGrpSpPr/>
        <p:nvPr/>
      </p:nvGrpSpPr>
      <p:grpSpPr>
        <a:xfrm>
          <a:off x="0" y="0"/>
          <a:ext cx="0" cy="0"/>
          <a:chOff x="0" y="0"/>
          <a:chExt cx="0" cy="0"/>
        </a:xfrm>
      </p:grpSpPr>
      <p:grpSp>
        <p:nvGrpSpPr>
          <p:cNvPr id="146" name="Google Shape;146;p5"/>
          <p:cNvGrpSpPr/>
          <p:nvPr/>
        </p:nvGrpSpPr>
        <p:grpSpPr>
          <a:xfrm>
            <a:off x="247200" y="1328450"/>
            <a:ext cx="8649600" cy="3482700"/>
            <a:chOff x="247200" y="1285975"/>
            <a:chExt cx="8649600" cy="3482700"/>
          </a:xfrm>
        </p:grpSpPr>
        <p:sp>
          <p:nvSpPr>
            <p:cNvPr id="147" name="Google Shape;147;p5"/>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5"/>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grpSp>
      <p:sp>
        <p:nvSpPr>
          <p:cNvPr id="152" name="Google Shape;152;p5"/>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55" name="Google Shape;155;p5"/>
          <p:cNvSpPr txBox="1">
            <a:spLocks noGrp="1"/>
          </p:cNvSpPr>
          <p:nvPr>
            <p:ph type="subTitle" idx="1"/>
          </p:nvPr>
        </p:nvSpPr>
        <p:spPr>
          <a:xfrm>
            <a:off x="1330200" y="3534775"/>
            <a:ext cx="2769600" cy="85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6" name="Google Shape;156;p5"/>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rgbClr val="FCF4E6"/>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157" name="Google Shape;157;p5"/>
          <p:cNvSpPr txBox="1">
            <a:spLocks noGrp="1"/>
          </p:cNvSpPr>
          <p:nvPr>
            <p:ph type="subTitle" idx="3"/>
          </p:nvPr>
        </p:nvSpPr>
        <p:spPr>
          <a:xfrm>
            <a:off x="5044200" y="3534775"/>
            <a:ext cx="2769600" cy="85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58" name="Google Shape;158;p5"/>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Rubik Light"/>
              <a:buNone/>
              <a:defRPr sz="2000">
                <a:solidFill>
                  <a:srgbClr val="FCF4E6"/>
                </a:solidFill>
                <a:latin typeface="Rubik Light"/>
                <a:ea typeface="Rubik Light"/>
                <a:cs typeface="Rubik Light"/>
                <a:sym typeface="Rubik Light"/>
              </a:defRPr>
            </a:lvl1pPr>
            <a:lvl2pPr lvl="1" algn="ctr" rtl="0">
              <a:spcBef>
                <a:spcPts val="0"/>
              </a:spcBef>
              <a:spcAft>
                <a:spcPts val="0"/>
              </a:spcAft>
              <a:buSzPts val="2000"/>
              <a:buFont typeface="Rubik Light"/>
              <a:buNone/>
              <a:defRPr sz="2000">
                <a:latin typeface="Rubik Light"/>
                <a:ea typeface="Rubik Light"/>
                <a:cs typeface="Rubik Light"/>
                <a:sym typeface="Rubik Light"/>
              </a:defRPr>
            </a:lvl2pPr>
            <a:lvl3pPr lvl="2" algn="ctr" rtl="0">
              <a:spcBef>
                <a:spcPts val="0"/>
              </a:spcBef>
              <a:spcAft>
                <a:spcPts val="0"/>
              </a:spcAft>
              <a:buSzPts val="2000"/>
              <a:buFont typeface="Rubik Light"/>
              <a:buNone/>
              <a:defRPr sz="2000">
                <a:latin typeface="Rubik Light"/>
                <a:ea typeface="Rubik Light"/>
                <a:cs typeface="Rubik Light"/>
                <a:sym typeface="Rubik Light"/>
              </a:defRPr>
            </a:lvl3pPr>
            <a:lvl4pPr lvl="3" algn="ctr" rtl="0">
              <a:spcBef>
                <a:spcPts val="0"/>
              </a:spcBef>
              <a:spcAft>
                <a:spcPts val="0"/>
              </a:spcAft>
              <a:buSzPts val="2000"/>
              <a:buFont typeface="Rubik Light"/>
              <a:buNone/>
              <a:defRPr sz="2000">
                <a:latin typeface="Rubik Light"/>
                <a:ea typeface="Rubik Light"/>
                <a:cs typeface="Rubik Light"/>
                <a:sym typeface="Rubik Light"/>
              </a:defRPr>
            </a:lvl4pPr>
            <a:lvl5pPr lvl="4" algn="ctr" rtl="0">
              <a:spcBef>
                <a:spcPts val="0"/>
              </a:spcBef>
              <a:spcAft>
                <a:spcPts val="0"/>
              </a:spcAft>
              <a:buSzPts val="2000"/>
              <a:buFont typeface="Rubik Light"/>
              <a:buNone/>
              <a:defRPr sz="2000">
                <a:latin typeface="Rubik Light"/>
                <a:ea typeface="Rubik Light"/>
                <a:cs typeface="Rubik Light"/>
                <a:sym typeface="Rubik Light"/>
              </a:defRPr>
            </a:lvl5pPr>
            <a:lvl6pPr lvl="5" algn="ctr" rtl="0">
              <a:spcBef>
                <a:spcPts val="0"/>
              </a:spcBef>
              <a:spcAft>
                <a:spcPts val="0"/>
              </a:spcAft>
              <a:buSzPts val="2000"/>
              <a:buFont typeface="Rubik Light"/>
              <a:buNone/>
              <a:defRPr sz="2000">
                <a:latin typeface="Rubik Light"/>
                <a:ea typeface="Rubik Light"/>
                <a:cs typeface="Rubik Light"/>
                <a:sym typeface="Rubik Light"/>
              </a:defRPr>
            </a:lvl6pPr>
            <a:lvl7pPr lvl="6" algn="ctr" rtl="0">
              <a:spcBef>
                <a:spcPts val="0"/>
              </a:spcBef>
              <a:spcAft>
                <a:spcPts val="0"/>
              </a:spcAft>
              <a:buSzPts val="2000"/>
              <a:buFont typeface="Rubik Light"/>
              <a:buNone/>
              <a:defRPr sz="2000">
                <a:latin typeface="Rubik Light"/>
                <a:ea typeface="Rubik Light"/>
                <a:cs typeface="Rubik Light"/>
                <a:sym typeface="Rubik Light"/>
              </a:defRPr>
            </a:lvl7pPr>
            <a:lvl8pPr lvl="7" algn="ctr" rtl="0">
              <a:spcBef>
                <a:spcPts val="0"/>
              </a:spcBef>
              <a:spcAft>
                <a:spcPts val="0"/>
              </a:spcAft>
              <a:buSzPts val="2000"/>
              <a:buFont typeface="Rubik Light"/>
              <a:buNone/>
              <a:defRPr sz="2000">
                <a:latin typeface="Rubik Light"/>
                <a:ea typeface="Rubik Light"/>
                <a:cs typeface="Rubik Light"/>
                <a:sym typeface="Rubik Light"/>
              </a:defRPr>
            </a:lvl8pPr>
            <a:lvl9pPr lvl="8" algn="ctr"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59"/>
        <p:cNvGrpSpPr/>
        <p:nvPr/>
      </p:nvGrpSpPr>
      <p:grpSpPr>
        <a:xfrm>
          <a:off x="0" y="0"/>
          <a:ext cx="0" cy="0"/>
          <a:chOff x="0" y="0"/>
          <a:chExt cx="0" cy="0"/>
        </a:xfrm>
      </p:grpSpPr>
      <p:sp>
        <p:nvSpPr>
          <p:cNvPr id="160" name="Google Shape;160;p6"/>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47200" y="1328450"/>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3" name="Google Shape;163;p6"/>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8293800" y="1502675"/>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172"/>
        <p:cNvGrpSpPr/>
        <p:nvPr/>
      </p:nvGrpSpPr>
      <p:grpSpPr>
        <a:xfrm>
          <a:off x="0" y="0"/>
          <a:ext cx="0" cy="0"/>
          <a:chOff x="0" y="0"/>
          <a:chExt cx="0" cy="0"/>
        </a:xfrm>
      </p:grpSpPr>
      <p:grpSp>
        <p:nvGrpSpPr>
          <p:cNvPr id="173" name="Google Shape;173;p8"/>
          <p:cNvGrpSpPr/>
          <p:nvPr/>
        </p:nvGrpSpPr>
        <p:grpSpPr>
          <a:xfrm>
            <a:off x="247200" y="332350"/>
            <a:ext cx="8649600" cy="4478700"/>
            <a:chOff x="247200" y="332350"/>
            <a:chExt cx="8649600" cy="4478700"/>
          </a:xfrm>
        </p:grpSpPr>
        <p:sp>
          <p:nvSpPr>
            <p:cNvPr id="174" name="Google Shape;174;p8"/>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8"/>
            <p:cNvGrpSpPr/>
            <p:nvPr/>
          </p:nvGrpSpPr>
          <p:grpSpPr>
            <a:xfrm>
              <a:off x="247200" y="473369"/>
              <a:ext cx="8642700" cy="247681"/>
              <a:chOff x="247200" y="1419444"/>
              <a:chExt cx="8642700" cy="247681"/>
            </a:xfrm>
          </p:grpSpPr>
          <p:cxnSp>
            <p:nvCxnSpPr>
              <p:cNvPr id="176" name="Google Shape;176;p8"/>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177" name="Google Shape;177;p8"/>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8"/>
          <p:cNvSpPr txBox="1">
            <a:spLocks noGrp="1"/>
          </p:cNvSpPr>
          <p:nvPr>
            <p:ph type="title"/>
          </p:nvPr>
        </p:nvSpPr>
        <p:spPr>
          <a:xfrm>
            <a:off x="1761550" y="1571738"/>
            <a:ext cx="5620800" cy="159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81"/>
        <p:cNvGrpSpPr/>
        <p:nvPr/>
      </p:nvGrpSpPr>
      <p:grpSpPr>
        <a:xfrm>
          <a:off x="0" y="0"/>
          <a:ext cx="0" cy="0"/>
          <a:chOff x="0" y="0"/>
          <a:chExt cx="0" cy="0"/>
        </a:xfrm>
      </p:grpSpPr>
      <p:grpSp>
        <p:nvGrpSpPr>
          <p:cNvPr id="182" name="Google Shape;182;p9"/>
          <p:cNvGrpSpPr/>
          <p:nvPr/>
        </p:nvGrpSpPr>
        <p:grpSpPr>
          <a:xfrm>
            <a:off x="247200" y="332350"/>
            <a:ext cx="8649600" cy="4478700"/>
            <a:chOff x="247200" y="332350"/>
            <a:chExt cx="8649600" cy="4478700"/>
          </a:xfrm>
        </p:grpSpPr>
        <p:sp>
          <p:nvSpPr>
            <p:cNvPr id="183" name="Google Shape;183;p9"/>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9"/>
            <p:cNvGrpSpPr/>
            <p:nvPr/>
          </p:nvGrpSpPr>
          <p:grpSpPr>
            <a:xfrm>
              <a:off x="247200" y="473369"/>
              <a:ext cx="8642700" cy="247681"/>
              <a:chOff x="247200" y="1419444"/>
              <a:chExt cx="8642700" cy="247681"/>
            </a:xfrm>
          </p:grpSpPr>
          <p:cxnSp>
            <p:nvCxnSpPr>
              <p:cNvPr id="185" name="Google Shape;185;p9"/>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186" name="Google Shape;186;p9"/>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9"/>
          <p:cNvSpPr txBox="1">
            <a:spLocks noGrp="1"/>
          </p:cNvSpPr>
          <p:nvPr>
            <p:ph type="title"/>
          </p:nvPr>
        </p:nvSpPr>
        <p:spPr>
          <a:xfrm>
            <a:off x="4378800" y="1267200"/>
            <a:ext cx="3633000" cy="1482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90" name="Google Shape;190;p9"/>
          <p:cNvSpPr txBox="1">
            <a:spLocks noGrp="1"/>
          </p:cNvSpPr>
          <p:nvPr>
            <p:ph type="subTitle" idx="1"/>
          </p:nvPr>
        </p:nvSpPr>
        <p:spPr>
          <a:xfrm>
            <a:off x="4378800" y="3155725"/>
            <a:ext cx="4045200" cy="899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199"/>
        <p:cNvGrpSpPr/>
        <p:nvPr/>
      </p:nvGrpSpPr>
      <p:grpSpPr>
        <a:xfrm>
          <a:off x="0" y="0"/>
          <a:ext cx="0" cy="0"/>
          <a:chOff x="0" y="0"/>
          <a:chExt cx="0" cy="0"/>
        </a:xfrm>
      </p:grpSpPr>
      <p:grpSp>
        <p:nvGrpSpPr>
          <p:cNvPr id="200" name="Google Shape;200;p11"/>
          <p:cNvGrpSpPr/>
          <p:nvPr/>
        </p:nvGrpSpPr>
        <p:grpSpPr>
          <a:xfrm>
            <a:off x="247200" y="332350"/>
            <a:ext cx="8649600" cy="4478700"/>
            <a:chOff x="247200" y="332350"/>
            <a:chExt cx="8649600" cy="4478700"/>
          </a:xfrm>
        </p:grpSpPr>
        <p:sp>
          <p:nvSpPr>
            <p:cNvPr id="201" name="Google Shape;201;p11"/>
            <p:cNvSpPr/>
            <p:nvPr/>
          </p:nvSpPr>
          <p:spPr>
            <a:xfrm>
              <a:off x="247200" y="332350"/>
              <a:ext cx="8649600" cy="4478700"/>
            </a:xfrm>
            <a:prstGeom prst="roundRect">
              <a:avLst>
                <a:gd name="adj" fmla="val 3336"/>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11"/>
            <p:cNvGrpSpPr/>
            <p:nvPr/>
          </p:nvGrpSpPr>
          <p:grpSpPr>
            <a:xfrm>
              <a:off x="247200" y="473369"/>
              <a:ext cx="8642700" cy="247681"/>
              <a:chOff x="247200" y="1419444"/>
              <a:chExt cx="8642700" cy="247681"/>
            </a:xfrm>
          </p:grpSpPr>
          <p:cxnSp>
            <p:nvCxnSpPr>
              <p:cNvPr id="203" name="Google Shape;203;p11"/>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04" name="Google Shape;204;p11"/>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11"/>
          <p:cNvSpPr txBox="1">
            <a:spLocks noGrp="1"/>
          </p:cNvSpPr>
          <p:nvPr>
            <p:ph type="title" hasCustomPrompt="1"/>
          </p:nvPr>
        </p:nvSpPr>
        <p:spPr>
          <a:xfrm>
            <a:off x="720000" y="1635425"/>
            <a:ext cx="4772400" cy="153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208" name="Google Shape;208;p11"/>
          <p:cNvSpPr txBox="1">
            <a:spLocks noGrp="1"/>
          </p:cNvSpPr>
          <p:nvPr>
            <p:ph type="subTitle" idx="1"/>
          </p:nvPr>
        </p:nvSpPr>
        <p:spPr>
          <a:xfrm>
            <a:off x="1458600" y="3170225"/>
            <a:ext cx="3295200" cy="42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600"/>
              <a:buNone/>
              <a:defRPr>
                <a:highlight>
                  <a:schemeClr val="lt2"/>
                </a:high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ONLY_1">
    <p:bg>
      <p:bgPr>
        <a:blipFill>
          <a:blip r:embed="rId2">
            <a:alphaModFix/>
          </a:blip>
          <a:stretch>
            <a:fillRect/>
          </a:stretch>
        </a:blipFill>
        <a:effectLst/>
      </p:bgPr>
    </p:bg>
    <p:spTree>
      <p:nvGrpSpPr>
        <p:cNvPr id="1" name="Shape 210"/>
        <p:cNvGrpSpPr/>
        <p:nvPr/>
      </p:nvGrpSpPr>
      <p:grpSpPr>
        <a:xfrm>
          <a:off x="0" y="0"/>
          <a:ext cx="0" cy="0"/>
          <a:chOff x="0" y="0"/>
          <a:chExt cx="0" cy="0"/>
        </a:xfrm>
      </p:grpSpPr>
      <p:sp>
        <p:nvSpPr>
          <p:cNvPr id="211" name="Google Shape;211;p13"/>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3"/>
          <p:cNvGrpSpPr/>
          <p:nvPr/>
        </p:nvGrpSpPr>
        <p:grpSpPr>
          <a:xfrm>
            <a:off x="247200" y="1328450"/>
            <a:ext cx="8649600" cy="3482700"/>
            <a:chOff x="247200" y="1285975"/>
            <a:chExt cx="8649600" cy="3482700"/>
          </a:xfrm>
        </p:grpSpPr>
        <p:sp>
          <p:nvSpPr>
            <p:cNvPr id="213" name="Google Shape;213;p13"/>
            <p:cNvSpPr/>
            <p:nvPr/>
          </p:nvSpPr>
          <p:spPr>
            <a:xfrm>
              <a:off x="247200" y="1285975"/>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13"/>
            <p:cNvCxnSpPr/>
            <p:nvPr/>
          </p:nvCxnSpPr>
          <p:spPr>
            <a:xfrm>
              <a:off x="247200" y="1667125"/>
              <a:ext cx="8642700" cy="0"/>
            </a:xfrm>
            <a:prstGeom prst="straightConnector1">
              <a:avLst/>
            </a:prstGeom>
            <a:noFill/>
            <a:ln w="28575" cap="flat" cmpd="sng">
              <a:solidFill>
                <a:srgbClr val="2D2E27"/>
              </a:solidFill>
              <a:prstDash val="solid"/>
              <a:round/>
              <a:headEnd type="none" w="med" len="med"/>
              <a:tailEnd type="none" w="med" len="med"/>
            </a:ln>
          </p:spPr>
        </p:cxnSp>
        <p:sp>
          <p:nvSpPr>
            <p:cNvPr id="215" name="Google Shape;215;p13"/>
            <p:cNvSpPr/>
            <p:nvPr/>
          </p:nvSpPr>
          <p:spPr>
            <a:xfrm>
              <a:off x="7841645" y="1419444"/>
              <a:ext cx="140400" cy="140400"/>
            </a:xfrm>
            <a:prstGeom prst="ellipse">
              <a:avLst/>
            </a:prstGeom>
            <a:solidFill>
              <a:srgbClr val="FFB09C"/>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8138893" y="1419444"/>
              <a:ext cx="140400" cy="140400"/>
            </a:xfrm>
            <a:prstGeom prst="ellipse">
              <a:avLst/>
            </a:prstGeom>
            <a:solidFill>
              <a:srgbClr val="FCF4E6"/>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436142" y="1419444"/>
              <a:ext cx="140400" cy="140400"/>
            </a:xfrm>
            <a:prstGeom prst="ellipse">
              <a:avLst/>
            </a:prstGeom>
            <a:solidFill>
              <a:srgbClr val="9FF1B7"/>
            </a:solidFill>
            <a:ln w="28575" cap="flat" cmpd="sng">
              <a:solidFill>
                <a:srgbClr val="2D2E27"/>
              </a:solidFill>
              <a:prstDash val="solid"/>
              <a:round/>
              <a:headEnd type="none" w="sm" len="sm"/>
              <a:tailEnd type="none" w="sm" len="sm"/>
            </a:ln>
            <a:effectLst>
              <a:outerShdw dist="19050" dir="270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 name="Google Shape;218;p13"/>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13"/>
          <p:cNvSpPr txBox="1">
            <a:spLocks noGrp="1"/>
          </p:cNvSpPr>
          <p:nvPr>
            <p:ph type="title" idx="2" hasCustomPrompt="1"/>
          </p:nvPr>
        </p:nvSpPr>
        <p:spPr>
          <a:xfrm>
            <a:off x="356500" y="1937625"/>
            <a:ext cx="135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1" name="Google Shape;221;p13"/>
          <p:cNvSpPr txBox="1">
            <a:spLocks noGrp="1"/>
          </p:cNvSpPr>
          <p:nvPr>
            <p:ph type="subTitle" idx="1"/>
          </p:nvPr>
        </p:nvSpPr>
        <p:spPr>
          <a:xfrm>
            <a:off x="1710400" y="2590200"/>
            <a:ext cx="2503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22" name="Google Shape;222;p13"/>
          <p:cNvSpPr txBox="1">
            <a:spLocks noGrp="1"/>
          </p:cNvSpPr>
          <p:nvPr>
            <p:ph type="subTitle" idx="3"/>
          </p:nvPr>
        </p:nvSpPr>
        <p:spPr>
          <a:xfrm>
            <a:off x="1710400" y="2030350"/>
            <a:ext cx="20493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3" name="Google Shape;223;p13"/>
          <p:cNvSpPr txBox="1">
            <a:spLocks noGrp="1"/>
          </p:cNvSpPr>
          <p:nvPr>
            <p:ph type="title" idx="4" hasCustomPrompt="1"/>
          </p:nvPr>
        </p:nvSpPr>
        <p:spPr>
          <a:xfrm>
            <a:off x="4651600" y="1937625"/>
            <a:ext cx="135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4" name="Google Shape;224;p13"/>
          <p:cNvSpPr txBox="1">
            <a:spLocks noGrp="1"/>
          </p:cNvSpPr>
          <p:nvPr>
            <p:ph type="subTitle" idx="5"/>
          </p:nvPr>
        </p:nvSpPr>
        <p:spPr>
          <a:xfrm>
            <a:off x="6005500" y="2590200"/>
            <a:ext cx="250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5" name="Google Shape;225;p13"/>
          <p:cNvSpPr txBox="1">
            <a:spLocks noGrp="1"/>
          </p:cNvSpPr>
          <p:nvPr>
            <p:ph type="subTitle" idx="6"/>
          </p:nvPr>
        </p:nvSpPr>
        <p:spPr>
          <a:xfrm>
            <a:off x="6005500" y="2030350"/>
            <a:ext cx="20493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6" name="Google Shape;226;p13"/>
          <p:cNvSpPr txBox="1">
            <a:spLocks noGrp="1"/>
          </p:cNvSpPr>
          <p:nvPr>
            <p:ph type="title" idx="7" hasCustomPrompt="1"/>
          </p:nvPr>
        </p:nvSpPr>
        <p:spPr>
          <a:xfrm>
            <a:off x="356500" y="3351775"/>
            <a:ext cx="135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7" name="Google Shape;227;p13"/>
          <p:cNvSpPr txBox="1">
            <a:spLocks noGrp="1"/>
          </p:cNvSpPr>
          <p:nvPr>
            <p:ph type="subTitle" idx="8"/>
          </p:nvPr>
        </p:nvSpPr>
        <p:spPr>
          <a:xfrm>
            <a:off x="1710400" y="4006900"/>
            <a:ext cx="250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28" name="Google Shape;228;p13"/>
          <p:cNvSpPr txBox="1">
            <a:spLocks noGrp="1"/>
          </p:cNvSpPr>
          <p:nvPr>
            <p:ph type="subTitle" idx="9"/>
          </p:nvPr>
        </p:nvSpPr>
        <p:spPr>
          <a:xfrm>
            <a:off x="1710400" y="3447050"/>
            <a:ext cx="20493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
        <p:nvSpPr>
          <p:cNvPr id="229" name="Google Shape;229;p13"/>
          <p:cNvSpPr txBox="1">
            <a:spLocks noGrp="1"/>
          </p:cNvSpPr>
          <p:nvPr>
            <p:ph type="title" idx="13" hasCustomPrompt="1"/>
          </p:nvPr>
        </p:nvSpPr>
        <p:spPr>
          <a:xfrm>
            <a:off x="4651600" y="3351775"/>
            <a:ext cx="135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0" name="Google Shape;230;p13"/>
          <p:cNvSpPr txBox="1">
            <a:spLocks noGrp="1"/>
          </p:cNvSpPr>
          <p:nvPr>
            <p:ph type="subTitle" idx="14"/>
          </p:nvPr>
        </p:nvSpPr>
        <p:spPr>
          <a:xfrm>
            <a:off x="6005500" y="4006900"/>
            <a:ext cx="2503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1" name="Google Shape;231;p13"/>
          <p:cNvSpPr txBox="1">
            <a:spLocks noGrp="1"/>
          </p:cNvSpPr>
          <p:nvPr>
            <p:ph type="subTitle" idx="15"/>
          </p:nvPr>
        </p:nvSpPr>
        <p:spPr>
          <a:xfrm>
            <a:off x="6005500" y="3447050"/>
            <a:ext cx="2049300" cy="431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Rubik Light"/>
              <a:buNone/>
              <a:defRPr sz="2000">
                <a:latin typeface="Rubik Light"/>
                <a:ea typeface="Rubik Light"/>
                <a:cs typeface="Rubik Light"/>
                <a:sym typeface="Rubik Light"/>
              </a:defRPr>
            </a:lvl1pPr>
            <a:lvl2pPr lvl="1" rtl="0">
              <a:spcBef>
                <a:spcPts val="0"/>
              </a:spcBef>
              <a:spcAft>
                <a:spcPts val="0"/>
              </a:spcAft>
              <a:buSzPts val="2000"/>
              <a:buFont typeface="Rubik Light"/>
              <a:buNone/>
              <a:defRPr sz="2000">
                <a:latin typeface="Rubik Light"/>
                <a:ea typeface="Rubik Light"/>
                <a:cs typeface="Rubik Light"/>
                <a:sym typeface="Rubik Light"/>
              </a:defRPr>
            </a:lvl2pPr>
            <a:lvl3pPr lvl="2" rtl="0">
              <a:spcBef>
                <a:spcPts val="0"/>
              </a:spcBef>
              <a:spcAft>
                <a:spcPts val="0"/>
              </a:spcAft>
              <a:buSzPts val="2000"/>
              <a:buFont typeface="Rubik Light"/>
              <a:buNone/>
              <a:defRPr sz="2000">
                <a:latin typeface="Rubik Light"/>
                <a:ea typeface="Rubik Light"/>
                <a:cs typeface="Rubik Light"/>
                <a:sym typeface="Rubik Light"/>
              </a:defRPr>
            </a:lvl3pPr>
            <a:lvl4pPr lvl="3" rtl="0">
              <a:spcBef>
                <a:spcPts val="0"/>
              </a:spcBef>
              <a:spcAft>
                <a:spcPts val="0"/>
              </a:spcAft>
              <a:buSzPts val="2000"/>
              <a:buFont typeface="Rubik Light"/>
              <a:buNone/>
              <a:defRPr sz="2000">
                <a:latin typeface="Rubik Light"/>
                <a:ea typeface="Rubik Light"/>
                <a:cs typeface="Rubik Light"/>
                <a:sym typeface="Rubik Light"/>
              </a:defRPr>
            </a:lvl4pPr>
            <a:lvl5pPr lvl="4" rtl="0">
              <a:spcBef>
                <a:spcPts val="0"/>
              </a:spcBef>
              <a:spcAft>
                <a:spcPts val="0"/>
              </a:spcAft>
              <a:buSzPts val="2000"/>
              <a:buFont typeface="Rubik Light"/>
              <a:buNone/>
              <a:defRPr sz="2000">
                <a:latin typeface="Rubik Light"/>
                <a:ea typeface="Rubik Light"/>
                <a:cs typeface="Rubik Light"/>
                <a:sym typeface="Rubik Light"/>
              </a:defRPr>
            </a:lvl5pPr>
            <a:lvl6pPr lvl="5" rtl="0">
              <a:spcBef>
                <a:spcPts val="0"/>
              </a:spcBef>
              <a:spcAft>
                <a:spcPts val="0"/>
              </a:spcAft>
              <a:buSzPts val="2000"/>
              <a:buFont typeface="Rubik Light"/>
              <a:buNone/>
              <a:defRPr sz="2000">
                <a:latin typeface="Rubik Light"/>
                <a:ea typeface="Rubik Light"/>
                <a:cs typeface="Rubik Light"/>
                <a:sym typeface="Rubik Light"/>
              </a:defRPr>
            </a:lvl6pPr>
            <a:lvl7pPr lvl="6" rtl="0">
              <a:spcBef>
                <a:spcPts val="0"/>
              </a:spcBef>
              <a:spcAft>
                <a:spcPts val="0"/>
              </a:spcAft>
              <a:buSzPts val="2000"/>
              <a:buFont typeface="Rubik Light"/>
              <a:buNone/>
              <a:defRPr sz="2000">
                <a:latin typeface="Rubik Light"/>
                <a:ea typeface="Rubik Light"/>
                <a:cs typeface="Rubik Light"/>
                <a:sym typeface="Rubik Light"/>
              </a:defRPr>
            </a:lvl7pPr>
            <a:lvl8pPr lvl="7" rtl="0">
              <a:spcBef>
                <a:spcPts val="0"/>
              </a:spcBef>
              <a:spcAft>
                <a:spcPts val="0"/>
              </a:spcAft>
              <a:buSzPts val="2000"/>
              <a:buFont typeface="Rubik Light"/>
              <a:buNone/>
              <a:defRPr sz="2000">
                <a:latin typeface="Rubik Light"/>
                <a:ea typeface="Rubik Light"/>
                <a:cs typeface="Rubik Light"/>
                <a:sym typeface="Rubik Light"/>
              </a:defRPr>
            </a:lvl8pPr>
            <a:lvl9pPr lvl="8" rtl="0">
              <a:spcBef>
                <a:spcPts val="0"/>
              </a:spcBef>
              <a:spcAft>
                <a:spcPts val="0"/>
              </a:spcAft>
              <a:buSzPts val="2000"/>
              <a:buFont typeface="Rubik Light"/>
              <a:buNone/>
              <a:defRPr sz="2000">
                <a:latin typeface="Rubik Light"/>
                <a:ea typeface="Rubik Light"/>
                <a:cs typeface="Rubik Light"/>
                <a:sym typeface="Rubik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2">
    <p:bg>
      <p:bgPr>
        <a:blipFill>
          <a:blip r:embed="rId2">
            <a:alphaModFix/>
          </a:blip>
          <a:stretch>
            <a:fillRect/>
          </a:stretch>
        </a:blipFill>
        <a:effectLst/>
      </p:bgPr>
    </p:bg>
    <p:spTree>
      <p:nvGrpSpPr>
        <p:cNvPr id="1" name="Shape 242"/>
        <p:cNvGrpSpPr/>
        <p:nvPr/>
      </p:nvGrpSpPr>
      <p:grpSpPr>
        <a:xfrm>
          <a:off x="0" y="0"/>
          <a:ext cx="0" cy="0"/>
          <a:chOff x="0" y="0"/>
          <a:chExt cx="0" cy="0"/>
        </a:xfrm>
      </p:grpSpPr>
      <p:sp>
        <p:nvSpPr>
          <p:cNvPr id="243" name="Google Shape;243;p15"/>
          <p:cNvSpPr/>
          <p:nvPr/>
        </p:nvSpPr>
        <p:spPr>
          <a:xfrm>
            <a:off x="247200" y="332350"/>
            <a:ext cx="8649600" cy="798900"/>
          </a:xfrm>
          <a:prstGeom prst="roundRect">
            <a:avLst>
              <a:gd name="adj" fmla="val 18597"/>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247200" y="1328450"/>
            <a:ext cx="8649600" cy="3482700"/>
          </a:xfrm>
          <a:prstGeom prst="roundRect">
            <a:avLst>
              <a:gd name="adj" fmla="val 397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15"/>
          <p:cNvSpPr/>
          <p:nvPr/>
        </p:nvSpPr>
        <p:spPr>
          <a:xfrm>
            <a:off x="8293800" y="60160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8293800" y="1502675"/>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1pPr>
            <a:lvl2pPr lvl="1">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2pPr>
            <a:lvl3pPr lvl="2">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3pPr>
            <a:lvl4pPr lvl="3">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4pPr>
            <a:lvl5pPr lvl="4">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5pPr>
            <a:lvl6pPr lvl="5">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6pPr>
            <a:lvl7pPr lvl="6">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7pPr>
            <a:lvl8pPr lvl="7">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8pPr>
            <a:lvl9pPr lvl="8">
              <a:spcBef>
                <a:spcPts val="0"/>
              </a:spcBef>
              <a:spcAft>
                <a:spcPts val="0"/>
              </a:spcAft>
              <a:buClr>
                <a:schemeClr val="dk1"/>
              </a:buClr>
              <a:buSzPts val="3000"/>
              <a:buFont typeface="Rubik Light"/>
              <a:buNone/>
              <a:defRPr sz="3000">
                <a:solidFill>
                  <a:schemeClr val="dk1"/>
                </a:solidFill>
                <a:latin typeface="Rubik Light"/>
                <a:ea typeface="Rubik Light"/>
                <a:cs typeface="Rubik Light"/>
                <a:sym typeface="Rubik Ligh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1pPr>
            <a:lvl2pPr marL="914400" lvl="1"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2pPr>
            <a:lvl3pPr marL="1371600" lvl="2"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3pPr>
            <a:lvl4pPr marL="1828800" lvl="3"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4pPr>
            <a:lvl5pPr marL="2286000" lvl="4"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5pPr>
            <a:lvl6pPr marL="2743200" lvl="5"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6pPr>
            <a:lvl7pPr marL="3200400" lvl="6"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7pPr>
            <a:lvl8pPr marL="3657600" lvl="7"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8pPr>
            <a:lvl9pPr marL="4114800" lvl="8" indent="-330200">
              <a:lnSpc>
                <a:spcPct val="100000"/>
              </a:lnSpc>
              <a:spcBef>
                <a:spcPts val="0"/>
              </a:spcBef>
              <a:spcAft>
                <a:spcPts val="0"/>
              </a:spcAft>
              <a:buClr>
                <a:schemeClr val="dk1"/>
              </a:buClr>
              <a:buSzPts val="1600"/>
              <a:buFont typeface="Inter"/>
              <a:buChar char="■"/>
              <a:defRPr sz="16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7" r:id="rId6"/>
    <p:sldLayoutId id="2147483658" r:id="rId7"/>
    <p:sldLayoutId id="2147483659" r:id="rId8"/>
    <p:sldLayoutId id="2147483661" r:id="rId9"/>
    <p:sldLayoutId id="2147483664" r:id="rId10"/>
    <p:sldLayoutId id="2147483665" r:id="rId11"/>
    <p:sldLayoutId id="2147483666" r:id="rId12"/>
    <p:sldLayoutId id="2147483668" r:id="rId13"/>
    <p:sldLayoutId id="2147483669" r:id="rId14"/>
    <p:sldLayoutId id="2147483670"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YcMxNyRXxHZ5edMFncSIuMsfa2T6YB6LQUlTw6RNLZY/cop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7"/>
          <p:cNvSpPr txBox="1">
            <a:spLocks noGrp="1"/>
          </p:cNvSpPr>
          <p:nvPr>
            <p:ph type="ctrTitle"/>
          </p:nvPr>
        </p:nvSpPr>
        <p:spPr>
          <a:xfrm>
            <a:off x="987375" y="1563513"/>
            <a:ext cx="7169400" cy="1699500"/>
          </a:xfrm>
          <a:prstGeom prst="rect">
            <a:avLst/>
          </a:prstGeom>
        </p:spPr>
        <p:txBody>
          <a:bodyPr spcFirstLastPara="1" wrap="square" lIns="91425" tIns="91425" rIns="91425" bIns="91425" anchor="b" anchorCtr="0">
            <a:noAutofit/>
          </a:bodyPr>
          <a:lstStyle/>
          <a:p>
            <a:r>
              <a:rPr lang="en" sz="4000" dirty="0" err="1">
                <a:solidFill>
                  <a:srgbClr val="2D2E27"/>
                </a:solidFill>
              </a:rPr>
              <a:t>股权投资中对上市公司</a:t>
            </a:r>
            <a:br>
              <a:rPr lang="en" sz="4000" dirty="0">
                <a:solidFill>
                  <a:srgbClr val="2D2E27"/>
                </a:solidFill>
              </a:rPr>
            </a:br>
            <a:r>
              <a:rPr lang="en" sz="4000" dirty="0" err="1">
                <a:solidFill>
                  <a:srgbClr val="2D2E27"/>
                </a:solidFill>
                <a:highlight>
                  <a:srgbClr val="9FF1B7"/>
                </a:highlight>
              </a:rPr>
              <a:t>资产负债表</a:t>
            </a:r>
            <a:r>
              <a:rPr lang="zh-CN" altLang="en" sz="4000" dirty="0">
                <a:solidFill>
                  <a:srgbClr val="2D2E27"/>
                </a:solidFill>
              </a:rPr>
              <a:t>与</a:t>
            </a:r>
            <a:r>
              <a:rPr lang="en" sz="4000" dirty="0" err="1">
                <a:solidFill>
                  <a:srgbClr val="2D2E27"/>
                </a:solidFill>
                <a:highlight>
                  <a:srgbClr val="9FF1B7"/>
                </a:highlight>
              </a:rPr>
              <a:t>利润表</a:t>
            </a:r>
            <a:r>
              <a:rPr lang="zh-CN" altLang="en" sz="4000" dirty="0">
                <a:solidFill>
                  <a:srgbClr val="2D2E27"/>
                </a:solidFill>
              </a:rPr>
              <a:t>的</a:t>
            </a:r>
            <a:br>
              <a:rPr lang="en-US" altLang="zh-CN" sz="4000" dirty="0">
                <a:solidFill>
                  <a:srgbClr val="2D2E27"/>
                </a:solidFill>
              </a:rPr>
            </a:br>
            <a:r>
              <a:rPr lang="zh-CN" altLang="en-US" sz="4000" dirty="0">
                <a:solidFill>
                  <a:srgbClr val="2D2E27"/>
                </a:solidFill>
              </a:rPr>
              <a:t>基本分析方法</a:t>
            </a:r>
            <a:endParaRPr sz="4000" dirty="0">
              <a:solidFill>
                <a:srgbClr val="2D2E27"/>
              </a:solidFill>
              <a:highlight>
                <a:srgbClr val="9FF1B7"/>
              </a:highlight>
            </a:endParaRPr>
          </a:p>
        </p:txBody>
      </p:sp>
      <p:sp>
        <p:nvSpPr>
          <p:cNvPr id="421" name="Google Shape;421;p27"/>
          <p:cNvSpPr txBox="1">
            <a:spLocks noGrp="1"/>
          </p:cNvSpPr>
          <p:nvPr>
            <p:ph type="subTitle" idx="1"/>
          </p:nvPr>
        </p:nvSpPr>
        <p:spPr>
          <a:xfrm>
            <a:off x="1869075" y="3240600"/>
            <a:ext cx="5405700" cy="48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金融学 </a:t>
            </a:r>
            <a:r>
              <a:rPr lang="en-US" altLang="zh-CN" dirty="0"/>
              <a:t>2020</a:t>
            </a:r>
            <a:endParaRPr lang="zh-CN" altLang="en-US" dirty="0">
              <a:solidFill>
                <a:srgbClr val="FF0000"/>
              </a:solidFill>
              <a:highlight>
                <a:srgbClr val="FF0000"/>
              </a:highlight>
            </a:endParaRPr>
          </a:p>
        </p:txBody>
      </p:sp>
      <p:sp>
        <p:nvSpPr>
          <p:cNvPr id="422" name="Google Shape;422;p27"/>
          <p:cNvSpPr txBox="1"/>
          <p:nvPr/>
        </p:nvSpPr>
        <p:spPr>
          <a:xfrm>
            <a:off x="895250" y="724175"/>
            <a:ext cx="36198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D2E27"/>
                </a:solidFill>
                <a:latin typeface="Rubik Light"/>
                <a:ea typeface="Rubik Light"/>
                <a:cs typeface="Rubik Light"/>
                <a:sym typeface="Rubik Light"/>
              </a:rPr>
              <a:t>// FEBRUARY 2021</a:t>
            </a:r>
            <a:endParaRPr>
              <a:solidFill>
                <a:srgbClr val="2D2E27"/>
              </a:solidFill>
              <a:latin typeface="Rubik Light"/>
              <a:ea typeface="Rubik Light"/>
              <a:cs typeface="Rubik Light"/>
              <a:sym typeface="Rubik Light"/>
            </a:endParaRPr>
          </a:p>
        </p:txBody>
      </p:sp>
      <p:grpSp>
        <p:nvGrpSpPr>
          <p:cNvPr id="423" name="Google Shape;423;p27"/>
          <p:cNvGrpSpPr/>
          <p:nvPr/>
        </p:nvGrpSpPr>
        <p:grpSpPr>
          <a:xfrm>
            <a:off x="490750" y="3845200"/>
            <a:ext cx="3366000" cy="750600"/>
            <a:chOff x="708950" y="-197625"/>
            <a:chExt cx="3366000" cy="750600"/>
          </a:xfrm>
        </p:grpSpPr>
        <p:grpSp>
          <p:nvGrpSpPr>
            <p:cNvPr id="424" name="Google Shape;424;p27"/>
            <p:cNvGrpSpPr/>
            <p:nvPr/>
          </p:nvGrpSpPr>
          <p:grpSpPr>
            <a:xfrm>
              <a:off x="708950" y="-197625"/>
              <a:ext cx="3366000" cy="750600"/>
              <a:chOff x="2532375" y="2321825"/>
              <a:chExt cx="3366000" cy="750600"/>
            </a:xfrm>
          </p:grpSpPr>
          <p:sp>
            <p:nvSpPr>
              <p:cNvPr id="425" name="Google Shape;425;p27"/>
              <p:cNvSpPr/>
              <p:nvPr/>
            </p:nvSpPr>
            <p:spPr>
              <a:xfrm>
                <a:off x="2532375" y="2321825"/>
                <a:ext cx="3366000" cy="750600"/>
              </a:xfrm>
              <a:prstGeom prst="roundRect">
                <a:avLst>
                  <a:gd name="adj" fmla="val 5742"/>
                </a:avLst>
              </a:prstGeom>
              <a:solidFill>
                <a:srgbClr val="FCF4E6"/>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539200" y="2454650"/>
                <a:ext cx="260400" cy="260400"/>
              </a:xfrm>
              <a:prstGeom prst="mathMultiply">
                <a:avLst>
                  <a:gd name="adj1" fmla="val 23520"/>
                </a:avLst>
              </a:pr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7"/>
            <p:cNvSpPr txBox="1"/>
            <p:nvPr/>
          </p:nvSpPr>
          <p:spPr>
            <a:xfrm>
              <a:off x="868700" y="-97350"/>
              <a:ext cx="2761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err="1">
                  <a:solidFill>
                    <a:srgbClr val="2D2E27"/>
                  </a:solidFill>
                  <a:latin typeface="Rubik Light"/>
                  <a:ea typeface="Rubik Light"/>
                  <a:cs typeface="Rubik Light"/>
                  <a:sym typeface="Rubik Light"/>
                </a:rPr>
                <a:t>小组成员</a:t>
              </a:r>
              <a:endParaRPr sz="1500" dirty="0">
                <a:solidFill>
                  <a:srgbClr val="2D2E27"/>
                </a:solidFill>
                <a:latin typeface="Rubik Light"/>
                <a:ea typeface="Rubik Light"/>
                <a:cs typeface="Rubik Light"/>
                <a:sym typeface="Rubik Light"/>
              </a:endParaRPr>
            </a:p>
          </p:txBody>
        </p:sp>
        <p:sp>
          <p:nvSpPr>
            <p:cNvPr id="428" name="Google Shape;428;p27"/>
            <p:cNvSpPr txBox="1"/>
            <p:nvPr/>
          </p:nvSpPr>
          <p:spPr>
            <a:xfrm>
              <a:off x="868700" y="193500"/>
              <a:ext cx="2761200" cy="259200"/>
            </a:xfrm>
            <a:prstGeom prst="rect">
              <a:avLst/>
            </a:prstGeom>
            <a:noFill/>
            <a:ln>
              <a:noFill/>
            </a:ln>
          </p:spPr>
          <p:txBody>
            <a:bodyPr spcFirstLastPara="1" wrap="square" lIns="91425" tIns="91425" rIns="91425" bIns="91425" anchor="ctr" anchorCtr="0">
              <a:noAutofit/>
            </a:bodyPr>
            <a:lstStyle/>
            <a:p>
              <a:pPr lvl="0"/>
              <a:r>
                <a:rPr lang="zh-CN" altLang="en-US" sz="1100" dirty="0"/>
                <a:t>孙一峰</a:t>
              </a:r>
              <a:r>
                <a:rPr lang="en-US" altLang="zh-CN" sz="1100" dirty="0"/>
                <a:t>/</a:t>
              </a:r>
              <a:r>
                <a:rPr lang="zh-CN" altLang="en-US" sz="1100" dirty="0"/>
                <a:t>王懿晟</a:t>
              </a:r>
              <a:r>
                <a:rPr lang="en-US" altLang="zh-CN" sz="1100" dirty="0"/>
                <a:t>/</a:t>
              </a:r>
              <a:r>
                <a:rPr lang="en-US" altLang="zh-CN" sz="1100" dirty="0">
                  <a:solidFill>
                    <a:srgbClr val="FF0000"/>
                  </a:solidFill>
                  <a:highlight>
                    <a:srgbClr val="FF0000"/>
                  </a:highlight>
                </a:rPr>
                <a:t>___</a:t>
              </a:r>
              <a:endParaRPr sz="1100" dirty="0">
                <a:solidFill>
                  <a:srgbClr val="2D2E27"/>
                </a:solidFill>
                <a:latin typeface="Inter"/>
                <a:ea typeface="Inter"/>
                <a:cs typeface="Inter"/>
                <a:sym typeface="Inte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Apple Inc.</a:t>
            </a:r>
            <a:r>
              <a:rPr lang="zh-CN" altLang="en-US" dirty="0"/>
              <a:t>  </a:t>
            </a:r>
            <a:r>
              <a:rPr lang="en-US" altLang="zh-CN" sz="2000" dirty="0"/>
              <a:t>2017</a:t>
            </a:r>
            <a:r>
              <a:rPr lang="zh-CN" altLang="en-US" sz="2000" dirty="0"/>
              <a:t> 财年年末报表</a:t>
            </a:r>
            <a:endParaRPr dirty="0"/>
          </a:p>
        </p:txBody>
      </p:sp>
      <p:sp>
        <p:nvSpPr>
          <p:cNvPr id="672" name="Google Shape;672;p38"/>
          <p:cNvSpPr/>
          <p:nvPr/>
        </p:nvSpPr>
        <p:spPr>
          <a:xfrm>
            <a:off x="1101863" y="166497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a:spLocks noGrp="1"/>
          </p:cNvSpPr>
          <p:nvPr>
            <p:ph type="subTitle" idx="4294967295"/>
          </p:nvPr>
        </p:nvSpPr>
        <p:spPr>
          <a:xfrm>
            <a:off x="1727469" y="2475608"/>
            <a:ext cx="6214223"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留存收益是指没有作为股息发放，而是留存下来重新投资于企业或偿还债务的钱。苹果公司录得</a:t>
            </a:r>
            <a:r>
              <a:rPr lang="en-US" altLang="zh-CN" dirty="0"/>
              <a:t>983</a:t>
            </a:r>
            <a:r>
              <a:rPr lang="zh-CN" altLang="en-US" dirty="0"/>
              <a:t>亿美元的留存收益。</a:t>
            </a:r>
            <a:endParaRPr dirty="0"/>
          </a:p>
        </p:txBody>
      </p:sp>
      <p:sp>
        <p:nvSpPr>
          <p:cNvPr id="674" name="Google Shape;674;p38"/>
          <p:cNvSpPr txBox="1">
            <a:spLocks noGrp="1"/>
          </p:cNvSpPr>
          <p:nvPr>
            <p:ph type="subTitle" idx="4294967295"/>
          </p:nvPr>
        </p:nvSpPr>
        <p:spPr>
          <a:xfrm>
            <a:off x="1264163" y="1664975"/>
            <a:ext cx="2049300" cy="431400"/>
          </a:xfrm>
          <a:prstGeom prst="rect">
            <a:avLst/>
          </a:prstGeom>
        </p:spPr>
        <p:txBody>
          <a:bodyPr spcFirstLastPara="1" wrap="square" lIns="91425" tIns="91425" rIns="91425" bIns="91425" anchor="ctr" anchorCtr="0">
            <a:noAutofit/>
          </a:bodyPr>
          <a:lstStyle/>
          <a:p>
            <a:pPr marL="0" lvl="0" indent="0">
              <a:buNone/>
            </a:pPr>
            <a:r>
              <a:rPr lang="zh-CN" altLang="en-US" sz="2000" dirty="0">
                <a:solidFill>
                  <a:schemeClr val="lt1"/>
                </a:solidFill>
                <a:latin typeface="Rubik Light"/>
                <a:ea typeface="Rubik Light"/>
                <a:cs typeface="Rubik Light"/>
                <a:sym typeface="Rubik Light"/>
              </a:rPr>
              <a:t>股东权益</a:t>
            </a:r>
            <a:endParaRPr sz="2000" dirty="0">
              <a:solidFill>
                <a:schemeClr val="lt1"/>
              </a:solidFill>
              <a:latin typeface="Rubik Light"/>
              <a:ea typeface="Rubik Light"/>
              <a:cs typeface="Rubik Light"/>
              <a:sym typeface="Rubik Light"/>
            </a:endParaRPr>
          </a:p>
        </p:txBody>
      </p:sp>
      <p:sp>
        <p:nvSpPr>
          <p:cNvPr id="676" name="Google Shape;676;p38"/>
          <p:cNvSpPr txBox="1">
            <a:spLocks noGrp="1"/>
          </p:cNvSpPr>
          <p:nvPr>
            <p:ph type="subTitle" idx="4294967295"/>
          </p:nvPr>
        </p:nvSpPr>
        <p:spPr>
          <a:xfrm>
            <a:off x="1727469" y="3554258"/>
            <a:ext cx="6278136"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股东权益是总资产减去总负债的总和，代表了公司的净值或净资产，对苹果公司来说是</a:t>
            </a:r>
            <a:r>
              <a:rPr lang="en-US" altLang="zh-CN" dirty="0"/>
              <a:t>1340</a:t>
            </a:r>
            <a:r>
              <a:rPr lang="zh-CN" altLang="en-US" dirty="0"/>
              <a:t>亿美元。这是假设公司在清算时要偿还所有负债，留给股东的钱。</a:t>
            </a:r>
            <a:endParaRPr dirty="0"/>
          </a:p>
        </p:txBody>
      </p:sp>
      <p:sp>
        <p:nvSpPr>
          <p:cNvPr id="677" name="Google Shape;677;p38"/>
          <p:cNvSpPr/>
          <p:nvPr/>
        </p:nvSpPr>
        <p:spPr>
          <a:xfrm>
            <a:off x="1138395" y="25152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136434" y="355425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3691500" y="1702975"/>
            <a:ext cx="395347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苹果的报表没有披露长期负债的细节，但通常这一部分包括：</a:t>
            </a:r>
            <a:endParaRPr dirty="0"/>
          </a:p>
        </p:txBody>
      </p:sp>
      <p:sp>
        <p:nvSpPr>
          <p:cNvPr id="688" name="Google Shape;688;p38"/>
          <p:cNvSpPr/>
          <p:nvPr/>
        </p:nvSpPr>
        <p:spPr>
          <a:xfrm>
            <a:off x="1202307" y="25791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p38">
            <a:extLst>
              <a:ext uri="{FF2B5EF4-FFF2-40B4-BE49-F238E27FC236}">
                <a16:creationId xmlns:a16="http://schemas.microsoft.com/office/drawing/2014/main" id="{21BACD2B-5E7F-2946-A9B1-546E2F40A77A}"/>
              </a:ext>
            </a:extLst>
          </p:cNvPr>
          <p:cNvSpPr/>
          <p:nvPr/>
        </p:nvSpPr>
        <p:spPr>
          <a:xfrm>
            <a:off x="1200334" y="361815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63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1"/>
          <p:cNvSpPr/>
          <p:nvPr/>
        </p:nvSpPr>
        <p:spPr>
          <a:xfrm>
            <a:off x="5869550" y="1618775"/>
            <a:ext cx="2277300" cy="2471400"/>
          </a:xfrm>
          <a:prstGeom prst="roundRect">
            <a:avLst>
              <a:gd name="adj" fmla="val 7424"/>
            </a:avLst>
          </a:prstGeom>
          <a:noFill/>
          <a:ln w="2857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txBox="1">
            <a:spLocks noGrp="1"/>
          </p:cNvSpPr>
          <p:nvPr>
            <p:ph type="title"/>
          </p:nvPr>
        </p:nvSpPr>
        <p:spPr>
          <a:xfrm>
            <a:off x="762469" y="1973275"/>
            <a:ext cx="4772400" cy="15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我们需要关注什么</a:t>
            </a:r>
            <a:endParaRPr dirty="0"/>
          </a:p>
        </p:txBody>
      </p:sp>
      <p:grpSp>
        <p:nvGrpSpPr>
          <p:cNvPr id="1113" name="Google Shape;1113;p41"/>
          <p:cNvGrpSpPr/>
          <p:nvPr/>
        </p:nvGrpSpPr>
        <p:grpSpPr>
          <a:xfrm>
            <a:off x="6653639" y="2421696"/>
            <a:ext cx="709202" cy="865656"/>
            <a:chOff x="4760358" y="2687664"/>
            <a:chExt cx="278042" cy="339393"/>
          </a:xfrm>
        </p:grpSpPr>
        <p:sp>
          <p:nvSpPr>
            <p:cNvPr id="1114" name="Google Shape;1114;p41"/>
            <p:cNvSpPr/>
            <p:nvPr/>
          </p:nvSpPr>
          <p:spPr>
            <a:xfrm>
              <a:off x="4819963" y="2797624"/>
              <a:ext cx="39642" cy="39948"/>
            </a:xfrm>
            <a:custGeom>
              <a:avLst/>
              <a:gdLst/>
              <a:ahLst/>
              <a:cxnLst/>
              <a:rect l="l" t="t" r="r" b="b"/>
              <a:pathLst>
                <a:path w="1817" h="1831" extrusionOk="0">
                  <a:moveTo>
                    <a:pt x="902" y="0"/>
                  </a:moveTo>
                  <a:cubicBezTo>
                    <a:pt x="398" y="0"/>
                    <a:pt x="0" y="411"/>
                    <a:pt x="0" y="915"/>
                  </a:cubicBezTo>
                  <a:cubicBezTo>
                    <a:pt x="0" y="1419"/>
                    <a:pt x="398" y="1830"/>
                    <a:pt x="902" y="1830"/>
                  </a:cubicBezTo>
                  <a:cubicBezTo>
                    <a:pt x="1406" y="1830"/>
                    <a:pt x="1816" y="1419"/>
                    <a:pt x="1816" y="915"/>
                  </a:cubicBezTo>
                  <a:cubicBezTo>
                    <a:pt x="1816" y="411"/>
                    <a:pt x="1406" y="0"/>
                    <a:pt x="902"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809818" y="2878916"/>
              <a:ext cx="59627" cy="57882"/>
            </a:xfrm>
            <a:custGeom>
              <a:avLst/>
              <a:gdLst/>
              <a:ahLst/>
              <a:cxnLst/>
              <a:rect l="l" t="t" r="r" b="b"/>
              <a:pathLst>
                <a:path w="2733" h="2653" extrusionOk="0">
                  <a:moveTo>
                    <a:pt x="916" y="0"/>
                  </a:moveTo>
                  <a:cubicBezTo>
                    <a:pt x="386" y="200"/>
                    <a:pt x="0" y="690"/>
                    <a:pt x="0" y="1287"/>
                  </a:cubicBezTo>
                  <a:lnTo>
                    <a:pt x="0" y="2652"/>
                  </a:lnTo>
                  <a:lnTo>
                    <a:pt x="2732" y="2652"/>
                  </a:lnTo>
                  <a:lnTo>
                    <a:pt x="2732" y="1287"/>
                  </a:lnTo>
                  <a:cubicBezTo>
                    <a:pt x="2732" y="690"/>
                    <a:pt x="2361" y="200"/>
                    <a:pt x="1831" y="0"/>
                  </a:cubicBezTo>
                  <a:lnTo>
                    <a:pt x="1831" y="1751"/>
                  </a:lnTo>
                  <a:lnTo>
                    <a:pt x="916" y="1751"/>
                  </a:lnTo>
                  <a:lnTo>
                    <a:pt x="91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4760358" y="2747859"/>
              <a:ext cx="218459" cy="279199"/>
            </a:xfrm>
            <a:custGeom>
              <a:avLst/>
              <a:gdLst/>
              <a:ahLst/>
              <a:cxnLst/>
              <a:rect l="l" t="t" r="r" b="b"/>
              <a:pathLst>
                <a:path w="10013" h="12797" extrusionOk="0">
                  <a:moveTo>
                    <a:pt x="8647" y="3196"/>
                  </a:moveTo>
                  <a:lnTo>
                    <a:pt x="8647" y="4111"/>
                  </a:lnTo>
                  <a:lnTo>
                    <a:pt x="6829" y="4111"/>
                  </a:lnTo>
                  <a:lnTo>
                    <a:pt x="6829" y="3196"/>
                  </a:lnTo>
                  <a:close/>
                  <a:moveTo>
                    <a:pt x="8647" y="5013"/>
                  </a:moveTo>
                  <a:lnTo>
                    <a:pt x="8647" y="5928"/>
                  </a:lnTo>
                  <a:lnTo>
                    <a:pt x="6829" y="5928"/>
                  </a:lnTo>
                  <a:lnTo>
                    <a:pt x="6829" y="5013"/>
                  </a:lnTo>
                  <a:close/>
                  <a:moveTo>
                    <a:pt x="8647" y="6843"/>
                  </a:moveTo>
                  <a:lnTo>
                    <a:pt x="8647" y="7758"/>
                  </a:lnTo>
                  <a:lnTo>
                    <a:pt x="6829" y="7758"/>
                  </a:lnTo>
                  <a:lnTo>
                    <a:pt x="6829" y="6843"/>
                  </a:lnTo>
                  <a:close/>
                  <a:moveTo>
                    <a:pt x="3634" y="1380"/>
                  </a:moveTo>
                  <a:cubicBezTo>
                    <a:pt x="4642" y="1380"/>
                    <a:pt x="5464" y="2188"/>
                    <a:pt x="5464" y="3196"/>
                  </a:cubicBezTo>
                  <a:cubicBezTo>
                    <a:pt x="5464" y="4204"/>
                    <a:pt x="4642" y="5013"/>
                    <a:pt x="3634" y="5013"/>
                  </a:cubicBezTo>
                  <a:cubicBezTo>
                    <a:pt x="4893" y="5013"/>
                    <a:pt x="5915" y="6034"/>
                    <a:pt x="5915" y="7294"/>
                  </a:cubicBezTo>
                  <a:lnTo>
                    <a:pt x="5915" y="9575"/>
                  </a:lnTo>
                  <a:lnTo>
                    <a:pt x="1366" y="9575"/>
                  </a:lnTo>
                  <a:lnTo>
                    <a:pt x="1366" y="7294"/>
                  </a:lnTo>
                  <a:cubicBezTo>
                    <a:pt x="1366" y="6034"/>
                    <a:pt x="2387" y="5013"/>
                    <a:pt x="3634" y="5013"/>
                  </a:cubicBezTo>
                  <a:cubicBezTo>
                    <a:pt x="2639" y="5013"/>
                    <a:pt x="1817" y="4204"/>
                    <a:pt x="1817" y="3196"/>
                  </a:cubicBezTo>
                  <a:cubicBezTo>
                    <a:pt x="1817" y="2188"/>
                    <a:pt x="2639" y="1380"/>
                    <a:pt x="3634" y="1380"/>
                  </a:cubicBezTo>
                  <a:close/>
                  <a:moveTo>
                    <a:pt x="0" y="0"/>
                  </a:moveTo>
                  <a:lnTo>
                    <a:pt x="0" y="12797"/>
                  </a:lnTo>
                  <a:lnTo>
                    <a:pt x="7280" y="12797"/>
                  </a:lnTo>
                  <a:lnTo>
                    <a:pt x="7280" y="10026"/>
                  </a:lnTo>
                  <a:lnTo>
                    <a:pt x="10012" y="10026"/>
                  </a:lnTo>
                  <a:lnTo>
                    <a:pt x="10012"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939152" y="2986542"/>
              <a:ext cx="39664" cy="35323"/>
            </a:xfrm>
            <a:custGeom>
              <a:avLst/>
              <a:gdLst/>
              <a:ahLst/>
              <a:cxnLst/>
              <a:rect l="l" t="t" r="r" b="b"/>
              <a:pathLst>
                <a:path w="1818" h="1619" extrusionOk="0">
                  <a:moveTo>
                    <a:pt x="1" y="0"/>
                  </a:moveTo>
                  <a:lnTo>
                    <a:pt x="1" y="1618"/>
                  </a:lnTo>
                  <a:lnTo>
                    <a:pt x="1817"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799978" y="2687664"/>
              <a:ext cx="238422" cy="278937"/>
            </a:xfrm>
            <a:custGeom>
              <a:avLst/>
              <a:gdLst/>
              <a:ahLst/>
              <a:cxnLst/>
              <a:rect l="l" t="t" r="r" b="b"/>
              <a:pathLst>
                <a:path w="10928" h="12785" extrusionOk="0">
                  <a:moveTo>
                    <a:pt x="1" y="1"/>
                  </a:moveTo>
                  <a:lnTo>
                    <a:pt x="1" y="1858"/>
                  </a:lnTo>
                  <a:lnTo>
                    <a:pt x="9112" y="1858"/>
                  </a:lnTo>
                  <a:lnTo>
                    <a:pt x="9112" y="12785"/>
                  </a:lnTo>
                  <a:lnTo>
                    <a:pt x="10928" y="12785"/>
                  </a:lnTo>
                  <a:lnTo>
                    <a:pt x="10928"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41"/>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D2E27"/>
                </a:solidFill>
                <a:latin typeface="Rubik Light"/>
                <a:ea typeface="Rubik Light"/>
                <a:cs typeface="Rubik Light"/>
                <a:sym typeface="Rubik Light"/>
              </a:rPr>
              <a:t>// THIS IS THE NAME OF THE PROJECT</a:t>
            </a:r>
            <a:endParaRPr>
              <a:solidFill>
                <a:srgbClr val="2D2E27"/>
              </a:solidFill>
              <a:latin typeface="Rubik Light"/>
              <a:ea typeface="Rubik Light"/>
              <a:cs typeface="Rubik Light"/>
              <a:sym typeface="Rubik Light"/>
            </a:endParaRPr>
          </a:p>
        </p:txBody>
      </p:sp>
      <p:sp>
        <p:nvSpPr>
          <p:cNvPr id="3" name="副标题 2">
            <a:extLst>
              <a:ext uri="{FF2B5EF4-FFF2-40B4-BE49-F238E27FC236}">
                <a16:creationId xmlns:a16="http://schemas.microsoft.com/office/drawing/2014/main" id="{0EA5B142-14F3-D841-8D01-750D12405F13}"/>
              </a:ext>
            </a:extLst>
          </p:cNvPr>
          <p:cNvSpPr>
            <a:spLocks noGrp="1"/>
          </p:cNvSpPr>
          <p:nvPr>
            <p:ph type="subTitle" idx="1"/>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6"/>
        <p:cNvGrpSpPr/>
        <p:nvPr/>
      </p:nvGrpSpPr>
      <p:grpSpPr>
        <a:xfrm>
          <a:off x="0" y="0"/>
          <a:ext cx="0" cy="0"/>
          <a:chOff x="0" y="0"/>
          <a:chExt cx="0" cy="0"/>
        </a:xfrm>
      </p:grpSpPr>
      <p:sp>
        <p:nvSpPr>
          <p:cNvPr id="1197" name="Google Shape;1197;p44"/>
          <p:cNvSpPr/>
          <p:nvPr/>
        </p:nvSpPr>
        <p:spPr>
          <a:xfrm>
            <a:off x="3385050" y="3248750"/>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5985150" y="3248750"/>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784950" y="3248750"/>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txBox="1">
            <a:spLocks noGrp="1"/>
          </p:cNvSpPr>
          <p:nvPr>
            <p:ph type="title" idx="7"/>
          </p:nvPr>
        </p:nvSpPr>
        <p:spPr>
          <a:xfrm>
            <a:off x="829050" y="2285400"/>
            <a:ext cx="2285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134B</a:t>
            </a:r>
            <a:endParaRPr dirty="0"/>
          </a:p>
        </p:txBody>
      </p:sp>
      <p:sp>
        <p:nvSpPr>
          <p:cNvPr id="1201" name="Google Shape;1201;p44"/>
          <p:cNvSpPr txBox="1">
            <a:spLocks noGrp="1"/>
          </p:cNvSpPr>
          <p:nvPr>
            <p:ph type="subTitle" idx="1"/>
          </p:nvPr>
        </p:nvSpPr>
        <p:spPr>
          <a:xfrm>
            <a:off x="720000" y="3919975"/>
            <a:ext cx="2503800" cy="572700"/>
          </a:xfrm>
          <a:prstGeom prst="rect">
            <a:avLst/>
          </a:prstGeom>
        </p:spPr>
        <p:txBody>
          <a:bodyPr spcFirstLastPara="1" wrap="square" lIns="91425" tIns="91425" rIns="91425" bIns="91425" anchor="b" anchorCtr="0">
            <a:noAutofit/>
          </a:bodyPr>
          <a:lstStyle/>
          <a:p>
            <a:pPr marL="0" lvl="0" indent="0">
              <a:spcAft>
                <a:spcPts val="1200"/>
              </a:spcAft>
            </a:pPr>
            <a:r>
              <a:rPr lang="zh-CN" altLang="en-US" sz="1100" dirty="0"/>
              <a:t>结合利润表的销售额以及统计指标中的从业人数来判断企业的经营规模</a:t>
            </a:r>
            <a:endParaRPr sz="1100" dirty="0"/>
          </a:p>
        </p:txBody>
      </p:sp>
      <p:sp>
        <p:nvSpPr>
          <p:cNvPr id="1202" name="Google Shape;1202;p44"/>
          <p:cNvSpPr txBox="1">
            <a:spLocks noGrp="1"/>
          </p:cNvSpPr>
          <p:nvPr>
            <p:ph type="subTitle" idx="3"/>
          </p:nvPr>
        </p:nvSpPr>
        <p:spPr>
          <a:xfrm>
            <a:off x="3320100" y="3919975"/>
            <a:ext cx="2503800" cy="572700"/>
          </a:xfrm>
          <a:prstGeom prst="rect">
            <a:avLst/>
          </a:prstGeom>
        </p:spPr>
        <p:txBody>
          <a:bodyPr spcFirstLastPara="1" wrap="square" lIns="91425" tIns="91425" rIns="91425" bIns="91425" anchor="b" anchorCtr="0">
            <a:noAutofit/>
          </a:bodyPr>
          <a:lstStyle/>
          <a:p>
            <a:pPr marL="0" lvl="0" indent="0">
              <a:spcAft>
                <a:spcPts val="1200"/>
              </a:spcAft>
            </a:pPr>
            <a:r>
              <a:rPr lang="zh-CN" altLang="en-US" sz="1100" dirty="0"/>
              <a:t>即负债总额和所有者权益总额的高低，把握企业债务规模和净资产大小</a:t>
            </a:r>
            <a:endParaRPr sz="1100" dirty="0"/>
          </a:p>
        </p:txBody>
      </p:sp>
      <p:sp>
        <p:nvSpPr>
          <p:cNvPr id="1203" name="Google Shape;1203;p44"/>
          <p:cNvSpPr txBox="1">
            <a:spLocks noGrp="1"/>
          </p:cNvSpPr>
          <p:nvPr>
            <p:ph type="subTitle" idx="4"/>
          </p:nvPr>
        </p:nvSpPr>
        <p:spPr>
          <a:xfrm>
            <a:off x="3547350" y="3248750"/>
            <a:ext cx="2049300" cy="431400"/>
          </a:xfrm>
          <a:prstGeom prst="rect">
            <a:avLst/>
          </a:prstGeom>
        </p:spPr>
        <p:txBody>
          <a:bodyPr spcFirstLastPara="1" wrap="square" lIns="91425" tIns="91425" rIns="91425" bIns="91425" anchor="ctr" anchorCtr="0">
            <a:noAutofit/>
          </a:bodyPr>
          <a:lstStyle/>
          <a:p>
            <a:pPr marL="0" lvl="0" indent="0"/>
            <a:r>
              <a:rPr lang="zh-CN" altLang="en-US" dirty="0"/>
              <a:t>查看资产来源</a:t>
            </a:r>
            <a:endParaRPr dirty="0"/>
          </a:p>
        </p:txBody>
      </p:sp>
      <p:sp>
        <p:nvSpPr>
          <p:cNvPr id="1204" name="Google Shape;1204;p44"/>
          <p:cNvSpPr txBox="1">
            <a:spLocks noGrp="1"/>
          </p:cNvSpPr>
          <p:nvPr>
            <p:ph type="subTitle" idx="5"/>
          </p:nvPr>
        </p:nvSpPr>
        <p:spPr>
          <a:xfrm>
            <a:off x="5920200" y="3919975"/>
            <a:ext cx="2503800" cy="572700"/>
          </a:xfrm>
          <a:prstGeom prst="rect">
            <a:avLst/>
          </a:prstGeom>
        </p:spPr>
        <p:txBody>
          <a:bodyPr spcFirstLastPara="1" wrap="square" lIns="91425" tIns="91425" rIns="91425" bIns="91425" anchor="b" anchorCtr="0">
            <a:noAutofit/>
          </a:bodyPr>
          <a:lstStyle/>
          <a:p>
            <a:pPr marL="0" lvl="0" indent="0">
              <a:spcAft>
                <a:spcPts val="1200"/>
              </a:spcAft>
            </a:pPr>
            <a:r>
              <a:rPr lang="zh-CN" altLang="en-US" sz="1200" dirty="0"/>
              <a:t>计算资产负债率或产权比例，分析企业的财务风险</a:t>
            </a:r>
            <a:endParaRPr sz="1200" dirty="0"/>
          </a:p>
        </p:txBody>
      </p:sp>
      <p:sp>
        <p:nvSpPr>
          <p:cNvPr id="1205" name="Google Shape;1205;p44"/>
          <p:cNvSpPr txBox="1">
            <a:spLocks noGrp="1"/>
          </p:cNvSpPr>
          <p:nvPr>
            <p:ph type="subTitle" idx="6"/>
          </p:nvPr>
        </p:nvSpPr>
        <p:spPr>
          <a:xfrm>
            <a:off x="5985150" y="3248750"/>
            <a:ext cx="2373900" cy="431400"/>
          </a:xfrm>
          <a:prstGeom prst="rect">
            <a:avLst/>
          </a:prstGeom>
        </p:spPr>
        <p:txBody>
          <a:bodyPr spcFirstLastPara="1" wrap="square" lIns="91425" tIns="91425" rIns="91425" bIns="91425" anchor="ctr" anchorCtr="0">
            <a:noAutofit/>
          </a:bodyPr>
          <a:lstStyle/>
          <a:p>
            <a:pPr marL="0" lvl="0" indent="0"/>
            <a:r>
              <a:rPr lang="zh-CN" altLang="en-US" sz="1600" dirty="0"/>
              <a:t>计算负债率或产权比例</a:t>
            </a:r>
            <a:endParaRPr sz="1600" dirty="0"/>
          </a:p>
        </p:txBody>
      </p:sp>
      <p:sp>
        <p:nvSpPr>
          <p:cNvPr id="1206" name="Google Shape;1206;p44"/>
          <p:cNvSpPr txBox="1">
            <a:spLocks noGrp="1"/>
          </p:cNvSpPr>
          <p:nvPr>
            <p:ph type="subTitle" idx="2"/>
          </p:nvPr>
        </p:nvSpPr>
        <p:spPr>
          <a:xfrm>
            <a:off x="947250" y="3248750"/>
            <a:ext cx="2049300" cy="431400"/>
          </a:xfrm>
          <a:prstGeom prst="rect">
            <a:avLst/>
          </a:prstGeom>
        </p:spPr>
        <p:txBody>
          <a:bodyPr spcFirstLastPara="1" wrap="square" lIns="91425" tIns="91425" rIns="91425" bIns="91425" anchor="ctr" anchorCtr="0">
            <a:noAutofit/>
          </a:bodyPr>
          <a:lstStyle/>
          <a:p>
            <a:pPr marL="0" lvl="0" indent="0"/>
            <a:r>
              <a:rPr lang="zh-CN" altLang="en-US" dirty="0"/>
              <a:t>浏览资产总额</a:t>
            </a:r>
            <a:endParaRPr dirty="0"/>
          </a:p>
        </p:txBody>
      </p:sp>
      <p:sp>
        <p:nvSpPr>
          <p:cNvPr id="1207" name="Google Shape;1207;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zh-CN" altLang="en-US" dirty="0"/>
              <a:t>分析资产规模</a:t>
            </a:r>
            <a:endParaRPr dirty="0"/>
          </a:p>
        </p:txBody>
      </p:sp>
      <p:sp>
        <p:nvSpPr>
          <p:cNvPr id="1209" name="Google Shape;1209;p44"/>
          <p:cNvSpPr txBox="1">
            <a:spLocks noGrp="1"/>
          </p:cNvSpPr>
          <p:nvPr>
            <p:ph type="title" idx="9"/>
          </p:nvPr>
        </p:nvSpPr>
        <p:spPr>
          <a:xfrm>
            <a:off x="6029250" y="2285400"/>
            <a:ext cx="2285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dirty="0"/>
              <a:t>73%</a:t>
            </a:r>
            <a:endParaRPr dirty="0"/>
          </a:p>
        </p:txBody>
      </p:sp>
      <p:grpSp>
        <p:nvGrpSpPr>
          <p:cNvPr id="378" name="Google Shape;2146;p52">
            <a:extLst>
              <a:ext uri="{FF2B5EF4-FFF2-40B4-BE49-F238E27FC236}">
                <a16:creationId xmlns:a16="http://schemas.microsoft.com/office/drawing/2014/main" id="{4FF91B3F-22DC-8F43-BC14-48D244F6C902}"/>
              </a:ext>
            </a:extLst>
          </p:cNvPr>
          <p:cNvGrpSpPr/>
          <p:nvPr/>
        </p:nvGrpSpPr>
        <p:grpSpPr>
          <a:xfrm>
            <a:off x="4134237" y="2082044"/>
            <a:ext cx="875526" cy="875526"/>
            <a:chOff x="6039758" y="2687664"/>
            <a:chExt cx="339393" cy="339393"/>
          </a:xfrm>
        </p:grpSpPr>
        <p:sp>
          <p:nvSpPr>
            <p:cNvPr id="379" name="Google Shape;2147;p52">
              <a:extLst>
                <a:ext uri="{FF2B5EF4-FFF2-40B4-BE49-F238E27FC236}">
                  <a16:creationId xmlns:a16="http://schemas.microsoft.com/office/drawing/2014/main" id="{72950FD7-C796-BC4E-9D71-89ACE97B956B}"/>
                </a:ext>
              </a:extLst>
            </p:cNvPr>
            <p:cNvSpPr/>
            <p:nvPr/>
          </p:nvSpPr>
          <p:spPr>
            <a:xfrm>
              <a:off x="6159558" y="2966579"/>
              <a:ext cx="99553" cy="60478"/>
            </a:xfrm>
            <a:custGeom>
              <a:avLst/>
              <a:gdLst/>
              <a:ahLst/>
              <a:cxnLst/>
              <a:rect l="l" t="t" r="r" b="b"/>
              <a:pathLst>
                <a:path w="4563" h="2772" extrusionOk="0">
                  <a:moveTo>
                    <a:pt x="0" y="1"/>
                  </a:moveTo>
                  <a:lnTo>
                    <a:pt x="0" y="2772"/>
                  </a:lnTo>
                  <a:lnTo>
                    <a:pt x="4562" y="2772"/>
                  </a:lnTo>
                  <a:lnTo>
                    <a:pt x="4562"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48;p52">
              <a:extLst>
                <a:ext uri="{FF2B5EF4-FFF2-40B4-BE49-F238E27FC236}">
                  <a16:creationId xmlns:a16="http://schemas.microsoft.com/office/drawing/2014/main" id="{DFEB9D66-1EBA-9E40-A6EF-C26B91A382C5}"/>
                </a:ext>
              </a:extLst>
            </p:cNvPr>
            <p:cNvSpPr/>
            <p:nvPr/>
          </p:nvSpPr>
          <p:spPr>
            <a:xfrm>
              <a:off x="6039758" y="2687664"/>
              <a:ext cx="339393" cy="339393"/>
            </a:xfrm>
            <a:custGeom>
              <a:avLst/>
              <a:gdLst/>
              <a:ahLst/>
              <a:cxnLst/>
              <a:rect l="l" t="t" r="r" b="b"/>
              <a:pathLst>
                <a:path w="15556" h="15556" extrusionOk="0">
                  <a:moveTo>
                    <a:pt x="10053" y="6406"/>
                  </a:moveTo>
                  <a:lnTo>
                    <a:pt x="10053" y="7321"/>
                  </a:lnTo>
                  <a:lnTo>
                    <a:pt x="8236" y="7321"/>
                  </a:lnTo>
                  <a:lnTo>
                    <a:pt x="8236" y="10053"/>
                  </a:lnTo>
                  <a:lnTo>
                    <a:pt x="10053" y="10053"/>
                  </a:lnTo>
                  <a:lnTo>
                    <a:pt x="10053" y="10968"/>
                  </a:lnTo>
                  <a:lnTo>
                    <a:pt x="5491" y="10968"/>
                  </a:lnTo>
                  <a:lnTo>
                    <a:pt x="5491" y="10053"/>
                  </a:lnTo>
                  <a:lnTo>
                    <a:pt x="7321" y="10053"/>
                  </a:lnTo>
                  <a:lnTo>
                    <a:pt x="7321" y="7321"/>
                  </a:lnTo>
                  <a:lnTo>
                    <a:pt x="5491" y="7321"/>
                  </a:lnTo>
                  <a:lnTo>
                    <a:pt x="5491" y="6406"/>
                  </a:lnTo>
                  <a:close/>
                  <a:moveTo>
                    <a:pt x="5491" y="1"/>
                  </a:moveTo>
                  <a:lnTo>
                    <a:pt x="5491" y="4589"/>
                  </a:lnTo>
                  <a:lnTo>
                    <a:pt x="7321" y="4589"/>
                  </a:lnTo>
                  <a:lnTo>
                    <a:pt x="7321" y="5504"/>
                  </a:lnTo>
                  <a:lnTo>
                    <a:pt x="4589" y="5504"/>
                  </a:lnTo>
                  <a:lnTo>
                    <a:pt x="4589" y="7321"/>
                  </a:lnTo>
                  <a:lnTo>
                    <a:pt x="2759" y="7321"/>
                  </a:lnTo>
                  <a:lnTo>
                    <a:pt x="2759" y="10053"/>
                  </a:lnTo>
                  <a:lnTo>
                    <a:pt x="4589" y="10053"/>
                  </a:lnTo>
                  <a:lnTo>
                    <a:pt x="4589" y="10968"/>
                  </a:lnTo>
                  <a:lnTo>
                    <a:pt x="1858" y="10968"/>
                  </a:lnTo>
                  <a:lnTo>
                    <a:pt x="1858" y="12785"/>
                  </a:lnTo>
                  <a:lnTo>
                    <a:pt x="1" y="12785"/>
                  </a:lnTo>
                  <a:lnTo>
                    <a:pt x="1" y="15556"/>
                  </a:lnTo>
                  <a:lnTo>
                    <a:pt x="4589" y="15556"/>
                  </a:lnTo>
                  <a:lnTo>
                    <a:pt x="4589" y="12785"/>
                  </a:lnTo>
                  <a:lnTo>
                    <a:pt x="2759" y="12785"/>
                  </a:lnTo>
                  <a:lnTo>
                    <a:pt x="2759" y="11883"/>
                  </a:lnTo>
                  <a:lnTo>
                    <a:pt x="12785" y="11883"/>
                  </a:lnTo>
                  <a:lnTo>
                    <a:pt x="12785" y="12785"/>
                  </a:lnTo>
                  <a:lnTo>
                    <a:pt x="10968" y="12785"/>
                  </a:lnTo>
                  <a:lnTo>
                    <a:pt x="10968" y="15556"/>
                  </a:lnTo>
                  <a:lnTo>
                    <a:pt x="15556" y="15556"/>
                  </a:lnTo>
                  <a:lnTo>
                    <a:pt x="15556" y="12785"/>
                  </a:lnTo>
                  <a:lnTo>
                    <a:pt x="13699" y="12785"/>
                  </a:lnTo>
                  <a:lnTo>
                    <a:pt x="13699" y="10968"/>
                  </a:lnTo>
                  <a:lnTo>
                    <a:pt x="10968" y="10968"/>
                  </a:lnTo>
                  <a:lnTo>
                    <a:pt x="10968" y="10053"/>
                  </a:lnTo>
                  <a:lnTo>
                    <a:pt x="12785" y="10053"/>
                  </a:lnTo>
                  <a:lnTo>
                    <a:pt x="12785" y="7321"/>
                  </a:lnTo>
                  <a:lnTo>
                    <a:pt x="10968" y="7321"/>
                  </a:lnTo>
                  <a:lnTo>
                    <a:pt x="10968" y="5504"/>
                  </a:lnTo>
                  <a:lnTo>
                    <a:pt x="8236" y="5504"/>
                  </a:lnTo>
                  <a:lnTo>
                    <a:pt x="8236" y="4589"/>
                  </a:lnTo>
                  <a:lnTo>
                    <a:pt x="10053" y="4589"/>
                  </a:lnTo>
                  <a:lnTo>
                    <a:pt x="10053"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5" name="Google Shape;1125;p42"/>
          <p:cNvSpPr txBox="1">
            <a:spLocks noGrp="1"/>
          </p:cNvSpPr>
          <p:nvPr>
            <p:ph type="subTitle" idx="4294967295"/>
          </p:nvPr>
        </p:nvSpPr>
        <p:spPr>
          <a:xfrm>
            <a:off x="3808762" y="1937150"/>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latin typeface="Rubik Light"/>
                <a:ea typeface="Rubik Light"/>
                <a:cs typeface="Rubik Light"/>
                <a:sym typeface="Rubik Light"/>
              </a:rPr>
              <a:t>长期资产</a:t>
            </a:r>
            <a:endParaRPr sz="2000" dirty="0">
              <a:solidFill>
                <a:schemeClr val="dk1"/>
              </a:solidFill>
              <a:latin typeface="Rubik Light"/>
              <a:ea typeface="Rubik Light"/>
              <a:cs typeface="Rubik Light"/>
              <a:sym typeface="Rubik Light"/>
            </a:endParaRPr>
          </a:p>
        </p:txBody>
      </p:sp>
      <p:sp>
        <p:nvSpPr>
          <p:cNvPr id="1126" name="Google Shape;1126;p42"/>
          <p:cNvSpPr txBox="1">
            <a:spLocks noGrp="1"/>
          </p:cNvSpPr>
          <p:nvPr>
            <p:ph type="subTitle" idx="4294967295"/>
          </p:nvPr>
        </p:nvSpPr>
        <p:spPr>
          <a:xfrm>
            <a:off x="3808763" y="2763623"/>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流动资产</a:t>
            </a:r>
            <a:endParaRPr sz="2000" dirty="0">
              <a:solidFill>
                <a:schemeClr val="dk1"/>
              </a:solidFill>
              <a:latin typeface="Rubik Light"/>
              <a:ea typeface="Rubik Light"/>
              <a:cs typeface="Rubik Light"/>
              <a:sym typeface="Rubik Light"/>
            </a:endParaRPr>
          </a:p>
        </p:txBody>
      </p:sp>
      <p:sp>
        <p:nvSpPr>
          <p:cNvPr id="1127" name="Google Shape;1127;p42"/>
          <p:cNvSpPr txBox="1">
            <a:spLocks noGrp="1"/>
          </p:cNvSpPr>
          <p:nvPr>
            <p:ph type="subTitle" idx="4294967295"/>
          </p:nvPr>
        </p:nvSpPr>
        <p:spPr>
          <a:xfrm>
            <a:off x="3808762" y="3275777"/>
            <a:ext cx="4157587" cy="1106217"/>
          </a:xfrm>
          <a:prstGeom prst="rect">
            <a:avLst/>
          </a:prstGeom>
        </p:spPr>
        <p:txBody>
          <a:bodyPr spcFirstLastPara="1" wrap="square" lIns="91425" tIns="91425" rIns="91425" bIns="91425" anchor="ctr" anchorCtr="0">
            <a:noAutofit/>
          </a:bodyPr>
          <a:lstStyle/>
          <a:p>
            <a:pPr marL="0" lvl="0" indent="0">
              <a:buNone/>
            </a:pPr>
            <a:r>
              <a:rPr lang="zh-CN" altLang="en-US" dirty="0"/>
              <a:t>根据流动资产和长期资产在总资产中的比重，判断企业类型（长期资产比重大的企业一般都是传统企业</a:t>
            </a:r>
            <a:r>
              <a:rPr lang="en-US" altLang="zh-CN" dirty="0"/>
              <a:t>,</a:t>
            </a:r>
            <a:r>
              <a:rPr lang="zh-CN" altLang="en-US" dirty="0"/>
              <a:t>而高新技术其企业一般不需要很多的固定资产。）</a:t>
            </a:r>
            <a:endParaRPr sz="2000" dirty="0">
              <a:solidFill>
                <a:schemeClr val="dk1"/>
              </a:solidFill>
              <a:latin typeface="Rubik Light"/>
              <a:ea typeface="Rubik Light"/>
              <a:cs typeface="Rubik Light"/>
              <a:sym typeface="Rubik Light"/>
            </a:endParaRPr>
          </a:p>
        </p:txBody>
      </p:sp>
      <p:sp>
        <p:nvSpPr>
          <p:cNvPr id="1130" name="Google Shape;113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zh-CN" altLang="en-US" dirty="0"/>
              <a:t>分析资产结构</a:t>
            </a:r>
            <a:endParaRPr dirty="0"/>
          </a:p>
        </p:txBody>
      </p:sp>
      <p:sp>
        <p:nvSpPr>
          <p:cNvPr id="1131" name="Google Shape;1131;p42"/>
          <p:cNvSpPr/>
          <p:nvPr/>
        </p:nvSpPr>
        <p:spPr>
          <a:xfrm>
            <a:off x="1113288" y="1644161"/>
            <a:ext cx="1556100" cy="1556100"/>
          </a:xfrm>
          <a:prstGeom prst="ellipse">
            <a:avLst/>
          </a:prstGeom>
          <a:solidFill>
            <a:schemeClr val="accent2"/>
          </a:solidFill>
          <a:ln w="28575" cap="flat" cmpd="sng">
            <a:solidFill>
              <a:schemeClr val="dk1"/>
            </a:solidFill>
            <a:prstDash val="solid"/>
            <a:round/>
            <a:headEnd type="none" w="sm" len="sm"/>
            <a:tailEnd type="none" w="sm" len="sm"/>
          </a:ln>
          <a:effectLst>
            <a:outerShdw dist="66675" dir="2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42"/>
          <p:cNvGrpSpPr/>
          <p:nvPr/>
        </p:nvGrpSpPr>
        <p:grpSpPr>
          <a:xfrm>
            <a:off x="1625289" y="2156327"/>
            <a:ext cx="531893" cy="531961"/>
            <a:chOff x="6694806" y="1948422"/>
            <a:chExt cx="339109" cy="339131"/>
          </a:xfrm>
        </p:grpSpPr>
        <p:sp>
          <p:nvSpPr>
            <p:cNvPr id="1133" name="Google Shape;1133;p42"/>
            <p:cNvSpPr/>
            <p:nvPr/>
          </p:nvSpPr>
          <p:spPr>
            <a:xfrm>
              <a:off x="6694806" y="1948422"/>
              <a:ext cx="298900" cy="80179"/>
            </a:xfrm>
            <a:custGeom>
              <a:avLst/>
              <a:gdLst/>
              <a:ahLst/>
              <a:cxnLst/>
              <a:rect l="l" t="t" r="r" b="b"/>
              <a:pathLst>
                <a:path w="13700" h="3675" extrusionOk="0">
                  <a:moveTo>
                    <a:pt x="2759" y="1"/>
                  </a:moveTo>
                  <a:lnTo>
                    <a:pt x="2759" y="903"/>
                  </a:lnTo>
                  <a:lnTo>
                    <a:pt x="1" y="903"/>
                  </a:lnTo>
                  <a:lnTo>
                    <a:pt x="1" y="3675"/>
                  </a:lnTo>
                  <a:lnTo>
                    <a:pt x="13699" y="3675"/>
                  </a:lnTo>
                  <a:lnTo>
                    <a:pt x="13699" y="903"/>
                  </a:lnTo>
                  <a:lnTo>
                    <a:pt x="10967" y="903"/>
                  </a:lnTo>
                  <a:lnTo>
                    <a:pt x="10967" y="1"/>
                  </a:lnTo>
                  <a:lnTo>
                    <a:pt x="10053" y="1"/>
                  </a:lnTo>
                  <a:lnTo>
                    <a:pt x="10053" y="903"/>
                  </a:lnTo>
                  <a:lnTo>
                    <a:pt x="7321" y="903"/>
                  </a:lnTo>
                  <a:lnTo>
                    <a:pt x="7321" y="1"/>
                  </a:lnTo>
                  <a:lnTo>
                    <a:pt x="6405" y="1"/>
                  </a:lnTo>
                  <a:lnTo>
                    <a:pt x="6405" y="903"/>
                  </a:lnTo>
                  <a:lnTo>
                    <a:pt x="3673" y="903"/>
                  </a:lnTo>
                  <a:lnTo>
                    <a:pt x="3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914116" y="2167731"/>
              <a:ext cx="119800" cy="119822"/>
            </a:xfrm>
            <a:custGeom>
              <a:avLst/>
              <a:gdLst/>
              <a:ahLst/>
              <a:cxnLst/>
              <a:rect l="l" t="t" r="r" b="b"/>
              <a:pathLst>
                <a:path w="5491" h="5492" extrusionOk="0">
                  <a:moveTo>
                    <a:pt x="3183" y="1367"/>
                  </a:moveTo>
                  <a:lnTo>
                    <a:pt x="3183" y="2282"/>
                  </a:lnTo>
                  <a:lnTo>
                    <a:pt x="4098" y="2282"/>
                  </a:lnTo>
                  <a:lnTo>
                    <a:pt x="4098" y="3184"/>
                  </a:lnTo>
                  <a:lnTo>
                    <a:pt x="2282" y="3184"/>
                  </a:lnTo>
                  <a:lnTo>
                    <a:pt x="2282" y="1367"/>
                  </a:lnTo>
                  <a:close/>
                  <a:moveTo>
                    <a:pt x="2733" y="1"/>
                  </a:moveTo>
                  <a:cubicBezTo>
                    <a:pt x="1221" y="1"/>
                    <a:pt x="1" y="1221"/>
                    <a:pt x="1" y="2733"/>
                  </a:cubicBezTo>
                  <a:cubicBezTo>
                    <a:pt x="1" y="4245"/>
                    <a:pt x="1221" y="5491"/>
                    <a:pt x="2733" y="5491"/>
                  </a:cubicBezTo>
                  <a:cubicBezTo>
                    <a:pt x="4244" y="5491"/>
                    <a:pt x="5491" y="4245"/>
                    <a:pt x="5491" y="2733"/>
                  </a:cubicBezTo>
                  <a:cubicBezTo>
                    <a:pt x="5491" y="1221"/>
                    <a:pt x="4244" y="1"/>
                    <a:pt x="2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754979" y="2098025"/>
              <a:ext cx="19985" cy="19963"/>
            </a:xfrm>
            <a:custGeom>
              <a:avLst/>
              <a:gdLst/>
              <a:ahLst/>
              <a:cxnLst/>
              <a:rect l="l" t="t" r="r" b="b"/>
              <a:pathLst>
                <a:path w="916" h="915" extrusionOk="0">
                  <a:moveTo>
                    <a:pt x="1" y="0"/>
                  </a:moveTo>
                  <a:lnTo>
                    <a:pt x="1" y="915"/>
                  </a:lnTo>
                  <a:lnTo>
                    <a:pt x="915" y="915"/>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834548" y="2098025"/>
              <a:ext cx="19985" cy="19963"/>
            </a:xfrm>
            <a:custGeom>
              <a:avLst/>
              <a:gdLst/>
              <a:ahLst/>
              <a:cxnLst/>
              <a:rect l="l" t="t" r="r" b="b"/>
              <a:pathLst>
                <a:path w="916" h="915" extrusionOk="0">
                  <a:moveTo>
                    <a:pt x="0" y="0"/>
                  </a:moveTo>
                  <a:lnTo>
                    <a:pt x="0" y="915"/>
                  </a:lnTo>
                  <a:lnTo>
                    <a:pt x="916" y="915"/>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754979" y="2177571"/>
              <a:ext cx="19985" cy="20007"/>
            </a:xfrm>
            <a:custGeom>
              <a:avLst/>
              <a:gdLst/>
              <a:ahLst/>
              <a:cxnLst/>
              <a:rect l="l" t="t" r="r" b="b"/>
              <a:pathLst>
                <a:path w="916" h="917" extrusionOk="0">
                  <a:moveTo>
                    <a:pt x="1" y="1"/>
                  </a:moveTo>
                  <a:lnTo>
                    <a:pt x="1" y="916"/>
                  </a:lnTo>
                  <a:lnTo>
                    <a:pt x="915" y="916"/>
                  </a:lnTo>
                  <a:lnTo>
                    <a:pt x="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694806" y="2048542"/>
              <a:ext cx="298900" cy="198801"/>
            </a:xfrm>
            <a:custGeom>
              <a:avLst/>
              <a:gdLst/>
              <a:ahLst/>
              <a:cxnLst/>
              <a:rect l="l" t="t" r="r" b="b"/>
              <a:pathLst>
                <a:path w="13700" h="9112" extrusionOk="0">
                  <a:moveTo>
                    <a:pt x="4589" y="1367"/>
                  </a:moveTo>
                  <a:lnTo>
                    <a:pt x="4589" y="4099"/>
                  </a:lnTo>
                  <a:lnTo>
                    <a:pt x="1843" y="4099"/>
                  </a:lnTo>
                  <a:lnTo>
                    <a:pt x="1843" y="1367"/>
                  </a:lnTo>
                  <a:close/>
                  <a:moveTo>
                    <a:pt x="8223" y="1367"/>
                  </a:moveTo>
                  <a:lnTo>
                    <a:pt x="8223" y="4099"/>
                  </a:lnTo>
                  <a:lnTo>
                    <a:pt x="5491" y="4099"/>
                  </a:lnTo>
                  <a:lnTo>
                    <a:pt x="5491" y="1367"/>
                  </a:lnTo>
                  <a:close/>
                  <a:moveTo>
                    <a:pt x="11869" y="1367"/>
                  </a:moveTo>
                  <a:lnTo>
                    <a:pt x="11869" y="4099"/>
                  </a:lnTo>
                  <a:lnTo>
                    <a:pt x="9137" y="4099"/>
                  </a:lnTo>
                  <a:lnTo>
                    <a:pt x="9137" y="1367"/>
                  </a:lnTo>
                  <a:close/>
                  <a:moveTo>
                    <a:pt x="4589" y="5013"/>
                  </a:moveTo>
                  <a:lnTo>
                    <a:pt x="4589" y="7745"/>
                  </a:lnTo>
                  <a:lnTo>
                    <a:pt x="1843" y="7745"/>
                  </a:lnTo>
                  <a:lnTo>
                    <a:pt x="1843" y="5013"/>
                  </a:lnTo>
                  <a:close/>
                  <a:moveTo>
                    <a:pt x="8223" y="5013"/>
                  </a:moveTo>
                  <a:lnTo>
                    <a:pt x="8223" y="7745"/>
                  </a:lnTo>
                  <a:lnTo>
                    <a:pt x="5491" y="7745"/>
                  </a:lnTo>
                  <a:lnTo>
                    <a:pt x="5491" y="5013"/>
                  </a:lnTo>
                  <a:close/>
                  <a:moveTo>
                    <a:pt x="1" y="0"/>
                  </a:moveTo>
                  <a:lnTo>
                    <a:pt x="1" y="9111"/>
                  </a:lnTo>
                  <a:lnTo>
                    <a:pt x="9270" y="9111"/>
                  </a:lnTo>
                  <a:cubicBezTo>
                    <a:pt x="9190" y="8820"/>
                    <a:pt x="9137" y="8514"/>
                    <a:pt x="9137" y="8196"/>
                  </a:cubicBezTo>
                  <a:cubicBezTo>
                    <a:pt x="9137" y="6180"/>
                    <a:pt x="10769" y="4549"/>
                    <a:pt x="12785" y="4549"/>
                  </a:cubicBezTo>
                  <a:cubicBezTo>
                    <a:pt x="13103" y="4549"/>
                    <a:pt x="13407" y="4602"/>
                    <a:pt x="13699" y="4682"/>
                  </a:cubicBezTo>
                  <a:lnTo>
                    <a:pt x="13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914116" y="2098025"/>
              <a:ext cx="19985" cy="19963"/>
            </a:xfrm>
            <a:custGeom>
              <a:avLst/>
              <a:gdLst/>
              <a:ahLst/>
              <a:cxnLst/>
              <a:rect l="l" t="t" r="r" b="b"/>
              <a:pathLst>
                <a:path w="916" h="915" extrusionOk="0">
                  <a:moveTo>
                    <a:pt x="1" y="0"/>
                  </a:moveTo>
                  <a:lnTo>
                    <a:pt x="1" y="915"/>
                  </a:lnTo>
                  <a:lnTo>
                    <a:pt x="915" y="915"/>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834548" y="2177571"/>
              <a:ext cx="19985" cy="20007"/>
            </a:xfrm>
            <a:custGeom>
              <a:avLst/>
              <a:gdLst/>
              <a:ahLst/>
              <a:cxnLst/>
              <a:rect l="l" t="t" r="r" b="b"/>
              <a:pathLst>
                <a:path w="916" h="917" extrusionOk="0">
                  <a:moveTo>
                    <a:pt x="0" y="1"/>
                  </a:moveTo>
                  <a:lnTo>
                    <a:pt x="0" y="916"/>
                  </a:lnTo>
                  <a:lnTo>
                    <a:pt x="916" y="916"/>
                  </a:lnTo>
                  <a:lnTo>
                    <a:pt x="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42"/>
          <p:cNvSpPr/>
          <p:nvPr/>
        </p:nvSpPr>
        <p:spPr>
          <a:xfrm>
            <a:off x="1227197" y="1758210"/>
            <a:ext cx="1328100" cy="1328100"/>
          </a:xfrm>
          <a:prstGeom prst="arc">
            <a:avLst>
              <a:gd name="adj1" fmla="val 16200000"/>
              <a:gd name="adj2" fmla="val 8505854"/>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236429" y="1767303"/>
            <a:ext cx="1309800" cy="13098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2"/>
          <p:cNvSpPr/>
          <p:nvPr/>
        </p:nvSpPr>
        <p:spPr>
          <a:xfrm>
            <a:off x="720000" y="3674350"/>
            <a:ext cx="2503800" cy="3585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4" name="Google Shape;1144;p42"/>
          <p:cNvSpPr txBox="1">
            <a:spLocks noGrp="1"/>
          </p:cNvSpPr>
          <p:nvPr>
            <p:ph type="subTitle" idx="4294967295"/>
          </p:nvPr>
        </p:nvSpPr>
        <p:spPr>
          <a:xfrm>
            <a:off x="720000" y="4080525"/>
            <a:ext cx="2503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145" name="Google Shape;1145;p42"/>
          <p:cNvSpPr txBox="1">
            <a:spLocks noGrp="1"/>
          </p:cNvSpPr>
          <p:nvPr>
            <p:ph type="subTitle" idx="4294967295"/>
          </p:nvPr>
        </p:nvSpPr>
        <p:spPr>
          <a:xfrm>
            <a:off x="977475" y="3674350"/>
            <a:ext cx="19890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latin typeface="Rubik Light"/>
                <a:ea typeface="Rubik Light"/>
                <a:cs typeface="Rubik Light"/>
                <a:sym typeface="Rubik Light"/>
              </a:rPr>
              <a:t>Apple</a:t>
            </a:r>
            <a:r>
              <a:rPr lang="zh-CN" altLang="en-US" sz="2000" dirty="0">
                <a:solidFill>
                  <a:schemeClr val="lt1"/>
                </a:solidFill>
                <a:latin typeface="Rubik Light"/>
                <a:ea typeface="Rubik Light"/>
                <a:cs typeface="Rubik Light"/>
                <a:sym typeface="Rubik Light"/>
              </a:rPr>
              <a:t> </a:t>
            </a:r>
            <a:r>
              <a:rPr lang="en-US" altLang="zh-CN" sz="2000" dirty="0">
                <a:solidFill>
                  <a:schemeClr val="lt1"/>
                </a:solidFill>
                <a:latin typeface="Rubik Light"/>
                <a:ea typeface="Rubik Light"/>
                <a:cs typeface="Rubik Light"/>
                <a:sym typeface="Rubik Light"/>
              </a:rPr>
              <a:t>Inc.</a:t>
            </a:r>
            <a:endParaRPr sz="2000" dirty="0">
              <a:solidFill>
                <a:schemeClr val="lt1"/>
              </a:solidFill>
              <a:latin typeface="Rubik Light"/>
              <a:ea typeface="Rubik Light"/>
              <a:cs typeface="Rubik Light"/>
              <a:sym typeface="Rubik Light"/>
            </a:endParaRPr>
          </a:p>
        </p:txBody>
      </p:sp>
      <p:sp>
        <p:nvSpPr>
          <p:cNvPr id="1146" name="Google Shape;1146;p42"/>
          <p:cNvSpPr txBox="1">
            <a:spLocks noGrp="1"/>
          </p:cNvSpPr>
          <p:nvPr>
            <p:ph type="subTitle" idx="4294967295"/>
          </p:nvPr>
        </p:nvSpPr>
        <p:spPr>
          <a:xfrm>
            <a:off x="1177650" y="3312875"/>
            <a:ext cx="15885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Rubik Light"/>
                <a:ea typeface="Rubik Light"/>
                <a:cs typeface="Rubik Light"/>
                <a:sym typeface="Rubik Light"/>
              </a:rPr>
              <a:t>60%</a:t>
            </a:r>
            <a:endParaRPr sz="2000">
              <a:latin typeface="Rubik Light"/>
              <a:ea typeface="Rubik Light"/>
              <a:cs typeface="Rubik Light"/>
              <a:sym typeface="Rubik Light"/>
            </a:endParaRPr>
          </a:p>
        </p:txBody>
      </p:sp>
      <p:cxnSp>
        <p:nvCxnSpPr>
          <p:cNvPr id="1147" name="Google Shape;1147;p42"/>
          <p:cNvCxnSpPr>
            <a:cxnSpLocks/>
          </p:cNvCxnSpPr>
          <p:nvPr/>
        </p:nvCxnSpPr>
        <p:spPr>
          <a:xfrm>
            <a:off x="3612050" y="1767303"/>
            <a:ext cx="0" cy="1319007"/>
          </a:xfrm>
          <a:prstGeom prst="straightConnector1">
            <a:avLst/>
          </a:prstGeom>
          <a:noFill/>
          <a:ln w="28575" cap="flat" cmpd="sng">
            <a:solidFill>
              <a:schemeClr val="dk1"/>
            </a:solidFill>
            <a:prstDash val="solid"/>
            <a:round/>
            <a:headEnd type="none" w="med" len="med"/>
            <a:tailEnd type="none" w="med" len="med"/>
          </a:ln>
        </p:spPr>
      </p:cxnSp>
      <p:sp>
        <p:nvSpPr>
          <p:cNvPr id="1150" name="Google Shape;1150;p42"/>
          <p:cNvSpPr txBox="1">
            <a:spLocks noGrp="1"/>
          </p:cNvSpPr>
          <p:nvPr>
            <p:ph type="subTitle" idx="4294967295"/>
          </p:nvPr>
        </p:nvSpPr>
        <p:spPr>
          <a:xfrm>
            <a:off x="6705899" y="1871812"/>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比较少</a:t>
            </a:r>
            <a:endParaRPr dirty="0"/>
          </a:p>
        </p:txBody>
      </p:sp>
      <p:sp>
        <p:nvSpPr>
          <p:cNvPr id="1151" name="Google Shape;1151;p42"/>
          <p:cNvSpPr txBox="1">
            <a:spLocks noGrp="1"/>
          </p:cNvSpPr>
          <p:nvPr>
            <p:ph type="subTitle" idx="4294967295"/>
          </p:nvPr>
        </p:nvSpPr>
        <p:spPr>
          <a:xfrm>
            <a:off x="6705900" y="2699660"/>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更多一些</a:t>
            </a:r>
            <a:endParaRPr dirty="0"/>
          </a:p>
        </p:txBody>
      </p:sp>
      <p:sp>
        <p:nvSpPr>
          <p:cNvPr id="1157" name="Google Shape;1157;p42"/>
          <p:cNvSpPr/>
          <p:nvPr/>
        </p:nvSpPr>
        <p:spPr>
          <a:xfrm>
            <a:off x="5797774" y="1931307"/>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115224" y="1931307"/>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432674" y="1931307"/>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5797775" y="2760700"/>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115225" y="2760700"/>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432675" y="2760700"/>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40"/>
          <p:cNvSpPr/>
          <p:nvPr/>
        </p:nvSpPr>
        <p:spPr>
          <a:xfrm>
            <a:off x="6579427" y="1948647"/>
            <a:ext cx="2088900" cy="2088900"/>
          </a:xfrm>
          <a:prstGeom prst="ellipse">
            <a:avLst/>
          </a:prstGeom>
          <a:solidFill>
            <a:schemeClr val="lt1"/>
          </a:solidFill>
          <a:ln w="28575" cap="flat" cmpd="sng">
            <a:solidFill>
              <a:schemeClr val="dk1"/>
            </a:solidFill>
            <a:prstDash val="solid"/>
            <a:round/>
            <a:headEnd type="none" w="sm" len="sm"/>
            <a:tailEnd type="none" w="sm" len="sm"/>
          </a:ln>
          <a:effectLst>
            <a:outerShdw dist="66675" dir="2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zh-CN" altLang="en-US" dirty="0"/>
              <a:t>分析资产所占比重</a:t>
            </a:r>
            <a:endParaRPr dirty="0"/>
          </a:p>
        </p:txBody>
      </p:sp>
      <p:pic>
        <p:nvPicPr>
          <p:cNvPr id="1075" name="Google Shape;1075;p40" title="Points scored">
            <a:hlinkClick r:id="rId3"/>
          </p:cNvPr>
          <p:cNvPicPr preferRelativeResize="0"/>
          <p:nvPr/>
        </p:nvPicPr>
        <p:blipFill>
          <a:blip r:embed="rId4">
            <a:alphaModFix/>
          </a:blip>
          <a:stretch>
            <a:fillRect/>
          </a:stretch>
        </p:blipFill>
        <p:spPr>
          <a:xfrm>
            <a:off x="6331858" y="1841044"/>
            <a:ext cx="2584200" cy="2304245"/>
          </a:xfrm>
          <a:prstGeom prst="rect">
            <a:avLst/>
          </a:prstGeom>
          <a:noFill/>
          <a:ln>
            <a:noFill/>
          </a:ln>
        </p:spPr>
      </p:pic>
      <p:sp>
        <p:nvSpPr>
          <p:cNvPr id="1077" name="Google Shape;1077;p40"/>
          <p:cNvSpPr/>
          <p:nvPr/>
        </p:nvSpPr>
        <p:spPr>
          <a:xfrm>
            <a:off x="3943834" y="3620517"/>
            <a:ext cx="1813800" cy="3585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0"/>
          <p:cNvSpPr txBox="1">
            <a:spLocks noGrp="1"/>
          </p:cNvSpPr>
          <p:nvPr>
            <p:ph type="subTitle" idx="4294967295"/>
          </p:nvPr>
        </p:nvSpPr>
        <p:spPr>
          <a:xfrm>
            <a:off x="3925669" y="3620517"/>
            <a:ext cx="1588500" cy="35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latin typeface="Rubik Light"/>
                <a:ea typeface="Rubik Light"/>
                <a:cs typeface="Rubik Light"/>
                <a:sym typeface="Rubik Light"/>
              </a:rPr>
              <a:t>固定资产</a:t>
            </a:r>
            <a:endParaRPr sz="2000" dirty="0">
              <a:latin typeface="Rubik Light"/>
              <a:ea typeface="Rubik Light"/>
              <a:cs typeface="Rubik Light"/>
              <a:sym typeface="Rubik Light"/>
            </a:endParaRPr>
          </a:p>
        </p:txBody>
      </p:sp>
      <p:cxnSp>
        <p:nvCxnSpPr>
          <p:cNvPr id="1093" name="Google Shape;1093;p40"/>
          <p:cNvCxnSpPr>
            <a:cxnSpLocks/>
          </p:cNvCxnSpPr>
          <p:nvPr/>
        </p:nvCxnSpPr>
        <p:spPr>
          <a:xfrm>
            <a:off x="5984584" y="3775929"/>
            <a:ext cx="1004100" cy="0"/>
          </a:xfrm>
          <a:prstGeom prst="straightConnector1">
            <a:avLst/>
          </a:prstGeom>
          <a:noFill/>
          <a:ln w="28575" cap="flat" cmpd="sng">
            <a:solidFill>
              <a:schemeClr val="dk1"/>
            </a:solidFill>
            <a:prstDash val="solid"/>
            <a:round/>
            <a:headEnd type="none" w="med" len="med"/>
            <a:tailEnd type="none" w="med" len="med"/>
          </a:ln>
        </p:spPr>
      </p:cxnSp>
      <p:sp>
        <p:nvSpPr>
          <p:cNvPr id="1101" name="Google Shape;1101;p40"/>
          <p:cNvSpPr/>
          <p:nvPr/>
        </p:nvSpPr>
        <p:spPr>
          <a:xfrm>
            <a:off x="7109841" y="2479131"/>
            <a:ext cx="1026000" cy="1025700"/>
          </a:xfrm>
          <a:prstGeom prst="ellipse">
            <a:avLst/>
          </a:prstGeom>
          <a:solidFill>
            <a:schemeClr val="lt1"/>
          </a:solidFill>
          <a:ln w="28575" cap="flat" cmpd="sng">
            <a:solidFill>
              <a:schemeClr val="dk1"/>
            </a:solidFill>
            <a:prstDash val="solid"/>
            <a:round/>
            <a:headEnd type="none" w="sm" len="sm"/>
            <a:tailEnd type="none" w="sm" len="sm"/>
          </a:ln>
          <a:effectLst>
            <a:outerShdw dist="66675" dir="24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txBox="1">
            <a:spLocks noGrp="1"/>
          </p:cNvSpPr>
          <p:nvPr>
            <p:ph type="subTitle" idx="4294967295"/>
          </p:nvPr>
        </p:nvSpPr>
        <p:spPr>
          <a:xfrm>
            <a:off x="5757634" y="3596679"/>
            <a:ext cx="729000" cy="35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highlight>
                  <a:schemeClr val="lt1"/>
                </a:highlight>
                <a:latin typeface="Rubik Light"/>
                <a:ea typeface="Rubik Light"/>
                <a:cs typeface="Rubik Light"/>
                <a:sym typeface="Rubik Light"/>
              </a:rPr>
              <a:t>12%</a:t>
            </a:r>
            <a:endParaRPr sz="1800">
              <a:highlight>
                <a:schemeClr val="lt1"/>
              </a:highlight>
              <a:latin typeface="Rubik Light"/>
              <a:ea typeface="Rubik Light"/>
              <a:cs typeface="Rubik Light"/>
              <a:sym typeface="Rubik Light"/>
            </a:endParaRPr>
          </a:p>
        </p:txBody>
      </p:sp>
      <p:sp>
        <p:nvSpPr>
          <p:cNvPr id="2" name="矩形 1">
            <a:extLst>
              <a:ext uri="{FF2B5EF4-FFF2-40B4-BE49-F238E27FC236}">
                <a16:creationId xmlns:a16="http://schemas.microsoft.com/office/drawing/2014/main" id="{9F5BC0F7-07A2-5A48-963E-DDBD182481AE}"/>
              </a:ext>
            </a:extLst>
          </p:cNvPr>
          <p:cNvSpPr/>
          <p:nvPr/>
        </p:nvSpPr>
        <p:spPr>
          <a:xfrm>
            <a:off x="486141" y="1786633"/>
            <a:ext cx="5789617" cy="1815882"/>
          </a:xfrm>
          <a:prstGeom prst="rect">
            <a:avLst/>
          </a:prstGeom>
        </p:spPr>
        <p:txBody>
          <a:bodyPr wrap="square">
            <a:spAutoFit/>
          </a:bodyPr>
          <a:lstStyle/>
          <a:p>
            <a:r>
              <a:rPr lang="en" altLang="zh-CN" sz="1600" dirty="0">
                <a:solidFill>
                  <a:schemeClr val="tx1"/>
                </a:solidFill>
                <a:latin typeface="Open Sans"/>
              </a:rPr>
              <a:t>a) </a:t>
            </a:r>
            <a:r>
              <a:rPr lang="zh-CN" altLang="en-US" sz="1600" dirty="0">
                <a:solidFill>
                  <a:schemeClr val="tx1"/>
                </a:solidFill>
                <a:latin typeface="Open Sans"/>
              </a:rPr>
              <a:t>计算流动资产中各项目的比重</a:t>
            </a:r>
            <a:r>
              <a:rPr lang="en-US" altLang="zh-CN" sz="1600" dirty="0">
                <a:solidFill>
                  <a:schemeClr val="tx1"/>
                </a:solidFill>
                <a:latin typeface="Open Sans"/>
              </a:rPr>
              <a:t>,</a:t>
            </a:r>
            <a:r>
              <a:rPr lang="zh-CN" altLang="en-US" sz="1600" dirty="0">
                <a:solidFill>
                  <a:schemeClr val="tx1"/>
                </a:solidFill>
                <a:latin typeface="Open Sans"/>
              </a:rPr>
              <a:t>了解企业资产的流动性及资产质量。</a:t>
            </a:r>
          </a:p>
          <a:p>
            <a:r>
              <a:rPr lang="en" altLang="zh-CN" sz="1600" dirty="0">
                <a:solidFill>
                  <a:schemeClr val="tx1"/>
                </a:solidFill>
                <a:latin typeface="Open Sans"/>
              </a:rPr>
              <a:t>b) </a:t>
            </a:r>
            <a:r>
              <a:rPr lang="zh-CN" altLang="en-US" sz="1600" dirty="0">
                <a:solidFill>
                  <a:schemeClr val="tx1"/>
                </a:solidFill>
                <a:latin typeface="Open Sans"/>
              </a:rPr>
              <a:t>分析长期资产中各项目的比重</a:t>
            </a:r>
            <a:r>
              <a:rPr lang="en-US" altLang="zh-CN" sz="1600" dirty="0">
                <a:solidFill>
                  <a:schemeClr val="tx1"/>
                </a:solidFill>
                <a:latin typeface="Open Sans"/>
              </a:rPr>
              <a:t>,</a:t>
            </a:r>
            <a:r>
              <a:rPr lang="zh-CN" altLang="en-US" sz="1600" dirty="0">
                <a:solidFill>
                  <a:schemeClr val="tx1"/>
                </a:solidFill>
                <a:latin typeface="Open Sans"/>
              </a:rPr>
              <a:t>了解企业资产的状况和潜能。</a:t>
            </a:r>
          </a:p>
          <a:p>
            <a:r>
              <a:rPr lang="en" altLang="zh-CN" sz="1600" dirty="0">
                <a:solidFill>
                  <a:schemeClr val="tx1"/>
                </a:solidFill>
                <a:latin typeface="Open Sans"/>
              </a:rPr>
              <a:t>c) </a:t>
            </a:r>
            <a:r>
              <a:rPr lang="zh-CN" altLang="en-US" sz="1600" dirty="0">
                <a:solidFill>
                  <a:schemeClr val="tx1"/>
                </a:solidFill>
                <a:latin typeface="Open Sans"/>
              </a:rPr>
              <a:t>长期投资的金额和比重大小</a:t>
            </a:r>
            <a:r>
              <a:rPr lang="en-US" altLang="zh-CN" sz="1600" dirty="0">
                <a:solidFill>
                  <a:schemeClr val="tx1"/>
                </a:solidFill>
                <a:latin typeface="Open Sans"/>
              </a:rPr>
              <a:t>,</a:t>
            </a:r>
            <a:r>
              <a:rPr lang="zh-CN" altLang="en-US" sz="1600" dirty="0">
                <a:solidFill>
                  <a:schemeClr val="tx1"/>
                </a:solidFill>
                <a:latin typeface="Open Sans"/>
              </a:rPr>
              <a:t>反映企业资本经营的规模和水平。</a:t>
            </a:r>
          </a:p>
          <a:p>
            <a:r>
              <a:rPr lang="en" altLang="zh-CN" sz="1600" dirty="0">
                <a:solidFill>
                  <a:schemeClr val="tx1"/>
                </a:solidFill>
                <a:latin typeface="Open Sans"/>
              </a:rPr>
              <a:t>d) </a:t>
            </a:r>
            <a:r>
              <a:rPr lang="zh-CN" altLang="en-US" sz="1600" dirty="0">
                <a:solidFill>
                  <a:schemeClr val="tx1"/>
                </a:solidFill>
                <a:latin typeface="Open Sans"/>
              </a:rPr>
              <a:t>固定资产净额和比重的大小</a:t>
            </a:r>
            <a:r>
              <a:rPr lang="en-US" altLang="zh-CN" sz="1600" dirty="0">
                <a:solidFill>
                  <a:schemeClr val="tx1"/>
                </a:solidFill>
                <a:latin typeface="Open Sans"/>
              </a:rPr>
              <a:t>,</a:t>
            </a:r>
            <a:r>
              <a:rPr lang="zh-CN" altLang="en-US" sz="1600" dirty="0">
                <a:solidFill>
                  <a:schemeClr val="tx1"/>
                </a:solidFill>
                <a:latin typeface="Open Sans"/>
              </a:rPr>
              <a:t>反映企业的生产能力和技术进步</a:t>
            </a:r>
            <a:r>
              <a:rPr lang="en-US" altLang="zh-CN" sz="1600" dirty="0">
                <a:solidFill>
                  <a:schemeClr val="tx1"/>
                </a:solidFill>
                <a:latin typeface="Open Sans"/>
              </a:rPr>
              <a:t>,</a:t>
            </a:r>
            <a:r>
              <a:rPr lang="zh-CN" altLang="en-US" sz="1600" dirty="0">
                <a:solidFill>
                  <a:schemeClr val="tx1"/>
                </a:solidFill>
                <a:latin typeface="Open Sans"/>
              </a:rPr>
              <a:t>进而反映其获利能力</a:t>
            </a:r>
            <a:r>
              <a:rPr lang="en" altLang="zh-CN" sz="1600" dirty="0">
                <a:solidFill>
                  <a:schemeClr val="tx1"/>
                </a:solidFill>
                <a:latin typeface="Open Sans"/>
              </a:rPr>
              <a:t>e) </a:t>
            </a:r>
            <a:r>
              <a:rPr lang="zh-CN" altLang="en-US" sz="1600" dirty="0">
                <a:solidFill>
                  <a:schemeClr val="tx1"/>
                </a:solidFill>
                <a:latin typeface="Open Sans"/>
              </a:rPr>
              <a:t>无形资产金额和比重大小</a:t>
            </a:r>
            <a:r>
              <a:rPr lang="en-US" altLang="zh-CN" sz="1600" dirty="0">
                <a:solidFill>
                  <a:schemeClr val="tx1"/>
                </a:solidFill>
                <a:latin typeface="Open Sans"/>
              </a:rPr>
              <a:t>,</a:t>
            </a:r>
            <a:r>
              <a:rPr lang="zh-CN" altLang="en-US" sz="1600" dirty="0">
                <a:solidFill>
                  <a:schemeClr val="tx1"/>
                </a:solidFill>
                <a:latin typeface="Open Sans"/>
              </a:rPr>
              <a:t>反映企业的技术含量。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43"/>
          <p:cNvSpPr/>
          <p:nvPr/>
        </p:nvSpPr>
        <p:spPr>
          <a:xfrm>
            <a:off x="166255" y="3462200"/>
            <a:ext cx="2927645"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6050100" y="3462200"/>
            <a:ext cx="30939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403760" y="1856825"/>
            <a:ext cx="2690139"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zh-CN" altLang="en-US" dirty="0"/>
              <a:t>分析负债比重</a:t>
            </a:r>
            <a:endParaRPr dirty="0"/>
          </a:p>
        </p:txBody>
      </p:sp>
      <p:sp>
        <p:nvSpPr>
          <p:cNvPr id="1180" name="Google Shape;1180;p43"/>
          <p:cNvSpPr txBox="1">
            <a:spLocks noGrp="1"/>
          </p:cNvSpPr>
          <p:nvPr>
            <p:ph type="subTitle" idx="1"/>
          </p:nvPr>
        </p:nvSpPr>
        <p:spPr>
          <a:xfrm>
            <a:off x="720000" y="2347300"/>
            <a:ext cx="2373900" cy="616200"/>
          </a:xfrm>
          <a:prstGeom prst="rect">
            <a:avLst/>
          </a:prstGeom>
        </p:spPr>
        <p:txBody>
          <a:bodyPr spcFirstLastPara="1" wrap="square" lIns="91425" tIns="91425" rIns="91425" bIns="91425" anchor="ctr" anchorCtr="0">
            <a:noAutofit/>
          </a:bodyPr>
          <a:lstStyle/>
          <a:p>
            <a:pPr marL="0" lvl="0" indent="0"/>
            <a:r>
              <a:rPr lang="zh-CN" altLang="en-US" sz="1200" dirty="0"/>
              <a:t>如果流动负债比重大反映企业偿债压力大</a:t>
            </a:r>
            <a:r>
              <a:rPr lang="en-US" altLang="zh-CN" sz="1200" dirty="0"/>
              <a:t>,</a:t>
            </a:r>
            <a:r>
              <a:rPr lang="zh-CN" altLang="en-US" sz="1200" dirty="0"/>
              <a:t>如果长期负债比重大说明企业财务负担重。</a:t>
            </a:r>
            <a:endParaRPr sz="1200" dirty="0"/>
          </a:p>
        </p:txBody>
      </p:sp>
      <p:sp>
        <p:nvSpPr>
          <p:cNvPr id="1181" name="Google Shape;1181;p43"/>
          <p:cNvSpPr txBox="1">
            <a:spLocks noGrp="1"/>
          </p:cNvSpPr>
          <p:nvPr>
            <p:ph type="subTitle" idx="2"/>
          </p:nvPr>
        </p:nvSpPr>
        <p:spPr>
          <a:xfrm>
            <a:off x="-190005" y="1951775"/>
            <a:ext cx="3283905" cy="241500"/>
          </a:xfrm>
          <a:prstGeom prst="rect">
            <a:avLst/>
          </a:prstGeom>
        </p:spPr>
        <p:txBody>
          <a:bodyPr spcFirstLastPara="1" wrap="square" lIns="91425" tIns="91425" rIns="91425" bIns="91425" anchor="ctr" anchorCtr="0">
            <a:noAutofit/>
          </a:bodyPr>
          <a:lstStyle/>
          <a:p>
            <a:pPr marL="0" lvl="0" indent="0"/>
            <a:r>
              <a:rPr lang="zh-CN" altLang="en-US" sz="1600" dirty="0"/>
              <a:t>流动负债与长期负债的比重</a:t>
            </a:r>
            <a:endParaRPr sz="1600" dirty="0"/>
          </a:p>
        </p:txBody>
      </p:sp>
      <p:sp>
        <p:nvSpPr>
          <p:cNvPr id="1182" name="Google Shape;1182;p43"/>
          <p:cNvSpPr/>
          <p:nvPr/>
        </p:nvSpPr>
        <p:spPr>
          <a:xfrm>
            <a:off x="6050099" y="1856825"/>
            <a:ext cx="3066716"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3"/>
          <p:cNvSpPr txBox="1">
            <a:spLocks noGrp="1"/>
          </p:cNvSpPr>
          <p:nvPr>
            <p:ph type="subTitle" idx="3"/>
          </p:nvPr>
        </p:nvSpPr>
        <p:spPr>
          <a:xfrm>
            <a:off x="720000" y="3952675"/>
            <a:ext cx="2373900" cy="616200"/>
          </a:xfrm>
          <a:prstGeom prst="rect">
            <a:avLst/>
          </a:prstGeom>
        </p:spPr>
        <p:txBody>
          <a:bodyPr spcFirstLastPara="1" wrap="square" lIns="91425" tIns="91425" rIns="91425" bIns="91425" anchor="ctr" anchorCtr="0">
            <a:noAutofit/>
          </a:bodyPr>
          <a:lstStyle/>
          <a:p>
            <a:pPr marL="0" lvl="0" indent="0"/>
            <a:r>
              <a:rPr lang="zh-CN" altLang="en-US" dirty="0"/>
              <a:t>分析总资本对长期负债的保障程度</a:t>
            </a:r>
            <a:endParaRPr dirty="0"/>
          </a:p>
        </p:txBody>
      </p:sp>
      <p:sp>
        <p:nvSpPr>
          <p:cNvPr id="1184" name="Google Shape;1184;p43"/>
          <p:cNvSpPr txBox="1">
            <a:spLocks noGrp="1"/>
          </p:cNvSpPr>
          <p:nvPr>
            <p:ph type="subTitle" idx="4"/>
          </p:nvPr>
        </p:nvSpPr>
        <p:spPr>
          <a:xfrm>
            <a:off x="0" y="3557225"/>
            <a:ext cx="3093900" cy="241500"/>
          </a:xfrm>
          <a:prstGeom prst="rect">
            <a:avLst/>
          </a:prstGeom>
        </p:spPr>
        <p:txBody>
          <a:bodyPr spcFirstLastPara="1" wrap="square" lIns="91425" tIns="91425" rIns="91425" bIns="91425" anchor="ctr" anchorCtr="0">
            <a:noAutofit/>
          </a:bodyPr>
          <a:lstStyle/>
          <a:p>
            <a:pPr marL="0" lvl="0" indent="0"/>
            <a:r>
              <a:rPr lang="zh-CN" altLang="en-US" dirty="0"/>
              <a:t>长期负债与总资本的比率</a:t>
            </a:r>
            <a:endParaRPr dirty="0"/>
          </a:p>
        </p:txBody>
      </p:sp>
      <p:sp>
        <p:nvSpPr>
          <p:cNvPr id="1185" name="Google Shape;1185;p43"/>
          <p:cNvSpPr txBox="1">
            <a:spLocks noGrp="1"/>
          </p:cNvSpPr>
          <p:nvPr>
            <p:ph type="subTitle" idx="5"/>
          </p:nvPr>
        </p:nvSpPr>
        <p:spPr>
          <a:xfrm>
            <a:off x="6050100" y="2347300"/>
            <a:ext cx="2373900" cy="616200"/>
          </a:xfrm>
          <a:prstGeom prst="rect">
            <a:avLst/>
          </a:prstGeom>
        </p:spPr>
        <p:txBody>
          <a:bodyPr spcFirstLastPara="1" wrap="square" lIns="91425" tIns="91425" rIns="91425" bIns="91425" anchor="ctr" anchorCtr="0">
            <a:noAutofit/>
          </a:bodyPr>
          <a:lstStyle/>
          <a:p>
            <a:pPr marL="0" lvl="0" indent="0"/>
            <a:r>
              <a:rPr lang="zh-CN" altLang="en-US" sz="1200" dirty="0"/>
              <a:t>以及流动负债中临时性负债与自发性负债的比重</a:t>
            </a:r>
            <a:r>
              <a:rPr lang="en-US" altLang="zh-CN" sz="1200" dirty="0"/>
              <a:t>,</a:t>
            </a:r>
            <a:r>
              <a:rPr lang="zh-CN" altLang="en-US" sz="1200" dirty="0"/>
              <a:t>判断债务结构是否合理</a:t>
            </a:r>
            <a:endParaRPr sz="1200" dirty="0"/>
          </a:p>
        </p:txBody>
      </p:sp>
      <p:sp>
        <p:nvSpPr>
          <p:cNvPr id="1186" name="Google Shape;1186;p43"/>
          <p:cNvSpPr txBox="1">
            <a:spLocks noGrp="1"/>
          </p:cNvSpPr>
          <p:nvPr>
            <p:ph type="subTitle" idx="6"/>
          </p:nvPr>
        </p:nvSpPr>
        <p:spPr>
          <a:xfrm>
            <a:off x="6050100" y="1951775"/>
            <a:ext cx="3066716" cy="241500"/>
          </a:xfrm>
          <a:prstGeom prst="rect">
            <a:avLst/>
          </a:prstGeom>
        </p:spPr>
        <p:txBody>
          <a:bodyPr spcFirstLastPara="1" wrap="square" lIns="91425" tIns="91425" rIns="91425" bIns="91425" anchor="ctr" anchorCtr="0">
            <a:noAutofit/>
          </a:bodyPr>
          <a:lstStyle/>
          <a:p>
            <a:pPr marL="0" lvl="0" indent="0"/>
            <a:r>
              <a:rPr lang="zh-CN" altLang="en-US" sz="1600" dirty="0"/>
              <a:t>信用性债务和结算性债务的比重</a:t>
            </a:r>
            <a:endParaRPr sz="1600" dirty="0"/>
          </a:p>
        </p:txBody>
      </p:sp>
      <p:sp>
        <p:nvSpPr>
          <p:cNvPr id="1187" name="Google Shape;1187;p43"/>
          <p:cNvSpPr txBox="1">
            <a:spLocks noGrp="1"/>
          </p:cNvSpPr>
          <p:nvPr>
            <p:ph type="subTitle" idx="7"/>
          </p:nvPr>
        </p:nvSpPr>
        <p:spPr>
          <a:xfrm>
            <a:off x="6050100" y="3952675"/>
            <a:ext cx="2373900" cy="616200"/>
          </a:xfrm>
          <a:prstGeom prst="rect">
            <a:avLst/>
          </a:prstGeom>
        </p:spPr>
        <p:txBody>
          <a:bodyPr spcFirstLastPara="1" wrap="square" lIns="91425" tIns="91425" rIns="91425" bIns="91425" anchor="ctr" anchorCtr="0">
            <a:noAutofit/>
          </a:bodyPr>
          <a:lstStyle/>
          <a:p>
            <a:pPr marL="0" lvl="0" indent="0"/>
            <a:r>
              <a:rPr lang="zh-CN" altLang="en-US" dirty="0"/>
              <a:t>分析债权人风险的大小</a:t>
            </a:r>
            <a:endParaRPr dirty="0"/>
          </a:p>
        </p:txBody>
      </p:sp>
      <p:sp>
        <p:nvSpPr>
          <p:cNvPr id="1188" name="Google Shape;1188;p43"/>
          <p:cNvSpPr txBox="1">
            <a:spLocks noGrp="1"/>
          </p:cNvSpPr>
          <p:nvPr>
            <p:ph type="subTitle" idx="8"/>
          </p:nvPr>
        </p:nvSpPr>
        <p:spPr>
          <a:xfrm>
            <a:off x="6050100" y="3557224"/>
            <a:ext cx="3485786" cy="336375"/>
          </a:xfrm>
          <a:prstGeom prst="rect">
            <a:avLst/>
          </a:prstGeom>
        </p:spPr>
        <p:txBody>
          <a:bodyPr spcFirstLastPara="1" wrap="square" lIns="91425" tIns="91425" rIns="91425" bIns="91425" anchor="ctr" anchorCtr="0">
            <a:noAutofit/>
          </a:bodyPr>
          <a:lstStyle/>
          <a:p>
            <a:pPr marL="0" lvl="0" indent="0"/>
            <a:r>
              <a:rPr lang="zh-CN" altLang="en-US" sz="1800" dirty="0"/>
              <a:t>长期负债与所有者权益的比率</a:t>
            </a:r>
            <a:endParaRPr sz="1800" dirty="0"/>
          </a:p>
        </p:txBody>
      </p:sp>
      <p:sp>
        <p:nvSpPr>
          <p:cNvPr id="1189" name="Google Shape;1189;p43"/>
          <p:cNvSpPr/>
          <p:nvPr/>
        </p:nvSpPr>
        <p:spPr>
          <a:xfrm>
            <a:off x="3327963" y="1856825"/>
            <a:ext cx="1095900" cy="1032300"/>
          </a:xfrm>
          <a:prstGeom prst="roundRect">
            <a:avLst>
              <a:gd name="adj" fmla="val 622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Rubik Light"/>
                <a:ea typeface="Rubik Light"/>
                <a:cs typeface="Rubik Light"/>
                <a:sym typeface="Rubik Light"/>
              </a:rPr>
              <a:t>A</a:t>
            </a:r>
            <a:endParaRPr sz="3500" dirty="0">
              <a:solidFill>
                <a:schemeClr val="lt1"/>
              </a:solidFill>
              <a:latin typeface="Rubik Light"/>
              <a:ea typeface="Rubik Light"/>
              <a:cs typeface="Rubik Light"/>
              <a:sym typeface="Rubik Light"/>
            </a:endParaRPr>
          </a:p>
        </p:txBody>
      </p:sp>
      <p:sp>
        <p:nvSpPr>
          <p:cNvPr id="1190" name="Google Shape;1190;p43"/>
          <p:cNvSpPr/>
          <p:nvPr/>
        </p:nvSpPr>
        <p:spPr>
          <a:xfrm>
            <a:off x="4720125" y="1856825"/>
            <a:ext cx="1095900" cy="1032300"/>
          </a:xfrm>
          <a:prstGeom prst="roundRect">
            <a:avLst>
              <a:gd name="adj" fmla="val 622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Rubik Light"/>
                <a:ea typeface="Rubik Light"/>
                <a:cs typeface="Rubik Light"/>
                <a:sym typeface="Rubik Light"/>
              </a:rPr>
              <a:t>B</a:t>
            </a:r>
            <a:endParaRPr sz="3500" dirty="0">
              <a:solidFill>
                <a:schemeClr val="lt1"/>
              </a:solidFill>
              <a:latin typeface="Rubik Light"/>
              <a:ea typeface="Rubik Light"/>
              <a:cs typeface="Rubik Light"/>
              <a:sym typeface="Rubik Light"/>
            </a:endParaRPr>
          </a:p>
        </p:txBody>
      </p:sp>
      <p:sp>
        <p:nvSpPr>
          <p:cNvPr id="1191" name="Google Shape;1191;p43"/>
          <p:cNvSpPr/>
          <p:nvPr/>
        </p:nvSpPr>
        <p:spPr>
          <a:xfrm>
            <a:off x="3327963" y="3462200"/>
            <a:ext cx="1095900" cy="1032300"/>
          </a:xfrm>
          <a:prstGeom prst="roundRect">
            <a:avLst>
              <a:gd name="adj" fmla="val 622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lt1"/>
                </a:solidFill>
                <a:latin typeface="Rubik Light"/>
                <a:ea typeface="Rubik Light"/>
                <a:cs typeface="Rubik Light"/>
                <a:sym typeface="Rubik Light"/>
              </a:rPr>
              <a:t>C</a:t>
            </a:r>
            <a:endParaRPr sz="3500" dirty="0">
              <a:solidFill>
                <a:schemeClr val="lt1"/>
              </a:solidFill>
              <a:latin typeface="Rubik Light"/>
              <a:ea typeface="Rubik Light"/>
              <a:cs typeface="Rubik Light"/>
              <a:sym typeface="Rubik Light"/>
            </a:endParaRPr>
          </a:p>
        </p:txBody>
      </p:sp>
      <p:sp>
        <p:nvSpPr>
          <p:cNvPr id="1192" name="Google Shape;1192;p43"/>
          <p:cNvSpPr/>
          <p:nvPr/>
        </p:nvSpPr>
        <p:spPr>
          <a:xfrm>
            <a:off x="4720125" y="3462200"/>
            <a:ext cx="1095900" cy="1032300"/>
          </a:xfrm>
          <a:prstGeom prst="roundRect">
            <a:avLst>
              <a:gd name="adj" fmla="val 622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lt1"/>
                </a:solidFill>
                <a:latin typeface="Rubik Light"/>
                <a:ea typeface="Rubik Light"/>
                <a:cs typeface="Rubik Light"/>
                <a:sym typeface="Rubik Light"/>
              </a:rPr>
              <a:t>D</a:t>
            </a:r>
            <a:endParaRPr sz="3500">
              <a:solidFill>
                <a:schemeClr val="lt1"/>
              </a:solidFill>
              <a:latin typeface="Rubik Light"/>
              <a:ea typeface="Rubik Light"/>
              <a:cs typeface="Rubik Light"/>
              <a:sym typeface="Rubik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49"/>
          <p:cNvSpPr/>
          <p:nvPr/>
        </p:nvSpPr>
        <p:spPr>
          <a:xfrm>
            <a:off x="6041925" y="2211325"/>
            <a:ext cx="1688100" cy="16896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txBox="1">
            <a:spLocks noGrp="1"/>
          </p:cNvSpPr>
          <p:nvPr>
            <p:ph type="body" idx="1"/>
          </p:nvPr>
        </p:nvSpPr>
        <p:spPr>
          <a:xfrm>
            <a:off x="894388" y="1498720"/>
            <a:ext cx="4055700" cy="3026400"/>
          </a:xfrm>
          <a:prstGeom prst="rect">
            <a:avLst/>
          </a:prstGeom>
        </p:spPr>
        <p:txBody>
          <a:bodyPr spcFirstLastPara="1" wrap="square" lIns="91425" tIns="91425" rIns="91425" bIns="91425" anchor="ctr" anchorCtr="0">
            <a:noAutofit/>
          </a:bodyPr>
          <a:lstStyle/>
          <a:p>
            <a:pPr lvl="0">
              <a:spcBef>
                <a:spcPts val="1000"/>
              </a:spcBef>
              <a:buClr>
                <a:srgbClr val="2D2E27"/>
              </a:buClr>
              <a:buFont typeface="Inter"/>
              <a:buChar char="●"/>
            </a:pPr>
            <a:r>
              <a:rPr lang="zh-CN" altLang="en-US" dirty="0"/>
              <a:t>实收资本反映企业所有者对企业利益要求权的大小</a:t>
            </a:r>
            <a:endParaRPr lang="en-US" altLang="zh-CN" dirty="0"/>
          </a:p>
          <a:p>
            <a:pPr lvl="0">
              <a:spcBef>
                <a:spcPts val="1000"/>
              </a:spcBef>
              <a:buClr>
                <a:srgbClr val="2D2E27"/>
              </a:buClr>
              <a:buFont typeface="Inter"/>
              <a:buChar char="●"/>
            </a:pPr>
            <a:r>
              <a:rPr lang="zh-CN" altLang="en-US" dirty="0"/>
              <a:t>资本公积反映投入资本本身的增值</a:t>
            </a:r>
            <a:endParaRPr lang="en-US" altLang="zh-CN" dirty="0"/>
          </a:p>
          <a:p>
            <a:pPr lvl="0">
              <a:spcBef>
                <a:spcPts val="1000"/>
              </a:spcBef>
              <a:buClr>
                <a:srgbClr val="2D2E27"/>
              </a:buClr>
              <a:buFont typeface="Inter"/>
              <a:buChar char="●"/>
            </a:pPr>
            <a:r>
              <a:rPr lang="zh-CN" altLang="en-US" dirty="0"/>
              <a:t>留存收益</a:t>
            </a:r>
            <a:r>
              <a:rPr lang="en-US" altLang="zh-CN" dirty="0"/>
              <a:t>(</a:t>
            </a:r>
            <a:r>
              <a:rPr lang="zh-CN" altLang="en-US" dirty="0"/>
              <a:t>即盈余公积和未分配利润</a:t>
            </a:r>
            <a:r>
              <a:rPr lang="en-US" altLang="zh-CN" dirty="0"/>
              <a:t>)</a:t>
            </a:r>
            <a:r>
              <a:rPr lang="zh-CN" altLang="en-US" dirty="0"/>
              <a:t>是企业经营过程中的资本增值。</a:t>
            </a:r>
            <a:endParaRPr lang="en-US" altLang="zh-CN" dirty="0"/>
          </a:p>
          <a:p>
            <a:pPr marL="127000" lvl="0" indent="0">
              <a:spcBef>
                <a:spcPts val="1000"/>
              </a:spcBef>
              <a:buClr>
                <a:srgbClr val="2D2E27"/>
              </a:buClr>
              <a:buNone/>
            </a:pPr>
            <a:r>
              <a:rPr lang="zh-CN" altLang="en-US" dirty="0"/>
              <a:t>（如果留存收益大</a:t>
            </a:r>
            <a:r>
              <a:rPr lang="en-US" altLang="zh-CN" dirty="0"/>
              <a:t>,</a:t>
            </a:r>
            <a:r>
              <a:rPr lang="zh-CN" altLang="en-US" dirty="0"/>
              <a:t>则意味着企业自我发展的潜力大。）</a:t>
            </a:r>
            <a:endParaRPr dirty="0"/>
          </a:p>
        </p:txBody>
      </p:sp>
      <p:sp>
        <p:nvSpPr>
          <p:cNvPr id="1299" name="Google Shape;1299;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zh-CN" altLang="en-US" dirty="0"/>
              <a:t>分析所有者权益</a:t>
            </a:r>
            <a:endParaRPr dirty="0"/>
          </a:p>
        </p:txBody>
      </p:sp>
      <p:grpSp>
        <p:nvGrpSpPr>
          <p:cNvPr id="1300" name="Google Shape;1300;p49"/>
          <p:cNvGrpSpPr/>
          <p:nvPr/>
        </p:nvGrpSpPr>
        <p:grpSpPr>
          <a:xfrm>
            <a:off x="6510816" y="2680865"/>
            <a:ext cx="750330" cy="750330"/>
            <a:chOff x="4074634" y="2687664"/>
            <a:chExt cx="339393" cy="339393"/>
          </a:xfrm>
        </p:grpSpPr>
        <p:sp>
          <p:nvSpPr>
            <p:cNvPr id="1301" name="Google Shape;1301;p49"/>
            <p:cNvSpPr/>
            <p:nvPr/>
          </p:nvSpPr>
          <p:spPr>
            <a:xfrm>
              <a:off x="4095164" y="2687664"/>
              <a:ext cx="59627" cy="60216"/>
            </a:xfrm>
            <a:custGeom>
              <a:avLst/>
              <a:gdLst/>
              <a:ahLst/>
              <a:cxnLst/>
              <a:rect l="l" t="t" r="r" b="b"/>
              <a:pathLst>
                <a:path w="2733" h="2760" extrusionOk="0">
                  <a:moveTo>
                    <a:pt x="1367" y="1"/>
                  </a:moveTo>
                  <a:cubicBezTo>
                    <a:pt x="625" y="1"/>
                    <a:pt x="1" y="650"/>
                    <a:pt x="1" y="1393"/>
                  </a:cubicBezTo>
                  <a:cubicBezTo>
                    <a:pt x="1" y="2149"/>
                    <a:pt x="625" y="2759"/>
                    <a:pt x="1367" y="2759"/>
                  </a:cubicBezTo>
                  <a:cubicBezTo>
                    <a:pt x="2123" y="2759"/>
                    <a:pt x="2733" y="2149"/>
                    <a:pt x="2733" y="1393"/>
                  </a:cubicBezTo>
                  <a:cubicBezTo>
                    <a:pt x="2733" y="650"/>
                    <a:pt x="2123" y="1"/>
                    <a:pt x="1367"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2" name="Google Shape;1302;p49"/>
            <p:cNvSpPr/>
            <p:nvPr/>
          </p:nvSpPr>
          <p:spPr>
            <a:xfrm>
              <a:off x="4214680" y="2687664"/>
              <a:ext cx="199346" cy="159748"/>
            </a:xfrm>
            <a:custGeom>
              <a:avLst/>
              <a:gdLst/>
              <a:ahLst/>
              <a:cxnLst/>
              <a:rect l="l" t="t" r="r" b="b"/>
              <a:pathLst>
                <a:path w="9137" h="7322" extrusionOk="0">
                  <a:moveTo>
                    <a:pt x="8196" y="1858"/>
                  </a:moveTo>
                  <a:lnTo>
                    <a:pt x="8196" y="5504"/>
                  </a:lnTo>
                  <a:lnTo>
                    <a:pt x="3634" y="5504"/>
                  </a:lnTo>
                  <a:lnTo>
                    <a:pt x="3634" y="3674"/>
                  </a:lnTo>
                  <a:lnTo>
                    <a:pt x="4549" y="3674"/>
                  </a:lnTo>
                  <a:lnTo>
                    <a:pt x="4549" y="4589"/>
                  </a:lnTo>
                  <a:lnTo>
                    <a:pt x="5464" y="4589"/>
                  </a:lnTo>
                  <a:lnTo>
                    <a:pt x="5464" y="2759"/>
                  </a:lnTo>
                  <a:lnTo>
                    <a:pt x="6379" y="2759"/>
                  </a:lnTo>
                  <a:lnTo>
                    <a:pt x="6379" y="4589"/>
                  </a:lnTo>
                  <a:lnTo>
                    <a:pt x="7280" y="4589"/>
                  </a:lnTo>
                  <a:lnTo>
                    <a:pt x="7280" y="1858"/>
                  </a:lnTo>
                  <a:close/>
                  <a:moveTo>
                    <a:pt x="0" y="1"/>
                  </a:moveTo>
                  <a:lnTo>
                    <a:pt x="0" y="2759"/>
                  </a:lnTo>
                  <a:lnTo>
                    <a:pt x="1817" y="2759"/>
                  </a:lnTo>
                  <a:lnTo>
                    <a:pt x="1817" y="6406"/>
                  </a:lnTo>
                  <a:lnTo>
                    <a:pt x="0" y="6406"/>
                  </a:lnTo>
                  <a:lnTo>
                    <a:pt x="0" y="7321"/>
                  </a:lnTo>
                  <a:lnTo>
                    <a:pt x="9137" y="7321"/>
                  </a:lnTo>
                  <a:lnTo>
                    <a:pt x="9137"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3" name="Google Shape;1303;p49"/>
            <p:cNvSpPr/>
            <p:nvPr/>
          </p:nvSpPr>
          <p:spPr>
            <a:xfrm>
              <a:off x="4135112" y="2946922"/>
              <a:ext cx="79590" cy="80136"/>
            </a:xfrm>
            <a:custGeom>
              <a:avLst/>
              <a:gdLst/>
              <a:ahLst/>
              <a:cxnLst/>
              <a:rect l="l" t="t" r="r" b="b"/>
              <a:pathLst>
                <a:path w="3648" h="3673" extrusionOk="0">
                  <a:moveTo>
                    <a:pt x="1817" y="0"/>
                  </a:moveTo>
                  <a:cubicBezTo>
                    <a:pt x="810" y="0"/>
                    <a:pt x="0" y="809"/>
                    <a:pt x="0" y="1816"/>
                  </a:cubicBezTo>
                  <a:lnTo>
                    <a:pt x="0" y="3673"/>
                  </a:lnTo>
                  <a:lnTo>
                    <a:pt x="3647" y="3673"/>
                  </a:lnTo>
                  <a:lnTo>
                    <a:pt x="3647" y="1816"/>
                  </a:lnTo>
                  <a:cubicBezTo>
                    <a:pt x="3647" y="809"/>
                    <a:pt x="2825" y="0"/>
                    <a:pt x="1817"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4" name="Google Shape;1304;p49"/>
            <p:cNvSpPr/>
            <p:nvPr/>
          </p:nvSpPr>
          <p:spPr>
            <a:xfrm>
              <a:off x="4144930" y="2867331"/>
              <a:ext cx="59627" cy="59627"/>
            </a:xfrm>
            <a:custGeom>
              <a:avLst/>
              <a:gdLst/>
              <a:ahLst/>
              <a:cxnLst/>
              <a:rect l="l" t="t" r="r" b="b"/>
              <a:pathLst>
                <a:path w="2733" h="2733" extrusionOk="0">
                  <a:moveTo>
                    <a:pt x="1367" y="1"/>
                  </a:moveTo>
                  <a:cubicBezTo>
                    <a:pt x="611" y="1"/>
                    <a:pt x="1" y="611"/>
                    <a:pt x="1" y="1367"/>
                  </a:cubicBezTo>
                  <a:cubicBezTo>
                    <a:pt x="1" y="2123"/>
                    <a:pt x="611" y="2733"/>
                    <a:pt x="1367" y="2733"/>
                  </a:cubicBezTo>
                  <a:cubicBezTo>
                    <a:pt x="2123" y="2733"/>
                    <a:pt x="2733" y="2123"/>
                    <a:pt x="2733" y="1367"/>
                  </a:cubicBezTo>
                  <a:cubicBezTo>
                    <a:pt x="2733" y="611"/>
                    <a:pt x="2123" y="1"/>
                    <a:pt x="1367"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5" name="Google Shape;1305;p49"/>
            <p:cNvSpPr/>
            <p:nvPr/>
          </p:nvSpPr>
          <p:spPr>
            <a:xfrm>
              <a:off x="4234360" y="2946922"/>
              <a:ext cx="79568" cy="80136"/>
            </a:xfrm>
            <a:custGeom>
              <a:avLst/>
              <a:gdLst/>
              <a:ahLst/>
              <a:cxnLst/>
              <a:rect l="l" t="t" r="r" b="b"/>
              <a:pathLst>
                <a:path w="3647" h="3673" extrusionOk="0">
                  <a:moveTo>
                    <a:pt x="1830" y="0"/>
                  </a:moveTo>
                  <a:cubicBezTo>
                    <a:pt x="822" y="0"/>
                    <a:pt x="0" y="809"/>
                    <a:pt x="0" y="1816"/>
                  </a:cubicBezTo>
                  <a:lnTo>
                    <a:pt x="0" y="3673"/>
                  </a:lnTo>
                  <a:lnTo>
                    <a:pt x="3647" y="3673"/>
                  </a:lnTo>
                  <a:lnTo>
                    <a:pt x="3647" y="1816"/>
                  </a:lnTo>
                  <a:cubicBezTo>
                    <a:pt x="3647" y="809"/>
                    <a:pt x="2838" y="0"/>
                    <a:pt x="1830"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6" name="Google Shape;1306;p49"/>
            <p:cNvSpPr/>
            <p:nvPr/>
          </p:nvSpPr>
          <p:spPr>
            <a:xfrm>
              <a:off x="4244461" y="2867331"/>
              <a:ext cx="59627" cy="59627"/>
            </a:xfrm>
            <a:custGeom>
              <a:avLst/>
              <a:gdLst/>
              <a:ahLst/>
              <a:cxnLst/>
              <a:rect l="l" t="t" r="r" b="b"/>
              <a:pathLst>
                <a:path w="2733" h="2733" extrusionOk="0">
                  <a:moveTo>
                    <a:pt x="1367" y="1"/>
                  </a:moveTo>
                  <a:cubicBezTo>
                    <a:pt x="611" y="1"/>
                    <a:pt x="1" y="611"/>
                    <a:pt x="1" y="1367"/>
                  </a:cubicBezTo>
                  <a:cubicBezTo>
                    <a:pt x="1" y="2123"/>
                    <a:pt x="611" y="2733"/>
                    <a:pt x="1367" y="2733"/>
                  </a:cubicBezTo>
                  <a:cubicBezTo>
                    <a:pt x="2123" y="2733"/>
                    <a:pt x="2733" y="2123"/>
                    <a:pt x="2733" y="1367"/>
                  </a:cubicBezTo>
                  <a:cubicBezTo>
                    <a:pt x="2733" y="611"/>
                    <a:pt x="2123" y="1"/>
                    <a:pt x="1367"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7" name="Google Shape;1307;p49"/>
            <p:cNvSpPr/>
            <p:nvPr/>
          </p:nvSpPr>
          <p:spPr>
            <a:xfrm>
              <a:off x="4333891" y="2946922"/>
              <a:ext cx="80136" cy="80136"/>
            </a:xfrm>
            <a:custGeom>
              <a:avLst/>
              <a:gdLst/>
              <a:ahLst/>
              <a:cxnLst/>
              <a:rect l="l" t="t" r="r" b="b"/>
              <a:pathLst>
                <a:path w="3673" h="3673" extrusionOk="0">
                  <a:moveTo>
                    <a:pt x="1816" y="0"/>
                  </a:moveTo>
                  <a:cubicBezTo>
                    <a:pt x="809" y="0"/>
                    <a:pt x="0" y="809"/>
                    <a:pt x="0" y="1816"/>
                  </a:cubicBezTo>
                  <a:lnTo>
                    <a:pt x="0" y="3673"/>
                  </a:lnTo>
                  <a:lnTo>
                    <a:pt x="3673" y="3673"/>
                  </a:lnTo>
                  <a:lnTo>
                    <a:pt x="3673" y="1816"/>
                  </a:lnTo>
                  <a:cubicBezTo>
                    <a:pt x="3673" y="809"/>
                    <a:pt x="2824" y="0"/>
                    <a:pt x="1816" y="0"/>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8" name="Google Shape;1308;p49"/>
            <p:cNvSpPr/>
            <p:nvPr/>
          </p:nvSpPr>
          <p:spPr>
            <a:xfrm>
              <a:off x="4343709" y="2867331"/>
              <a:ext cx="59627" cy="59627"/>
            </a:xfrm>
            <a:custGeom>
              <a:avLst/>
              <a:gdLst/>
              <a:ahLst/>
              <a:cxnLst/>
              <a:rect l="l" t="t" r="r" b="b"/>
              <a:pathLst>
                <a:path w="2733" h="2733" extrusionOk="0">
                  <a:moveTo>
                    <a:pt x="1366" y="1"/>
                  </a:moveTo>
                  <a:cubicBezTo>
                    <a:pt x="611" y="1"/>
                    <a:pt x="1" y="611"/>
                    <a:pt x="1" y="1367"/>
                  </a:cubicBezTo>
                  <a:cubicBezTo>
                    <a:pt x="1" y="2123"/>
                    <a:pt x="611" y="2733"/>
                    <a:pt x="1366" y="2733"/>
                  </a:cubicBezTo>
                  <a:cubicBezTo>
                    <a:pt x="2123" y="2733"/>
                    <a:pt x="2733" y="2123"/>
                    <a:pt x="2733" y="1367"/>
                  </a:cubicBezTo>
                  <a:cubicBezTo>
                    <a:pt x="2733" y="611"/>
                    <a:pt x="2123" y="1"/>
                    <a:pt x="1366" y="1"/>
                  </a:cubicBez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sp>
          <p:nvSpPr>
            <p:cNvPr id="1309" name="Google Shape;1309;p49"/>
            <p:cNvSpPr/>
            <p:nvPr/>
          </p:nvSpPr>
          <p:spPr>
            <a:xfrm>
              <a:off x="4074634" y="2767800"/>
              <a:ext cx="159748" cy="139217"/>
            </a:xfrm>
            <a:custGeom>
              <a:avLst/>
              <a:gdLst/>
              <a:ahLst/>
              <a:cxnLst/>
              <a:rect l="l" t="t" r="r" b="b"/>
              <a:pathLst>
                <a:path w="7322" h="6381" extrusionOk="0">
                  <a:moveTo>
                    <a:pt x="1858" y="1"/>
                  </a:moveTo>
                  <a:cubicBezTo>
                    <a:pt x="850" y="1"/>
                    <a:pt x="1" y="823"/>
                    <a:pt x="1" y="1831"/>
                  </a:cubicBezTo>
                  <a:lnTo>
                    <a:pt x="1" y="6380"/>
                  </a:lnTo>
                  <a:lnTo>
                    <a:pt x="2361" y="6380"/>
                  </a:lnTo>
                  <a:cubicBezTo>
                    <a:pt x="2335" y="6234"/>
                    <a:pt x="2308" y="6088"/>
                    <a:pt x="2308" y="5929"/>
                  </a:cubicBezTo>
                  <a:cubicBezTo>
                    <a:pt x="2308" y="5001"/>
                    <a:pt x="2878" y="4191"/>
                    <a:pt x="3674" y="3847"/>
                  </a:cubicBezTo>
                  <a:lnTo>
                    <a:pt x="3674" y="1831"/>
                  </a:lnTo>
                  <a:lnTo>
                    <a:pt x="7321" y="1831"/>
                  </a:lnTo>
                  <a:lnTo>
                    <a:pt x="7321" y="1"/>
                  </a:lnTo>
                  <a:close/>
                </a:path>
              </a:pathLst>
            </a:custGeom>
            <a:solidFill>
              <a:srgbClr val="FCF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CF4E6"/>
                </a:solidFill>
              </a:endParaRPr>
            </a:p>
          </p:txBody>
        </p:sp>
      </p:grpSp>
    </p:spTree>
    <p:extLst>
      <p:ext uri="{BB962C8B-B14F-4D97-AF65-F5344CB8AC3E}">
        <p14:creationId xmlns:p14="http://schemas.microsoft.com/office/powerpoint/2010/main" val="1737140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5" name="Google Shape;1215;p45"/>
          <p:cNvSpPr txBox="1">
            <a:spLocks noGrp="1"/>
          </p:cNvSpPr>
          <p:nvPr>
            <p:ph type="title"/>
          </p:nvPr>
        </p:nvSpPr>
        <p:spPr>
          <a:xfrm>
            <a:off x="1761600" y="1773750"/>
            <a:ext cx="5620800" cy="159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highlight>
                  <a:schemeClr val="dk2"/>
                </a:highlight>
              </a:rPr>
              <a:t>利润表</a:t>
            </a:r>
            <a:endParaRPr dirty="0"/>
          </a:p>
        </p:txBody>
      </p:sp>
      <p:sp>
        <p:nvSpPr>
          <p:cNvPr id="1216" name="Google Shape;1216;p45"/>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D2E27"/>
                </a:solidFill>
                <a:latin typeface="Rubik Light"/>
                <a:ea typeface="Rubik Light"/>
                <a:cs typeface="Rubik Light"/>
                <a:sym typeface="Rubik Light"/>
              </a:rPr>
              <a:t>// </a:t>
            </a:r>
            <a:r>
              <a:rPr lang="en" dirty="0" err="1">
                <a:solidFill>
                  <a:srgbClr val="2D2E27"/>
                </a:solidFill>
                <a:latin typeface="Rubik Light"/>
                <a:ea typeface="Rubik Light"/>
                <a:cs typeface="Rubik Light"/>
                <a:sym typeface="Rubik Light"/>
              </a:rPr>
              <a:t>第二部分</a:t>
            </a:r>
            <a:endParaRPr dirty="0">
              <a:solidFill>
                <a:srgbClr val="2D2E27"/>
              </a:solidFill>
              <a:latin typeface="Rubik Light"/>
              <a:ea typeface="Rubik Light"/>
              <a:cs typeface="Rubik Light"/>
              <a:sym typeface="Rubik Light"/>
            </a:endParaRPr>
          </a:p>
        </p:txBody>
      </p:sp>
      <p:sp>
        <p:nvSpPr>
          <p:cNvPr id="2" name="文本框 1">
            <a:extLst>
              <a:ext uri="{FF2B5EF4-FFF2-40B4-BE49-F238E27FC236}">
                <a16:creationId xmlns:a16="http://schemas.microsoft.com/office/drawing/2014/main" id="{67848726-CCC7-E748-BA42-1A88AFABE8CB}"/>
              </a:ext>
            </a:extLst>
          </p:cNvPr>
          <p:cNvSpPr txBox="1"/>
          <p:nvPr/>
        </p:nvSpPr>
        <p:spPr>
          <a:xfrm>
            <a:off x="1389413" y="3369750"/>
            <a:ext cx="6365174" cy="738664"/>
          </a:xfrm>
          <a:prstGeom prst="rect">
            <a:avLst/>
          </a:prstGeom>
          <a:noFill/>
        </p:spPr>
        <p:txBody>
          <a:bodyPr wrap="square" rtlCol="0">
            <a:spAutoFit/>
          </a:bodyPr>
          <a:lstStyle/>
          <a:p>
            <a:pPr algn="ctr"/>
            <a:r>
              <a:rPr kumimoji="1" lang="zh-CN" altLang="en-US" dirty="0"/>
              <a:t>它显示了一段时期内的收入、成本和支出，通常是一个财政季度或一个财政年度。损益表告诉投资者，公司是否产生了利润或亏损。此外，损益表还提供了有关收入、销售和支出的宝贵信息。</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J.C. Penney Company</a:t>
            </a:r>
            <a:r>
              <a:rPr lang="zh-CN" altLang="en-US" dirty="0"/>
              <a:t> </a:t>
            </a:r>
            <a:r>
              <a:rPr lang="zh-CN" altLang="en-US" sz="1800" dirty="0"/>
              <a:t>截至</a:t>
            </a:r>
            <a:r>
              <a:rPr lang="en-US" altLang="zh-CN" sz="1800" dirty="0"/>
              <a:t>2018</a:t>
            </a:r>
            <a:r>
              <a:rPr lang="zh-CN" altLang="en-US" sz="1800" dirty="0"/>
              <a:t>年</a:t>
            </a:r>
            <a:r>
              <a:rPr lang="en-US" altLang="zh-CN" sz="1800" dirty="0"/>
              <a:t>2</a:t>
            </a:r>
            <a:r>
              <a:rPr lang="zh-CN" altLang="en-US" sz="1800" dirty="0"/>
              <a:t>月</a:t>
            </a:r>
            <a:r>
              <a:rPr lang="en-US" altLang="zh-CN" sz="1800" dirty="0"/>
              <a:t>3</a:t>
            </a:r>
            <a:r>
              <a:rPr lang="zh-CN" altLang="en-US" sz="1800" dirty="0"/>
              <a:t>日的财年利润表</a:t>
            </a:r>
            <a:endParaRPr lang="en" altLang="zh-CN" dirty="0"/>
          </a:p>
        </p:txBody>
      </p:sp>
      <p:sp>
        <p:nvSpPr>
          <p:cNvPr id="672" name="Google Shape;672;p38"/>
          <p:cNvSpPr/>
          <p:nvPr/>
        </p:nvSpPr>
        <p:spPr>
          <a:xfrm>
            <a:off x="1101863" y="1724782"/>
            <a:ext cx="138008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txBox="1">
            <a:spLocks noGrp="1"/>
          </p:cNvSpPr>
          <p:nvPr>
            <p:ph type="subTitle" idx="4294967295"/>
          </p:nvPr>
        </p:nvSpPr>
        <p:spPr>
          <a:xfrm>
            <a:off x="1183014" y="1715336"/>
            <a:ext cx="1217780" cy="431400"/>
          </a:xfrm>
          <a:prstGeom prst="rect">
            <a:avLst/>
          </a:prstGeom>
        </p:spPr>
        <p:txBody>
          <a:bodyPr spcFirstLastPara="1" wrap="square" lIns="91425" tIns="91425" rIns="91425" bIns="91425" anchor="ctr" anchorCtr="0">
            <a:noAutofit/>
          </a:bodyPr>
          <a:lstStyle/>
          <a:p>
            <a:pPr marL="0" lvl="0" indent="0">
              <a:buNone/>
            </a:pPr>
            <a:r>
              <a:rPr lang="zh-CN" altLang="en-US" sz="2000" dirty="0">
                <a:solidFill>
                  <a:schemeClr val="lt1"/>
                </a:solidFill>
                <a:latin typeface="Rubik Light"/>
                <a:ea typeface="Rubik Light"/>
                <a:cs typeface="Rubik Light"/>
                <a:sym typeface="Rubik Light"/>
              </a:rPr>
              <a:t>净销售额</a:t>
            </a:r>
            <a:endParaRPr sz="2000" dirty="0">
              <a:solidFill>
                <a:schemeClr val="lt1"/>
              </a:solidFill>
              <a:latin typeface="Rubik Light"/>
              <a:ea typeface="Rubik Light"/>
              <a:cs typeface="Rubik Light"/>
              <a:sym typeface="Rubik Light"/>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1101862" y="2295341"/>
            <a:ext cx="6818979"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达到</a:t>
            </a:r>
            <a:r>
              <a:rPr lang="en-US" altLang="zh-CN" dirty="0"/>
              <a:t>125</a:t>
            </a:r>
            <a:r>
              <a:rPr lang="zh-CN" altLang="en-US" dirty="0"/>
              <a:t>亿美元。销售额和收入由于位于利润表的顶端，所以也被称为顶线。</a:t>
            </a:r>
            <a:endParaRPr dirty="0"/>
          </a:p>
        </p:txBody>
      </p:sp>
      <p:sp>
        <p:nvSpPr>
          <p:cNvPr id="13" name="Google Shape;672;p38">
            <a:extLst>
              <a:ext uri="{FF2B5EF4-FFF2-40B4-BE49-F238E27FC236}">
                <a16:creationId xmlns:a16="http://schemas.microsoft.com/office/drawing/2014/main" id="{932FD418-F2F3-1B4E-91B0-DDED23572311}"/>
              </a:ext>
            </a:extLst>
          </p:cNvPr>
          <p:cNvSpPr/>
          <p:nvPr/>
        </p:nvSpPr>
        <p:spPr>
          <a:xfrm>
            <a:off x="1101864" y="2944732"/>
            <a:ext cx="138008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4;p38">
            <a:extLst>
              <a:ext uri="{FF2B5EF4-FFF2-40B4-BE49-F238E27FC236}">
                <a16:creationId xmlns:a16="http://schemas.microsoft.com/office/drawing/2014/main" id="{6AF993C3-0B34-3148-BAA8-D81ECFEAC242}"/>
              </a:ext>
            </a:extLst>
          </p:cNvPr>
          <p:cNvSpPr txBox="1">
            <a:spLocks/>
          </p:cNvSpPr>
          <p:nvPr/>
        </p:nvSpPr>
        <p:spPr>
          <a:xfrm>
            <a:off x="1183014" y="2935286"/>
            <a:ext cx="121778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销售成本</a:t>
            </a:r>
          </a:p>
        </p:txBody>
      </p:sp>
      <p:sp>
        <p:nvSpPr>
          <p:cNvPr id="15" name="Google Shape;682;p38">
            <a:extLst>
              <a:ext uri="{FF2B5EF4-FFF2-40B4-BE49-F238E27FC236}">
                <a16:creationId xmlns:a16="http://schemas.microsoft.com/office/drawing/2014/main" id="{DE3B124C-4C68-E246-A1DA-1A033C96B1A9}"/>
              </a:ext>
            </a:extLst>
          </p:cNvPr>
          <p:cNvSpPr txBox="1">
            <a:spLocks/>
          </p:cNvSpPr>
          <p:nvPr/>
        </p:nvSpPr>
        <p:spPr>
          <a:xfrm>
            <a:off x="5084864" y="2944732"/>
            <a:ext cx="2049300"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Font typeface="Inter"/>
              <a:buNone/>
            </a:pPr>
            <a:r>
              <a:rPr lang="en" sz="2000">
                <a:solidFill>
                  <a:schemeClr val="lt1"/>
                </a:solidFill>
                <a:latin typeface="Rubik Light"/>
                <a:ea typeface="Rubik Light"/>
                <a:cs typeface="Rubik Light"/>
                <a:sym typeface="Rubik Light"/>
              </a:rPr>
              <a:t>PROJECT 02</a:t>
            </a:r>
            <a:endParaRPr lang="en" sz="2000" dirty="0">
              <a:solidFill>
                <a:schemeClr val="lt1"/>
              </a:solidFill>
              <a:latin typeface="Rubik Light"/>
              <a:ea typeface="Rubik Light"/>
              <a:cs typeface="Rubik Light"/>
              <a:sym typeface="Rubik Light"/>
            </a:endParaRPr>
          </a:p>
        </p:txBody>
      </p:sp>
      <p:sp>
        <p:nvSpPr>
          <p:cNvPr id="16" name="Google Shape;683;p38">
            <a:extLst>
              <a:ext uri="{FF2B5EF4-FFF2-40B4-BE49-F238E27FC236}">
                <a16:creationId xmlns:a16="http://schemas.microsoft.com/office/drawing/2014/main" id="{39D854F1-BEDF-EA4C-A3C2-A0B5F45A5689}"/>
              </a:ext>
            </a:extLst>
          </p:cNvPr>
          <p:cNvSpPr txBox="1">
            <a:spLocks/>
          </p:cNvSpPr>
          <p:nvPr/>
        </p:nvSpPr>
        <p:spPr>
          <a:xfrm>
            <a:off x="1101863" y="3575098"/>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为</a:t>
            </a:r>
            <a:r>
              <a:rPr lang="en-US" altLang="zh-CN" dirty="0"/>
              <a:t>81.7</a:t>
            </a:r>
            <a:r>
              <a:rPr lang="zh-CN" altLang="en-US" dirty="0"/>
              <a:t>亿美元。这代表了各期生产商品和服务的成本。</a:t>
            </a:r>
            <a:r>
              <a:rPr lang="en" altLang="zh-CN" dirty="0"/>
              <a:t>COGS</a:t>
            </a:r>
            <a:r>
              <a:rPr lang="zh-CN" altLang="en-US" dirty="0"/>
              <a:t>是直接成本，仅指生产过程中涉及的费用。</a:t>
            </a:r>
          </a:p>
        </p:txBody>
      </p:sp>
    </p:spTree>
    <p:extLst>
      <p:ext uri="{BB962C8B-B14F-4D97-AF65-F5344CB8AC3E}">
        <p14:creationId xmlns:p14="http://schemas.microsoft.com/office/powerpoint/2010/main" val="3156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J.C. Penney Company</a:t>
            </a:r>
            <a:r>
              <a:rPr lang="zh-CN" altLang="en-US" dirty="0"/>
              <a:t> </a:t>
            </a:r>
            <a:r>
              <a:rPr lang="zh-CN" altLang="en-US" sz="1800" dirty="0"/>
              <a:t>截至</a:t>
            </a:r>
            <a:r>
              <a:rPr lang="en-US" altLang="zh-CN" sz="1800" dirty="0"/>
              <a:t>2018</a:t>
            </a:r>
            <a:r>
              <a:rPr lang="zh-CN" altLang="en-US" sz="1800" dirty="0"/>
              <a:t>年</a:t>
            </a:r>
            <a:r>
              <a:rPr lang="en-US" altLang="zh-CN" sz="1800" dirty="0"/>
              <a:t>2</a:t>
            </a:r>
            <a:r>
              <a:rPr lang="zh-CN" altLang="en-US" sz="1800" dirty="0"/>
              <a:t>月</a:t>
            </a:r>
            <a:r>
              <a:rPr lang="en-US" altLang="zh-CN" sz="1800" dirty="0"/>
              <a:t>3</a:t>
            </a:r>
            <a:r>
              <a:rPr lang="zh-CN" altLang="en-US" sz="1800" dirty="0"/>
              <a:t>日的财年利润表</a:t>
            </a:r>
            <a:endParaRPr lang="en" altLang="zh-CN" dirty="0"/>
          </a:p>
        </p:txBody>
      </p:sp>
      <p:sp>
        <p:nvSpPr>
          <p:cNvPr id="18" name="Google Shape;672;p38">
            <a:extLst>
              <a:ext uri="{FF2B5EF4-FFF2-40B4-BE49-F238E27FC236}">
                <a16:creationId xmlns:a16="http://schemas.microsoft.com/office/drawing/2014/main" id="{BE14F769-7626-5C4B-B733-0382F33D29A9}"/>
              </a:ext>
            </a:extLst>
          </p:cNvPr>
          <p:cNvSpPr/>
          <p:nvPr/>
        </p:nvSpPr>
        <p:spPr>
          <a:xfrm>
            <a:off x="971236" y="1756779"/>
            <a:ext cx="2876125"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4;p38">
            <a:extLst>
              <a:ext uri="{FF2B5EF4-FFF2-40B4-BE49-F238E27FC236}">
                <a16:creationId xmlns:a16="http://schemas.microsoft.com/office/drawing/2014/main" id="{175552A1-B47A-C24F-AA04-1487E73B5588}"/>
              </a:ext>
            </a:extLst>
          </p:cNvPr>
          <p:cNvSpPr txBox="1">
            <a:spLocks/>
          </p:cNvSpPr>
          <p:nvPr/>
        </p:nvSpPr>
        <p:spPr>
          <a:xfrm>
            <a:off x="1052385" y="1747333"/>
            <a:ext cx="2876125"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销售、总务和行政成本</a:t>
            </a:r>
          </a:p>
        </p:txBody>
      </p:sp>
      <p:sp>
        <p:nvSpPr>
          <p:cNvPr id="20" name="Google Shape;683;p38">
            <a:extLst>
              <a:ext uri="{FF2B5EF4-FFF2-40B4-BE49-F238E27FC236}">
                <a16:creationId xmlns:a16="http://schemas.microsoft.com/office/drawing/2014/main" id="{02E8E2C0-E888-F548-BEEC-0CB79AEDF195}"/>
              </a:ext>
            </a:extLst>
          </p:cNvPr>
          <p:cNvSpPr txBox="1">
            <a:spLocks/>
          </p:cNvSpPr>
          <p:nvPr/>
        </p:nvSpPr>
        <p:spPr>
          <a:xfrm>
            <a:off x="971236" y="2392273"/>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销售、总务和行政成本是不直接参与生产的其他支出。就</a:t>
            </a:r>
            <a:r>
              <a:rPr lang="en" altLang="zh-CN" dirty="0" err="1"/>
              <a:t>J.C.Penney</a:t>
            </a:r>
            <a:r>
              <a:rPr lang="zh-CN" altLang="en-US" dirty="0"/>
              <a:t>而言，</a:t>
            </a:r>
            <a:r>
              <a:rPr lang="en" altLang="zh-CN" dirty="0"/>
              <a:t>SG&amp;A</a:t>
            </a:r>
            <a:r>
              <a:rPr lang="zh-CN" altLang="en-US" dirty="0"/>
              <a:t>为</a:t>
            </a:r>
            <a:r>
              <a:rPr lang="en-US" altLang="zh-CN" dirty="0"/>
              <a:t>34</a:t>
            </a:r>
            <a:r>
              <a:rPr lang="zh-CN" altLang="en-US" dirty="0"/>
              <a:t>亿美元。</a:t>
            </a:r>
          </a:p>
        </p:txBody>
      </p:sp>
      <p:sp>
        <p:nvSpPr>
          <p:cNvPr id="21" name="Google Shape;672;p38">
            <a:extLst>
              <a:ext uri="{FF2B5EF4-FFF2-40B4-BE49-F238E27FC236}">
                <a16:creationId xmlns:a16="http://schemas.microsoft.com/office/drawing/2014/main" id="{01FEF2A1-6EFD-4748-8AC4-6EF9DE1654BD}"/>
              </a:ext>
            </a:extLst>
          </p:cNvPr>
          <p:cNvSpPr/>
          <p:nvPr/>
        </p:nvSpPr>
        <p:spPr>
          <a:xfrm>
            <a:off x="1052385" y="3126199"/>
            <a:ext cx="1845196"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4;p38">
            <a:extLst>
              <a:ext uri="{FF2B5EF4-FFF2-40B4-BE49-F238E27FC236}">
                <a16:creationId xmlns:a16="http://schemas.microsoft.com/office/drawing/2014/main" id="{786E5D86-D21A-2B45-A365-713CD6C79F57}"/>
              </a:ext>
            </a:extLst>
          </p:cNvPr>
          <p:cNvSpPr txBox="1">
            <a:spLocks/>
          </p:cNvSpPr>
          <p:nvPr/>
        </p:nvSpPr>
        <p:spPr>
          <a:xfrm>
            <a:off x="1133534" y="3116753"/>
            <a:ext cx="1764046"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总成本或费用</a:t>
            </a:r>
          </a:p>
        </p:txBody>
      </p:sp>
      <p:sp>
        <p:nvSpPr>
          <p:cNvPr id="23" name="Google Shape;683;p38">
            <a:extLst>
              <a:ext uri="{FF2B5EF4-FFF2-40B4-BE49-F238E27FC236}">
                <a16:creationId xmlns:a16="http://schemas.microsoft.com/office/drawing/2014/main" id="{7F8F752C-96C2-864C-9560-BF2F080E6D00}"/>
              </a:ext>
            </a:extLst>
          </p:cNvPr>
          <p:cNvSpPr txBox="1">
            <a:spLocks/>
          </p:cNvSpPr>
          <p:nvPr/>
        </p:nvSpPr>
        <p:spPr>
          <a:xfrm>
            <a:off x="971235" y="3766821"/>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总成本或费用为</a:t>
            </a:r>
            <a:r>
              <a:rPr lang="en-US" altLang="zh-CN" dirty="0"/>
              <a:t>123.9</a:t>
            </a:r>
            <a:r>
              <a:rPr lang="zh-CN" altLang="en-US" dirty="0"/>
              <a:t>亿元。</a:t>
            </a:r>
          </a:p>
        </p:txBody>
      </p:sp>
    </p:spTree>
    <p:extLst>
      <p:ext uri="{BB962C8B-B14F-4D97-AF65-F5344CB8AC3E}">
        <p14:creationId xmlns:p14="http://schemas.microsoft.com/office/powerpoint/2010/main" val="235349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29"/>
          <p:cNvSpPr/>
          <p:nvPr/>
        </p:nvSpPr>
        <p:spPr>
          <a:xfrm>
            <a:off x="6005500" y="2030350"/>
            <a:ext cx="23739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6005500" y="3447050"/>
            <a:ext cx="23739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1710400" y="3447050"/>
            <a:ext cx="23739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1710400" y="2030350"/>
            <a:ext cx="23739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44" name="Google Shape;444;p29"/>
          <p:cNvSpPr txBox="1">
            <a:spLocks noGrp="1"/>
          </p:cNvSpPr>
          <p:nvPr>
            <p:ph type="subTitle" idx="1"/>
          </p:nvPr>
        </p:nvSpPr>
        <p:spPr>
          <a:xfrm>
            <a:off x="1710400" y="2590200"/>
            <a:ext cx="2503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29"/>
          <p:cNvSpPr txBox="1">
            <a:spLocks noGrp="1"/>
          </p:cNvSpPr>
          <p:nvPr>
            <p:ph type="title" idx="2"/>
          </p:nvPr>
        </p:nvSpPr>
        <p:spPr>
          <a:xfrm>
            <a:off x="356500" y="1937625"/>
            <a:ext cx="135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6" name="Google Shape;446;p29"/>
          <p:cNvSpPr txBox="1">
            <a:spLocks noGrp="1"/>
          </p:cNvSpPr>
          <p:nvPr>
            <p:ph type="subTitle" idx="3"/>
          </p:nvPr>
        </p:nvSpPr>
        <p:spPr>
          <a:xfrm>
            <a:off x="1710399" y="2030350"/>
            <a:ext cx="2373899"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这两种表都是什么</a:t>
            </a:r>
            <a:endParaRPr dirty="0"/>
          </a:p>
        </p:txBody>
      </p:sp>
      <p:sp>
        <p:nvSpPr>
          <p:cNvPr id="447" name="Google Shape;447;p29"/>
          <p:cNvSpPr txBox="1">
            <a:spLocks noGrp="1"/>
          </p:cNvSpPr>
          <p:nvPr>
            <p:ph type="title" idx="4"/>
          </p:nvPr>
        </p:nvSpPr>
        <p:spPr>
          <a:xfrm>
            <a:off x="4651600" y="1937625"/>
            <a:ext cx="135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8" name="Google Shape;448;p29"/>
          <p:cNvSpPr txBox="1">
            <a:spLocks noGrp="1"/>
          </p:cNvSpPr>
          <p:nvPr>
            <p:ph type="subTitle" idx="5"/>
          </p:nvPr>
        </p:nvSpPr>
        <p:spPr>
          <a:xfrm>
            <a:off x="6005500" y="2590200"/>
            <a:ext cx="2503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p:txBody>
      </p:sp>
      <p:sp>
        <p:nvSpPr>
          <p:cNvPr id="449" name="Google Shape;449;p29"/>
          <p:cNvSpPr txBox="1">
            <a:spLocks noGrp="1"/>
          </p:cNvSpPr>
          <p:nvPr>
            <p:ph type="subTitle" idx="6"/>
          </p:nvPr>
        </p:nvSpPr>
        <p:spPr>
          <a:xfrm>
            <a:off x="6005500" y="2030350"/>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他们有什么区别</a:t>
            </a:r>
            <a:endParaRPr dirty="0"/>
          </a:p>
        </p:txBody>
      </p:sp>
      <p:sp>
        <p:nvSpPr>
          <p:cNvPr id="450" name="Google Shape;450;p29"/>
          <p:cNvSpPr txBox="1">
            <a:spLocks noGrp="1"/>
          </p:cNvSpPr>
          <p:nvPr>
            <p:ph type="title" idx="7"/>
          </p:nvPr>
        </p:nvSpPr>
        <p:spPr>
          <a:xfrm>
            <a:off x="356500" y="3351775"/>
            <a:ext cx="135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1" name="Google Shape;451;p29"/>
          <p:cNvSpPr txBox="1">
            <a:spLocks noGrp="1"/>
          </p:cNvSpPr>
          <p:nvPr>
            <p:ph type="subTitle" idx="8"/>
          </p:nvPr>
        </p:nvSpPr>
        <p:spPr>
          <a:xfrm>
            <a:off x="1710400" y="4006900"/>
            <a:ext cx="2503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p:txBody>
      </p:sp>
      <p:sp>
        <p:nvSpPr>
          <p:cNvPr id="452" name="Google Shape;452;p29"/>
          <p:cNvSpPr txBox="1">
            <a:spLocks noGrp="1"/>
          </p:cNvSpPr>
          <p:nvPr>
            <p:ph type="subTitle" idx="9"/>
          </p:nvPr>
        </p:nvSpPr>
        <p:spPr>
          <a:xfrm>
            <a:off x="1710400" y="3447050"/>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需要关注什么</a:t>
            </a:r>
            <a:endParaRPr dirty="0"/>
          </a:p>
        </p:txBody>
      </p:sp>
      <p:sp>
        <p:nvSpPr>
          <p:cNvPr id="453" name="Google Shape;453;p29"/>
          <p:cNvSpPr txBox="1">
            <a:spLocks noGrp="1"/>
          </p:cNvSpPr>
          <p:nvPr>
            <p:ph type="title" idx="13"/>
          </p:nvPr>
        </p:nvSpPr>
        <p:spPr>
          <a:xfrm>
            <a:off x="4651600" y="3351775"/>
            <a:ext cx="135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4" name="Google Shape;454;p29"/>
          <p:cNvSpPr txBox="1">
            <a:spLocks noGrp="1"/>
          </p:cNvSpPr>
          <p:nvPr>
            <p:ph type="subTitle" idx="14"/>
          </p:nvPr>
        </p:nvSpPr>
        <p:spPr>
          <a:xfrm>
            <a:off x="6005500" y="4006900"/>
            <a:ext cx="2503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dirty="0"/>
          </a:p>
        </p:txBody>
      </p:sp>
      <p:sp>
        <p:nvSpPr>
          <p:cNvPr id="455" name="Google Shape;455;p29"/>
          <p:cNvSpPr txBox="1">
            <a:spLocks noGrp="1"/>
          </p:cNvSpPr>
          <p:nvPr>
            <p:ph type="subTitle" idx="15"/>
          </p:nvPr>
        </p:nvSpPr>
        <p:spPr>
          <a:xfrm>
            <a:off x="6005500" y="3447050"/>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案例分析</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J.C. Penney Company</a:t>
            </a:r>
            <a:r>
              <a:rPr lang="zh-CN" altLang="en-US" dirty="0"/>
              <a:t> </a:t>
            </a:r>
            <a:r>
              <a:rPr lang="zh-CN" altLang="en-US" sz="1800" dirty="0"/>
              <a:t>截至</a:t>
            </a:r>
            <a:r>
              <a:rPr lang="en-US" altLang="zh-CN" sz="1800" dirty="0"/>
              <a:t>2018</a:t>
            </a:r>
            <a:r>
              <a:rPr lang="zh-CN" altLang="en-US" sz="1800" dirty="0"/>
              <a:t>年</a:t>
            </a:r>
            <a:r>
              <a:rPr lang="en-US" altLang="zh-CN" sz="1800" dirty="0"/>
              <a:t>2</a:t>
            </a:r>
            <a:r>
              <a:rPr lang="zh-CN" altLang="en-US" sz="1800" dirty="0"/>
              <a:t>月</a:t>
            </a:r>
            <a:r>
              <a:rPr lang="en-US" altLang="zh-CN" sz="1800" dirty="0"/>
              <a:t>3</a:t>
            </a:r>
            <a:r>
              <a:rPr lang="zh-CN" altLang="en-US" sz="1800" dirty="0"/>
              <a:t>日的财年利润表</a:t>
            </a:r>
            <a:endParaRPr lang="en" altLang="zh-CN" dirty="0"/>
          </a:p>
        </p:txBody>
      </p:sp>
      <p:sp>
        <p:nvSpPr>
          <p:cNvPr id="18" name="Google Shape;672;p38">
            <a:extLst>
              <a:ext uri="{FF2B5EF4-FFF2-40B4-BE49-F238E27FC236}">
                <a16:creationId xmlns:a16="http://schemas.microsoft.com/office/drawing/2014/main" id="{BE14F769-7626-5C4B-B733-0382F33D29A9}"/>
              </a:ext>
            </a:extLst>
          </p:cNvPr>
          <p:cNvSpPr/>
          <p:nvPr/>
        </p:nvSpPr>
        <p:spPr>
          <a:xfrm>
            <a:off x="815003" y="1579668"/>
            <a:ext cx="1285076"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74;p38">
            <a:extLst>
              <a:ext uri="{FF2B5EF4-FFF2-40B4-BE49-F238E27FC236}">
                <a16:creationId xmlns:a16="http://schemas.microsoft.com/office/drawing/2014/main" id="{175552A1-B47A-C24F-AA04-1487E73B5588}"/>
              </a:ext>
            </a:extLst>
          </p:cNvPr>
          <p:cNvSpPr txBox="1">
            <a:spLocks/>
          </p:cNvSpPr>
          <p:nvPr/>
        </p:nvSpPr>
        <p:spPr>
          <a:xfrm>
            <a:off x="896151" y="1570222"/>
            <a:ext cx="1203927"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营业收入</a:t>
            </a:r>
          </a:p>
        </p:txBody>
      </p:sp>
      <p:sp>
        <p:nvSpPr>
          <p:cNvPr id="20" name="Google Shape;683;p38">
            <a:extLst>
              <a:ext uri="{FF2B5EF4-FFF2-40B4-BE49-F238E27FC236}">
                <a16:creationId xmlns:a16="http://schemas.microsoft.com/office/drawing/2014/main" id="{02E8E2C0-E888-F548-BEEC-0CB79AEDF195}"/>
              </a:ext>
            </a:extLst>
          </p:cNvPr>
          <p:cNvSpPr txBox="1">
            <a:spLocks/>
          </p:cNvSpPr>
          <p:nvPr/>
        </p:nvSpPr>
        <p:spPr>
          <a:xfrm>
            <a:off x="720000" y="2095776"/>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从总收入中减去总支出后，营业收入为</a:t>
            </a:r>
            <a:r>
              <a:rPr lang="en-US" altLang="zh-CN" dirty="0"/>
              <a:t>1.16</a:t>
            </a:r>
            <a:r>
              <a:rPr lang="zh-CN" altLang="en-US" dirty="0"/>
              <a:t>亿美元。</a:t>
            </a:r>
          </a:p>
        </p:txBody>
      </p:sp>
      <p:sp>
        <p:nvSpPr>
          <p:cNvPr id="21" name="Google Shape;672;p38">
            <a:extLst>
              <a:ext uri="{FF2B5EF4-FFF2-40B4-BE49-F238E27FC236}">
                <a16:creationId xmlns:a16="http://schemas.microsoft.com/office/drawing/2014/main" id="{01FEF2A1-6EFD-4748-8AC4-6EF9DE1654BD}"/>
              </a:ext>
            </a:extLst>
          </p:cNvPr>
          <p:cNvSpPr/>
          <p:nvPr/>
        </p:nvSpPr>
        <p:spPr>
          <a:xfrm>
            <a:off x="815002" y="2543868"/>
            <a:ext cx="1536436"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4;p38">
            <a:extLst>
              <a:ext uri="{FF2B5EF4-FFF2-40B4-BE49-F238E27FC236}">
                <a16:creationId xmlns:a16="http://schemas.microsoft.com/office/drawing/2014/main" id="{786E5D86-D21A-2B45-A365-713CD6C79F57}"/>
              </a:ext>
            </a:extLst>
          </p:cNvPr>
          <p:cNvSpPr txBox="1">
            <a:spLocks/>
          </p:cNvSpPr>
          <p:nvPr/>
        </p:nvSpPr>
        <p:spPr>
          <a:xfrm>
            <a:off x="896151" y="2534422"/>
            <a:ext cx="1455287"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净利息支出</a:t>
            </a:r>
          </a:p>
        </p:txBody>
      </p:sp>
      <p:sp>
        <p:nvSpPr>
          <p:cNvPr id="23" name="Google Shape;683;p38">
            <a:extLst>
              <a:ext uri="{FF2B5EF4-FFF2-40B4-BE49-F238E27FC236}">
                <a16:creationId xmlns:a16="http://schemas.microsoft.com/office/drawing/2014/main" id="{7F8F752C-96C2-864C-9560-BF2F080E6D00}"/>
              </a:ext>
            </a:extLst>
          </p:cNvPr>
          <p:cNvSpPr txBox="1">
            <a:spLocks/>
          </p:cNvSpPr>
          <p:nvPr/>
        </p:nvSpPr>
        <p:spPr>
          <a:xfrm>
            <a:off x="720000" y="3034141"/>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净利息支出为</a:t>
            </a:r>
            <a:r>
              <a:rPr lang="en-US" altLang="zh-CN" dirty="0"/>
              <a:t>3.25</a:t>
            </a:r>
            <a:r>
              <a:rPr lang="zh-CN" altLang="en-US" dirty="0"/>
              <a:t>亿美元，这些支出使</a:t>
            </a:r>
            <a:r>
              <a:rPr lang="en" altLang="zh-CN" dirty="0" err="1"/>
              <a:t>J.C.Penney</a:t>
            </a:r>
            <a:r>
              <a:rPr lang="zh-CN" altLang="en-US" dirty="0"/>
              <a:t>公司全年处于亏损状态。</a:t>
            </a:r>
          </a:p>
        </p:txBody>
      </p:sp>
      <p:sp>
        <p:nvSpPr>
          <p:cNvPr id="14" name="Google Shape;672;p38">
            <a:extLst>
              <a:ext uri="{FF2B5EF4-FFF2-40B4-BE49-F238E27FC236}">
                <a16:creationId xmlns:a16="http://schemas.microsoft.com/office/drawing/2014/main" id="{E0221A17-94C0-234F-8F3C-84A5BE9174E9}"/>
              </a:ext>
            </a:extLst>
          </p:cNvPr>
          <p:cNvSpPr/>
          <p:nvPr/>
        </p:nvSpPr>
        <p:spPr>
          <a:xfrm>
            <a:off x="815002" y="3573000"/>
            <a:ext cx="1059444"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4;p38">
            <a:extLst>
              <a:ext uri="{FF2B5EF4-FFF2-40B4-BE49-F238E27FC236}">
                <a16:creationId xmlns:a16="http://schemas.microsoft.com/office/drawing/2014/main" id="{617EFE27-D00A-A849-AE3D-9D15057BC04A}"/>
              </a:ext>
            </a:extLst>
          </p:cNvPr>
          <p:cNvSpPr txBox="1">
            <a:spLocks/>
          </p:cNvSpPr>
          <p:nvPr/>
        </p:nvSpPr>
        <p:spPr>
          <a:xfrm>
            <a:off x="896151" y="3563554"/>
            <a:ext cx="978295" cy="4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buNone/>
            </a:pPr>
            <a:r>
              <a:rPr lang="zh-CN" altLang="en-US" sz="2000" dirty="0">
                <a:solidFill>
                  <a:schemeClr val="lt1"/>
                </a:solidFill>
                <a:latin typeface="Rubik Light"/>
                <a:ea typeface="Rubik Light"/>
                <a:cs typeface="Rubik Light"/>
                <a:sym typeface="Rubik Light"/>
              </a:rPr>
              <a:t>净收入</a:t>
            </a:r>
          </a:p>
        </p:txBody>
      </p:sp>
      <p:sp>
        <p:nvSpPr>
          <p:cNvPr id="16" name="Google Shape;683;p38">
            <a:extLst>
              <a:ext uri="{FF2B5EF4-FFF2-40B4-BE49-F238E27FC236}">
                <a16:creationId xmlns:a16="http://schemas.microsoft.com/office/drawing/2014/main" id="{AD1FF536-32FA-9B43-8BB6-733D70E34919}"/>
              </a:ext>
            </a:extLst>
          </p:cNvPr>
          <p:cNvSpPr txBox="1">
            <a:spLocks/>
          </p:cNvSpPr>
          <p:nvPr/>
        </p:nvSpPr>
        <p:spPr>
          <a:xfrm>
            <a:off x="720000" y="4125775"/>
            <a:ext cx="694027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该年度的净收入为亏损</a:t>
            </a:r>
            <a:r>
              <a:rPr lang="en-US" altLang="zh-CN" dirty="0"/>
              <a:t>1.16</a:t>
            </a:r>
            <a:r>
              <a:rPr lang="zh-CN" altLang="en-US" dirty="0"/>
              <a:t>亿美元。净收入也被称为净利润或底线，因为它是最后的数字，位于利润表的底部。﻿﻿</a:t>
            </a:r>
          </a:p>
        </p:txBody>
      </p:sp>
    </p:spTree>
    <p:extLst>
      <p:ext uri="{BB962C8B-B14F-4D97-AF65-F5344CB8AC3E}">
        <p14:creationId xmlns:p14="http://schemas.microsoft.com/office/powerpoint/2010/main" val="268811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46"/>
          <p:cNvSpPr/>
          <p:nvPr/>
        </p:nvSpPr>
        <p:spPr>
          <a:xfrm>
            <a:off x="2656188" y="1276563"/>
            <a:ext cx="4849200" cy="5886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txBox="1">
            <a:spLocks noGrp="1"/>
          </p:cNvSpPr>
          <p:nvPr>
            <p:ph type="subTitle" idx="2"/>
          </p:nvPr>
        </p:nvSpPr>
        <p:spPr>
          <a:xfrm>
            <a:off x="2656188" y="1450113"/>
            <a:ext cx="4849200" cy="241500"/>
          </a:xfrm>
          <a:prstGeom prst="rect">
            <a:avLst/>
          </a:prstGeom>
        </p:spPr>
        <p:txBody>
          <a:bodyPr spcFirstLastPara="1" wrap="square" lIns="91425" tIns="91425" rIns="91425" bIns="91425" anchor="ctr" anchorCtr="0">
            <a:noAutofit/>
          </a:bodyPr>
          <a:lstStyle/>
          <a:p>
            <a:pPr marL="0" lvl="0" indent="0"/>
            <a:r>
              <a:rPr lang="zh-CN" altLang="en-US" dirty="0"/>
              <a:t>分析利润总额及其构成</a:t>
            </a:r>
            <a:endParaRPr dirty="0"/>
          </a:p>
        </p:txBody>
      </p:sp>
      <p:sp>
        <p:nvSpPr>
          <p:cNvPr id="1228" name="Google Shape;1228;p46"/>
          <p:cNvSpPr txBox="1">
            <a:spLocks noGrp="1"/>
          </p:cNvSpPr>
          <p:nvPr>
            <p:ph type="subTitle" idx="3"/>
          </p:nvPr>
        </p:nvSpPr>
        <p:spPr>
          <a:xfrm>
            <a:off x="2656200" y="3866937"/>
            <a:ext cx="5335894" cy="487500"/>
          </a:xfrm>
          <a:prstGeom prst="rect">
            <a:avLst/>
          </a:prstGeom>
        </p:spPr>
        <p:txBody>
          <a:bodyPr spcFirstLastPara="1" wrap="square" lIns="91425" tIns="91425" rIns="91425" bIns="91425" anchor="ctr" anchorCtr="0">
            <a:noAutofit/>
          </a:bodyPr>
          <a:lstStyle/>
          <a:p>
            <a:pPr marL="0" lvl="0" indent="0"/>
            <a:r>
              <a:rPr lang="zh-CN" altLang="en-US" dirty="0"/>
              <a:t>本期的利润率指标与目标值的差距利润率作为相对量指标</a:t>
            </a:r>
            <a:r>
              <a:rPr lang="en-US" altLang="zh-CN" dirty="0"/>
              <a:t>,</a:t>
            </a:r>
            <a:r>
              <a:rPr lang="zh-CN" altLang="en-US" dirty="0"/>
              <a:t>可以对同行业不同规模的企业进行比较</a:t>
            </a:r>
            <a:r>
              <a:rPr lang="en-US" altLang="zh-CN" dirty="0"/>
              <a:t>,</a:t>
            </a:r>
            <a:r>
              <a:rPr lang="zh-CN" altLang="en-US" dirty="0"/>
              <a:t>常用的利润率指标有销售毛利率和销售净利率。</a:t>
            </a:r>
            <a:endParaRPr dirty="0"/>
          </a:p>
        </p:txBody>
      </p:sp>
      <p:sp>
        <p:nvSpPr>
          <p:cNvPr id="1229" name="Google Shape;1229;p46"/>
          <p:cNvSpPr txBox="1">
            <a:spLocks noGrp="1"/>
          </p:cNvSpPr>
          <p:nvPr>
            <p:ph type="subTitle" idx="1"/>
          </p:nvPr>
        </p:nvSpPr>
        <p:spPr>
          <a:xfrm>
            <a:off x="2656200" y="2050413"/>
            <a:ext cx="5335894" cy="487500"/>
          </a:xfrm>
          <a:prstGeom prst="rect">
            <a:avLst/>
          </a:prstGeom>
        </p:spPr>
        <p:txBody>
          <a:bodyPr spcFirstLastPara="1" wrap="square" lIns="91425" tIns="91425" rIns="91425" bIns="91425" anchor="ctr" anchorCtr="0">
            <a:noAutofit/>
          </a:bodyPr>
          <a:lstStyle/>
          <a:p>
            <a:pPr marL="0" lvl="0" indent="0"/>
            <a:r>
              <a:rPr lang="zh-CN" altLang="en-US" dirty="0"/>
              <a:t>判断利润结构是否合理，判断企业的经营状况是否正常。</a:t>
            </a:r>
            <a:endParaRPr dirty="0"/>
          </a:p>
        </p:txBody>
      </p:sp>
      <p:sp>
        <p:nvSpPr>
          <p:cNvPr id="1230" name="Google Shape;1230;p46"/>
          <p:cNvSpPr/>
          <p:nvPr/>
        </p:nvSpPr>
        <p:spPr>
          <a:xfrm>
            <a:off x="2656188" y="2973338"/>
            <a:ext cx="4782300" cy="5886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46"/>
          <p:cNvSpPr txBox="1">
            <a:spLocks noGrp="1"/>
          </p:cNvSpPr>
          <p:nvPr>
            <p:ph type="subTitle" idx="4"/>
          </p:nvPr>
        </p:nvSpPr>
        <p:spPr>
          <a:xfrm>
            <a:off x="2656188" y="3146888"/>
            <a:ext cx="4849200" cy="241500"/>
          </a:xfrm>
          <a:prstGeom prst="rect">
            <a:avLst/>
          </a:prstGeom>
        </p:spPr>
        <p:txBody>
          <a:bodyPr spcFirstLastPara="1" wrap="square" lIns="91425" tIns="91425" rIns="91425" bIns="91425" anchor="ctr" anchorCtr="0">
            <a:noAutofit/>
          </a:bodyPr>
          <a:lstStyle/>
          <a:p>
            <a:pPr marL="0" lvl="0" indent="0"/>
            <a:r>
              <a:rPr lang="zh-CN" altLang="en-US" dirty="0"/>
              <a:t>分析企业本期利润指标</a:t>
            </a:r>
            <a:endParaRPr dirty="0"/>
          </a:p>
        </p:txBody>
      </p:sp>
      <p:grpSp>
        <p:nvGrpSpPr>
          <p:cNvPr id="1232" name="Google Shape;1232;p46"/>
          <p:cNvGrpSpPr/>
          <p:nvPr/>
        </p:nvGrpSpPr>
        <p:grpSpPr>
          <a:xfrm>
            <a:off x="1638620" y="1276638"/>
            <a:ext cx="588613" cy="588609"/>
            <a:chOff x="1454767" y="2687664"/>
            <a:chExt cx="339415" cy="339393"/>
          </a:xfrm>
        </p:grpSpPr>
        <p:sp>
          <p:nvSpPr>
            <p:cNvPr id="1233" name="Google Shape;1233;p46"/>
            <p:cNvSpPr/>
            <p:nvPr/>
          </p:nvSpPr>
          <p:spPr>
            <a:xfrm>
              <a:off x="1474730" y="2687664"/>
              <a:ext cx="298878" cy="136883"/>
            </a:xfrm>
            <a:custGeom>
              <a:avLst/>
              <a:gdLst/>
              <a:ahLst/>
              <a:cxnLst/>
              <a:rect l="l" t="t" r="r" b="b"/>
              <a:pathLst>
                <a:path w="13699" h="6274" extrusionOk="0">
                  <a:moveTo>
                    <a:pt x="11869" y="1858"/>
                  </a:moveTo>
                  <a:lnTo>
                    <a:pt x="11869" y="2759"/>
                  </a:lnTo>
                  <a:lnTo>
                    <a:pt x="1817" y="2759"/>
                  </a:lnTo>
                  <a:lnTo>
                    <a:pt x="1817" y="1858"/>
                  </a:lnTo>
                  <a:close/>
                  <a:moveTo>
                    <a:pt x="1" y="1"/>
                  </a:moveTo>
                  <a:lnTo>
                    <a:pt x="1" y="4589"/>
                  </a:lnTo>
                  <a:lnTo>
                    <a:pt x="1817" y="4589"/>
                  </a:lnTo>
                  <a:lnTo>
                    <a:pt x="1817" y="5690"/>
                  </a:lnTo>
                  <a:cubicBezTo>
                    <a:pt x="2122" y="5822"/>
                    <a:pt x="2388" y="6022"/>
                    <a:pt x="2600" y="6273"/>
                  </a:cubicBezTo>
                  <a:lnTo>
                    <a:pt x="4283" y="4589"/>
                  </a:lnTo>
                  <a:lnTo>
                    <a:pt x="9402" y="4589"/>
                  </a:lnTo>
                  <a:lnTo>
                    <a:pt x="11087" y="6273"/>
                  </a:lnTo>
                  <a:cubicBezTo>
                    <a:pt x="11299" y="6022"/>
                    <a:pt x="11564" y="5822"/>
                    <a:pt x="11869" y="5690"/>
                  </a:cubicBezTo>
                  <a:lnTo>
                    <a:pt x="11869" y="4589"/>
                  </a:lnTo>
                  <a:lnTo>
                    <a:pt x="13699" y="4589"/>
                  </a:lnTo>
                  <a:lnTo>
                    <a:pt x="1369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1454767" y="2986542"/>
              <a:ext cx="339415" cy="40515"/>
            </a:xfrm>
            <a:custGeom>
              <a:avLst/>
              <a:gdLst/>
              <a:ahLst/>
              <a:cxnLst/>
              <a:rect l="l" t="t" r="r" b="b"/>
              <a:pathLst>
                <a:path w="15557" h="1857" extrusionOk="0">
                  <a:moveTo>
                    <a:pt x="0" y="0"/>
                  </a:moveTo>
                  <a:lnTo>
                    <a:pt x="0" y="1857"/>
                  </a:lnTo>
                  <a:lnTo>
                    <a:pt x="15556" y="1857"/>
                  </a:lnTo>
                  <a:lnTo>
                    <a:pt x="1555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1594508" y="2827405"/>
              <a:ext cx="59627" cy="59627"/>
            </a:xfrm>
            <a:custGeom>
              <a:avLst/>
              <a:gdLst/>
              <a:ahLst/>
              <a:cxnLst/>
              <a:rect l="l" t="t" r="r" b="b"/>
              <a:pathLst>
                <a:path w="2733" h="2733" extrusionOk="0">
                  <a:moveTo>
                    <a:pt x="1366" y="1"/>
                  </a:moveTo>
                  <a:cubicBezTo>
                    <a:pt x="611" y="1"/>
                    <a:pt x="1" y="611"/>
                    <a:pt x="1" y="1367"/>
                  </a:cubicBezTo>
                  <a:cubicBezTo>
                    <a:pt x="1" y="2122"/>
                    <a:pt x="611" y="2732"/>
                    <a:pt x="1366" y="2732"/>
                  </a:cubicBezTo>
                  <a:cubicBezTo>
                    <a:pt x="2123" y="2732"/>
                    <a:pt x="2733" y="2122"/>
                    <a:pt x="2733" y="1367"/>
                  </a:cubicBezTo>
                  <a:cubicBezTo>
                    <a:pt x="2733" y="611"/>
                    <a:pt x="2123"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584668" y="2898574"/>
              <a:ext cx="79590" cy="68027"/>
            </a:xfrm>
            <a:custGeom>
              <a:avLst/>
              <a:gdLst/>
              <a:ahLst/>
              <a:cxnLst/>
              <a:rect l="l" t="t" r="r" b="b"/>
              <a:pathLst>
                <a:path w="3648" h="3118" extrusionOk="0">
                  <a:moveTo>
                    <a:pt x="558" y="1"/>
                  </a:moveTo>
                  <a:cubicBezTo>
                    <a:pt x="213" y="333"/>
                    <a:pt x="1" y="784"/>
                    <a:pt x="1" y="1301"/>
                  </a:cubicBezTo>
                  <a:lnTo>
                    <a:pt x="1" y="3118"/>
                  </a:lnTo>
                  <a:lnTo>
                    <a:pt x="3647" y="3118"/>
                  </a:lnTo>
                  <a:lnTo>
                    <a:pt x="3647" y="1301"/>
                  </a:lnTo>
                  <a:cubicBezTo>
                    <a:pt x="3647" y="784"/>
                    <a:pt x="3435" y="333"/>
                    <a:pt x="3090" y="1"/>
                  </a:cubicBezTo>
                  <a:cubicBezTo>
                    <a:pt x="2852" y="160"/>
                    <a:pt x="2574" y="280"/>
                    <a:pt x="2282" y="346"/>
                  </a:cubicBezTo>
                  <a:lnTo>
                    <a:pt x="2282" y="1301"/>
                  </a:lnTo>
                  <a:lnTo>
                    <a:pt x="1366" y="1301"/>
                  </a:lnTo>
                  <a:lnTo>
                    <a:pt x="1366" y="346"/>
                  </a:lnTo>
                  <a:cubicBezTo>
                    <a:pt x="1075" y="280"/>
                    <a:pt x="797" y="160"/>
                    <a:pt x="558"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1464584" y="2827405"/>
              <a:ext cx="59627" cy="59627"/>
            </a:xfrm>
            <a:custGeom>
              <a:avLst/>
              <a:gdLst/>
              <a:ahLst/>
              <a:cxnLst/>
              <a:rect l="l" t="t" r="r" b="b"/>
              <a:pathLst>
                <a:path w="2733" h="2733" extrusionOk="0">
                  <a:moveTo>
                    <a:pt x="1367" y="1"/>
                  </a:moveTo>
                  <a:cubicBezTo>
                    <a:pt x="611" y="1"/>
                    <a:pt x="1" y="611"/>
                    <a:pt x="1" y="1367"/>
                  </a:cubicBezTo>
                  <a:cubicBezTo>
                    <a:pt x="1" y="2122"/>
                    <a:pt x="611" y="2732"/>
                    <a:pt x="1367" y="2732"/>
                  </a:cubicBezTo>
                  <a:cubicBezTo>
                    <a:pt x="2123" y="2732"/>
                    <a:pt x="2733" y="2122"/>
                    <a:pt x="2733" y="1367"/>
                  </a:cubicBezTo>
                  <a:cubicBezTo>
                    <a:pt x="2733" y="611"/>
                    <a:pt x="2123" y="1"/>
                    <a:pt x="136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1454767" y="2898574"/>
              <a:ext cx="79590" cy="68027"/>
            </a:xfrm>
            <a:custGeom>
              <a:avLst/>
              <a:gdLst/>
              <a:ahLst/>
              <a:cxnLst/>
              <a:rect l="l" t="t" r="r" b="b"/>
              <a:pathLst>
                <a:path w="3648" h="3118" extrusionOk="0">
                  <a:moveTo>
                    <a:pt x="557" y="1"/>
                  </a:moveTo>
                  <a:cubicBezTo>
                    <a:pt x="212" y="333"/>
                    <a:pt x="0" y="784"/>
                    <a:pt x="0" y="1301"/>
                  </a:cubicBezTo>
                  <a:lnTo>
                    <a:pt x="0" y="3118"/>
                  </a:lnTo>
                  <a:lnTo>
                    <a:pt x="3647" y="3118"/>
                  </a:lnTo>
                  <a:lnTo>
                    <a:pt x="3647" y="1301"/>
                  </a:lnTo>
                  <a:cubicBezTo>
                    <a:pt x="3647" y="784"/>
                    <a:pt x="3435" y="333"/>
                    <a:pt x="3090" y="1"/>
                  </a:cubicBezTo>
                  <a:cubicBezTo>
                    <a:pt x="2852" y="160"/>
                    <a:pt x="2573" y="280"/>
                    <a:pt x="2281" y="346"/>
                  </a:cubicBezTo>
                  <a:lnTo>
                    <a:pt x="2281" y="1301"/>
                  </a:lnTo>
                  <a:lnTo>
                    <a:pt x="1366" y="1301"/>
                  </a:lnTo>
                  <a:lnTo>
                    <a:pt x="1366" y="346"/>
                  </a:lnTo>
                  <a:cubicBezTo>
                    <a:pt x="1075" y="280"/>
                    <a:pt x="796"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723842" y="2827405"/>
              <a:ext cx="59605" cy="59627"/>
            </a:xfrm>
            <a:custGeom>
              <a:avLst/>
              <a:gdLst/>
              <a:ahLst/>
              <a:cxnLst/>
              <a:rect l="l" t="t" r="r" b="b"/>
              <a:pathLst>
                <a:path w="2732" h="2733" extrusionOk="0">
                  <a:moveTo>
                    <a:pt x="1366" y="1"/>
                  </a:moveTo>
                  <a:cubicBezTo>
                    <a:pt x="610" y="1"/>
                    <a:pt x="0" y="611"/>
                    <a:pt x="0" y="1367"/>
                  </a:cubicBezTo>
                  <a:cubicBezTo>
                    <a:pt x="0" y="2122"/>
                    <a:pt x="610" y="2732"/>
                    <a:pt x="1366" y="2732"/>
                  </a:cubicBezTo>
                  <a:cubicBezTo>
                    <a:pt x="2122" y="2732"/>
                    <a:pt x="2732" y="2122"/>
                    <a:pt x="2732" y="1367"/>
                  </a:cubicBezTo>
                  <a:cubicBezTo>
                    <a:pt x="2732" y="611"/>
                    <a:pt x="2122"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713719" y="2898574"/>
              <a:ext cx="80463" cy="68027"/>
            </a:xfrm>
            <a:custGeom>
              <a:avLst/>
              <a:gdLst/>
              <a:ahLst/>
              <a:cxnLst/>
              <a:rect l="l" t="t" r="r" b="b"/>
              <a:pathLst>
                <a:path w="3688" h="3118" extrusionOk="0">
                  <a:moveTo>
                    <a:pt x="557" y="1"/>
                  </a:moveTo>
                  <a:cubicBezTo>
                    <a:pt x="225" y="333"/>
                    <a:pt x="0" y="784"/>
                    <a:pt x="0" y="1301"/>
                  </a:cubicBezTo>
                  <a:lnTo>
                    <a:pt x="0" y="3118"/>
                  </a:lnTo>
                  <a:lnTo>
                    <a:pt x="3687" y="3118"/>
                  </a:lnTo>
                  <a:lnTo>
                    <a:pt x="3687" y="1301"/>
                  </a:lnTo>
                  <a:cubicBezTo>
                    <a:pt x="3687" y="784"/>
                    <a:pt x="3435" y="333"/>
                    <a:pt x="3104" y="1"/>
                  </a:cubicBezTo>
                  <a:cubicBezTo>
                    <a:pt x="2851" y="160"/>
                    <a:pt x="2586" y="280"/>
                    <a:pt x="2281" y="346"/>
                  </a:cubicBezTo>
                  <a:lnTo>
                    <a:pt x="2281" y="1301"/>
                  </a:lnTo>
                  <a:lnTo>
                    <a:pt x="1380" y="1301"/>
                  </a:lnTo>
                  <a:lnTo>
                    <a:pt x="1380" y="346"/>
                  </a:lnTo>
                  <a:cubicBezTo>
                    <a:pt x="1074" y="280"/>
                    <a:pt x="809"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1" name="Google Shape;1241;p46"/>
          <p:cNvGrpSpPr/>
          <p:nvPr/>
        </p:nvGrpSpPr>
        <p:grpSpPr>
          <a:xfrm>
            <a:off x="1638620" y="2973470"/>
            <a:ext cx="588613" cy="588613"/>
            <a:chOff x="1454767" y="3426907"/>
            <a:chExt cx="339415" cy="339415"/>
          </a:xfrm>
        </p:grpSpPr>
        <p:sp>
          <p:nvSpPr>
            <p:cNvPr id="1242" name="Google Shape;1242;p46"/>
            <p:cNvSpPr/>
            <p:nvPr/>
          </p:nvSpPr>
          <p:spPr>
            <a:xfrm>
              <a:off x="1554865" y="3546990"/>
              <a:ext cx="139196" cy="219331"/>
            </a:xfrm>
            <a:custGeom>
              <a:avLst/>
              <a:gdLst/>
              <a:ahLst/>
              <a:cxnLst/>
              <a:rect l="l" t="t" r="r" b="b"/>
              <a:pathLst>
                <a:path w="6380" h="10053" extrusionOk="0">
                  <a:moveTo>
                    <a:pt x="916" y="0"/>
                  </a:moveTo>
                  <a:lnTo>
                    <a:pt x="916" y="5464"/>
                  </a:lnTo>
                  <a:lnTo>
                    <a:pt x="2732" y="5464"/>
                  </a:lnTo>
                  <a:lnTo>
                    <a:pt x="2732" y="6378"/>
                  </a:lnTo>
                  <a:lnTo>
                    <a:pt x="0" y="6378"/>
                  </a:lnTo>
                  <a:lnTo>
                    <a:pt x="0" y="7294"/>
                  </a:lnTo>
                  <a:lnTo>
                    <a:pt x="916" y="7294"/>
                  </a:lnTo>
                  <a:lnTo>
                    <a:pt x="916" y="10052"/>
                  </a:lnTo>
                  <a:lnTo>
                    <a:pt x="1818" y="10052"/>
                  </a:lnTo>
                  <a:lnTo>
                    <a:pt x="1818" y="7294"/>
                  </a:lnTo>
                  <a:lnTo>
                    <a:pt x="4550" y="7294"/>
                  </a:lnTo>
                  <a:lnTo>
                    <a:pt x="4550" y="10052"/>
                  </a:lnTo>
                  <a:lnTo>
                    <a:pt x="5464" y="10052"/>
                  </a:lnTo>
                  <a:lnTo>
                    <a:pt x="5464" y="7294"/>
                  </a:lnTo>
                  <a:lnTo>
                    <a:pt x="6380" y="7294"/>
                  </a:lnTo>
                  <a:lnTo>
                    <a:pt x="6380" y="6378"/>
                  </a:lnTo>
                  <a:lnTo>
                    <a:pt x="3648" y="6378"/>
                  </a:lnTo>
                  <a:lnTo>
                    <a:pt x="3648" y="5464"/>
                  </a:lnTo>
                  <a:lnTo>
                    <a:pt x="5464" y="5464"/>
                  </a:lnTo>
                  <a:lnTo>
                    <a:pt x="5464"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6"/>
            <p:cNvSpPr/>
            <p:nvPr/>
          </p:nvSpPr>
          <p:spPr>
            <a:xfrm>
              <a:off x="1495260" y="3426907"/>
              <a:ext cx="258406" cy="100121"/>
            </a:xfrm>
            <a:custGeom>
              <a:avLst/>
              <a:gdLst/>
              <a:ahLst/>
              <a:cxnLst/>
              <a:rect l="l" t="t" r="r" b="b"/>
              <a:pathLst>
                <a:path w="11844" h="4589" extrusionOk="0">
                  <a:moveTo>
                    <a:pt x="1" y="0"/>
                  </a:moveTo>
                  <a:lnTo>
                    <a:pt x="1" y="4588"/>
                  </a:lnTo>
                  <a:lnTo>
                    <a:pt x="11843" y="4588"/>
                  </a:lnTo>
                  <a:lnTo>
                    <a:pt x="11843"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6"/>
            <p:cNvSpPr/>
            <p:nvPr/>
          </p:nvSpPr>
          <p:spPr>
            <a:xfrm>
              <a:off x="1454767" y="3606574"/>
              <a:ext cx="100121" cy="39664"/>
            </a:xfrm>
            <a:custGeom>
              <a:avLst/>
              <a:gdLst/>
              <a:ahLst/>
              <a:cxnLst/>
              <a:rect l="l" t="t" r="r" b="b"/>
              <a:pathLst>
                <a:path w="4589" h="1818" extrusionOk="0">
                  <a:moveTo>
                    <a:pt x="0" y="1"/>
                  </a:moveTo>
                  <a:lnTo>
                    <a:pt x="0" y="1817"/>
                  </a:lnTo>
                  <a:lnTo>
                    <a:pt x="4588" y="1817"/>
                  </a:lnTo>
                  <a:lnTo>
                    <a:pt x="4588"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6"/>
            <p:cNvSpPr/>
            <p:nvPr/>
          </p:nvSpPr>
          <p:spPr>
            <a:xfrm>
              <a:off x="1454767" y="3546990"/>
              <a:ext cx="80157" cy="39642"/>
            </a:xfrm>
            <a:custGeom>
              <a:avLst/>
              <a:gdLst/>
              <a:ahLst/>
              <a:cxnLst/>
              <a:rect l="l" t="t" r="r" b="b"/>
              <a:pathLst>
                <a:path w="3674" h="1817" extrusionOk="0">
                  <a:moveTo>
                    <a:pt x="0" y="0"/>
                  </a:moveTo>
                  <a:lnTo>
                    <a:pt x="0" y="1816"/>
                  </a:lnTo>
                  <a:lnTo>
                    <a:pt x="3674" y="1816"/>
                  </a:lnTo>
                  <a:lnTo>
                    <a:pt x="3674"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6"/>
            <p:cNvSpPr/>
            <p:nvPr/>
          </p:nvSpPr>
          <p:spPr>
            <a:xfrm>
              <a:off x="1713719" y="3546990"/>
              <a:ext cx="80463" cy="39642"/>
            </a:xfrm>
            <a:custGeom>
              <a:avLst/>
              <a:gdLst/>
              <a:ahLst/>
              <a:cxnLst/>
              <a:rect l="l" t="t" r="r" b="b"/>
              <a:pathLst>
                <a:path w="3688" h="1817" extrusionOk="0">
                  <a:moveTo>
                    <a:pt x="0" y="0"/>
                  </a:moveTo>
                  <a:lnTo>
                    <a:pt x="0" y="1816"/>
                  </a:lnTo>
                  <a:lnTo>
                    <a:pt x="3687" y="1816"/>
                  </a:lnTo>
                  <a:lnTo>
                    <a:pt x="3687"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6"/>
            <p:cNvSpPr/>
            <p:nvPr/>
          </p:nvSpPr>
          <p:spPr>
            <a:xfrm>
              <a:off x="1694039" y="3606574"/>
              <a:ext cx="100142" cy="39664"/>
            </a:xfrm>
            <a:custGeom>
              <a:avLst/>
              <a:gdLst/>
              <a:ahLst/>
              <a:cxnLst/>
              <a:rect l="l" t="t" r="r" b="b"/>
              <a:pathLst>
                <a:path w="4590" h="1818" extrusionOk="0">
                  <a:moveTo>
                    <a:pt x="1" y="1"/>
                  </a:moveTo>
                  <a:lnTo>
                    <a:pt x="1" y="1817"/>
                  </a:lnTo>
                  <a:lnTo>
                    <a:pt x="4589" y="1817"/>
                  </a:lnTo>
                  <a:lnTo>
                    <a:pt x="458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1713719" y="3666179"/>
              <a:ext cx="80463" cy="100142"/>
            </a:xfrm>
            <a:custGeom>
              <a:avLst/>
              <a:gdLst/>
              <a:ahLst/>
              <a:cxnLst/>
              <a:rect l="l" t="t" r="r" b="b"/>
              <a:pathLst>
                <a:path w="3688" h="4590" extrusionOk="0">
                  <a:moveTo>
                    <a:pt x="0" y="1"/>
                  </a:moveTo>
                  <a:lnTo>
                    <a:pt x="0" y="3674"/>
                  </a:lnTo>
                  <a:lnTo>
                    <a:pt x="2772" y="3674"/>
                  </a:lnTo>
                  <a:lnTo>
                    <a:pt x="2772" y="4589"/>
                  </a:lnTo>
                  <a:lnTo>
                    <a:pt x="3687" y="4589"/>
                  </a:lnTo>
                  <a:lnTo>
                    <a:pt x="3687"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1454767" y="3666179"/>
              <a:ext cx="80157" cy="100142"/>
            </a:xfrm>
            <a:custGeom>
              <a:avLst/>
              <a:gdLst/>
              <a:ahLst/>
              <a:cxnLst/>
              <a:rect l="l" t="t" r="r" b="b"/>
              <a:pathLst>
                <a:path w="3674" h="4590" extrusionOk="0">
                  <a:moveTo>
                    <a:pt x="0" y="1"/>
                  </a:moveTo>
                  <a:lnTo>
                    <a:pt x="0" y="4589"/>
                  </a:lnTo>
                  <a:lnTo>
                    <a:pt x="916" y="4589"/>
                  </a:lnTo>
                  <a:lnTo>
                    <a:pt x="916" y="3674"/>
                  </a:lnTo>
                  <a:lnTo>
                    <a:pt x="3674" y="3674"/>
                  </a:lnTo>
                  <a:lnTo>
                    <a:pt x="3674"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46"/>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lvl="0"/>
            <a:r>
              <a:rPr lang="en" dirty="0">
                <a:solidFill>
                  <a:srgbClr val="2D2E27"/>
                </a:solidFill>
                <a:latin typeface="Rubik Light"/>
                <a:ea typeface="Rubik Light"/>
                <a:cs typeface="Rubik Light"/>
                <a:sym typeface="Rubik Light"/>
              </a:rPr>
              <a:t>//</a:t>
            </a:r>
            <a:r>
              <a:rPr lang="zh-CN" altLang="en-US" dirty="0">
                <a:solidFill>
                  <a:srgbClr val="2D2E27"/>
                </a:solidFill>
                <a:latin typeface="Rubik Light"/>
                <a:ea typeface="Rubik Light"/>
                <a:cs typeface="Rubik Light"/>
                <a:sym typeface="Rubik Light"/>
              </a:rPr>
              <a:t> </a:t>
            </a:r>
            <a:r>
              <a:rPr lang="zh-CN" altLang="en-US" dirty="0"/>
              <a:t>对利润表的分析</a:t>
            </a:r>
            <a:endParaRPr dirty="0">
              <a:solidFill>
                <a:srgbClr val="2D2E27"/>
              </a:solidFill>
              <a:latin typeface="Rubik Light"/>
              <a:ea typeface="Rubik Light"/>
              <a:cs typeface="Rubik Light"/>
              <a:sym typeface="Rubik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46"/>
          <p:cNvSpPr/>
          <p:nvPr/>
        </p:nvSpPr>
        <p:spPr>
          <a:xfrm>
            <a:off x="2549310" y="1635363"/>
            <a:ext cx="4849200" cy="5886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txBox="1">
            <a:spLocks noGrp="1"/>
          </p:cNvSpPr>
          <p:nvPr>
            <p:ph type="subTitle" idx="2"/>
          </p:nvPr>
        </p:nvSpPr>
        <p:spPr>
          <a:xfrm>
            <a:off x="2549310" y="1808913"/>
            <a:ext cx="4849200" cy="241500"/>
          </a:xfrm>
          <a:prstGeom prst="rect">
            <a:avLst/>
          </a:prstGeom>
        </p:spPr>
        <p:txBody>
          <a:bodyPr spcFirstLastPara="1" wrap="square" lIns="91425" tIns="91425" rIns="91425" bIns="91425" anchor="ctr" anchorCtr="0">
            <a:noAutofit/>
          </a:bodyPr>
          <a:lstStyle/>
          <a:p>
            <a:pPr marL="0" lvl="0" indent="0"/>
            <a:r>
              <a:rPr lang="zh-CN" altLang="en-US" dirty="0"/>
              <a:t>利润表中的各项目纵向分析</a:t>
            </a:r>
            <a:endParaRPr dirty="0"/>
          </a:p>
        </p:txBody>
      </p:sp>
      <p:sp>
        <p:nvSpPr>
          <p:cNvPr id="1229" name="Google Shape;1229;p46"/>
          <p:cNvSpPr txBox="1">
            <a:spLocks noGrp="1"/>
          </p:cNvSpPr>
          <p:nvPr>
            <p:ph type="subTitle" idx="1"/>
          </p:nvPr>
        </p:nvSpPr>
        <p:spPr>
          <a:xfrm>
            <a:off x="2549310" y="2686800"/>
            <a:ext cx="5335894" cy="487500"/>
          </a:xfrm>
          <a:prstGeom prst="rect">
            <a:avLst/>
          </a:prstGeom>
        </p:spPr>
        <p:txBody>
          <a:bodyPr spcFirstLastPara="1" wrap="square" lIns="91425" tIns="91425" rIns="91425" bIns="91425" anchor="ctr" anchorCtr="0">
            <a:noAutofit/>
          </a:bodyPr>
          <a:lstStyle/>
          <a:p>
            <a:pPr marL="0" lvl="0" indent="0"/>
            <a:r>
              <a:rPr lang="zh-CN" altLang="en-US" dirty="0"/>
              <a:t>列举数期的利润金额</a:t>
            </a:r>
            <a:r>
              <a:rPr lang="en-US" altLang="zh-CN" dirty="0"/>
              <a:t>,</a:t>
            </a:r>
            <a:r>
              <a:rPr lang="zh-CN" altLang="en-US" dirty="0"/>
              <a:t>在历史数据中选择正常年份的指标作为基期</a:t>
            </a:r>
            <a:r>
              <a:rPr lang="en-US" altLang="zh-CN" dirty="0"/>
              <a:t>,</a:t>
            </a:r>
            <a:r>
              <a:rPr lang="zh-CN" altLang="en-US" dirty="0"/>
              <a:t>计算出经营成果各项目本期实现额与基期相比的增减变动额和增减变动率</a:t>
            </a:r>
            <a:r>
              <a:rPr lang="en-US" altLang="zh-CN" dirty="0"/>
              <a:t>,</a:t>
            </a:r>
            <a:r>
              <a:rPr lang="zh-CN" altLang="en-US" dirty="0"/>
              <a:t>分析本期的完成情况是否正常、业绩是增长还是下降。</a:t>
            </a:r>
            <a:endParaRPr dirty="0"/>
          </a:p>
        </p:txBody>
      </p:sp>
      <p:grpSp>
        <p:nvGrpSpPr>
          <p:cNvPr id="1232" name="Google Shape;1232;p46"/>
          <p:cNvGrpSpPr/>
          <p:nvPr/>
        </p:nvGrpSpPr>
        <p:grpSpPr>
          <a:xfrm>
            <a:off x="1531742" y="1635438"/>
            <a:ext cx="588613" cy="588609"/>
            <a:chOff x="1454767" y="2687664"/>
            <a:chExt cx="339415" cy="339393"/>
          </a:xfrm>
        </p:grpSpPr>
        <p:sp>
          <p:nvSpPr>
            <p:cNvPr id="1233" name="Google Shape;1233;p46"/>
            <p:cNvSpPr/>
            <p:nvPr/>
          </p:nvSpPr>
          <p:spPr>
            <a:xfrm>
              <a:off x="1474730" y="2687664"/>
              <a:ext cx="298878" cy="136883"/>
            </a:xfrm>
            <a:custGeom>
              <a:avLst/>
              <a:gdLst/>
              <a:ahLst/>
              <a:cxnLst/>
              <a:rect l="l" t="t" r="r" b="b"/>
              <a:pathLst>
                <a:path w="13699" h="6274" extrusionOk="0">
                  <a:moveTo>
                    <a:pt x="11869" y="1858"/>
                  </a:moveTo>
                  <a:lnTo>
                    <a:pt x="11869" y="2759"/>
                  </a:lnTo>
                  <a:lnTo>
                    <a:pt x="1817" y="2759"/>
                  </a:lnTo>
                  <a:lnTo>
                    <a:pt x="1817" y="1858"/>
                  </a:lnTo>
                  <a:close/>
                  <a:moveTo>
                    <a:pt x="1" y="1"/>
                  </a:moveTo>
                  <a:lnTo>
                    <a:pt x="1" y="4589"/>
                  </a:lnTo>
                  <a:lnTo>
                    <a:pt x="1817" y="4589"/>
                  </a:lnTo>
                  <a:lnTo>
                    <a:pt x="1817" y="5690"/>
                  </a:lnTo>
                  <a:cubicBezTo>
                    <a:pt x="2122" y="5822"/>
                    <a:pt x="2388" y="6022"/>
                    <a:pt x="2600" y="6273"/>
                  </a:cubicBezTo>
                  <a:lnTo>
                    <a:pt x="4283" y="4589"/>
                  </a:lnTo>
                  <a:lnTo>
                    <a:pt x="9402" y="4589"/>
                  </a:lnTo>
                  <a:lnTo>
                    <a:pt x="11087" y="6273"/>
                  </a:lnTo>
                  <a:cubicBezTo>
                    <a:pt x="11299" y="6022"/>
                    <a:pt x="11564" y="5822"/>
                    <a:pt x="11869" y="5690"/>
                  </a:cubicBezTo>
                  <a:lnTo>
                    <a:pt x="11869" y="4589"/>
                  </a:lnTo>
                  <a:lnTo>
                    <a:pt x="13699" y="4589"/>
                  </a:lnTo>
                  <a:lnTo>
                    <a:pt x="1369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1454767" y="2986542"/>
              <a:ext cx="339415" cy="40515"/>
            </a:xfrm>
            <a:custGeom>
              <a:avLst/>
              <a:gdLst/>
              <a:ahLst/>
              <a:cxnLst/>
              <a:rect l="l" t="t" r="r" b="b"/>
              <a:pathLst>
                <a:path w="15557" h="1857" extrusionOk="0">
                  <a:moveTo>
                    <a:pt x="0" y="0"/>
                  </a:moveTo>
                  <a:lnTo>
                    <a:pt x="0" y="1857"/>
                  </a:lnTo>
                  <a:lnTo>
                    <a:pt x="15556" y="1857"/>
                  </a:lnTo>
                  <a:lnTo>
                    <a:pt x="1555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1594508" y="2827405"/>
              <a:ext cx="59627" cy="59627"/>
            </a:xfrm>
            <a:custGeom>
              <a:avLst/>
              <a:gdLst/>
              <a:ahLst/>
              <a:cxnLst/>
              <a:rect l="l" t="t" r="r" b="b"/>
              <a:pathLst>
                <a:path w="2733" h="2733" extrusionOk="0">
                  <a:moveTo>
                    <a:pt x="1366" y="1"/>
                  </a:moveTo>
                  <a:cubicBezTo>
                    <a:pt x="611" y="1"/>
                    <a:pt x="1" y="611"/>
                    <a:pt x="1" y="1367"/>
                  </a:cubicBezTo>
                  <a:cubicBezTo>
                    <a:pt x="1" y="2122"/>
                    <a:pt x="611" y="2732"/>
                    <a:pt x="1366" y="2732"/>
                  </a:cubicBezTo>
                  <a:cubicBezTo>
                    <a:pt x="2123" y="2732"/>
                    <a:pt x="2733" y="2122"/>
                    <a:pt x="2733" y="1367"/>
                  </a:cubicBezTo>
                  <a:cubicBezTo>
                    <a:pt x="2733" y="611"/>
                    <a:pt x="2123"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584668" y="2898574"/>
              <a:ext cx="79590" cy="68027"/>
            </a:xfrm>
            <a:custGeom>
              <a:avLst/>
              <a:gdLst/>
              <a:ahLst/>
              <a:cxnLst/>
              <a:rect l="l" t="t" r="r" b="b"/>
              <a:pathLst>
                <a:path w="3648" h="3118" extrusionOk="0">
                  <a:moveTo>
                    <a:pt x="558" y="1"/>
                  </a:moveTo>
                  <a:cubicBezTo>
                    <a:pt x="213" y="333"/>
                    <a:pt x="1" y="784"/>
                    <a:pt x="1" y="1301"/>
                  </a:cubicBezTo>
                  <a:lnTo>
                    <a:pt x="1" y="3118"/>
                  </a:lnTo>
                  <a:lnTo>
                    <a:pt x="3647" y="3118"/>
                  </a:lnTo>
                  <a:lnTo>
                    <a:pt x="3647" y="1301"/>
                  </a:lnTo>
                  <a:cubicBezTo>
                    <a:pt x="3647" y="784"/>
                    <a:pt x="3435" y="333"/>
                    <a:pt x="3090" y="1"/>
                  </a:cubicBezTo>
                  <a:cubicBezTo>
                    <a:pt x="2852" y="160"/>
                    <a:pt x="2574" y="280"/>
                    <a:pt x="2282" y="346"/>
                  </a:cubicBezTo>
                  <a:lnTo>
                    <a:pt x="2282" y="1301"/>
                  </a:lnTo>
                  <a:lnTo>
                    <a:pt x="1366" y="1301"/>
                  </a:lnTo>
                  <a:lnTo>
                    <a:pt x="1366" y="346"/>
                  </a:lnTo>
                  <a:cubicBezTo>
                    <a:pt x="1075" y="280"/>
                    <a:pt x="797" y="160"/>
                    <a:pt x="558"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1464584" y="2827405"/>
              <a:ext cx="59627" cy="59627"/>
            </a:xfrm>
            <a:custGeom>
              <a:avLst/>
              <a:gdLst/>
              <a:ahLst/>
              <a:cxnLst/>
              <a:rect l="l" t="t" r="r" b="b"/>
              <a:pathLst>
                <a:path w="2733" h="2733" extrusionOk="0">
                  <a:moveTo>
                    <a:pt x="1367" y="1"/>
                  </a:moveTo>
                  <a:cubicBezTo>
                    <a:pt x="611" y="1"/>
                    <a:pt x="1" y="611"/>
                    <a:pt x="1" y="1367"/>
                  </a:cubicBezTo>
                  <a:cubicBezTo>
                    <a:pt x="1" y="2122"/>
                    <a:pt x="611" y="2732"/>
                    <a:pt x="1367" y="2732"/>
                  </a:cubicBezTo>
                  <a:cubicBezTo>
                    <a:pt x="2123" y="2732"/>
                    <a:pt x="2733" y="2122"/>
                    <a:pt x="2733" y="1367"/>
                  </a:cubicBezTo>
                  <a:cubicBezTo>
                    <a:pt x="2733" y="611"/>
                    <a:pt x="2123" y="1"/>
                    <a:pt x="136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1454767" y="2898574"/>
              <a:ext cx="79590" cy="68027"/>
            </a:xfrm>
            <a:custGeom>
              <a:avLst/>
              <a:gdLst/>
              <a:ahLst/>
              <a:cxnLst/>
              <a:rect l="l" t="t" r="r" b="b"/>
              <a:pathLst>
                <a:path w="3648" h="3118" extrusionOk="0">
                  <a:moveTo>
                    <a:pt x="557" y="1"/>
                  </a:moveTo>
                  <a:cubicBezTo>
                    <a:pt x="212" y="333"/>
                    <a:pt x="0" y="784"/>
                    <a:pt x="0" y="1301"/>
                  </a:cubicBezTo>
                  <a:lnTo>
                    <a:pt x="0" y="3118"/>
                  </a:lnTo>
                  <a:lnTo>
                    <a:pt x="3647" y="3118"/>
                  </a:lnTo>
                  <a:lnTo>
                    <a:pt x="3647" y="1301"/>
                  </a:lnTo>
                  <a:cubicBezTo>
                    <a:pt x="3647" y="784"/>
                    <a:pt x="3435" y="333"/>
                    <a:pt x="3090" y="1"/>
                  </a:cubicBezTo>
                  <a:cubicBezTo>
                    <a:pt x="2852" y="160"/>
                    <a:pt x="2573" y="280"/>
                    <a:pt x="2281" y="346"/>
                  </a:cubicBezTo>
                  <a:lnTo>
                    <a:pt x="2281" y="1301"/>
                  </a:lnTo>
                  <a:lnTo>
                    <a:pt x="1366" y="1301"/>
                  </a:lnTo>
                  <a:lnTo>
                    <a:pt x="1366" y="346"/>
                  </a:lnTo>
                  <a:cubicBezTo>
                    <a:pt x="1075" y="280"/>
                    <a:pt x="796"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723842" y="2827405"/>
              <a:ext cx="59605" cy="59627"/>
            </a:xfrm>
            <a:custGeom>
              <a:avLst/>
              <a:gdLst/>
              <a:ahLst/>
              <a:cxnLst/>
              <a:rect l="l" t="t" r="r" b="b"/>
              <a:pathLst>
                <a:path w="2732" h="2733" extrusionOk="0">
                  <a:moveTo>
                    <a:pt x="1366" y="1"/>
                  </a:moveTo>
                  <a:cubicBezTo>
                    <a:pt x="610" y="1"/>
                    <a:pt x="0" y="611"/>
                    <a:pt x="0" y="1367"/>
                  </a:cubicBezTo>
                  <a:cubicBezTo>
                    <a:pt x="0" y="2122"/>
                    <a:pt x="610" y="2732"/>
                    <a:pt x="1366" y="2732"/>
                  </a:cubicBezTo>
                  <a:cubicBezTo>
                    <a:pt x="2122" y="2732"/>
                    <a:pt x="2732" y="2122"/>
                    <a:pt x="2732" y="1367"/>
                  </a:cubicBezTo>
                  <a:cubicBezTo>
                    <a:pt x="2732" y="611"/>
                    <a:pt x="2122"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713719" y="2898574"/>
              <a:ext cx="80463" cy="68027"/>
            </a:xfrm>
            <a:custGeom>
              <a:avLst/>
              <a:gdLst/>
              <a:ahLst/>
              <a:cxnLst/>
              <a:rect l="l" t="t" r="r" b="b"/>
              <a:pathLst>
                <a:path w="3688" h="3118" extrusionOk="0">
                  <a:moveTo>
                    <a:pt x="557" y="1"/>
                  </a:moveTo>
                  <a:cubicBezTo>
                    <a:pt x="225" y="333"/>
                    <a:pt x="0" y="784"/>
                    <a:pt x="0" y="1301"/>
                  </a:cubicBezTo>
                  <a:lnTo>
                    <a:pt x="0" y="3118"/>
                  </a:lnTo>
                  <a:lnTo>
                    <a:pt x="3687" y="3118"/>
                  </a:lnTo>
                  <a:lnTo>
                    <a:pt x="3687" y="1301"/>
                  </a:lnTo>
                  <a:cubicBezTo>
                    <a:pt x="3687" y="784"/>
                    <a:pt x="3435" y="333"/>
                    <a:pt x="3104" y="1"/>
                  </a:cubicBezTo>
                  <a:cubicBezTo>
                    <a:pt x="2851" y="160"/>
                    <a:pt x="2586" y="280"/>
                    <a:pt x="2281" y="346"/>
                  </a:cubicBezTo>
                  <a:lnTo>
                    <a:pt x="2281" y="1301"/>
                  </a:lnTo>
                  <a:lnTo>
                    <a:pt x="1380" y="1301"/>
                  </a:lnTo>
                  <a:lnTo>
                    <a:pt x="1380" y="346"/>
                  </a:lnTo>
                  <a:cubicBezTo>
                    <a:pt x="1074" y="280"/>
                    <a:pt x="809"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46"/>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lvl="0"/>
            <a:r>
              <a:rPr lang="en" dirty="0">
                <a:solidFill>
                  <a:srgbClr val="2D2E27"/>
                </a:solidFill>
                <a:latin typeface="Rubik Light"/>
                <a:ea typeface="Rubik Light"/>
                <a:cs typeface="Rubik Light"/>
                <a:sym typeface="Rubik Light"/>
              </a:rPr>
              <a:t>//</a:t>
            </a:r>
            <a:r>
              <a:rPr lang="zh-CN" altLang="en-US" dirty="0">
                <a:solidFill>
                  <a:srgbClr val="2D2E27"/>
                </a:solidFill>
                <a:latin typeface="Rubik Light"/>
                <a:ea typeface="Rubik Light"/>
                <a:cs typeface="Rubik Light"/>
                <a:sym typeface="Rubik Light"/>
              </a:rPr>
              <a:t> </a:t>
            </a:r>
            <a:r>
              <a:rPr lang="zh-CN" altLang="en-US" dirty="0"/>
              <a:t>对利润表的分析</a:t>
            </a:r>
            <a:endParaRPr dirty="0">
              <a:solidFill>
                <a:srgbClr val="2D2E27"/>
              </a:solidFill>
              <a:latin typeface="Rubik Light"/>
              <a:ea typeface="Rubik Light"/>
              <a:cs typeface="Rubik Light"/>
              <a:sym typeface="Rubik Light"/>
            </a:endParaRPr>
          </a:p>
        </p:txBody>
      </p:sp>
      <p:sp>
        <p:nvSpPr>
          <p:cNvPr id="3" name="副标题 2">
            <a:extLst>
              <a:ext uri="{FF2B5EF4-FFF2-40B4-BE49-F238E27FC236}">
                <a16:creationId xmlns:a16="http://schemas.microsoft.com/office/drawing/2014/main" id="{CF0E6EF9-DA07-4641-B581-65E3B123D329}"/>
              </a:ext>
            </a:extLst>
          </p:cNvPr>
          <p:cNvSpPr>
            <a:spLocks noGrp="1"/>
          </p:cNvSpPr>
          <p:nvPr>
            <p:ph type="subTitle" idx="3"/>
          </p:nvPr>
        </p:nvSpPr>
        <p:spPr/>
        <p:txBody>
          <a:bodyPr/>
          <a:lstStyle/>
          <a:p>
            <a:endParaRPr lang="zh-CN" altLang="en-US"/>
          </a:p>
        </p:txBody>
      </p:sp>
      <p:sp>
        <p:nvSpPr>
          <p:cNvPr id="5" name="副标题 4">
            <a:extLst>
              <a:ext uri="{FF2B5EF4-FFF2-40B4-BE49-F238E27FC236}">
                <a16:creationId xmlns:a16="http://schemas.microsoft.com/office/drawing/2014/main" id="{6048ABAB-EE28-9D46-B5BC-DA61AA5BB64C}"/>
              </a:ext>
            </a:extLst>
          </p:cNvPr>
          <p:cNvSpPr>
            <a:spLocks noGrp="1"/>
          </p:cNvSpPr>
          <p:nvPr>
            <p:ph type="subTitle" idx="4"/>
          </p:nvPr>
        </p:nvSpPr>
        <p:spPr>
          <a:xfrm>
            <a:off x="2549310" y="3505688"/>
            <a:ext cx="4849200" cy="241500"/>
          </a:xfrm>
        </p:spPr>
        <p:txBody>
          <a:bodyPr/>
          <a:lstStyle/>
          <a:p>
            <a:endParaRPr lang="zh-CN" altLang="en-US"/>
          </a:p>
        </p:txBody>
      </p:sp>
    </p:spTree>
    <p:extLst>
      <p:ext uri="{BB962C8B-B14F-4D97-AF65-F5344CB8AC3E}">
        <p14:creationId xmlns:p14="http://schemas.microsoft.com/office/powerpoint/2010/main" val="164698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46"/>
          <p:cNvSpPr/>
          <p:nvPr/>
        </p:nvSpPr>
        <p:spPr>
          <a:xfrm>
            <a:off x="2549310" y="1209178"/>
            <a:ext cx="4849200" cy="1462769"/>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6"/>
          <p:cNvSpPr txBox="1">
            <a:spLocks noGrp="1"/>
          </p:cNvSpPr>
          <p:nvPr>
            <p:ph type="subTitle" idx="2"/>
          </p:nvPr>
        </p:nvSpPr>
        <p:spPr>
          <a:xfrm>
            <a:off x="2549310" y="1808913"/>
            <a:ext cx="4849200" cy="241500"/>
          </a:xfrm>
          <a:prstGeom prst="rect">
            <a:avLst/>
          </a:prstGeom>
        </p:spPr>
        <p:txBody>
          <a:bodyPr spcFirstLastPara="1" wrap="square" lIns="91425" tIns="91425" rIns="91425" bIns="91425" anchor="ctr" anchorCtr="0">
            <a:noAutofit/>
          </a:bodyPr>
          <a:lstStyle/>
          <a:p>
            <a:pPr marL="0" lvl="0" indent="0"/>
            <a:r>
              <a:rPr lang="zh-CN" altLang="en-US" dirty="0"/>
              <a:t>用现销收入和赊销收入的增减变动</a:t>
            </a:r>
            <a:r>
              <a:rPr lang="en-US" altLang="zh-CN" dirty="0"/>
              <a:t>,</a:t>
            </a:r>
            <a:r>
              <a:rPr lang="zh-CN" altLang="en-US" dirty="0"/>
              <a:t>分析企业的营销策略和收款策略的合理性</a:t>
            </a:r>
            <a:endParaRPr dirty="0"/>
          </a:p>
        </p:txBody>
      </p:sp>
      <p:sp>
        <p:nvSpPr>
          <p:cNvPr id="1229" name="Google Shape;1229;p46"/>
          <p:cNvSpPr txBox="1">
            <a:spLocks noGrp="1"/>
          </p:cNvSpPr>
          <p:nvPr>
            <p:ph type="subTitle" idx="1"/>
          </p:nvPr>
        </p:nvSpPr>
        <p:spPr>
          <a:xfrm>
            <a:off x="2525742" y="3178375"/>
            <a:ext cx="5335894" cy="487500"/>
          </a:xfrm>
          <a:prstGeom prst="rect">
            <a:avLst/>
          </a:prstGeom>
        </p:spPr>
        <p:txBody>
          <a:bodyPr spcFirstLastPara="1" wrap="square" lIns="91425" tIns="91425" rIns="91425" bIns="91425" anchor="ctr" anchorCtr="0">
            <a:noAutofit/>
          </a:bodyPr>
          <a:lstStyle/>
          <a:p>
            <a:pPr marL="0" lvl="0" indent="0"/>
            <a:r>
              <a:rPr lang="zh-CN" altLang="en-US" dirty="0"/>
              <a:t>分析利润表附表</a:t>
            </a:r>
            <a:r>
              <a:rPr lang="en-US" altLang="zh-CN" dirty="0"/>
              <a:t>—</a:t>
            </a:r>
            <a:r>
              <a:rPr lang="zh-CN" altLang="en-US" dirty="0"/>
              <a:t>销售利润明细表，可以详细了解企业经营情况</a:t>
            </a:r>
            <a:r>
              <a:rPr lang="en-US" altLang="zh-CN" dirty="0"/>
              <a:t>,</a:t>
            </a:r>
            <a:r>
              <a:rPr lang="zh-CN" altLang="en-US" dirty="0"/>
              <a:t>把握畅销产品和滞销产品销量及营业额</a:t>
            </a:r>
            <a:r>
              <a:rPr lang="en-US" altLang="zh-CN" dirty="0"/>
              <a:t>,</a:t>
            </a:r>
            <a:r>
              <a:rPr lang="zh-CN" altLang="en-US" dirty="0"/>
              <a:t>掌握各产品的营业利润及其弹性空间</a:t>
            </a:r>
            <a:r>
              <a:rPr lang="en-US" altLang="zh-CN" dirty="0"/>
              <a:t>,</a:t>
            </a:r>
            <a:r>
              <a:rPr lang="zh-CN" altLang="en-US" dirty="0"/>
              <a:t>在摸清市场的基础上</a:t>
            </a:r>
            <a:r>
              <a:rPr lang="en-US" altLang="zh-CN" dirty="0"/>
              <a:t>,</a:t>
            </a:r>
            <a:r>
              <a:rPr lang="zh-CN" altLang="en-US" dirty="0"/>
              <a:t>作出最佳经营决策。</a:t>
            </a:r>
            <a:endParaRPr dirty="0"/>
          </a:p>
        </p:txBody>
      </p:sp>
      <p:grpSp>
        <p:nvGrpSpPr>
          <p:cNvPr id="1232" name="Google Shape;1232;p46"/>
          <p:cNvGrpSpPr/>
          <p:nvPr/>
        </p:nvGrpSpPr>
        <p:grpSpPr>
          <a:xfrm>
            <a:off x="1531742" y="1635438"/>
            <a:ext cx="588613" cy="588609"/>
            <a:chOff x="1454767" y="2687664"/>
            <a:chExt cx="339415" cy="339393"/>
          </a:xfrm>
        </p:grpSpPr>
        <p:sp>
          <p:nvSpPr>
            <p:cNvPr id="1233" name="Google Shape;1233;p46"/>
            <p:cNvSpPr/>
            <p:nvPr/>
          </p:nvSpPr>
          <p:spPr>
            <a:xfrm>
              <a:off x="1474730" y="2687664"/>
              <a:ext cx="298878" cy="136883"/>
            </a:xfrm>
            <a:custGeom>
              <a:avLst/>
              <a:gdLst/>
              <a:ahLst/>
              <a:cxnLst/>
              <a:rect l="l" t="t" r="r" b="b"/>
              <a:pathLst>
                <a:path w="13699" h="6274" extrusionOk="0">
                  <a:moveTo>
                    <a:pt x="11869" y="1858"/>
                  </a:moveTo>
                  <a:lnTo>
                    <a:pt x="11869" y="2759"/>
                  </a:lnTo>
                  <a:lnTo>
                    <a:pt x="1817" y="2759"/>
                  </a:lnTo>
                  <a:lnTo>
                    <a:pt x="1817" y="1858"/>
                  </a:lnTo>
                  <a:close/>
                  <a:moveTo>
                    <a:pt x="1" y="1"/>
                  </a:moveTo>
                  <a:lnTo>
                    <a:pt x="1" y="4589"/>
                  </a:lnTo>
                  <a:lnTo>
                    <a:pt x="1817" y="4589"/>
                  </a:lnTo>
                  <a:lnTo>
                    <a:pt x="1817" y="5690"/>
                  </a:lnTo>
                  <a:cubicBezTo>
                    <a:pt x="2122" y="5822"/>
                    <a:pt x="2388" y="6022"/>
                    <a:pt x="2600" y="6273"/>
                  </a:cubicBezTo>
                  <a:lnTo>
                    <a:pt x="4283" y="4589"/>
                  </a:lnTo>
                  <a:lnTo>
                    <a:pt x="9402" y="4589"/>
                  </a:lnTo>
                  <a:lnTo>
                    <a:pt x="11087" y="6273"/>
                  </a:lnTo>
                  <a:cubicBezTo>
                    <a:pt x="11299" y="6022"/>
                    <a:pt x="11564" y="5822"/>
                    <a:pt x="11869" y="5690"/>
                  </a:cubicBezTo>
                  <a:lnTo>
                    <a:pt x="11869" y="4589"/>
                  </a:lnTo>
                  <a:lnTo>
                    <a:pt x="13699" y="4589"/>
                  </a:lnTo>
                  <a:lnTo>
                    <a:pt x="1369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6"/>
            <p:cNvSpPr/>
            <p:nvPr/>
          </p:nvSpPr>
          <p:spPr>
            <a:xfrm>
              <a:off x="1454767" y="2986542"/>
              <a:ext cx="339415" cy="40515"/>
            </a:xfrm>
            <a:custGeom>
              <a:avLst/>
              <a:gdLst/>
              <a:ahLst/>
              <a:cxnLst/>
              <a:rect l="l" t="t" r="r" b="b"/>
              <a:pathLst>
                <a:path w="15557" h="1857" extrusionOk="0">
                  <a:moveTo>
                    <a:pt x="0" y="0"/>
                  </a:moveTo>
                  <a:lnTo>
                    <a:pt x="0" y="1857"/>
                  </a:lnTo>
                  <a:lnTo>
                    <a:pt x="15556" y="1857"/>
                  </a:lnTo>
                  <a:lnTo>
                    <a:pt x="1555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6"/>
            <p:cNvSpPr/>
            <p:nvPr/>
          </p:nvSpPr>
          <p:spPr>
            <a:xfrm>
              <a:off x="1594508" y="2827405"/>
              <a:ext cx="59627" cy="59627"/>
            </a:xfrm>
            <a:custGeom>
              <a:avLst/>
              <a:gdLst/>
              <a:ahLst/>
              <a:cxnLst/>
              <a:rect l="l" t="t" r="r" b="b"/>
              <a:pathLst>
                <a:path w="2733" h="2733" extrusionOk="0">
                  <a:moveTo>
                    <a:pt x="1366" y="1"/>
                  </a:moveTo>
                  <a:cubicBezTo>
                    <a:pt x="611" y="1"/>
                    <a:pt x="1" y="611"/>
                    <a:pt x="1" y="1367"/>
                  </a:cubicBezTo>
                  <a:cubicBezTo>
                    <a:pt x="1" y="2122"/>
                    <a:pt x="611" y="2732"/>
                    <a:pt x="1366" y="2732"/>
                  </a:cubicBezTo>
                  <a:cubicBezTo>
                    <a:pt x="2123" y="2732"/>
                    <a:pt x="2733" y="2122"/>
                    <a:pt x="2733" y="1367"/>
                  </a:cubicBezTo>
                  <a:cubicBezTo>
                    <a:pt x="2733" y="611"/>
                    <a:pt x="2123"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6"/>
            <p:cNvSpPr/>
            <p:nvPr/>
          </p:nvSpPr>
          <p:spPr>
            <a:xfrm>
              <a:off x="1584668" y="2898574"/>
              <a:ext cx="79590" cy="68027"/>
            </a:xfrm>
            <a:custGeom>
              <a:avLst/>
              <a:gdLst/>
              <a:ahLst/>
              <a:cxnLst/>
              <a:rect l="l" t="t" r="r" b="b"/>
              <a:pathLst>
                <a:path w="3648" h="3118" extrusionOk="0">
                  <a:moveTo>
                    <a:pt x="558" y="1"/>
                  </a:moveTo>
                  <a:cubicBezTo>
                    <a:pt x="213" y="333"/>
                    <a:pt x="1" y="784"/>
                    <a:pt x="1" y="1301"/>
                  </a:cubicBezTo>
                  <a:lnTo>
                    <a:pt x="1" y="3118"/>
                  </a:lnTo>
                  <a:lnTo>
                    <a:pt x="3647" y="3118"/>
                  </a:lnTo>
                  <a:lnTo>
                    <a:pt x="3647" y="1301"/>
                  </a:lnTo>
                  <a:cubicBezTo>
                    <a:pt x="3647" y="784"/>
                    <a:pt x="3435" y="333"/>
                    <a:pt x="3090" y="1"/>
                  </a:cubicBezTo>
                  <a:cubicBezTo>
                    <a:pt x="2852" y="160"/>
                    <a:pt x="2574" y="280"/>
                    <a:pt x="2282" y="346"/>
                  </a:cubicBezTo>
                  <a:lnTo>
                    <a:pt x="2282" y="1301"/>
                  </a:lnTo>
                  <a:lnTo>
                    <a:pt x="1366" y="1301"/>
                  </a:lnTo>
                  <a:lnTo>
                    <a:pt x="1366" y="346"/>
                  </a:lnTo>
                  <a:cubicBezTo>
                    <a:pt x="1075" y="280"/>
                    <a:pt x="797" y="160"/>
                    <a:pt x="558"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1464584" y="2827405"/>
              <a:ext cx="59627" cy="59627"/>
            </a:xfrm>
            <a:custGeom>
              <a:avLst/>
              <a:gdLst/>
              <a:ahLst/>
              <a:cxnLst/>
              <a:rect l="l" t="t" r="r" b="b"/>
              <a:pathLst>
                <a:path w="2733" h="2733" extrusionOk="0">
                  <a:moveTo>
                    <a:pt x="1367" y="1"/>
                  </a:moveTo>
                  <a:cubicBezTo>
                    <a:pt x="611" y="1"/>
                    <a:pt x="1" y="611"/>
                    <a:pt x="1" y="1367"/>
                  </a:cubicBezTo>
                  <a:cubicBezTo>
                    <a:pt x="1" y="2122"/>
                    <a:pt x="611" y="2732"/>
                    <a:pt x="1367" y="2732"/>
                  </a:cubicBezTo>
                  <a:cubicBezTo>
                    <a:pt x="2123" y="2732"/>
                    <a:pt x="2733" y="2122"/>
                    <a:pt x="2733" y="1367"/>
                  </a:cubicBezTo>
                  <a:cubicBezTo>
                    <a:pt x="2733" y="611"/>
                    <a:pt x="2123" y="1"/>
                    <a:pt x="136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6"/>
            <p:cNvSpPr/>
            <p:nvPr/>
          </p:nvSpPr>
          <p:spPr>
            <a:xfrm>
              <a:off x="1454767" y="2898574"/>
              <a:ext cx="79590" cy="68027"/>
            </a:xfrm>
            <a:custGeom>
              <a:avLst/>
              <a:gdLst/>
              <a:ahLst/>
              <a:cxnLst/>
              <a:rect l="l" t="t" r="r" b="b"/>
              <a:pathLst>
                <a:path w="3648" h="3118" extrusionOk="0">
                  <a:moveTo>
                    <a:pt x="557" y="1"/>
                  </a:moveTo>
                  <a:cubicBezTo>
                    <a:pt x="212" y="333"/>
                    <a:pt x="0" y="784"/>
                    <a:pt x="0" y="1301"/>
                  </a:cubicBezTo>
                  <a:lnTo>
                    <a:pt x="0" y="3118"/>
                  </a:lnTo>
                  <a:lnTo>
                    <a:pt x="3647" y="3118"/>
                  </a:lnTo>
                  <a:lnTo>
                    <a:pt x="3647" y="1301"/>
                  </a:lnTo>
                  <a:cubicBezTo>
                    <a:pt x="3647" y="784"/>
                    <a:pt x="3435" y="333"/>
                    <a:pt x="3090" y="1"/>
                  </a:cubicBezTo>
                  <a:cubicBezTo>
                    <a:pt x="2852" y="160"/>
                    <a:pt x="2573" y="280"/>
                    <a:pt x="2281" y="346"/>
                  </a:cubicBezTo>
                  <a:lnTo>
                    <a:pt x="2281" y="1301"/>
                  </a:lnTo>
                  <a:lnTo>
                    <a:pt x="1366" y="1301"/>
                  </a:lnTo>
                  <a:lnTo>
                    <a:pt x="1366" y="346"/>
                  </a:lnTo>
                  <a:cubicBezTo>
                    <a:pt x="1075" y="280"/>
                    <a:pt x="796"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6"/>
            <p:cNvSpPr/>
            <p:nvPr/>
          </p:nvSpPr>
          <p:spPr>
            <a:xfrm>
              <a:off x="1723842" y="2827405"/>
              <a:ext cx="59605" cy="59627"/>
            </a:xfrm>
            <a:custGeom>
              <a:avLst/>
              <a:gdLst/>
              <a:ahLst/>
              <a:cxnLst/>
              <a:rect l="l" t="t" r="r" b="b"/>
              <a:pathLst>
                <a:path w="2732" h="2733" extrusionOk="0">
                  <a:moveTo>
                    <a:pt x="1366" y="1"/>
                  </a:moveTo>
                  <a:cubicBezTo>
                    <a:pt x="610" y="1"/>
                    <a:pt x="0" y="611"/>
                    <a:pt x="0" y="1367"/>
                  </a:cubicBezTo>
                  <a:cubicBezTo>
                    <a:pt x="0" y="2122"/>
                    <a:pt x="610" y="2732"/>
                    <a:pt x="1366" y="2732"/>
                  </a:cubicBezTo>
                  <a:cubicBezTo>
                    <a:pt x="2122" y="2732"/>
                    <a:pt x="2732" y="2122"/>
                    <a:pt x="2732" y="1367"/>
                  </a:cubicBezTo>
                  <a:cubicBezTo>
                    <a:pt x="2732" y="611"/>
                    <a:pt x="2122" y="1"/>
                    <a:pt x="1366"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6"/>
            <p:cNvSpPr/>
            <p:nvPr/>
          </p:nvSpPr>
          <p:spPr>
            <a:xfrm>
              <a:off x="1713719" y="2898574"/>
              <a:ext cx="80463" cy="68027"/>
            </a:xfrm>
            <a:custGeom>
              <a:avLst/>
              <a:gdLst/>
              <a:ahLst/>
              <a:cxnLst/>
              <a:rect l="l" t="t" r="r" b="b"/>
              <a:pathLst>
                <a:path w="3688" h="3118" extrusionOk="0">
                  <a:moveTo>
                    <a:pt x="557" y="1"/>
                  </a:moveTo>
                  <a:cubicBezTo>
                    <a:pt x="225" y="333"/>
                    <a:pt x="0" y="784"/>
                    <a:pt x="0" y="1301"/>
                  </a:cubicBezTo>
                  <a:lnTo>
                    <a:pt x="0" y="3118"/>
                  </a:lnTo>
                  <a:lnTo>
                    <a:pt x="3687" y="3118"/>
                  </a:lnTo>
                  <a:lnTo>
                    <a:pt x="3687" y="1301"/>
                  </a:lnTo>
                  <a:cubicBezTo>
                    <a:pt x="3687" y="784"/>
                    <a:pt x="3435" y="333"/>
                    <a:pt x="3104" y="1"/>
                  </a:cubicBezTo>
                  <a:cubicBezTo>
                    <a:pt x="2851" y="160"/>
                    <a:pt x="2586" y="280"/>
                    <a:pt x="2281" y="346"/>
                  </a:cubicBezTo>
                  <a:lnTo>
                    <a:pt x="2281" y="1301"/>
                  </a:lnTo>
                  <a:lnTo>
                    <a:pt x="1380" y="1301"/>
                  </a:lnTo>
                  <a:lnTo>
                    <a:pt x="1380" y="346"/>
                  </a:lnTo>
                  <a:cubicBezTo>
                    <a:pt x="1074" y="280"/>
                    <a:pt x="809" y="160"/>
                    <a:pt x="557" y="1"/>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0" name="Google Shape;1250;p46"/>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lvl="0"/>
            <a:r>
              <a:rPr lang="en" dirty="0">
                <a:solidFill>
                  <a:srgbClr val="2D2E27"/>
                </a:solidFill>
                <a:latin typeface="Rubik Light"/>
                <a:ea typeface="Rubik Light"/>
                <a:cs typeface="Rubik Light"/>
                <a:sym typeface="Rubik Light"/>
              </a:rPr>
              <a:t>//</a:t>
            </a:r>
            <a:r>
              <a:rPr lang="zh-CN" altLang="en-US" dirty="0">
                <a:solidFill>
                  <a:srgbClr val="2D2E27"/>
                </a:solidFill>
                <a:latin typeface="Rubik Light"/>
                <a:ea typeface="Rubik Light"/>
                <a:cs typeface="Rubik Light"/>
                <a:sym typeface="Rubik Light"/>
              </a:rPr>
              <a:t> </a:t>
            </a:r>
            <a:r>
              <a:rPr lang="zh-CN" altLang="en-US" dirty="0"/>
              <a:t>对利润表的分析</a:t>
            </a:r>
            <a:endParaRPr dirty="0">
              <a:solidFill>
                <a:srgbClr val="2D2E27"/>
              </a:solidFill>
              <a:latin typeface="Rubik Light"/>
              <a:ea typeface="Rubik Light"/>
              <a:cs typeface="Rubik Light"/>
              <a:sym typeface="Rubik Light"/>
            </a:endParaRPr>
          </a:p>
        </p:txBody>
      </p:sp>
    </p:spTree>
    <p:extLst>
      <p:ext uri="{BB962C8B-B14F-4D97-AF65-F5344CB8AC3E}">
        <p14:creationId xmlns:p14="http://schemas.microsoft.com/office/powerpoint/2010/main" val="188382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41"/>
          <p:cNvSpPr/>
          <p:nvPr/>
        </p:nvSpPr>
        <p:spPr>
          <a:xfrm>
            <a:off x="5869550" y="1618775"/>
            <a:ext cx="2277300" cy="2471400"/>
          </a:xfrm>
          <a:prstGeom prst="roundRect">
            <a:avLst>
              <a:gd name="adj" fmla="val 7424"/>
            </a:avLst>
          </a:prstGeom>
          <a:noFill/>
          <a:ln w="2857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txBox="1">
            <a:spLocks noGrp="1"/>
          </p:cNvSpPr>
          <p:nvPr>
            <p:ph type="title"/>
          </p:nvPr>
        </p:nvSpPr>
        <p:spPr>
          <a:xfrm>
            <a:off x="720000" y="1635425"/>
            <a:ext cx="4772400" cy="15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举个例子</a:t>
            </a:r>
            <a:endParaRPr dirty="0"/>
          </a:p>
        </p:txBody>
      </p:sp>
      <p:sp>
        <p:nvSpPr>
          <p:cNvPr id="1112" name="Google Shape;1112;p41"/>
          <p:cNvSpPr txBox="1">
            <a:spLocks noGrp="1"/>
          </p:cNvSpPr>
          <p:nvPr>
            <p:ph type="subTitle" idx="1"/>
          </p:nvPr>
        </p:nvSpPr>
        <p:spPr>
          <a:xfrm>
            <a:off x="1458599" y="3170225"/>
            <a:ext cx="2709639" cy="4269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err="1"/>
              <a:t>我们找到了小米公司</a:t>
            </a:r>
            <a:r>
              <a:rPr lang="en-US" altLang="zh-CN" dirty="0"/>
              <a:t>2018</a:t>
            </a:r>
            <a:r>
              <a:rPr lang="zh-CN" altLang="en-US" dirty="0"/>
              <a:t>年的资产负债表</a:t>
            </a:r>
            <a:endParaRPr dirty="0"/>
          </a:p>
        </p:txBody>
      </p:sp>
      <p:grpSp>
        <p:nvGrpSpPr>
          <p:cNvPr id="1113" name="Google Shape;1113;p41"/>
          <p:cNvGrpSpPr/>
          <p:nvPr/>
        </p:nvGrpSpPr>
        <p:grpSpPr>
          <a:xfrm>
            <a:off x="6653639" y="2421696"/>
            <a:ext cx="709202" cy="865656"/>
            <a:chOff x="4760358" y="2687664"/>
            <a:chExt cx="278042" cy="339393"/>
          </a:xfrm>
        </p:grpSpPr>
        <p:sp>
          <p:nvSpPr>
            <p:cNvPr id="1114" name="Google Shape;1114;p41"/>
            <p:cNvSpPr/>
            <p:nvPr/>
          </p:nvSpPr>
          <p:spPr>
            <a:xfrm>
              <a:off x="4819963" y="2797624"/>
              <a:ext cx="39642" cy="39948"/>
            </a:xfrm>
            <a:custGeom>
              <a:avLst/>
              <a:gdLst/>
              <a:ahLst/>
              <a:cxnLst/>
              <a:rect l="l" t="t" r="r" b="b"/>
              <a:pathLst>
                <a:path w="1817" h="1831" extrusionOk="0">
                  <a:moveTo>
                    <a:pt x="902" y="0"/>
                  </a:moveTo>
                  <a:cubicBezTo>
                    <a:pt x="398" y="0"/>
                    <a:pt x="0" y="411"/>
                    <a:pt x="0" y="915"/>
                  </a:cubicBezTo>
                  <a:cubicBezTo>
                    <a:pt x="0" y="1419"/>
                    <a:pt x="398" y="1830"/>
                    <a:pt x="902" y="1830"/>
                  </a:cubicBezTo>
                  <a:cubicBezTo>
                    <a:pt x="1406" y="1830"/>
                    <a:pt x="1816" y="1419"/>
                    <a:pt x="1816" y="915"/>
                  </a:cubicBezTo>
                  <a:cubicBezTo>
                    <a:pt x="1816" y="411"/>
                    <a:pt x="1406" y="0"/>
                    <a:pt x="902"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809818" y="2878916"/>
              <a:ext cx="59627" cy="57882"/>
            </a:xfrm>
            <a:custGeom>
              <a:avLst/>
              <a:gdLst/>
              <a:ahLst/>
              <a:cxnLst/>
              <a:rect l="l" t="t" r="r" b="b"/>
              <a:pathLst>
                <a:path w="2733" h="2653" extrusionOk="0">
                  <a:moveTo>
                    <a:pt x="916" y="0"/>
                  </a:moveTo>
                  <a:cubicBezTo>
                    <a:pt x="386" y="200"/>
                    <a:pt x="0" y="690"/>
                    <a:pt x="0" y="1287"/>
                  </a:cubicBezTo>
                  <a:lnTo>
                    <a:pt x="0" y="2652"/>
                  </a:lnTo>
                  <a:lnTo>
                    <a:pt x="2732" y="2652"/>
                  </a:lnTo>
                  <a:lnTo>
                    <a:pt x="2732" y="1287"/>
                  </a:lnTo>
                  <a:cubicBezTo>
                    <a:pt x="2732" y="690"/>
                    <a:pt x="2361" y="200"/>
                    <a:pt x="1831" y="0"/>
                  </a:cubicBezTo>
                  <a:lnTo>
                    <a:pt x="1831" y="1751"/>
                  </a:lnTo>
                  <a:lnTo>
                    <a:pt x="916" y="1751"/>
                  </a:lnTo>
                  <a:lnTo>
                    <a:pt x="91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4760358" y="2747859"/>
              <a:ext cx="218459" cy="279199"/>
            </a:xfrm>
            <a:custGeom>
              <a:avLst/>
              <a:gdLst/>
              <a:ahLst/>
              <a:cxnLst/>
              <a:rect l="l" t="t" r="r" b="b"/>
              <a:pathLst>
                <a:path w="10013" h="12797" extrusionOk="0">
                  <a:moveTo>
                    <a:pt x="8647" y="3196"/>
                  </a:moveTo>
                  <a:lnTo>
                    <a:pt x="8647" y="4111"/>
                  </a:lnTo>
                  <a:lnTo>
                    <a:pt x="6829" y="4111"/>
                  </a:lnTo>
                  <a:lnTo>
                    <a:pt x="6829" y="3196"/>
                  </a:lnTo>
                  <a:close/>
                  <a:moveTo>
                    <a:pt x="8647" y="5013"/>
                  </a:moveTo>
                  <a:lnTo>
                    <a:pt x="8647" y="5928"/>
                  </a:lnTo>
                  <a:lnTo>
                    <a:pt x="6829" y="5928"/>
                  </a:lnTo>
                  <a:lnTo>
                    <a:pt x="6829" y="5013"/>
                  </a:lnTo>
                  <a:close/>
                  <a:moveTo>
                    <a:pt x="8647" y="6843"/>
                  </a:moveTo>
                  <a:lnTo>
                    <a:pt x="8647" y="7758"/>
                  </a:lnTo>
                  <a:lnTo>
                    <a:pt x="6829" y="7758"/>
                  </a:lnTo>
                  <a:lnTo>
                    <a:pt x="6829" y="6843"/>
                  </a:lnTo>
                  <a:close/>
                  <a:moveTo>
                    <a:pt x="3634" y="1380"/>
                  </a:moveTo>
                  <a:cubicBezTo>
                    <a:pt x="4642" y="1380"/>
                    <a:pt x="5464" y="2188"/>
                    <a:pt x="5464" y="3196"/>
                  </a:cubicBezTo>
                  <a:cubicBezTo>
                    <a:pt x="5464" y="4204"/>
                    <a:pt x="4642" y="5013"/>
                    <a:pt x="3634" y="5013"/>
                  </a:cubicBezTo>
                  <a:cubicBezTo>
                    <a:pt x="4893" y="5013"/>
                    <a:pt x="5915" y="6034"/>
                    <a:pt x="5915" y="7294"/>
                  </a:cubicBezTo>
                  <a:lnTo>
                    <a:pt x="5915" y="9575"/>
                  </a:lnTo>
                  <a:lnTo>
                    <a:pt x="1366" y="9575"/>
                  </a:lnTo>
                  <a:lnTo>
                    <a:pt x="1366" y="7294"/>
                  </a:lnTo>
                  <a:cubicBezTo>
                    <a:pt x="1366" y="6034"/>
                    <a:pt x="2387" y="5013"/>
                    <a:pt x="3634" y="5013"/>
                  </a:cubicBezTo>
                  <a:cubicBezTo>
                    <a:pt x="2639" y="5013"/>
                    <a:pt x="1817" y="4204"/>
                    <a:pt x="1817" y="3196"/>
                  </a:cubicBezTo>
                  <a:cubicBezTo>
                    <a:pt x="1817" y="2188"/>
                    <a:pt x="2639" y="1380"/>
                    <a:pt x="3634" y="1380"/>
                  </a:cubicBezTo>
                  <a:close/>
                  <a:moveTo>
                    <a:pt x="0" y="0"/>
                  </a:moveTo>
                  <a:lnTo>
                    <a:pt x="0" y="12797"/>
                  </a:lnTo>
                  <a:lnTo>
                    <a:pt x="7280" y="12797"/>
                  </a:lnTo>
                  <a:lnTo>
                    <a:pt x="7280" y="10026"/>
                  </a:lnTo>
                  <a:lnTo>
                    <a:pt x="10012" y="10026"/>
                  </a:lnTo>
                  <a:lnTo>
                    <a:pt x="10012"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939152" y="2986542"/>
              <a:ext cx="39664" cy="35323"/>
            </a:xfrm>
            <a:custGeom>
              <a:avLst/>
              <a:gdLst/>
              <a:ahLst/>
              <a:cxnLst/>
              <a:rect l="l" t="t" r="r" b="b"/>
              <a:pathLst>
                <a:path w="1818" h="1619" extrusionOk="0">
                  <a:moveTo>
                    <a:pt x="1" y="0"/>
                  </a:moveTo>
                  <a:lnTo>
                    <a:pt x="1" y="1618"/>
                  </a:lnTo>
                  <a:lnTo>
                    <a:pt x="1817"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799978" y="2687664"/>
              <a:ext cx="238422" cy="278937"/>
            </a:xfrm>
            <a:custGeom>
              <a:avLst/>
              <a:gdLst/>
              <a:ahLst/>
              <a:cxnLst/>
              <a:rect l="l" t="t" r="r" b="b"/>
              <a:pathLst>
                <a:path w="10928" h="12785" extrusionOk="0">
                  <a:moveTo>
                    <a:pt x="1" y="1"/>
                  </a:moveTo>
                  <a:lnTo>
                    <a:pt x="1" y="1858"/>
                  </a:lnTo>
                  <a:lnTo>
                    <a:pt x="9112" y="1858"/>
                  </a:lnTo>
                  <a:lnTo>
                    <a:pt x="9112" y="12785"/>
                  </a:lnTo>
                  <a:lnTo>
                    <a:pt x="10928" y="12785"/>
                  </a:lnTo>
                  <a:lnTo>
                    <a:pt x="10928"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9" name="Google Shape;1119;p41"/>
          <p:cNvSpPr txBox="1"/>
          <p:nvPr/>
        </p:nvSpPr>
        <p:spPr>
          <a:xfrm>
            <a:off x="720000" y="377250"/>
            <a:ext cx="42102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D2E27"/>
                </a:solidFill>
                <a:latin typeface="Rubik Light"/>
                <a:ea typeface="Rubik Light"/>
                <a:cs typeface="Rubik Light"/>
                <a:sym typeface="Rubik Light"/>
              </a:rPr>
              <a:t>// </a:t>
            </a:r>
            <a:r>
              <a:rPr lang="en" dirty="0" err="1">
                <a:solidFill>
                  <a:srgbClr val="2D2E27"/>
                </a:solidFill>
                <a:latin typeface="Rubik Light"/>
                <a:ea typeface="Rubik Light"/>
                <a:cs typeface="Rubik Light"/>
                <a:sym typeface="Rubik Light"/>
              </a:rPr>
              <a:t>案例分析</a:t>
            </a:r>
            <a:endParaRPr dirty="0">
              <a:solidFill>
                <a:srgbClr val="2D2E27"/>
              </a:solidFill>
              <a:latin typeface="Rubik Light"/>
              <a:ea typeface="Rubik Light"/>
              <a:cs typeface="Rubik Light"/>
              <a:sym typeface="Rubik Light"/>
            </a:endParaRPr>
          </a:p>
        </p:txBody>
      </p:sp>
    </p:spTree>
    <p:extLst>
      <p:ext uri="{BB962C8B-B14F-4D97-AF65-F5344CB8AC3E}">
        <p14:creationId xmlns:p14="http://schemas.microsoft.com/office/powerpoint/2010/main" val="96771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p42"/>
          <p:cNvSpPr txBox="1">
            <a:spLocks noGrp="1"/>
          </p:cNvSpPr>
          <p:nvPr>
            <p:ph type="subTitle" idx="4294967295"/>
          </p:nvPr>
        </p:nvSpPr>
        <p:spPr>
          <a:xfrm>
            <a:off x="3808763" y="1739313"/>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短期偿债能力</a:t>
            </a:r>
            <a:endParaRPr sz="2000" dirty="0">
              <a:solidFill>
                <a:schemeClr val="dk1"/>
              </a:solidFill>
              <a:latin typeface="Rubik Light"/>
              <a:ea typeface="Rubik Light"/>
              <a:cs typeface="Rubik Light"/>
              <a:sym typeface="Rubik Light"/>
            </a:endParaRPr>
          </a:p>
        </p:txBody>
      </p:sp>
      <p:sp>
        <p:nvSpPr>
          <p:cNvPr id="1125" name="Google Shape;1125;p42"/>
          <p:cNvSpPr txBox="1">
            <a:spLocks noGrp="1"/>
          </p:cNvSpPr>
          <p:nvPr>
            <p:ph type="subTitle" idx="4294967295"/>
          </p:nvPr>
        </p:nvSpPr>
        <p:spPr>
          <a:xfrm>
            <a:off x="3808763" y="2379507"/>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长期偿债能力</a:t>
            </a:r>
            <a:endParaRPr sz="2000" dirty="0">
              <a:solidFill>
                <a:schemeClr val="dk1"/>
              </a:solidFill>
              <a:latin typeface="Rubik Light"/>
              <a:ea typeface="Rubik Light"/>
              <a:cs typeface="Rubik Light"/>
              <a:sym typeface="Rubik Light"/>
            </a:endParaRPr>
          </a:p>
        </p:txBody>
      </p:sp>
      <p:sp>
        <p:nvSpPr>
          <p:cNvPr id="1126" name="Google Shape;1126;p42"/>
          <p:cNvSpPr txBox="1">
            <a:spLocks noGrp="1"/>
          </p:cNvSpPr>
          <p:nvPr>
            <p:ph type="subTitle" idx="4294967295"/>
          </p:nvPr>
        </p:nvSpPr>
        <p:spPr>
          <a:xfrm>
            <a:off x="3808763" y="3019701"/>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发展能力分析</a:t>
            </a:r>
            <a:endParaRPr sz="2000" dirty="0">
              <a:solidFill>
                <a:schemeClr val="dk1"/>
              </a:solidFill>
              <a:latin typeface="Rubik Light"/>
              <a:ea typeface="Rubik Light"/>
              <a:cs typeface="Rubik Light"/>
              <a:sym typeface="Rubik Light"/>
            </a:endParaRPr>
          </a:p>
        </p:txBody>
      </p:sp>
      <p:sp>
        <p:nvSpPr>
          <p:cNvPr id="1127" name="Google Shape;1127;p42"/>
          <p:cNvSpPr txBox="1">
            <a:spLocks noGrp="1"/>
          </p:cNvSpPr>
          <p:nvPr>
            <p:ph type="subTitle" idx="4294967295"/>
          </p:nvPr>
        </p:nvSpPr>
        <p:spPr>
          <a:xfrm>
            <a:off x="3808763" y="3659895"/>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盈利能力分析</a:t>
            </a:r>
            <a:endParaRPr sz="2000" dirty="0">
              <a:solidFill>
                <a:schemeClr val="dk1"/>
              </a:solidFill>
              <a:latin typeface="Rubik Light"/>
              <a:ea typeface="Rubik Light"/>
              <a:cs typeface="Rubik Light"/>
              <a:sym typeface="Rubik Light"/>
            </a:endParaRPr>
          </a:p>
        </p:txBody>
      </p:sp>
      <p:sp>
        <p:nvSpPr>
          <p:cNvPr id="1129" name="Google Shape;1129;p42"/>
          <p:cNvSpPr txBox="1">
            <a:spLocks noGrp="1"/>
          </p:cNvSpPr>
          <p:nvPr>
            <p:ph type="subTitle" idx="4294967295"/>
          </p:nvPr>
        </p:nvSpPr>
        <p:spPr>
          <a:xfrm>
            <a:off x="3808763" y="4300088"/>
            <a:ext cx="1989000" cy="16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dk1"/>
                </a:solidFill>
                <a:latin typeface="Rubik Light"/>
                <a:ea typeface="Rubik Light"/>
                <a:cs typeface="Rubik Light"/>
                <a:sym typeface="Rubik Light"/>
              </a:rPr>
              <a:t>现金流分析</a:t>
            </a:r>
            <a:endParaRPr sz="2000" dirty="0">
              <a:solidFill>
                <a:schemeClr val="dk1"/>
              </a:solidFill>
              <a:latin typeface="Rubik Light"/>
              <a:ea typeface="Rubik Light"/>
              <a:cs typeface="Rubik Light"/>
              <a:sym typeface="Rubik Light"/>
            </a:endParaRPr>
          </a:p>
        </p:txBody>
      </p:sp>
      <p:sp>
        <p:nvSpPr>
          <p:cNvPr id="1130" name="Google Shape;113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 altLang="zh-CN" dirty="0"/>
              <a:t>Xiaomi Inc.</a:t>
            </a:r>
            <a:endParaRPr dirty="0"/>
          </a:p>
        </p:txBody>
      </p:sp>
      <p:grpSp>
        <p:nvGrpSpPr>
          <p:cNvPr id="1132" name="Google Shape;1132;p42"/>
          <p:cNvGrpSpPr/>
          <p:nvPr/>
        </p:nvGrpSpPr>
        <p:grpSpPr>
          <a:xfrm>
            <a:off x="1625289" y="2156327"/>
            <a:ext cx="531893" cy="531961"/>
            <a:chOff x="6694806" y="1948422"/>
            <a:chExt cx="339109" cy="339131"/>
          </a:xfrm>
        </p:grpSpPr>
        <p:sp>
          <p:nvSpPr>
            <p:cNvPr id="1133" name="Google Shape;1133;p42"/>
            <p:cNvSpPr/>
            <p:nvPr/>
          </p:nvSpPr>
          <p:spPr>
            <a:xfrm>
              <a:off x="6694806" y="1948422"/>
              <a:ext cx="298900" cy="80179"/>
            </a:xfrm>
            <a:custGeom>
              <a:avLst/>
              <a:gdLst/>
              <a:ahLst/>
              <a:cxnLst/>
              <a:rect l="l" t="t" r="r" b="b"/>
              <a:pathLst>
                <a:path w="13700" h="3675" extrusionOk="0">
                  <a:moveTo>
                    <a:pt x="2759" y="1"/>
                  </a:moveTo>
                  <a:lnTo>
                    <a:pt x="2759" y="903"/>
                  </a:lnTo>
                  <a:lnTo>
                    <a:pt x="1" y="903"/>
                  </a:lnTo>
                  <a:lnTo>
                    <a:pt x="1" y="3675"/>
                  </a:lnTo>
                  <a:lnTo>
                    <a:pt x="13699" y="3675"/>
                  </a:lnTo>
                  <a:lnTo>
                    <a:pt x="13699" y="903"/>
                  </a:lnTo>
                  <a:lnTo>
                    <a:pt x="10967" y="903"/>
                  </a:lnTo>
                  <a:lnTo>
                    <a:pt x="10967" y="1"/>
                  </a:lnTo>
                  <a:lnTo>
                    <a:pt x="10053" y="1"/>
                  </a:lnTo>
                  <a:lnTo>
                    <a:pt x="10053" y="903"/>
                  </a:lnTo>
                  <a:lnTo>
                    <a:pt x="7321" y="903"/>
                  </a:lnTo>
                  <a:lnTo>
                    <a:pt x="7321" y="1"/>
                  </a:lnTo>
                  <a:lnTo>
                    <a:pt x="6405" y="1"/>
                  </a:lnTo>
                  <a:lnTo>
                    <a:pt x="6405" y="903"/>
                  </a:lnTo>
                  <a:lnTo>
                    <a:pt x="3673" y="903"/>
                  </a:lnTo>
                  <a:lnTo>
                    <a:pt x="36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2"/>
            <p:cNvSpPr/>
            <p:nvPr/>
          </p:nvSpPr>
          <p:spPr>
            <a:xfrm>
              <a:off x="6914116" y="2167731"/>
              <a:ext cx="119800" cy="119822"/>
            </a:xfrm>
            <a:custGeom>
              <a:avLst/>
              <a:gdLst/>
              <a:ahLst/>
              <a:cxnLst/>
              <a:rect l="l" t="t" r="r" b="b"/>
              <a:pathLst>
                <a:path w="5491" h="5492" extrusionOk="0">
                  <a:moveTo>
                    <a:pt x="3183" y="1367"/>
                  </a:moveTo>
                  <a:lnTo>
                    <a:pt x="3183" y="2282"/>
                  </a:lnTo>
                  <a:lnTo>
                    <a:pt x="4098" y="2282"/>
                  </a:lnTo>
                  <a:lnTo>
                    <a:pt x="4098" y="3184"/>
                  </a:lnTo>
                  <a:lnTo>
                    <a:pt x="2282" y="3184"/>
                  </a:lnTo>
                  <a:lnTo>
                    <a:pt x="2282" y="1367"/>
                  </a:lnTo>
                  <a:close/>
                  <a:moveTo>
                    <a:pt x="2733" y="1"/>
                  </a:moveTo>
                  <a:cubicBezTo>
                    <a:pt x="1221" y="1"/>
                    <a:pt x="1" y="1221"/>
                    <a:pt x="1" y="2733"/>
                  </a:cubicBezTo>
                  <a:cubicBezTo>
                    <a:pt x="1" y="4245"/>
                    <a:pt x="1221" y="5491"/>
                    <a:pt x="2733" y="5491"/>
                  </a:cubicBezTo>
                  <a:cubicBezTo>
                    <a:pt x="4244" y="5491"/>
                    <a:pt x="5491" y="4245"/>
                    <a:pt x="5491" y="2733"/>
                  </a:cubicBezTo>
                  <a:cubicBezTo>
                    <a:pt x="5491" y="1221"/>
                    <a:pt x="4244" y="1"/>
                    <a:pt x="2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2"/>
            <p:cNvSpPr/>
            <p:nvPr/>
          </p:nvSpPr>
          <p:spPr>
            <a:xfrm>
              <a:off x="6754979" y="2098025"/>
              <a:ext cx="19985" cy="19963"/>
            </a:xfrm>
            <a:custGeom>
              <a:avLst/>
              <a:gdLst/>
              <a:ahLst/>
              <a:cxnLst/>
              <a:rect l="l" t="t" r="r" b="b"/>
              <a:pathLst>
                <a:path w="916" h="915" extrusionOk="0">
                  <a:moveTo>
                    <a:pt x="1" y="0"/>
                  </a:moveTo>
                  <a:lnTo>
                    <a:pt x="1" y="915"/>
                  </a:lnTo>
                  <a:lnTo>
                    <a:pt x="915" y="915"/>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2"/>
            <p:cNvSpPr/>
            <p:nvPr/>
          </p:nvSpPr>
          <p:spPr>
            <a:xfrm>
              <a:off x="6834548" y="2098025"/>
              <a:ext cx="19985" cy="19963"/>
            </a:xfrm>
            <a:custGeom>
              <a:avLst/>
              <a:gdLst/>
              <a:ahLst/>
              <a:cxnLst/>
              <a:rect l="l" t="t" r="r" b="b"/>
              <a:pathLst>
                <a:path w="916" h="915" extrusionOk="0">
                  <a:moveTo>
                    <a:pt x="0" y="0"/>
                  </a:moveTo>
                  <a:lnTo>
                    <a:pt x="0" y="915"/>
                  </a:lnTo>
                  <a:lnTo>
                    <a:pt x="916" y="915"/>
                  </a:lnTo>
                  <a:lnTo>
                    <a:pt x="9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2"/>
            <p:cNvSpPr/>
            <p:nvPr/>
          </p:nvSpPr>
          <p:spPr>
            <a:xfrm>
              <a:off x="6754979" y="2177571"/>
              <a:ext cx="19985" cy="20007"/>
            </a:xfrm>
            <a:custGeom>
              <a:avLst/>
              <a:gdLst/>
              <a:ahLst/>
              <a:cxnLst/>
              <a:rect l="l" t="t" r="r" b="b"/>
              <a:pathLst>
                <a:path w="916" h="917" extrusionOk="0">
                  <a:moveTo>
                    <a:pt x="1" y="1"/>
                  </a:moveTo>
                  <a:lnTo>
                    <a:pt x="1" y="916"/>
                  </a:lnTo>
                  <a:lnTo>
                    <a:pt x="915" y="916"/>
                  </a:lnTo>
                  <a:lnTo>
                    <a:pt x="9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2"/>
            <p:cNvSpPr/>
            <p:nvPr/>
          </p:nvSpPr>
          <p:spPr>
            <a:xfrm>
              <a:off x="6694806" y="2048542"/>
              <a:ext cx="298900" cy="198801"/>
            </a:xfrm>
            <a:custGeom>
              <a:avLst/>
              <a:gdLst/>
              <a:ahLst/>
              <a:cxnLst/>
              <a:rect l="l" t="t" r="r" b="b"/>
              <a:pathLst>
                <a:path w="13700" h="9112" extrusionOk="0">
                  <a:moveTo>
                    <a:pt x="4589" y="1367"/>
                  </a:moveTo>
                  <a:lnTo>
                    <a:pt x="4589" y="4099"/>
                  </a:lnTo>
                  <a:lnTo>
                    <a:pt x="1843" y="4099"/>
                  </a:lnTo>
                  <a:lnTo>
                    <a:pt x="1843" y="1367"/>
                  </a:lnTo>
                  <a:close/>
                  <a:moveTo>
                    <a:pt x="8223" y="1367"/>
                  </a:moveTo>
                  <a:lnTo>
                    <a:pt x="8223" y="4099"/>
                  </a:lnTo>
                  <a:lnTo>
                    <a:pt x="5491" y="4099"/>
                  </a:lnTo>
                  <a:lnTo>
                    <a:pt x="5491" y="1367"/>
                  </a:lnTo>
                  <a:close/>
                  <a:moveTo>
                    <a:pt x="11869" y="1367"/>
                  </a:moveTo>
                  <a:lnTo>
                    <a:pt x="11869" y="4099"/>
                  </a:lnTo>
                  <a:lnTo>
                    <a:pt x="9137" y="4099"/>
                  </a:lnTo>
                  <a:lnTo>
                    <a:pt x="9137" y="1367"/>
                  </a:lnTo>
                  <a:close/>
                  <a:moveTo>
                    <a:pt x="4589" y="5013"/>
                  </a:moveTo>
                  <a:lnTo>
                    <a:pt x="4589" y="7745"/>
                  </a:lnTo>
                  <a:lnTo>
                    <a:pt x="1843" y="7745"/>
                  </a:lnTo>
                  <a:lnTo>
                    <a:pt x="1843" y="5013"/>
                  </a:lnTo>
                  <a:close/>
                  <a:moveTo>
                    <a:pt x="8223" y="5013"/>
                  </a:moveTo>
                  <a:lnTo>
                    <a:pt x="8223" y="7745"/>
                  </a:lnTo>
                  <a:lnTo>
                    <a:pt x="5491" y="7745"/>
                  </a:lnTo>
                  <a:lnTo>
                    <a:pt x="5491" y="5013"/>
                  </a:lnTo>
                  <a:close/>
                  <a:moveTo>
                    <a:pt x="1" y="0"/>
                  </a:moveTo>
                  <a:lnTo>
                    <a:pt x="1" y="9111"/>
                  </a:lnTo>
                  <a:lnTo>
                    <a:pt x="9270" y="9111"/>
                  </a:lnTo>
                  <a:cubicBezTo>
                    <a:pt x="9190" y="8820"/>
                    <a:pt x="9137" y="8514"/>
                    <a:pt x="9137" y="8196"/>
                  </a:cubicBezTo>
                  <a:cubicBezTo>
                    <a:pt x="9137" y="6180"/>
                    <a:pt x="10769" y="4549"/>
                    <a:pt x="12785" y="4549"/>
                  </a:cubicBezTo>
                  <a:cubicBezTo>
                    <a:pt x="13103" y="4549"/>
                    <a:pt x="13407" y="4602"/>
                    <a:pt x="13699" y="4682"/>
                  </a:cubicBezTo>
                  <a:lnTo>
                    <a:pt x="136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2"/>
            <p:cNvSpPr/>
            <p:nvPr/>
          </p:nvSpPr>
          <p:spPr>
            <a:xfrm>
              <a:off x="6914116" y="2098025"/>
              <a:ext cx="19985" cy="19963"/>
            </a:xfrm>
            <a:custGeom>
              <a:avLst/>
              <a:gdLst/>
              <a:ahLst/>
              <a:cxnLst/>
              <a:rect l="l" t="t" r="r" b="b"/>
              <a:pathLst>
                <a:path w="916" h="915" extrusionOk="0">
                  <a:moveTo>
                    <a:pt x="1" y="0"/>
                  </a:moveTo>
                  <a:lnTo>
                    <a:pt x="1" y="915"/>
                  </a:lnTo>
                  <a:lnTo>
                    <a:pt x="915" y="915"/>
                  </a:lnTo>
                  <a:lnTo>
                    <a:pt x="9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2"/>
            <p:cNvSpPr/>
            <p:nvPr/>
          </p:nvSpPr>
          <p:spPr>
            <a:xfrm>
              <a:off x="6834548" y="2177571"/>
              <a:ext cx="19985" cy="20007"/>
            </a:xfrm>
            <a:custGeom>
              <a:avLst/>
              <a:gdLst/>
              <a:ahLst/>
              <a:cxnLst/>
              <a:rect l="l" t="t" r="r" b="b"/>
              <a:pathLst>
                <a:path w="916" h="917" extrusionOk="0">
                  <a:moveTo>
                    <a:pt x="0" y="1"/>
                  </a:moveTo>
                  <a:lnTo>
                    <a:pt x="0" y="916"/>
                  </a:lnTo>
                  <a:lnTo>
                    <a:pt x="916" y="916"/>
                  </a:lnTo>
                  <a:lnTo>
                    <a:pt x="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1" name="Google Shape;1141;p42"/>
          <p:cNvSpPr/>
          <p:nvPr/>
        </p:nvSpPr>
        <p:spPr>
          <a:xfrm>
            <a:off x="1227197" y="1758210"/>
            <a:ext cx="1328100" cy="1328100"/>
          </a:xfrm>
          <a:prstGeom prst="arc">
            <a:avLst>
              <a:gd name="adj1" fmla="val 16200000"/>
              <a:gd name="adj2" fmla="val 8505854"/>
            </a:avLst>
          </a:prstGeom>
          <a:noFill/>
          <a:ln w="762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2"/>
          <p:cNvSpPr/>
          <p:nvPr/>
        </p:nvSpPr>
        <p:spPr>
          <a:xfrm>
            <a:off x="1236429" y="1767303"/>
            <a:ext cx="1309800" cy="13098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7" name="Google Shape;1147;p42"/>
          <p:cNvCxnSpPr/>
          <p:nvPr/>
        </p:nvCxnSpPr>
        <p:spPr>
          <a:xfrm>
            <a:off x="3612050" y="1644150"/>
            <a:ext cx="0" cy="2909700"/>
          </a:xfrm>
          <a:prstGeom prst="straightConnector1">
            <a:avLst/>
          </a:prstGeom>
          <a:noFill/>
          <a:ln w="28575" cap="flat" cmpd="sng">
            <a:solidFill>
              <a:schemeClr val="dk1"/>
            </a:solidFill>
            <a:prstDash val="solid"/>
            <a:round/>
            <a:headEnd type="none" w="med" len="med"/>
            <a:tailEnd type="none" w="med" len="med"/>
          </a:ln>
        </p:spPr>
      </p:cxnSp>
      <p:sp>
        <p:nvSpPr>
          <p:cNvPr id="1148" name="Google Shape;1148;p42"/>
          <p:cNvSpPr/>
          <p:nvPr/>
        </p:nvSpPr>
        <p:spPr>
          <a:xfrm>
            <a:off x="5797775" y="1727625"/>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2"/>
          <p:cNvSpPr txBox="1">
            <a:spLocks noGrp="1"/>
          </p:cNvSpPr>
          <p:nvPr>
            <p:ph type="subTitle" idx="4294967295"/>
          </p:nvPr>
        </p:nvSpPr>
        <p:spPr>
          <a:xfrm>
            <a:off x="6705900" y="1672600"/>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年流动比率为</a:t>
            </a:r>
            <a:r>
              <a:rPr lang="en-US" altLang="zh-CN" dirty="0"/>
              <a:t>2.34</a:t>
            </a:r>
            <a:endParaRPr dirty="0"/>
          </a:p>
        </p:txBody>
      </p:sp>
      <p:sp>
        <p:nvSpPr>
          <p:cNvPr id="1150" name="Google Shape;1150;p42"/>
          <p:cNvSpPr txBox="1">
            <a:spLocks noGrp="1"/>
          </p:cNvSpPr>
          <p:nvPr>
            <p:ph type="subTitle" idx="4294967295"/>
          </p:nvPr>
        </p:nvSpPr>
        <p:spPr>
          <a:xfrm>
            <a:off x="6705900" y="2314513"/>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负债超过资产两倍</a:t>
            </a:r>
            <a:endParaRPr dirty="0"/>
          </a:p>
        </p:txBody>
      </p:sp>
      <p:sp>
        <p:nvSpPr>
          <p:cNvPr id="1151" name="Google Shape;1151;p42"/>
          <p:cNvSpPr txBox="1">
            <a:spLocks noGrp="1"/>
          </p:cNvSpPr>
          <p:nvPr>
            <p:ph type="subTitle" idx="4294967295"/>
          </p:nvPr>
        </p:nvSpPr>
        <p:spPr>
          <a:xfrm>
            <a:off x="6705900" y="2956426"/>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收入增长率和资产增长率都很高</a:t>
            </a:r>
            <a:endParaRPr dirty="0"/>
          </a:p>
        </p:txBody>
      </p:sp>
      <p:sp>
        <p:nvSpPr>
          <p:cNvPr id="1152" name="Google Shape;1152;p42"/>
          <p:cNvSpPr txBox="1">
            <a:spLocks noGrp="1"/>
          </p:cNvSpPr>
          <p:nvPr>
            <p:ph type="subTitle" idx="4294967295"/>
          </p:nvPr>
        </p:nvSpPr>
        <p:spPr>
          <a:xfrm>
            <a:off x="6705900" y="3598339"/>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毛利率很低</a:t>
            </a:r>
            <a:r>
              <a:rPr lang="zh-CN" altLang="en-US" dirty="0"/>
              <a:t>，销售成本很高</a:t>
            </a:r>
            <a:endParaRPr dirty="0"/>
          </a:p>
        </p:txBody>
      </p:sp>
      <p:sp>
        <p:nvSpPr>
          <p:cNvPr id="1154" name="Google Shape;1154;p42"/>
          <p:cNvSpPr txBox="1">
            <a:spLocks noGrp="1"/>
          </p:cNvSpPr>
          <p:nvPr>
            <p:ph type="subTitle" idx="4294967295"/>
          </p:nvPr>
        </p:nvSpPr>
        <p:spPr>
          <a:xfrm>
            <a:off x="6705900" y="4240250"/>
            <a:ext cx="1870500" cy="2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现金流动负债比率都是负数</a:t>
            </a:r>
            <a:r>
              <a:rPr lang="zh-CN" altLang="en-US" dirty="0"/>
              <a:t>，有现金流断裂的风险</a:t>
            </a:r>
            <a:endParaRPr dirty="0"/>
          </a:p>
        </p:txBody>
      </p:sp>
      <p:sp>
        <p:nvSpPr>
          <p:cNvPr id="1155" name="Google Shape;1155;p42"/>
          <p:cNvSpPr/>
          <p:nvPr/>
        </p:nvSpPr>
        <p:spPr>
          <a:xfrm>
            <a:off x="6115225" y="1727625"/>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2"/>
          <p:cNvSpPr/>
          <p:nvPr/>
        </p:nvSpPr>
        <p:spPr>
          <a:xfrm>
            <a:off x="5797775" y="2370747"/>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2"/>
          <p:cNvSpPr/>
          <p:nvPr/>
        </p:nvSpPr>
        <p:spPr>
          <a:xfrm>
            <a:off x="6115225" y="2370747"/>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2"/>
          <p:cNvSpPr/>
          <p:nvPr/>
        </p:nvSpPr>
        <p:spPr>
          <a:xfrm>
            <a:off x="6432675" y="2375126"/>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2"/>
          <p:cNvSpPr/>
          <p:nvPr/>
        </p:nvSpPr>
        <p:spPr>
          <a:xfrm>
            <a:off x="5797775" y="3013869"/>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2"/>
          <p:cNvSpPr/>
          <p:nvPr/>
        </p:nvSpPr>
        <p:spPr>
          <a:xfrm>
            <a:off x="6115225" y="3013869"/>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2"/>
          <p:cNvSpPr/>
          <p:nvPr/>
        </p:nvSpPr>
        <p:spPr>
          <a:xfrm>
            <a:off x="6432675" y="3016789"/>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2"/>
          <p:cNvSpPr/>
          <p:nvPr/>
        </p:nvSpPr>
        <p:spPr>
          <a:xfrm>
            <a:off x="5797775" y="3656991"/>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2"/>
          <p:cNvSpPr/>
          <p:nvPr/>
        </p:nvSpPr>
        <p:spPr>
          <a:xfrm>
            <a:off x="6115225" y="3656991"/>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6432675" y="3658452"/>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2"/>
          <p:cNvSpPr/>
          <p:nvPr/>
        </p:nvSpPr>
        <p:spPr>
          <a:xfrm>
            <a:off x="5797775" y="4300113"/>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6115225" y="4300113"/>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6432675" y="4300113"/>
            <a:ext cx="180000" cy="180000"/>
          </a:xfrm>
          <a:prstGeom prst="roundRect">
            <a:avLst>
              <a:gd name="adj" fmla="val 5742"/>
            </a:avLst>
          </a:prstGeom>
          <a:solidFill>
            <a:schemeClr val="accen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10;p41">
            <a:extLst>
              <a:ext uri="{FF2B5EF4-FFF2-40B4-BE49-F238E27FC236}">
                <a16:creationId xmlns:a16="http://schemas.microsoft.com/office/drawing/2014/main" id="{64120EA2-65D2-6D47-B408-41F3AF251829}"/>
              </a:ext>
            </a:extLst>
          </p:cNvPr>
          <p:cNvSpPr/>
          <p:nvPr/>
        </p:nvSpPr>
        <p:spPr>
          <a:xfrm>
            <a:off x="719995" y="833719"/>
            <a:ext cx="2481885" cy="4204446"/>
          </a:xfrm>
          <a:prstGeom prst="roundRect">
            <a:avLst>
              <a:gd name="adj" fmla="val 7424"/>
            </a:avLst>
          </a:prstGeom>
          <a:solidFill>
            <a:schemeClr val="bg1"/>
          </a:solidFill>
          <a:ln w="2857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图片 1">
            <a:extLst>
              <a:ext uri="{FF2B5EF4-FFF2-40B4-BE49-F238E27FC236}">
                <a16:creationId xmlns:a16="http://schemas.microsoft.com/office/drawing/2014/main" id="{860DCDE2-31D5-CD46-AA8A-4B684C5C14E2}"/>
              </a:ext>
            </a:extLst>
          </p:cNvPr>
          <p:cNvPicPr>
            <a:picLocks noChangeAspect="1"/>
          </p:cNvPicPr>
          <p:nvPr/>
        </p:nvPicPr>
        <p:blipFill>
          <a:blip r:embed="rId3"/>
          <a:stretch>
            <a:fillRect/>
          </a:stretch>
        </p:blipFill>
        <p:spPr>
          <a:xfrm>
            <a:off x="895413" y="930480"/>
            <a:ext cx="2147727" cy="4020440"/>
          </a:xfrm>
          <a:prstGeom prst="rect">
            <a:avLst/>
          </a:prstGeom>
        </p:spPr>
      </p:pic>
      <p:sp>
        <p:nvSpPr>
          <p:cNvPr id="47" name="Google Shape;1162;p42">
            <a:extLst>
              <a:ext uri="{FF2B5EF4-FFF2-40B4-BE49-F238E27FC236}">
                <a16:creationId xmlns:a16="http://schemas.microsoft.com/office/drawing/2014/main" id="{A8972CCD-98AA-C649-93FB-7DE175C06BF7}"/>
              </a:ext>
            </a:extLst>
          </p:cNvPr>
          <p:cNvSpPr/>
          <p:nvPr/>
        </p:nvSpPr>
        <p:spPr>
          <a:xfrm>
            <a:off x="6432675" y="1733463"/>
            <a:ext cx="180000" cy="18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74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3"/>
        <p:cNvGrpSpPr/>
        <p:nvPr/>
      </p:nvGrpSpPr>
      <p:grpSpPr>
        <a:xfrm>
          <a:off x="0" y="0"/>
          <a:ext cx="0" cy="0"/>
          <a:chOff x="0" y="0"/>
          <a:chExt cx="0" cy="0"/>
        </a:xfrm>
      </p:grpSpPr>
      <p:sp>
        <p:nvSpPr>
          <p:cNvPr id="1314" name="Google Shape;1314;p50"/>
          <p:cNvSpPr txBox="1">
            <a:spLocks noGrp="1"/>
          </p:cNvSpPr>
          <p:nvPr>
            <p:ph type="subTitle" idx="1"/>
          </p:nvPr>
        </p:nvSpPr>
        <p:spPr>
          <a:xfrm>
            <a:off x="2059450" y="2703937"/>
            <a:ext cx="5025000" cy="48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zh-CN" altLang="en-US" dirty="0"/>
              <a:t>请给我们</a:t>
            </a:r>
            <a:r>
              <a:rPr lang="en-US" altLang="zh-CN" dirty="0"/>
              <a:t>10</a:t>
            </a:r>
            <a:r>
              <a:rPr lang="zh-CN" altLang="en-US" dirty="0"/>
              <a:t>分！</a:t>
            </a:r>
            <a:endParaRPr dirty="0"/>
          </a:p>
        </p:txBody>
      </p:sp>
      <p:sp>
        <p:nvSpPr>
          <p:cNvPr id="1315" name="Google Shape;1315;p50"/>
          <p:cNvSpPr txBox="1">
            <a:spLocks noGrp="1"/>
          </p:cNvSpPr>
          <p:nvPr>
            <p:ph type="ctrTitle"/>
          </p:nvPr>
        </p:nvSpPr>
        <p:spPr>
          <a:xfrm>
            <a:off x="2059650" y="1926262"/>
            <a:ext cx="5024700" cy="8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感谢观看</a:t>
            </a:r>
            <a:r>
              <a:rPr lang="en" dirty="0"/>
              <a:t>!</a:t>
            </a:r>
            <a:endParaRPr dirty="0"/>
          </a:p>
        </p:txBody>
      </p:sp>
      <p:sp>
        <p:nvSpPr>
          <p:cNvPr id="1316" name="Google Shape;1316;p50"/>
          <p:cNvSpPr txBox="1">
            <a:spLocks noGrp="1"/>
          </p:cNvSpPr>
          <p:nvPr>
            <p:ph type="subTitle" idx="2"/>
          </p:nvPr>
        </p:nvSpPr>
        <p:spPr>
          <a:xfrm>
            <a:off x="1869150" y="3184537"/>
            <a:ext cx="54057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i@sunyifeng.buzz</a:t>
            </a:r>
            <a:endParaRPr dirty="0"/>
          </a:p>
        </p:txBody>
      </p:sp>
      <p:sp>
        <p:nvSpPr>
          <p:cNvPr id="1318" name="Google Shape;1318;p50"/>
          <p:cNvSpPr txBox="1"/>
          <p:nvPr/>
        </p:nvSpPr>
        <p:spPr>
          <a:xfrm>
            <a:off x="872400" y="719500"/>
            <a:ext cx="5625606"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2D2E27"/>
                </a:solidFill>
                <a:latin typeface="Rubik Light"/>
                <a:ea typeface="Rubik Light"/>
                <a:cs typeface="Rubik Light"/>
                <a:sym typeface="Rubik Light"/>
              </a:rPr>
              <a:t>// </a:t>
            </a:r>
            <a:r>
              <a:rPr lang="en" dirty="0" err="1">
                <a:solidFill>
                  <a:srgbClr val="2D2E27"/>
                </a:solidFill>
                <a:latin typeface="Rubik Light"/>
                <a:ea typeface="Rubik Light"/>
                <a:cs typeface="Rubik Light"/>
                <a:sym typeface="Rubik Light"/>
              </a:rPr>
              <a:t>股权投资中对上市公司资产负债表和利润表的基本分析方法</a:t>
            </a:r>
            <a:endParaRPr dirty="0">
              <a:solidFill>
                <a:srgbClr val="2D2E27"/>
              </a:solidFill>
              <a:latin typeface="Rubik Light"/>
              <a:ea typeface="Rubik Light"/>
              <a:cs typeface="Rubik Light"/>
              <a:sym typeface="Rubik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2"/>
          <p:cNvSpPr txBox="1">
            <a:spLocks noGrp="1"/>
          </p:cNvSpPr>
          <p:nvPr>
            <p:ph type="title"/>
          </p:nvPr>
        </p:nvSpPr>
        <p:spPr>
          <a:xfrm>
            <a:off x="4378800" y="1267200"/>
            <a:ext cx="3633000" cy="14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这两种表</a:t>
            </a:r>
            <a:br>
              <a:rPr lang="en" dirty="0"/>
            </a:br>
            <a:r>
              <a:rPr lang="en" dirty="0" err="1">
                <a:highlight>
                  <a:schemeClr val="dk2"/>
                </a:highlight>
              </a:rPr>
              <a:t>是什么</a:t>
            </a:r>
            <a:endParaRPr dirty="0">
              <a:highlight>
                <a:schemeClr val="dk2"/>
              </a:highlight>
            </a:endParaRPr>
          </a:p>
        </p:txBody>
      </p:sp>
      <p:sp>
        <p:nvSpPr>
          <p:cNvPr id="559" name="Google Shape;559;p32"/>
          <p:cNvSpPr txBox="1">
            <a:spLocks noGrp="1"/>
          </p:cNvSpPr>
          <p:nvPr>
            <p:ph type="subTitle" idx="1"/>
          </p:nvPr>
        </p:nvSpPr>
        <p:spPr>
          <a:xfrm>
            <a:off x="4378800" y="3155725"/>
            <a:ext cx="4045200" cy="899700"/>
          </a:xfrm>
          <a:prstGeom prst="rect">
            <a:avLst/>
          </a:prstGeom>
        </p:spPr>
        <p:txBody>
          <a:bodyPr spcFirstLastPara="1" wrap="square" lIns="91425" tIns="91425" rIns="91425" bIns="91425" anchor="ctr" anchorCtr="0">
            <a:noAutofit/>
          </a:bodyPr>
          <a:lstStyle/>
          <a:p>
            <a:pPr marL="0" lvl="0" indent="0">
              <a:buSzPts val="1100"/>
            </a:pPr>
            <a:r>
              <a:rPr lang="zh-CN" altLang="en-US" sz="1200" dirty="0"/>
              <a:t>公司为每个会计期间编制三份反映其业务活动和盈利能力的主要财务报表。这些报表是资产负债表、利润表和现金流量表。现金流量表显示了公司如何管理现金以资助业务和任何扩张努力。</a:t>
            </a:r>
            <a:endParaRPr sz="1200" dirty="0"/>
          </a:p>
        </p:txBody>
      </p:sp>
      <p:pic>
        <p:nvPicPr>
          <p:cNvPr id="560" name="Google Shape;560;p32"/>
          <p:cNvPicPr preferRelativeResize="0"/>
          <p:nvPr/>
        </p:nvPicPr>
        <p:blipFill rotWithShape="1">
          <a:blip r:embed="rId3">
            <a:alphaModFix/>
          </a:blip>
          <a:srcRect l="16291" r="21761"/>
          <a:stretch/>
        </p:blipFill>
        <p:spPr>
          <a:xfrm>
            <a:off x="1071825" y="1233175"/>
            <a:ext cx="2795700" cy="3008700"/>
          </a:xfrm>
          <a:prstGeom prst="roundRect">
            <a:avLst>
              <a:gd name="adj" fmla="val 4616"/>
            </a:avLst>
          </a:prstGeom>
          <a:noFill/>
          <a:ln w="28575" cap="flat" cmpd="sng">
            <a:solidFill>
              <a:schemeClr val="dk1"/>
            </a:solidFill>
            <a:prstDash val="solid"/>
            <a:round/>
            <a:headEnd type="none" w="sm" len="sm"/>
            <a:tailEnd type="none" w="sm" len="sm"/>
          </a:ln>
          <a:effectLst>
            <a:outerShdw dist="38100" dir="3300000" algn="bl" rotWithShape="0">
              <a:srgbClr val="000000"/>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0"/>
          <p:cNvSpPr/>
          <p:nvPr/>
        </p:nvSpPr>
        <p:spPr>
          <a:xfrm>
            <a:off x="5242050" y="297492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1528050" y="297492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MEETING OBJECTIVES</a:t>
            </a:r>
            <a:endParaRPr/>
          </a:p>
        </p:txBody>
      </p:sp>
      <p:sp>
        <p:nvSpPr>
          <p:cNvPr id="463" name="Google Shape;463;p30"/>
          <p:cNvSpPr txBox="1">
            <a:spLocks noGrp="1"/>
          </p:cNvSpPr>
          <p:nvPr>
            <p:ph type="subTitle" idx="1"/>
          </p:nvPr>
        </p:nvSpPr>
        <p:spPr>
          <a:xfrm>
            <a:off x="1330200" y="3534775"/>
            <a:ext cx="2769600" cy="850200"/>
          </a:xfrm>
          <a:prstGeom prst="rect">
            <a:avLst/>
          </a:prstGeom>
        </p:spPr>
        <p:txBody>
          <a:bodyPr spcFirstLastPara="1" wrap="square" lIns="91425" tIns="91425" rIns="91425" bIns="91425" anchor="ctr" anchorCtr="0">
            <a:noAutofit/>
          </a:bodyPr>
          <a:lstStyle/>
          <a:p>
            <a:pPr marL="0" lvl="0" indent="0"/>
            <a:r>
              <a:rPr lang="zh-CN" altLang="en-US" sz="1400" dirty="0"/>
              <a:t>亦称财务状况表，表示企业在一定日期（通常为各会计期末）的财务状况（即资产、负债和业主权益的状况）的主要会计报表。</a:t>
            </a:r>
            <a:endParaRPr sz="1400" dirty="0"/>
          </a:p>
        </p:txBody>
      </p:sp>
      <p:sp>
        <p:nvSpPr>
          <p:cNvPr id="464" name="Google Shape;464;p30"/>
          <p:cNvSpPr txBox="1">
            <a:spLocks noGrp="1"/>
          </p:cNvSpPr>
          <p:nvPr>
            <p:ph type="subTitle" idx="2"/>
          </p:nvPr>
        </p:nvSpPr>
        <p:spPr>
          <a:xfrm>
            <a:off x="1690350" y="2974925"/>
            <a:ext cx="2049300" cy="431400"/>
          </a:xfrm>
          <a:prstGeom prst="rect">
            <a:avLst/>
          </a:prstGeom>
        </p:spPr>
        <p:txBody>
          <a:bodyPr spcFirstLastPara="1" wrap="square" lIns="91425" tIns="91425" rIns="91425" bIns="91425" anchor="ctr" anchorCtr="0">
            <a:noAutofit/>
          </a:bodyPr>
          <a:lstStyle/>
          <a:p>
            <a:pPr marL="0" lvl="0" indent="0"/>
            <a:r>
              <a:rPr lang="zh-CN" altLang="en-US" dirty="0"/>
              <a:t>资产负债表</a:t>
            </a:r>
            <a:endParaRPr dirty="0"/>
          </a:p>
        </p:txBody>
      </p:sp>
      <p:sp>
        <p:nvSpPr>
          <p:cNvPr id="465" name="Google Shape;465;p30"/>
          <p:cNvSpPr txBox="1">
            <a:spLocks noGrp="1"/>
          </p:cNvSpPr>
          <p:nvPr>
            <p:ph type="subTitle" idx="3"/>
          </p:nvPr>
        </p:nvSpPr>
        <p:spPr>
          <a:xfrm>
            <a:off x="5044200" y="3534775"/>
            <a:ext cx="2769600" cy="850200"/>
          </a:xfrm>
          <a:prstGeom prst="rect">
            <a:avLst/>
          </a:prstGeom>
        </p:spPr>
        <p:txBody>
          <a:bodyPr spcFirstLastPara="1" wrap="square" lIns="91425" tIns="91425" rIns="91425" bIns="91425" anchor="ctr" anchorCtr="0">
            <a:noAutofit/>
          </a:bodyPr>
          <a:lstStyle/>
          <a:p>
            <a:pPr marL="0" lvl="0" indent="0"/>
            <a:r>
              <a:rPr lang="zh-CN" altLang="en-US" sz="1400" dirty="0"/>
              <a:t>利润表是反映企业在一定会计期间的经营成果的财务报表。</a:t>
            </a:r>
            <a:endParaRPr sz="1400" dirty="0"/>
          </a:p>
        </p:txBody>
      </p:sp>
      <p:sp>
        <p:nvSpPr>
          <p:cNvPr id="466" name="Google Shape;466;p30"/>
          <p:cNvSpPr txBox="1">
            <a:spLocks noGrp="1"/>
          </p:cNvSpPr>
          <p:nvPr>
            <p:ph type="subTitle" idx="4"/>
          </p:nvPr>
        </p:nvSpPr>
        <p:spPr>
          <a:xfrm>
            <a:off x="5404350" y="2974925"/>
            <a:ext cx="2049300" cy="431400"/>
          </a:xfrm>
          <a:prstGeom prst="rect">
            <a:avLst/>
          </a:prstGeom>
        </p:spPr>
        <p:txBody>
          <a:bodyPr spcFirstLastPara="1" wrap="square" lIns="91425" tIns="91425" rIns="91425" bIns="91425" anchor="ctr" anchorCtr="0">
            <a:noAutofit/>
          </a:bodyPr>
          <a:lstStyle/>
          <a:p>
            <a:pPr marL="0" lvl="0" indent="0"/>
            <a:r>
              <a:rPr lang="zh-CN" altLang="en-US" dirty="0"/>
              <a:t>利润表</a:t>
            </a:r>
            <a:endParaRPr dirty="0"/>
          </a:p>
        </p:txBody>
      </p:sp>
      <p:grpSp>
        <p:nvGrpSpPr>
          <p:cNvPr id="467" name="Google Shape;467;p30"/>
          <p:cNvGrpSpPr/>
          <p:nvPr/>
        </p:nvGrpSpPr>
        <p:grpSpPr>
          <a:xfrm>
            <a:off x="6189923" y="2092496"/>
            <a:ext cx="478137" cy="477734"/>
            <a:chOff x="4074634" y="1948422"/>
            <a:chExt cx="339393" cy="339131"/>
          </a:xfrm>
        </p:grpSpPr>
        <p:sp>
          <p:nvSpPr>
            <p:cNvPr id="468" name="Google Shape;468;p30"/>
            <p:cNvSpPr/>
            <p:nvPr/>
          </p:nvSpPr>
          <p:spPr>
            <a:xfrm>
              <a:off x="4074634" y="2002551"/>
              <a:ext cx="39970" cy="285002"/>
            </a:xfrm>
            <a:custGeom>
              <a:avLst/>
              <a:gdLst/>
              <a:ahLst/>
              <a:cxnLst/>
              <a:rect l="l" t="t" r="r" b="b"/>
              <a:pathLst>
                <a:path w="1832" h="13063" extrusionOk="0">
                  <a:moveTo>
                    <a:pt x="1" y="0"/>
                  </a:moveTo>
                  <a:lnTo>
                    <a:pt x="1" y="11697"/>
                  </a:lnTo>
                  <a:cubicBezTo>
                    <a:pt x="1" y="12452"/>
                    <a:pt x="624" y="13062"/>
                    <a:pt x="1366" y="13062"/>
                  </a:cubicBezTo>
                  <a:lnTo>
                    <a:pt x="1831" y="13062"/>
                  </a:lnTo>
                  <a:lnTo>
                    <a:pt x="1831" y="252"/>
                  </a:lnTo>
                  <a:lnTo>
                    <a:pt x="915" y="252"/>
                  </a:lnTo>
                  <a:cubicBezTo>
                    <a:pt x="584" y="252"/>
                    <a:pt x="279" y="159"/>
                    <a:pt x="1"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4134239" y="2008027"/>
              <a:ext cx="200241" cy="279526"/>
            </a:xfrm>
            <a:custGeom>
              <a:avLst/>
              <a:gdLst/>
              <a:ahLst/>
              <a:cxnLst/>
              <a:rect l="l" t="t" r="r" b="b"/>
              <a:pathLst>
                <a:path w="9178" h="12812" extrusionOk="0">
                  <a:moveTo>
                    <a:pt x="7811" y="2308"/>
                  </a:moveTo>
                  <a:lnTo>
                    <a:pt x="7811" y="5956"/>
                  </a:lnTo>
                  <a:lnTo>
                    <a:pt x="1380" y="5956"/>
                  </a:lnTo>
                  <a:lnTo>
                    <a:pt x="1380" y="2308"/>
                  </a:lnTo>
                  <a:close/>
                  <a:moveTo>
                    <a:pt x="7811" y="6870"/>
                  </a:moveTo>
                  <a:lnTo>
                    <a:pt x="7811" y="7772"/>
                  </a:lnTo>
                  <a:lnTo>
                    <a:pt x="1380" y="7772"/>
                  </a:lnTo>
                  <a:lnTo>
                    <a:pt x="1380" y="6870"/>
                  </a:lnTo>
                  <a:close/>
                  <a:moveTo>
                    <a:pt x="6897" y="8687"/>
                  </a:moveTo>
                  <a:lnTo>
                    <a:pt x="6897" y="9602"/>
                  </a:lnTo>
                  <a:lnTo>
                    <a:pt x="2282" y="9602"/>
                  </a:lnTo>
                  <a:lnTo>
                    <a:pt x="2282" y="8687"/>
                  </a:lnTo>
                  <a:close/>
                  <a:moveTo>
                    <a:pt x="1" y="1"/>
                  </a:moveTo>
                  <a:lnTo>
                    <a:pt x="1" y="12811"/>
                  </a:lnTo>
                  <a:lnTo>
                    <a:pt x="9178" y="12811"/>
                  </a:lnTo>
                  <a:lnTo>
                    <a:pt x="9178"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4184005" y="2078345"/>
              <a:ext cx="100710" cy="39642"/>
            </a:xfrm>
            <a:custGeom>
              <a:avLst/>
              <a:gdLst/>
              <a:ahLst/>
              <a:cxnLst/>
              <a:rect l="l" t="t" r="r" b="b"/>
              <a:pathLst>
                <a:path w="4616" h="1817" extrusionOk="0">
                  <a:moveTo>
                    <a:pt x="1" y="1"/>
                  </a:moveTo>
                  <a:lnTo>
                    <a:pt x="1" y="1817"/>
                  </a:lnTo>
                  <a:lnTo>
                    <a:pt x="4616" y="1817"/>
                  </a:lnTo>
                  <a:lnTo>
                    <a:pt x="4616"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4074634" y="1948422"/>
              <a:ext cx="259846" cy="39686"/>
            </a:xfrm>
            <a:custGeom>
              <a:avLst/>
              <a:gdLst/>
              <a:ahLst/>
              <a:cxnLst/>
              <a:rect l="l" t="t" r="r" b="b"/>
              <a:pathLst>
                <a:path w="11910" h="1819" extrusionOk="0">
                  <a:moveTo>
                    <a:pt x="915" y="1"/>
                  </a:moveTo>
                  <a:cubicBezTo>
                    <a:pt x="412" y="1"/>
                    <a:pt x="1" y="412"/>
                    <a:pt x="1" y="903"/>
                  </a:cubicBezTo>
                  <a:cubicBezTo>
                    <a:pt x="1" y="1407"/>
                    <a:pt x="412" y="1818"/>
                    <a:pt x="915" y="1818"/>
                  </a:cubicBezTo>
                  <a:lnTo>
                    <a:pt x="10994" y="1818"/>
                  </a:lnTo>
                  <a:lnTo>
                    <a:pt x="10994" y="903"/>
                  </a:lnTo>
                  <a:lnTo>
                    <a:pt x="11910" y="903"/>
                  </a:lnTo>
                  <a:lnTo>
                    <a:pt x="11910"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4354421" y="1968101"/>
              <a:ext cx="59605" cy="80463"/>
            </a:xfrm>
            <a:custGeom>
              <a:avLst/>
              <a:gdLst/>
              <a:ahLst/>
              <a:cxnLst/>
              <a:rect l="l" t="t" r="r" b="b"/>
              <a:pathLst>
                <a:path w="2732" h="3688" extrusionOk="0">
                  <a:moveTo>
                    <a:pt x="916" y="1"/>
                  </a:moveTo>
                  <a:lnTo>
                    <a:pt x="916" y="916"/>
                  </a:lnTo>
                  <a:lnTo>
                    <a:pt x="0" y="916"/>
                  </a:lnTo>
                  <a:lnTo>
                    <a:pt x="0" y="3687"/>
                  </a:lnTo>
                  <a:lnTo>
                    <a:pt x="2732" y="3687"/>
                  </a:lnTo>
                  <a:lnTo>
                    <a:pt x="2732" y="916"/>
                  </a:lnTo>
                  <a:lnTo>
                    <a:pt x="1817" y="916"/>
                  </a:lnTo>
                  <a:lnTo>
                    <a:pt x="1817"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4354421" y="2068222"/>
              <a:ext cx="59605" cy="199652"/>
            </a:xfrm>
            <a:custGeom>
              <a:avLst/>
              <a:gdLst/>
              <a:ahLst/>
              <a:cxnLst/>
              <a:rect l="l" t="t" r="r" b="b"/>
              <a:pathLst>
                <a:path w="2732" h="9151" extrusionOk="0">
                  <a:moveTo>
                    <a:pt x="0" y="0"/>
                  </a:moveTo>
                  <a:lnTo>
                    <a:pt x="0" y="7029"/>
                  </a:lnTo>
                  <a:lnTo>
                    <a:pt x="916" y="7944"/>
                  </a:lnTo>
                  <a:lnTo>
                    <a:pt x="916" y="9150"/>
                  </a:lnTo>
                  <a:lnTo>
                    <a:pt x="1817" y="9150"/>
                  </a:lnTo>
                  <a:lnTo>
                    <a:pt x="1817" y="7944"/>
                  </a:lnTo>
                  <a:lnTo>
                    <a:pt x="2732" y="7029"/>
                  </a:lnTo>
                  <a:lnTo>
                    <a:pt x="2732"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0"/>
          <p:cNvGrpSpPr/>
          <p:nvPr/>
        </p:nvGrpSpPr>
        <p:grpSpPr>
          <a:xfrm>
            <a:off x="2505286" y="2092637"/>
            <a:ext cx="419503" cy="477730"/>
            <a:chOff x="3440443" y="2687664"/>
            <a:chExt cx="298027" cy="339393"/>
          </a:xfrm>
        </p:grpSpPr>
        <p:sp>
          <p:nvSpPr>
            <p:cNvPr id="475" name="Google Shape;475;p30"/>
            <p:cNvSpPr/>
            <p:nvPr/>
          </p:nvSpPr>
          <p:spPr>
            <a:xfrm>
              <a:off x="3489903" y="2906996"/>
              <a:ext cx="19985" cy="19963"/>
            </a:xfrm>
            <a:custGeom>
              <a:avLst/>
              <a:gdLst/>
              <a:ahLst/>
              <a:cxnLst/>
              <a:rect l="l" t="t" r="r" b="b"/>
              <a:pathLst>
                <a:path w="916" h="915" extrusionOk="0">
                  <a:moveTo>
                    <a:pt x="0" y="0"/>
                  </a:moveTo>
                  <a:lnTo>
                    <a:pt x="0" y="915"/>
                  </a:lnTo>
                  <a:lnTo>
                    <a:pt x="916" y="915"/>
                  </a:lnTo>
                  <a:lnTo>
                    <a:pt x="91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3529829" y="2827405"/>
              <a:ext cx="99270" cy="20007"/>
            </a:xfrm>
            <a:custGeom>
              <a:avLst/>
              <a:gdLst/>
              <a:ahLst/>
              <a:cxnLst/>
              <a:rect l="l" t="t" r="r" b="b"/>
              <a:pathLst>
                <a:path w="4550" h="917" extrusionOk="0">
                  <a:moveTo>
                    <a:pt x="0" y="1"/>
                  </a:moveTo>
                  <a:lnTo>
                    <a:pt x="0" y="916"/>
                  </a:lnTo>
                  <a:lnTo>
                    <a:pt x="4549" y="916"/>
                  </a:lnTo>
                  <a:lnTo>
                    <a:pt x="454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3489903" y="2867331"/>
              <a:ext cx="19985" cy="19701"/>
            </a:xfrm>
            <a:custGeom>
              <a:avLst/>
              <a:gdLst/>
              <a:ahLst/>
              <a:cxnLst/>
              <a:rect l="l" t="t" r="r" b="b"/>
              <a:pathLst>
                <a:path w="916" h="903" extrusionOk="0">
                  <a:moveTo>
                    <a:pt x="0" y="1"/>
                  </a:moveTo>
                  <a:lnTo>
                    <a:pt x="0" y="902"/>
                  </a:lnTo>
                  <a:lnTo>
                    <a:pt x="916" y="902"/>
                  </a:lnTo>
                  <a:lnTo>
                    <a:pt x="916"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3698784" y="2687664"/>
              <a:ext cx="39686" cy="40537"/>
            </a:xfrm>
            <a:custGeom>
              <a:avLst/>
              <a:gdLst/>
              <a:ahLst/>
              <a:cxnLst/>
              <a:rect l="l" t="t" r="r" b="b"/>
              <a:pathLst>
                <a:path w="1819" h="1858" extrusionOk="0">
                  <a:moveTo>
                    <a:pt x="1" y="1"/>
                  </a:moveTo>
                  <a:lnTo>
                    <a:pt x="1" y="1858"/>
                  </a:lnTo>
                  <a:lnTo>
                    <a:pt x="1818" y="1858"/>
                  </a:lnTo>
                  <a:lnTo>
                    <a:pt x="1818"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3698784" y="2747859"/>
              <a:ext cx="39686" cy="218742"/>
            </a:xfrm>
            <a:custGeom>
              <a:avLst/>
              <a:gdLst/>
              <a:ahLst/>
              <a:cxnLst/>
              <a:rect l="l" t="t" r="r" b="b"/>
              <a:pathLst>
                <a:path w="1819" h="10026" extrusionOk="0">
                  <a:moveTo>
                    <a:pt x="1" y="0"/>
                  </a:moveTo>
                  <a:lnTo>
                    <a:pt x="1" y="10026"/>
                  </a:lnTo>
                  <a:lnTo>
                    <a:pt x="1818" y="10026"/>
                  </a:lnTo>
                  <a:lnTo>
                    <a:pt x="1818"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3440443" y="2687664"/>
              <a:ext cx="59605" cy="60216"/>
            </a:xfrm>
            <a:custGeom>
              <a:avLst/>
              <a:gdLst/>
              <a:ahLst/>
              <a:cxnLst/>
              <a:rect l="l" t="t" r="r" b="b"/>
              <a:pathLst>
                <a:path w="2732" h="2760" extrusionOk="0">
                  <a:moveTo>
                    <a:pt x="2082" y="1"/>
                  </a:moveTo>
                  <a:lnTo>
                    <a:pt x="0" y="2123"/>
                  </a:lnTo>
                  <a:lnTo>
                    <a:pt x="0" y="2759"/>
                  </a:lnTo>
                  <a:lnTo>
                    <a:pt x="2732" y="2759"/>
                  </a:lnTo>
                  <a:lnTo>
                    <a:pt x="2732"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3529829" y="2906996"/>
              <a:ext cx="99270" cy="19963"/>
            </a:xfrm>
            <a:custGeom>
              <a:avLst/>
              <a:gdLst/>
              <a:ahLst/>
              <a:cxnLst/>
              <a:rect l="l" t="t" r="r" b="b"/>
              <a:pathLst>
                <a:path w="4550" h="915" extrusionOk="0">
                  <a:moveTo>
                    <a:pt x="0" y="0"/>
                  </a:moveTo>
                  <a:lnTo>
                    <a:pt x="0" y="915"/>
                  </a:lnTo>
                  <a:lnTo>
                    <a:pt x="4549" y="915"/>
                  </a:lnTo>
                  <a:lnTo>
                    <a:pt x="4549"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3440443" y="2687664"/>
              <a:ext cx="238422" cy="339393"/>
            </a:xfrm>
            <a:custGeom>
              <a:avLst/>
              <a:gdLst/>
              <a:ahLst/>
              <a:cxnLst/>
              <a:rect l="l" t="t" r="r" b="b"/>
              <a:pathLst>
                <a:path w="10928" h="15556" extrusionOk="0">
                  <a:moveTo>
                    <a:pt x="9561" y="5504"/>
                  </a:moveTo>
                  <a:lnTo>
                    <a:pt x="9561" y="13699"/>
                  </a:lnTo>
                  <a:lnTo>
                    <a:pt x="1365" y="13699"/>
                  </a:lnTo>
                  <a:lnTo>
                    <a:pt x="1365" y="5504"/>
                  </a:lnTo>
                  <a:close/>
                  <a:moveTo>
                    <a:pt x="3634" y="1"/>
                  </a:moveTo>
                  <a:lnTo>
                    <a:pt x="3634" y="3674"/>
                  </a:lnTo>
                  <a:lnTo>
                    <a:pt x="0" y="3674"/>
                  </a:lnTo>
                  <a:lnTo>
                    <a:pt x="0" y="15556"/>
                  </a:lnTo>
                  <a:lnTo>
                    <a:pt x="10927" y="15556"/>
                  </a:lnTo>
                  <a:lnTo>
                    <a:pt x="10927"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3698784" y="2986542"/>
              <a:ext cx="39686" cy="40515"/>
            </a:xfrm>
            <a:custGeom>
              <a:avLst/>
              <a:gdLst/>
              <a:ahLst/>
              <a:cxnLst/>
              <a:rect l="l" t="t" r="r" b="b"/>
              <a:pathLst>
                <a:path w="1819" h="1857" extrusionOk="0">
                  <a:moveTo>
                    <a:pt x="1" y="0"/>
                  </a:moveTo>
                  <a:lnTo>
                    <a:pt x="1" y="1857"/>
                  </a:lnTo>
                  <a:lnTo>
                    <a:pt x="1818" y="1857"/>
                  </a:lnTo>
                  <a:lnTo>
                    <a:pt x="1818"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3529829" y="2867331"/>
              <a:ext cx="99270" cy="19701"/>
            </a:xfrm>
            <a:custGeom>
              <a:avLst/>
              <a:gdLst/>
              <a:ahLst/>
              <a:cxnLst/>
              <a:rect l="l" t="t" r="r" b="b"/>
              <a:pathLst>
                <a:path w="4550" h="903" extrusionOk="0">
                  <a:moveTo>
                    <a:pt x="0" y="1"/>
                  </a:moveTo>
                  <a:lnTo>
                    <a:pt x="0" y="902"/>
                  </a:lnTo>
                  <a:lnTo>
                    <a:pt x="4549" y="902"/>
                  </a:lnTo>
                  <a:lnTo>
                    <a:pt x="4549"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3529829" y="2946922"/>
              <a:ext cx="99270" cy="19679"/>
            </a:xfrm>
            <a:custGeom>
              <a:avLst/>
              <a:gdLst/>
              <a:ahLst/>
              <a:cxnLst/>
              <a:rect l="l" t="t" r="r" b="b"/>
              <a:pathLst>
                <a:path w="4550" h="902" extrusionOk="0">
                  <a:moveTo>
                    <a:pt x="0" y="0"/>
                  </a:moveTo>
                  <a:lnTo>
                    <a:pt x="0" y="902"/>
                  </a:lnTo>
                  <a:lnTo>
                    <a:pt x="4549" y="902"/>
                  </a:lnTo>
                  <a:lnTo>
                    <a:pt x="4549"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3489903" y="2827405"/>
              <a:ext cx="19985" cy="20007"/>
            </a:xfrm>
            <a:custGeom>
              <a:avLst/>
              <a:gdLst/>
              <a:ahLst/>
              <a:cxnLst/>
              <a:rect l="l" t="t" r="r" b="b"/>
              <a:pathLst>
                <a:path w="916" h="917" extrusionOk="0">
                  <a:moveTo>
                    <a:pt x="0" y="1"/>
                  </a:moveTo>
                  <a:lnTo>
                    <a:pt x="0" y="916"/>
                  </a:lnTo>
                  <a:lnTo>
                    <a:pt x="916" y="916"/>
                  </a:lnTo>
                  <a:lnTo>
                    <a:pt x="916"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3489903" y="2946922"/>
              <a:ext cx="19985" cy="19679"/>
            </a:xfrm>
            <a:custGeom>
              <a:avLst/>
              <a:gdLst/>
              <a:ahLst/>
              <a:cxnLst/>
              <a:rect l="l" t="t" r="r" b="b"/>
              <a:pathLst>
                <a:path w="916" h="902" extrusionOk="0">
                  <a:moveTo>
                    <a:pt x="0" y="0"/>
                  </a:moveTo>
                  <a:lnTo>
                    <a:pt x="0" y="902"/>
                  </a:lnTo>
                  <a:lnTo>
                    <a:pt x="916" y="902"/>
                  </a:lnTo>
                  <a:lnTo>
                    <a:pt x="91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3"/>
          <p:cNvSpPr/>
          <p:nvPr/>
        </p:nvSpPr>
        <p:spPr>
          <a:xfrm>
            <a:off x="926450" y="1618763"/>
            <a:ext cx="1611300" cy="2471400"/>
          </a:xfrm>
          <a:prstGeom prst="roundRect">
            <a:avLst>
              <a:gd name="adj" fmla="val 7424"/>
            </a:avLst>
          </a:prstGeom>
          <a:noFill/>
          <a:ln w="28575" cap="flat" cmpd="sng">
            <a:solidFill>
              <a:srgbClr val="2D2E2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121800" y="4090163"/>
            <a:ext cx="2900400" cy="431400"/>
          </a:xfrm>
          <a:prstGeom prst="roundRect">
            <a:avLst>
              <a:gd name="adj" fmla="val 5742"/>
            </a:avLst>
          </a:prstGeom>
          <a:solidFill>
            <a:srgbClr val="9FF1B7"/>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txBox="1">
            <a:spLocks noGrp="1"/>
          </p:cNvSpPr>
          <p:nvPr>
            <p:ph type="subTitle" idx="1"/>
          </p:nvPr>
        </p:nvSpPr>
        <p:spPr>
          <a:xfrm>
            <a:off x="3024800" y="1430250"/>
            <a:ext cx="5388000" cy="1911900"/>
          </a:xfrm>
          <a:prstGeom prst="rect">
            <a:avLst/>
          </a:prstGeom>
        </p:spPr>
        <p:txBody>
          <a:bodyPr spcFirstLastPara="1" wrap="square" lIns="91425" tIns="91425" rIns="91425" bIns="91425" anchor="ctr" anchorCtr="0">
            <a:noAutofit/>
          </a:bodyPr>
          <a:lstStyle/>
          <a:p>
            <a:pPr marL="0" lvl="0" indent="0">
              <a:buSzPts val="1100"/>
            </a:pPr>
            <a:r>
              <a:rPr lang="zh-CN" altLang="en-US" sz="3600" dirty="0"/>
              <a:t>资产负债表</a:t>
            </a:r>
            <a:endParaRPr lang="en-US" altLang="zh-CN" sz="2400" dirty="0"/>
          </a:p>
          <a:p>
            <a:pPr marL="0" lvl="0" indent="0">
              <a:buSzPts val="1100"/>
            </a:pPr>
            <a:endParaRPr lang="zh-CN" altLang="en-US" sz="1800" dirty="0"/>
          </a:p>
          <a:p>
            <a:pPr marL="0" lvl="0" indent="0">
              <a:buSzPts val="1100"/>
            </a:pPr>
            <a:r>
              <a:rPr lang="zh-CN" altLang="en-US" sz="2000" dirty="0"/>
              <a:t>投资者和债权人分析资产负债表，以确定管理层将公司的资源投入使用的情况。资产负债表显示了资产、负债和股东权益。总资产应等于总负债和股东权益之和。负债部分反映了这些资产的融资方式。股东权益是资产和负债之间的差额，或者说是公司偿还所有债务后留给股东的钱。</a:t>
            </a:r>
            <a:endParaRPr sz="2000" dirty="0"/>
          </a:p>
        </p:txBody>
      </p:sp>
      <p:sp>
        <p:nvSpPr>
          <p:cNvPr id="569" name="Google Shape;569;p33"/>
          <p:cNvSpPr txBox="1">
            <a:spLocks noGrp="1"/>
          </p:cNvSpPr>
          <p:nvPr>
            <p:ph type="subTitle" idx="2"/>
          </p:nvPr>
        </p:nvSpPr>
        <p:spPr>
          <a:xfrm>
            <a:off x="3121800" y="4143113"/>
            <a:ext cx="3094500" cy="3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—INVESTOPEDIA</a:t>
            </a:r>
            <a:endParaRPr dirty="0"/>
          </a:p>
        </p:txBody>
      </p:sp>
      <p:grpSp>
        <p:nvGrpSpPr>
          <p:cNvPr id="570" name="Google Shape;570;p33"/>
          <p:cNvGrpSpPr/>
          <p:nvPr/>
        </p:nvGrpSpPr>
        <p:grpSpPr>
          <a:xfrm>
            <a:off x="1412898" y="2535508"/>
            <a:ext cx="638398" cy="637906"/>
            <a:chOff x="4729682" y="1948422"/>
            <a:chExt cx="339393" cy="339131"/>
          </a:xfrm>
        </p:grpSpPr>
        <p:sp>
          <p:nvSpPr>
            <p:cNvPr id="571" name="Google Shape;571;p33"/>
            <p:cNvSpPr/>
            <p:nvPr/>
          </p:nvSpPr>
          <p:spPr>
            <a:xfrm>
              <a:off x="4749645" y="2048521"/>
              <a:ext cx="302652" cy="178838"/>
            </a:xfrm>
            <a:custGeom>
              <a:avLst/>
              <a:gdLst/>
              <a:ahLst/>
              <a:cxnLst/>
              <a:rect l="l" t="t" r="r" b="b"/>
              <a:pathLst>
                <a:path w="13872" h="8197" extrusionOk="0">
                  <a:moveTo>
                    <a:pt x="12331" y="0"/>
                  </a:moveTo>
                  <a:cubicBezTo>
                    <a:pt x="12178" y="0"/>
                    <a:pt x="12022" y="26"/>
                    <a:pt x="11870" y="81"/>
                  </a:cubicBezTo>
                  <a:lnTo>
                    <a:pt x="9124" y="1076"/>
                  </a:lnTo>
                  <a:cubicBezTo>
                    <a:pt x="8567" y="1274"/>
                    <a:pt x="8236" y="1805"/>
                    <a:pt x="8236" y="2362"/>
                  </a:cubicBezTo>
                  <a:lnTo>
                    <a:pt x="1857" y="4683"/>
                  </a:lnTo>
                  <a:lnTo>
                    <a:pt x="1857" y="6380"/>
                  </a:lnTo>
                  <a:lnTo>
                    <a:pt x="0" y="6380"/>
                  </a:lnTo>
                  <a:lnTo>
                    <a:pt x="0" y="8197"/>
                  </a:lnTo>
                  <a:lnTo>
                    <a:pt x="4589" y="8197"/>
                  </a:lnTo>
                  <a:lnTo>
                    <a:pt x="4589" y="6380"/>
                  </a:lnTo>
                  <a:lnTo>
                    <a:pt x="2758" y="6380"/>
                  </a:lnTo>
                  <a:lnTo>
                    <a:pt x="2758" y="5332"/>
                  </a:lnTo>
                  <a:lnTo>
                    <a:pt x="8540" y="3224"/>
                  </a:lnTo>
                  <a:cubicBezTo>
                    <a:pt x="8807" y="3538"/>
                    <a:pt x="9191" y="3723"/>
                    <a:pt x="9592" y="3723"/>
                  </a:cubicBezTo>
                  <a:cubicBezTo>
                    <a:pt x="9750" y="3723"/>
                    <a:pt x="9909" y="3695"/>
                    <a:pt x="10066" y="3635"/>
                  </a:cubicBezTo>
                  <a:lnTo>
                    <a:pt x="12798" y="2654"/>
                  </a:lnTo>
                  <a:cubicBezTo>
                    <a:pt x="13500" y="2388"/>
                    <a:pt x="13871" y="1606"/>
                    <a:pt x="13620" y="890"/>
                  </a:cubicBezTo>
                  <a:cubicBezTo>
                    <a:pt x="13412" y="339"/>
                    <a:pt x="12887" y="0"/>
                    <a:pt x="12331" y="0"/>
                  </a:cubicBez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4750213" y="1948422"/>
              <a:ext cx="179122" cy="153944"/>
            </a:xfrm>
            <a:custGeom>
              <a:avLst/>
              <a:gdLst/>
              <a:ahLst/>
              <a:cxnLst/>
              <a:rect l="l" t="t" r="r" b="b"/>
              <a:pathLst>
                <a:path w="8210" h="7056" extrusionOk="0">
                  <a:moveTo>
                    <a:pt x="2732" y="1845"/>
                  </a:moveTo>
                  <a:lnTo>
                    <a:pt x="2732" y="2759"/>
                  </a:lnTo>
                  <a:lnTo>
                    <a:pt x="1831" y="2759"/>
                  </a:lnTo>
                  <a:lnTo>
                    <a:pt x="1831" y="1845"/>
                  </a:lnTo>
                  <a:close/>
                  <a:moveTo>
                    <a:pt x="4563" y="1845"/>
                  </a:moveTo>
                  <a:lnTo>
                    <a:pt x="4563" y="2759"/>
                  </a:lnTo>
                  <a:lnTo>
                    <a:pt x="3648" y="2759"/>
                  </a:lnTo>
                  <a:lnTo>
                    <a:pt x="3648" y="1845"/>
                  </a:lnTo>
                  <a:close/>
                  <a:moveTo>
                    <a:pt x="6380" y="1845"/>
                  </a:moveTo>
                  <a:lnTo>
                    <a:pt x="6380" y="2759"/>
                  </a:lnTo>
                  <a:lnTo>
                    <a:pt x="5464" y="2759"/>
                  </a:lnTo>
                  <a:lnTo>
                    <a:pt x="5464" y="1845"/>
                  </a:lnTo>
                  <a:close/>
                  <a:moveTo>
                    <a:pt x="1" y="1"/>
                  </a:moveTo>
                  <a:lnTo>
                    <a:pt x="1" y="4589"/>
                  </a:lnTo>
                  <a:lnTo>
                    <a:pt x="3913" y="4589"/>
                  </a:lnTo>
                  <a:lnTo>
                    <a:pt x="6380" y="7056"/>
                  </a:lnTo>
                  <a:lnTo>
                    <a:pt x="6380" y="4589"/>
                  </a:lnTo>
                  <a:lnTo>
                    <a:pt x="8210" y="4589"/>
                  </a:lnTo>
                  <a:lnTo>
                    <a:pt x="8210" y="1"/>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4729682" y="2247322"/>
              <a:ext cx="339393" cy="40231"/>
            </a:xfrm>
            <a:custGeom>
              <a:avLst/>
              <a:gdLst/>
              <a:ahLst/>
              <a:cxnLst/>
              <a:rect l="l" t="t" r="r" b="b"/>
              <a:pathLst>
                <a:path w="15556" h="1844" extrusionOk="0">
                  <a:moveTo>
                    <a:pt x="1" y="0"/>
                  </a:moveTo>
                  <a:lnTo>
                    <a:pt x="1" y="1843"/>
                  </a:lnTo>
                  <a:lnTo>
                    <a:pt x="15556" y="1843"/>
                  </a:lnTo>
                  <a:lnTo>
                    <a:pt x="15556"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4988918" y="2187716"/>
              <a:ext cx="39664" cy="39642"/>
            </a:xfrm>
            <a:custGeom>
              <a:avLst/>
              <a:gdLst/>
              <a:ahLst/>
              <a:cxnLst/>
              <a:rect l="l" t="t" r="r" b="b"/>
              <a:pathLst>
                <a:path w="1818" h="1817" extrusionOk="0">
                  <a:moveTo>
                    <a:pt x="1" y="0"/>
                  </a:moveTo>
                  <a:lnTo>
                    <a:pt x="1" y="1817"/>
                  </a:lnTo>
                  <a:lnTo>
                    <a:pt x="1817" y="1817"/>
                  </a:lnTo>
                  <a:lnTo>
                    <a:pt x="1817" y="0"/>
                  </a:lnTo>
                  <a:close/>
                </a:path>
              </a:pathLst>
            </a:custGeom>
            <a:solidFill>
              <a:srgbClr val="2D2E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3"/>
          <p:cNvSpPr txBox="1"/>
          <p:nvPr/>
        </p:nvSpPr>
        <p:spPr>
          <a:xfrm>
            <a:off x="720000" y="377250"/>
            <a:ext cx="3619800" cy="325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2D2E27"/>
                </a:solidFill>
                <a:latin typeface="Rubik Light"/>
                <a:ea typeface="Rubik Light"/>
                <a:cs typeface="Rubik Light"/>
                <a:sym typeface="Rubik Light"/>
              </a:rPr>
              <a:t>// THIS IS A QUOTE</a:t>
            </a:r>
            <a:endParaRPr>
              <a:solidFill>
                <a:srgbClr val="2D2E27"/>
              </a:solidFill>
              <a:latin typeface="Rubik Light"/>
              <a:ea typeface="Rubik Light"/>
              <a:cs typeface="Rubik Light"/>
              <a:sym typeface="Rubik Light"/>
            </a:endParaRPr>
          </a:p>
        </p:txBody>
      </p:sp>
    </p:spTree>
    <p:extLst>
      <p:ext uri="{BB962C8B-B14F-4D97-AF65-F5344CB8AC3E}">
        <p14:creationId xmlns:p14="http://schemas.microsoft.com/office/powerpoint/2010/main" val="372756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Apple Inc.</a:t>
            </a:r>
            <a:r>
              <a:rPr lang="zh-CN" altLang="en-US" dirty="0"/>
              <a:t>  </a:t>
            </a:r>
            <a:r>
              <a:rPr lang="en-US" altLang="zh-CN" sz="2000" dirty="0"/>
              <a:t>2017</a:t>
            </a:r>
            <a:r>
              <a:rPr lang="zh-CN" altLang="en-US" sz="2000" dirty="0"/>
              <a:t> 财年年末报表</a:t>
            </a:r>
            <a:endParaRPr dirty="0"/>
          </a:p>
        </p:txBody>
      </p:sp>
      <p:sp>
        <p:nvSpPr>
          <p:cNvPr id="672" name="Google Shape;672;p38"/>
          <p:cNvSpPr/>
          <p:nvPr/>
        </p:nvSpPr>
        <p:spPr>
          <a:xfrm>
            <a:off x="1101863" y="166497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a:spLocks noGrp="1"/>
          </p:cNvSpPr>
          <p:nvPr>
            <p:ph type="subTitle" idx="4294967295"/>
          </p:nvPr>
        </p:nvSpPr>
        <p:spPr>
          <a:xfrm>
            <a:off x="1690938" y="2356550"/>
            <a:ext cx="4104220"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流动资产总额为</a:t>
            </a:r>
            <a:r>
              <a:rPr lang="en-US" altLang="zh-CN" dirty="0"/>
              <a:t>1,286</a:t>
            </a:r>
            <a:r>
              <a:rPr lang="zh-CN" altLang="en-US" dirty="0"/>
              <a:t>亿美元。</a:t>
            </a:r>
            <a:endParaRPr dirty="0"/>
          </a:p>
        </p:txBody>
      </p:sp>
      <p:sp>
        <p:nvSpPr>
          <p:cNvPr id="674" name="Google Shape;674;p38"/>
          <p:cNvSpPr txBox="1">
            <a:spLocks noGrp="1"/>
          </p:cNvSpPr>
          <p:nvPr>
            <p:ph type="subTitle" idx="4294967295"/>
          </p:nvPr>
        </p:nvSpPr>
        <p:spPr>
          <a:xfrm>
            <a:off x="12641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err="1">
                <a:solidFill>
                  <a:schemeClr val="lt1"/>
                </a:solidFill>
                <a:latin typeface="Rubik Light"/>
                <a:ea typeface="Rubik Light"/>
                <a:cs typeface="Rubik Light"/>
                <a:sym typeface="Rubik Light"/>
              </a:rPr>
              <a:t>流动资产</a:t>
            </a:r>
            <a:endParaRPr sz="2000" dirty="0">
              <a:solidFill>
                <a:schemeClr val="lt1"/>
              </a:solidFill>
              <a:latin typeface="Rubik Light"/>
              <a:ea typeface="Rubik Light"/>
              <a:cs typeface="Rubik Light"/>
              <a:sym typeface="Rubik Light"/>
            </a:endParaRPr>
          </a:p>
        </p:txBody>
      </p:sp>
      <p:sp>
        <p:nvSpPr>
          <p:cNvPr id="675" name="Google Shape;675;p38"/>
          <p:cNvSpPr txBox="1">
            <a:spLocks noGrp="1"/>
          </p:cNvSpPr>
          <p:nvPr>
            <p:ph type="subTitle" idx="4294967295"/>
          </p:nvPr>
        </p:nvSpPr>
        <p:spPr>
          <a:xfrm>
            <a:off x="1690938" y="3116475"/>
            <a:ext cx="2530500"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现金约为</a:t>
            </a:r>
            <a:r>
              <a:rPr lang="en-US" altLang="zh-CN" dirty="0"/>
              <a:t>203</a:t>
            </a:r>
            <a:r>
              <a:rPr lang="zh-CN" altLang="en-US" dirty="0"/>
              <a:t>亿美元。</a:t>
            </a:r>
            <a:endParaRPr dirty="0"/>
          </a:p>
        </p:txBody>
      </p:sp>
      <p:sp>
        <p:nvSpPr>
          <p:cNvPr id="676" name="Google Shape;676;p38"/>
          <p:cNvSpPr txBox="1">
            <a:spLocks noGrp="1"/>
          </p:cNvSpPr>
          <p:nvPr>
            <p:ph type="subTitle" idx="4294967295"/>
          </p:nvPr>
        </p:nvSpPr>
        <p:spPr>
          <a:xfrm>
            <a:off x="1690937" y="3876400"/>
            <a:ext cx="2881063"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有价证券（短期投资）接近</a:t>
            </a:r>
            <a:r>
              <a:rPr lang="en-US" altLang="zh-CN" dirty="0"/>
              <a:t>540</a:t>
            </a:r>
            <a:r>
              <a:rPr lang="zh-CN" altLang="en-US" dirty="0"/>
              <a:t>亿美元。</a:t>
            </a:r>
            <a:endParaRPr dirty="0"/>
          </a:p>
        </p:txBody>
      </p:sp>
      <p:sp>
        <p:nvSpPr>
          <p:cNvPr id="677" name="Google Shape;677;p38"/>
          <p:cNvSpPr/>
          <p:nvPr/>
        </p:nvSpPr>
        <p:spPr>
          <a:xfrm>
            <a:off x="1101863" y="246290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101863" y="3222825"/>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101863" y="398275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3691500" y="1702975"/>
            <a:ext cx="395347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通常在一年或更短时间内用完的短期资产。</a:t>
            </a:r>
            <a:endParaRPr dirty="0"/>
          </a:p>
        </p:txBody>
      </p:sp>
      <p:sp>
        <p:nvSpPr>
          <p:cNvPr id="688" name="Google Shape;688;p38"/>
          <p:cNvSpPr/>
          <p:nvPr/>
        </p:nvSpPr>
        <p:spPr>
          <a:xfrm>
            <a:off x="1165775" y="252680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165775" y="3286725"/>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p38">
            <a:extLst>
              <a:ext uri="{FF2B5EF4-FFF2-40B4-BE49-F238E27FC236}">
                <a16:creationId xmlns:a16="http://schemas.microsoft.com/office/drawing/2014/main" id="{21BACD2B-5E7F-2946-A9B1-546E2F40A77A}"/>
              </a:ext>
            </a:extLst>
          </p:cNvPr>
          <p:cNvSpPr/>
          <p:nvPr/>
        </p:nvSpPr>
        <p:spPr>
          <a:xfrm>
            <a:off x="1165763" y="404665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5;p38">
            <a:extLst>
              <a:ext uri="{FF2B5EF4-FFF2-40B4-BE49-F238E27FC236}">
                <a16:creationId xmlns:a16="http://schemas.microsoft.com/office/drawing/2014/main" id="{3C41D4C8-80F3-9945-9B34-CF8BD718B2EB}"/>
              </a:ext>
            </a:extLst>
          </p:cNvPr>
          <p:cNvSpPr txBox="1">
            <a:spLocks/>
          </p:cNvSpPr>
          <p:nvPr/>
        </p:nvSpPr>
        <p:spPr>
          <a:xfrm>
            <a:off x="5390149" y="2759000"/>
            <a:ext cx="2530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zh-CN" altLang="en-US" dirty="0"/>
              <a:t>应收账款是因销售产品和服务而欠苹果的钱，达到</a:t>
            </a:r>
            <a:r>
              <a:rPr lang="en-US" altLang="zh-CN" dirty="0"/>
              <a:t>178</a:t>
            </a:r>
            <a:r>
              <a:rPr lang="zh-CN" altLang="en-US" dirty="0"/>
              <a:t>亿美元。</a:t>
            </a:r>
          </a:p>
        </p:txBody>
      </p:sp>
      <p:sp>
        <p:nvSpPr>
          <p:cNvPr id="26" name="Google Shape;676;p38">
            <a:extLst>
              <a:ext uri="{FF2B5EF4-FFF2-40B4-BE49-F238E27FC236}">
                <a16:creationId xmlns:a16="http://schemas.microsoft.com/office/drawing/2014/main" id="{F55E50F7-460B-A24D-9220-2A9D1B1A1534}"/>
              </a:ext>
            </a:extLst>
          </p:cNvPr>
          <p:cNvSpPr txBox="1">
            <a:spLocks/>
          </p:cNvSpPr>
          <p:nvPr/>
        </p:nvSpPr>
        <p:spPr>
          <a:xfrm>
            <a:off x="5390149" y="3815025"/>
            <a:ext cx="2881063"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None/>
            </a:pPr>
            <a:r>
              <a:rPr lang="en-US" altLang="zh-CN" dirty="0"/>
              <a:t>48</a:t>
            </a:r>
            <a:r>
              <a:rPr lang="zh-CN" altLang="en-US" dirty="0"/>
              <a:t>亿美元的存货可能是用于制造产品的原材料或用品，也可能是等待销售或运输的成品。﻿﻿ </a:t>
            </a:r>
          </a:p>
        </p:txBody>
      </p:sp>
      <p:sp>
        <p:nvSpPr>
          <p:cNvPr id="27" name="Google Shape;678;p38">
            <a:extLst>
              <a:ext uri="{FF2B5EF4-FFF2-40B4-BE49-F238E27FC236}">
                <a16:creationId xmlns:a16="http://schemas.microsoft.com/office/drawing/2014/main" id="{AF4A7F58-83E0-5048-9F80-106F4A843975}"/>
              </a:ext>
            </a:extLst>
          </p:cNvPr>
          <p:cNvSpPr/>
          <p:nvPr/>
        </p:nvSpPr>
        <p:spPr>
          <a:xfrm>
            <a:off x="4801074" y="286535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9;p38">
            <a:extLst>
              <a:ext uri="{FF2B5EF4-FFF2-40B4-BE49-F238E27FC236}">
                <a16:creationId xmlns:a16="http://schemas.microsoft.com/office/drawing/2014/main" id="{BD1FC67F-D145-8448-802A-DC869EE0FEEB}"/>
              </a:ext>
            </a:extLst>
          </p:cNvPr>
          <p:cNvSpPr/>
          <p:nvPr/>
        </p:nvSpPr>
        <p:spPr>
          <a:xfrm>
            <a:off x="4801075" y="3921375"/>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91;p38">
            <a:extLst>
              <a:ext uri="{FF2B5EF4-FFF2-40B4-BE49-F238E27FC236}">
                <a16:creationId xmlns:a16="http://schemas.microsoft.com/office/drawing/2014/main" id="{BD9D763B-279D-AE4F-AB3F-A143C9FF19A1}"/>
              </a:ext>
            </a:extLst>
          </p:cNvPr>
          <p:cNvSpPr/>
          <p:nvPr/>
        </p:nvSpPr>
        <p:spPr>
          <a:xfrm>
            <a:off x="4864986" y="292925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1;p38">
            <a:extLst>
              <a:ext uri="{FF2B5EF4-FFF2-40B4-BE49-F238E27FC236}">
                <a16:creationId xmlns:a16="http://schemas.microsoft.com/office/drawing/2014/main" id="{5EEDB4A3-BE7D-2E4B-A085-10B758078C1F}"/>
              </a:ext>
            </a:extLst>
          </p:cNvPr>
          <p:cNvSpPr/>
          <p:nvPr/>
        </p:nvSpPr>
        <p:spPr>
          <a:xfrm>
            <a:off x="4864975" y="3985275"/>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Apple Inc.</a:t>
            </a:r>
            <a:r>
              <a:rPr lang="zh-CN" altLang="en-US" dirty="0"/>
              <a:t>  </a:t>
            </a:r>
            <a:r>
              <a:rPr lang="en-US" altLang="zh-CN" sz="2000" dirty="0"/>
              <a:t>2017</a:t>
            </a:r>
            <a:r>
              <a:rPr lang="zh-CN" altLang="en-US" sz="2000" dirty="0"/>
              <a:t> 财年年末报表</a:t>
            </a:r>
            <a:endParaRPr dirty="0"/>
          </a:p>
        </p:txBody>
      </p:sp>
      <p:sp>
        <p:nvSpPr>
          <p:cNvPr id="672" name="Google Shape;672;p38"/>
          <p:cNvSpPr/>
          <p:nvPr/>
        </p:nvSpPr>
        <p:spPr>
          <a:xfrm>
            <a:off x="1101863" y="166497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a:spLocks noGrp="1"/>
          </p:cNvSpPr>
          <p:nvPr>
            <p:ph type="subTitle" idx="4294967295"/>
          </p:nvPr>
        </p:nvSpPr>
        <p:spPr>
          <a:xfrm>
            <a:off x="1754850" y="2642200"/>
            <a:ext cx="4104220"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财产、厂房和设备</a:t>
            </a:r>
            <a:r>
              <a:rPr lang="en-US" altLang="zh-CN" dirty="0"/>
              <a:t>(</a:t>
            </a:r>
            <a:r>
              <a:rPr lang="en" altLang="zh-CN" dirty="0"/>
              <a:t>PPE)</a:t>
            </a:r>
            <a:r>
              <a:rPr lang="zh-CN" altLang="en-US" dirty="0"/>
              <a:t>被称为固定资产，因为它们不会在一年内消耗，而且会长期产生收入。苹果录得</a:t>
            </a:r>
            <a:r>
              <a:rPr lang="en-US" altLang="zh-CN" dirty="0"/>
              <a:t>337</a:t>
            </a:r>
            <a:r>
              <a:rPr lang="zh-CN" altLang="en-US" dirty="0"/>
              <a:t>亿美元的</a:t>
            </a:r>
            <a:r>
              <a:rPr lang="en" altLang="zh-CN" dirty="0"/>
              <a:t>PPE</a:t>
            </a:r>
            <a:r>
              <a:rPr lang="zh-CN" altLang="en" dirty="0"/>
              <a:t>。</a:t>
            </a:r>
            <a:endParaRPr dirty="0"/>
          </a:p>
        </p:txBody>
      </p:sp>
      <p:sp>
        <p:nvSpPr>
          <p:cNvPr id="674" name="Google Shape;674;p38"/>
          <p:cNvSpPr txBox="1">
            <a:spLocks noGrp="1"/>
          </p:cNvSpPr>
          <p:nvPr>
            <p:ph type="subTitle" idx="4294967295"/>
          </p:nvPr>
        </p:nvSpPr>
        <p:spPr>
          <a:xfrm>
            <a:off x="1264163" y="1664975"/>
            <a:ext cx="2049300" cy="431400"/>
          </a:xfrm>
          <a:prstGeom prst="rect">
            <a:avLst/>
          </a:prstGeom>
        </p:spPr>
        <p:txBody>
          <a:bodyPr spcFirstLastPara="1" wrap="square" lIns="91425" tIns="91425" rIns="91425" bIns="91425" anchor="ctr" anchorCtr="0">
            <a:noAutofit/>
          </a:bodyPr>
          <a:lstStyle/>
          <a:p>
            <a:pPr marL="0" lvl="0" indent="0">
              <a:buNone/>
            </a:pPr>
            <a:r>
              <a:rPr lang="zh-CN" altLang="en-US" sz="2000" dirty="0">
                <a:solidFill>
                  <a:schemeClr val="lt1"/>
                </a:solidFill>
                <a:latin typeface="Rubik Light"/>
                <a:ea typeface="Rubik Light"/>
                <a:cs typeface="Rubik Light"/>
                <a:sym typeface="Rubik Light"/>
              </a:rPr>
              <a:t>长期资产</a:t>
            </a:r>
            <a:endParaRPr sz="2000" dirty="0">
              <a:solidFill>
                <a:schemeClr val="lt1"/>
              </a:solidFill>
              <a:latin typeface="Rubik Light"/>
              <a:ea typeface="Rubik Light"/>
              <a:cs typeface="Rubik Light"/>
              <a:sym typeface="Rubik Light"/>
            </a:endParaRPr>
          </a:p>
        </p:txBody>
      </p:sp>
      <p:sp>
        <p:nvSpPr>
          <p:cNvPr id="675" name="Google Shape;675;p38"/>
          <p:cNvSpPr txBox="1">
            <a:spLocks noGrp="1"/>
          </p:cNvSpPr>
          <p:nvPr>
            <p:ph type="subTitle" idx="4294967295"/>
          </p:nvPr>
        </p:nvSpPr>
        <p:spPr>
          <a:xfrm>
            <a:off x="1754850" y="3614500"/>
            <a:ext cx="2530500"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其他资产和无形资产，包括商标和知识资本，完善了资产部分。</a:t>
            </a:r>
            <a:endParaRPr dirty="0"/>
          </a:p>
        </p:txBody>
      </p:sp>
      <p:sp>
        <p:nvSpPr>
          <p:cNvPr id="676" name="Google Shape;676;p38"/>
          <p:cNvSpPr txBox="1">
            <a:spLocks noGrp="1"/>
          </p:cNvSpPr>
          <p:nvPr>
            <p:ph type="subTitle" idx="4294967295"/>
          </p:nvPr>
        </p:nvSpPr>
        <p:spPr>
          <a:xfrm>
            <a:off x="5673937" y="3615980"/>
            <a:ext cx="2881063"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截至苹果</a:t>
            </a:r>
            <a:r>
              <a:rPr lang="en-US" altLang="zh-CN" dirty="0"/>
              <a:t>2017</a:t>
            </a:r>
            <a:r>
              <a:rPr lang="zh-CN" altLang="en-US" dirty="0"/>
              <a:t>财年末，总资产为</a:t>
            </a:r>
            <a:r>
              <a:rPr lang="en-US" altLang="zh-CN" dirty="0"/>
              <a:t>3753</a:t>
            </a:r>
            <a:r>
              <a:rPr lang="zh-CN" altLang="en-US" dirty="0"/>
              <a:t>亿美元。﻿﻿</a:t>
            </a:r>
            <a:endParaRPr dirty="0"/>
          </a:p>
        </p:txBody>
      </p:sp>
      <p:sp>
        <p:nvSpPr>
          <p:cNvPr id="677" name="Google Shape;677;p38"/>
          <p:cNvSpPr/>
          <p:nvPr/>
        </p:nvSpPr>
        <p:spPr>
          <a:xfrm>
            <a:off x="1165775" y="274855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165775" y="372085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084863" y="3722330"/>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3691500" y="1702975"/>
            <a:ext cx="395347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长期投资总额为</a:t>
            </a:r>
            <a:r>
              <a:rPr lang="en-US" altLang="zh-CN" dirty="0"/>
              <a:t>1947</a:t>
            </a:r>
            <a:r>
              <a:rPr lang="zh-CN" altLang="en-US" dirty="0"/>
              <a:t>亿美元。</a:t>
            </a:r>
            <a:endParaRPr dirty="0"/>
          </a:p>
        </p:txBody>
      </p:sp>
      <p:sp>
        <p:nvSpPr>
          <p:cNvPr id="688" name="Google Shape;688;p38"/>
          <p:cNvSpPr/>
          <p:nvPr/>
        </p:nvSpPr>
        <p:spPr>
          <a:xfrm>
            <a:off x="1229687" y="281245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229687" y="378475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p38">
            <a:extLst>
              <a:ext uri="{FF2B5EF4-FFF2-40B4-BE49-F238E27FC236}">
                <a16:creationId xmlns:a16="http://schemas.microsoft.com/office/drawing/2014/main" id="{21BACD2B-5E7F-2946-A9B1-546E2F40A77A}"/>
              </a:ext>
            </a:extLst>
          </p:cNvPr>
          <p:cNvSpPr/>
          <p:nvPr/>
        </p:nvSpPr>
        <p:spPr>
          <a:xfrm>
            <a:off x="5148763" y="3786230"/>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118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Apple Inc.</a:t>
            </a:r>
            <a:r>
              <a:rPr lang="zh-CN" altLang="en-US" dirty="0"/>
              <a:t>  </a:t>
            </a:r>
            <a:r>
              <a:rPr lang="en-US" altLang="zh-CN" sz="2000" dirty="0"/>
              <a:t>2017</a:t>
            </a:r>
            <a:r>
              <a:rPr lang="zh-CN" altLang="en-US" sz="2000" dirty="0"/>
              <a:t> 财年年末报表</a:t>
            </a:r>
            <a:endParaRPr dirty="0"/>
          </a:p>
        </p:txBody>
      </p:sp>
      <p:sp>
        <p:nvSpPr>
          <p:cNvPr id="672" name="Google Shape;672;p38"/>
          <p:cNvSpPr/>
          <p:nvPr/>
        </p:nvSpPr>
        <p:spPr>
          <a:xfrm>
            <a:off x="1101863" y="166497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a:spLocks noGrp="1"/>
          </p:cNvSpPr>
          <p:nvPr>
            <p:ph type="subTitle" idx="4294967295"/>
          </p:nvPr>
        </p:nvSpPr>
        <p:spPr>
          <a:xfrm>
            <a:off x="1727470" y="2408858"/>
            <a:ext cx="3030906"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流动负债总额为</a:t>
            </a:r>
            <a:r>
              <a:rPr lang="en-US" altLang="zh-CN" dirty="0"/>
              <a:t>1,008</a:t>
            </a:r>
            <a:r>
              <a:rPr lang="zh-CN" altLang="en-US" dirty="0"/>
              <a:t>亿美元</a:t>
            </a:r>
            <a:r>
              <a:rPr lang="zh-CN" altLang="en" dirty="0"/>
              <a:t>。</a:t>
            </a:r>
            <a:endParaRPr dirty="0"/>
          </a:p>
        </p:txBody>
      </p:sp>
      <p:sp>
        <p:nvSpPr>
          <p:cNvPr id="674" name="Google Shape;674;p38"/>
          <p:cNvSpPr txBox="1">
            <a:spLocks noGrp="1"/>
          </p:cNvSpPr>
          <p:nvPr>
            <p:ph type="subTitle" idx="4294967295"/>
          </p:nvPr>
        </p:nvSpPr>
        <p:spPr>
          <a:xfrm>
            <a:off x="1264163" y="1664975"/>
            <a:ext cx="2049300" cy="431400"/>
          </a:xfrm>
          <a:prstGeom prst="rect">
            <a:avLst/>
          </a:prstGeom>
        </p:spPr>
        <p:txBody>
          <a:bodyPr spcFirstLastPara="1" wrap="square" lIns="91425" tIns="91425" rIns="91425" bIns="91425" anchor="ctr" anchorCtr="0">
            <a:noAutofit/>
          </a:bodyPr>
          <a:lstStyle/>
          <a:p>
            <a:pPr marL="0" lvl="0" indent="0">
              <a:buNone/>
            </a:pPr>
            <a:r>
              <a:rPr lang="zh-CN" altLang="en-US" sz="2000" dirty="0">
                <a:solidFill>
                  <a:schemeClr val="lt1"/>
                </a:solidFill>
                <a:latin typeface="Rubik Light"/>
                <a:ea typeface="Rubik Light"/>
                <a:cs typeface="Rubik Light"/>
                <a:sym typeface="Rubik Light"/>
              </a:rPr>
              <a:t>流动负债</a:t>
            </a:r>
            <a:endParaRPr sz="2000" dirty="0">
              <a:solidFill>
                <a:schemeClr val="lt1"/>
              </a:solidFill>
              <a:latin typeface="Rubik Light"/>
              <a:ea typeface="Rubik Light"/>
              <a:cs typeface="Rubik Light"/>
              <a:sym typeface="Rubik Light"/>
            </a:endParaRPr>
          </a:p>
        </p:txBody>
      </p:sp>
      <p:sp>
        <p:nvSpPr>
          <p:cNvPr id="675" name="Google Shape;675;p38"/>
          <p:cNvSpPr txBox="1">
            <a:spLocks noGrp="1"/>
          </p:cNvSpPr>
          <p:nvPr>
            <p:ph type="subTitle" idx="4294967295"/>
          </p:nvPr>
        </p:nvSpPr>
        <p:spPr>
          <a:xfrm>
            <a:off x="1727469" y="2981558"/>
            <a:ext cx="602711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应付账款是苹果欠供应商的短期债务，达到</a:t>
            </a:r>
            <a:r>
              <a:rPr lang="en-US" altLang="zh-CN" dirty="0"/>
              <a:t>490</a:t>
            </a:r>
            <a:r>
              <a:rPr lang="zh-CN" altLang="en-US" dirty="0"/>
              <a:t>亿美元。 </a:t>
            </a:r>
            <a:endParaRPr dirty="0"/>
          </a:p>
        </p:txBody>
      </p:sp>
      <p:sp>
        <p:nvSpPr>
          <p:cNvPr id="676" name="Google Shape;676;p38"/>
          <p:cNvSpPr txBox="1">
            <a:spLocks noGrp="1"/>
          </p:cNvSpPr>
          <p:nvPr>
            <p:ph type="subTitle" idx="4294967295"/>
          </p:nvPr>
        </p:nvSpPr>
        <p:spPr>
          <a:xfrm>
            <a:off x="1727469" y="3660608"/>
            <a:ext cx="6278136"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应计费用是指尚未支付，但很有可能支付的费用。苹果录得</a:t>
            </a:r>
            <a:r>
              <a:rPr lang="en-US" altLang="zh-CN" dirty="0"/>
              <a:t>257</a:t>
            </a:r>
            <a:r>
              <a:rPr lang="zh-CN" altLang="en-US" dirty="0"/>
              <a:t>亿美元的应计费用。﻿﻿</a:t>
            </a:r>
            <a:endParaRPr dirty="0"/>
          </a:p>
        </p:txBody>
      </p:sp>
      <p:sp>
        <p:nvSpPr>
          <p:cNvPr id="677" name="Google Shape;677;p38"/>
          <p:cNvSpPr/>
          <p:nvPr/>
        </p:nvSpPr>
        <p:spPr>
          <a:xfrm>
            <a:off x="1138395" y="25152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138395" y="30879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138395" y="36606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3691500" y="1702975"/>
            <a:ext cx="395347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流动负债是指一年内到期的短期负债。</a:t>
            </a:r>
            <a:endParaRPr dirty="0"/>
          </a:p>
        </p:txBody>
      </p:sp>
      <p:sp>
        <p:nvSpPr>
          <p:cNvPr id="688" name="Google Shape;688;p38"/>
          <p:cNvSpPr/>
          <p:nvPr/>
        </p:nvSpPr>
        <p:spPr>
          <a:xfrm>
            <a:off x="1202307" y="25791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202307" y="31518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p38">
            <a:extLst>
              <a:ext uri="{FF2B5EF4-FFF2-40B4-BE49-F238E27FC236}">
                <a16:creationId xmlns:a16="http://schemas.microsoft.com/office/drawing/2014/main" id="{21BACD2B-5E7F-2946-A9B1-546E2F40A77A}"/>
              </a:ext>
            </a:extLst>
          </p:cNvPr>
          <p:cNvSpPr/>
          <p:nvPr/>
        </p:nvSpPr>
        <p:spPr>
          <a:xfrm>
            <a:off x="1202295" y="37245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25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ltLang="zh-CN" dirty="0"/>
              <a:t>Apple Inc.</a:t>
            </a:r>
            <a:r>
              <a:rPr lang="zh-CN" altLang="en-US" dirty="0"/>
              <a:t>  </a:t>
            </a:r>
            <a:r>
              <a:rPr lang="en-US" altLang="zh-CN" sz="2000" dirty="0"/>
              <a:t>2017</a:t>
            </a:r>
            <a:r>
              <a:rPr lang="zh-CN" altLang="en-US" sz="2000" dirty="0"/>
              <a:t> 财年年末报表</a:t>
            </a:r>
            <a:endParaRPr dirty="0"/>
          </a:p>
        </p:txBody>
      </p:sp>
      <p:sp>
        <p:nvSpPr>
          <p:cNvPr id="672" name="Google Shape;672;p38"/>
          <p:cNvSpPr/>
          <p:nvPr/>
        </p:nvSpPr>
        <p:spPr>
          <a:xfrm>
            <a:off x="1101863" y="1664975"/>
            <a:ext cx="2373900" cy="431400"/>
          </a:xfrm>
          <a:prstGeom prst="roundRect">
            <a:avLst>
              <a:gd name="adj" fmla="val 5742"/>
            </a:avLst>
          </a:prstGeom>
          <a:solidFill>
            <a:srgbClr val="787FF0"/>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txBox="1">
            <a:spLocks noGrp="1"/>
          </p:cNvSpPr>
          <p:nvPr>
            <p:ph type="subTitle" idx="4294967295"/>
          </p:nvPr>
        </p:nvSpPr>
        <p:spPr>
          <a:xfrm>
            <a:off x="1727469" y="2408858"/>
            <a:ext cx="6214223"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债务，包括长期债务和银行负债，苹果的债务总额为</a:t>
            </a:r>
            <a:r>
              <a:rPr lang="en-US" altLang="zh-CN" dirty="0"/>
              <a:t>970</a:t>
            </a:r>
            <a:r>
              <a:rPr lang="zh-CN" altLang="en-US" dirty="0"/>
              <a:t>亿美元。﻿﻿</a:t>
            </a:r>
            <a:endParaRPr dirty="0"/>
          </a:p>
        </p:txBody>
      </p:sp>
      <p:sp>
        <p:nvSpPr>
          <p:cNvPr id="674" name="Google Shape;674;p38"/>
          <p:cNvSpPr txBox="1">
            <a:spLocks noGrp="1"/>
          </p:cNvSpPr>
          <p:nvPr>
            <p:ph type="subTitle" idx="4294967295"/>
          </p:nvPr>
        </p:nvSpPr>
        <p:spPr>
          <a:xfrm>
            <a:off x="1264163" y="1664975"/>
            <a:ext cx="2049300" cy="431400"/>
          </a:xfrm>
          <a:prstGeom prst="rect">
            <a:avLst/>
          </a:prstGeom>
        </p:spPr>
        <p:txBody>
          <a:bodyPr spcFirstLastPara="1" wrap="square" lIns="91425" tIns="91425" rIns="91425" bIns="91425" anchor="ctr" anchorCtr="0">
            <a:noAutofit/>
          </a:bodyPr>
          <a:lstStyle/>
          <a:p>
            <a:pPr marL="0" lvl="0" indent="0">
              <a:buNone/>
            </a:pPr>
            <a:r>
              <a:rPr lang="zh-CN" altLang="en-US" sz="2000" dirty="0">
                <a:solidFill>
                  <a:schemeClr val="lt1"/>
                </a:solidFill>
                <a:latin typeface="Rubik Light"/>
                <a:ea typeface="Rubik Light"/>
                <a:cs typeface="Rubik Light"/>
                <a:sym typeface="Rubik Light"/>
              </a:rPr>
              <a:t>长期负债</a:t>
            </a:r>
            <a:endParaRPr sz="2000" dirty="0">
              <a:solidFill>
                <a:schemeClr val="lt1"/>
              </a:solidFill>
              <a:latin typeface="Rubik Light"/>
              <a:ea typeface="Rubik Light"/>
              <a:cs typeface="Rubik Light"/>
              <a:sym typeface="Rubik Light"/>
            </a:endParaRPr>
          </a:p>
        </p:txBody>
      </p:sp>
      <p:sp>
        <p:nvSpPr>
          <p:cNvPr id="675" name="Google Shape;675;p38"/>
          <p:cNvSpPr txBox="1">
            <a:spLocks noGrp="1"/>
          </p:cNvSpPr>
          <p:nvPr>
            <p:ph type="subTitle" idx="4294967295"/>
          </p:nvPr>
        </p:nvSpPr>
        <p:spPr>
          <a:xfrm>
            <a:off x="1727469" y="3007691"/>
            <a:ext cx="602711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租金、税收和水电费。</a:t>
            </a:r>
            <a:endParaRPr dirty="0"/>
          </a:p>
        </p:txBody>
      </p:sp>
      <p:sp>
        <p:nvSpPr>
          <p:cNvPr id="676" name="Google Shape;676;p38"/>
          <p:cNvSpPr txBox="1">
            <a:spLocks noGrp="1"/>
          </p:cNvSpPr>
          <p:nvPr>
            <p:ph type="subTitle" idx="4294967295"/>
          </p:nvPr>
        </p:nvSpPr>
        <p:spPr>
          <a:xfrm>
            <a:off x="1727469" y="3554258"/>
            <a:ext cx="6278136"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应付工资。</a:t>
            </a:r>
            <a:endParaRPr dirty="0"/>
          </a:p>
        </p:txBody>
      </p:sp>
      <p:sp>
        <p:nvSpPr>
          <p:cNvPr id="677" name="Google Shape;677;p38"/>
          <p:cNvSpPr/>
          <p:nvPr/>
        </p:nvSpPr>
        <p:spPr>
          <a:xfrm>
            <a:off x="1138395" y="25152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138395" y="30879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138395" y="3660608"/>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txBox="1">
            <a:spLocks noGrp="1"/>
          </p:cNvSpPr>
          <p:nvPr>
            <p:ph type="subTitle" idx="4294967295"/>
          </p:nvPr>
        </p:nvSpPr>
        <p:spPr>
          <a:xfrm>
            <a:off x="5084863" y="1664975"/>
            <a:ext cx="20493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lt1"/>
                </a:solidFill>
                <a:latin typeface="Rubik Light"/>
                <a:ea typeface="Rubik Light"/>
                <a:cs typeface="Rubik Light"/>
                <a:sym typeface="Rubik Light"/>
              </a:rPr>
              <a:t>PROJECT 02</a:t>
            </a:r>
            <a:endParaRPr sz="2000" dirty="0">
              <a:solidFill>
                <a:schemeClr val="lt1"/>
              </a:solidFill>
              <a:latin typeface="Rubik Light"/>
              <a:ea typeface="Rubik Light"/>
              <a:cs typeface="Rubik Light"/>
              <a:sym typeface="Rubik Light"/>
            </a:endParaRPr>
          </a:p>
        </p:txBody>
      </p:sp>
      <p:sp>
        <p:nvSpPr>
          <p:cNvPr id="683" name="Google Shape;683;p38"/>
          <p:cNvSpPr txBox="1">
            <a:spLocks noGrp="1"/>
          </p:cNvSpPr>
          <p:nvPr>
            <p:ph type="subTitle" idx="4294967295"/>
          </p:nvPr>
        </p:nvSpPr>
        <p:spPr>
          <a:xfrm>
            <a:off x="3691500" y="1702975"/>
            <a:ext cx="3953477" cy="572700"/>
          </a:xfrm>
          <a:prstGeom prst="rect">
            <a:avLst/>
          </a:prstGeom>
        </p:spPr>
        <p:txBody>
          <a:bodyPr spcFirstLastPara="1" wrap="square" lIns="91425" tIns="91425" rIns="91425" bIns="91425" anchor="ctr" anchorCtr="0">
            <a:noAutofit/>
          </a:bodyPr>
          <a:lstStyle/>
          <a:p>
            <a:pPr marL="0" lvl="0" indent="0">
              <a:spcAft>
                <a:spcPts val="1200"/>
              </a:spcAft>
              <a:buNone/>
            </a:pPr>
            <a:r>
              <a:rPr lang="zh-CN" altLang="en-US" dirty="0"/>
              <a:t>苹果的报表没有披露长期负债的细节，但通常这一部分包括：</a:t>
            </a:r>
            <a:endParaRPr dirty="0"/>
          </a:p>
        </p:txBody>
      </p:sp>
      <p:sp>
        <p:nvSpPr>
          <p:cNvPr id="688" name="Google Shape;688;p38"/>
          <p:cNvSpPr/>
          <p:nvPr/>
        </p:nvSpPr>
        <p:spPr>
          <a:xfrm>
            <a:off x="1202307" y="25791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202307" y="31518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1;p38">
            <a:extLst>
              <a:ext uri="{FF2B5EF4-FFF2-40B4-BE49-F238E27FC236}">
                <a16:creationId xmlns:a16="http://schemas.microsoft.com/office/drawing/2014/main" id="{21BACD2B-5E7F-2946-A9B1-546E2F40A77A}"/>
              </a:ext>
            </a:extLst>
          </p:cNvPr>
          <p:cNvSpPr/>
          <p:nvPr/>
        </p:nvSpPr>
        <p:spPr>
          <a:xfrm>
            <a:off x="1202295" y="3724508"/>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6;p38">
            <a:extLst>
              <a:ext uri="{FF2B5EF4-FFF2-40B4-BE49-F238E27FC236}">
                <a16:creationId xmlns:a16="http://schemas.microsoft.com/office/drawing/2014/main" id="{8D75A71E-EC01-A343-98DD-1DFAC4904746}"/>
              </a:ext>
            </a:extLst>
          </p:cNvPr>
          <p:cNvSpPr txBox="1">
            <a:spLocks/>
          </p:cNvSpPr>
          <p:nvPr/>
        </p:nvSpPr>
        <p:spPr>
          <a:xfrm>
            <a:off x="1727469" y="4086341"/>
            <a:ext cx="627813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1pPr>
            <a:lvl2pPr marL="914400" marR="0" lvl="1"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2pPr>
            <a:lvl3pPr marL="1371600" marR="0" lvl="2"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3pPr>
            <a:lvl4pPr marL="1828800" marR="0" lvl="3"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4pPr>
            <a:lvl5pPr marL="2286000" marR="0" lvl="4"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5pPr>
            <a:lvl6pPr marL="2743200" marR="0" lvl="5"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6pPr>
            <a:lvl7pPr marL="3200400" marR="0" lvl="6"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7pPr>
            <a:lvl8pPr marL="3657600" marR="0" lvl="7"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8pPr>
            <a:lvl9pPr marL="4114800" marR="0" lvl="8" indent="-330200" algn="l" rtl="0">
              <a:lnSpc>
                <a:spcPct val="100000"/>
              </a:lnSpc>
              <a:spcBef>
                <a:spcPts val="0"/>
              </a:spcBef>
              <a:spcAft>
                <a:spcPts val="0"/>
              </a:spcAft>
              <a:buClr>
                <a:schemeClr val="dk1"/>
              </a:buClr>
              <a:buSzPts val="1600"/>
              <a:buFont typeface="Inter"/>
              <a:buChar char="■"/>
              <a:defRPr sz="1600" b="0" i="0" u="none" strike="noStrike" cap="none">
                <a:solidFill>
                  <a:schemeClr val="dk1"/>
                </a:solidFill>
                <a:latin typeface="Inter"/>
                <a:ea typeface="Inter"/>
                <a:cs typeface="Inter"/>
                <a:sym typeface="Inter"/>
              </a:defRPr>
            </a:lvl9pPr>
          </a:lstStyle>
          <a:p>
            <a:pPr marL="0" indent="0">
              <a:spcAft>
                <a:spcPts val="1200"/>
              </a:spcAft>
              <a:buFont typeface="Inter"/>
              <a:buNone/>
            </a:pPr>
            <a:r>
              <a:rPr lang="zh-CN" altLang="en-US" dirty="0"/>
              <a:t>应付股息。</a:t>
            </a:r>
          </a:p>
        </p:txBody>
      </p:sp>
      <p:sp>
        <p:nvSpPr>
          <p:cNvPr id="17" name="Google Shape;679;p38">
            <a:extLst>
              <a:ext uri="{FF2B5EF4-FFF2-40B4-BE49-F238E27FC236}">
                <a16:creationId xmlns:a16="http://schemas.microsoft.com/office/drawing/2014/main" id="{711F5D9C-11AF-F64B-82E8-783350E27498}"/>
              </a:ext>
            </a:extLst>
          </p:cNvPr>
          <p:cNvSpPr/>
          <p:nvPr/>
        </p:nvSpPr>
        <p:spPr>
          <a:xfrm>
            <a:off x="1138395" y="4192691"/>
            <a:ext cx="360000" cy="360000"/>
          </a:xfrm>
          <a:prstGeom prst="roundRect">
            <a:avLst>
              <a:gd name="adj" fmla="val 5742"/>
            </a:avLst>
          </a:prstGeom>
          <a:solidFill>
            <a:schemeClr val="lt2"/>
          </a:solidFill>
          <a:ln w="28575" cap="flat" cmpd="sng">
            <a:solidFill>
              <a:srgbClr val="2D2E27"/>
            </a:solidFill>
            <a:prstDash val="solid"/>
            <a:round/>
            <a:headEnd type="none" w="sm" len="sm"/>
            <a:tailEnd type="none" w="sm" len="sm"/>
          </a:ln>
          <a:effectLst>
            <a:outerShdw dist="76200" dir="312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91;p38">
            <a:extLst>
              <a:ext uri="{FF2B5EF4-FFF2-40B4-BE49-F238E27FC236}">
                <a16:creationId xmlns:a16="http://schemas.microsoft.com/office/drawing/2014/main" id="{2BC8EABA-F654-F846-9A08-4118502DC6D7}"/>
              </a:ext>
            </a:extLst>
          </p:cNvPr>
          <p:cNvSpPr/>
          <p:nvPr/>
        </p:nvSpPr>
        <p:spPr>
          <a:xfrm>
            <a:off x="1202295" y="4256591"/>
            <a:ext cx="232200" cy="232200"/>
          </a:xfrm>
          <a:prstGeom prst="mathMultiply">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259541"/>
      </p:ext>
    </p:extLst>
  </p:cSld>
  <p:clrMapOvr>
    <a:masterClrMapping/>
  </p:clrMapOvr>
</p:sld>
</file>

<file path=ppt/theme/theme1.xml><?xml version="1.0" encoding="utf-8"?>
<a:theme xmlns:a="http://schemas.openxmlformats.org/drawingml/2006/main" name="Little Pop-Up Windows Meeting by Slidesgo">
  <a:themeElements>
    <a:clrScheme name="Simple Light">
      <a:dk1>
        <a:srgbClr val="2D2E27"/>
      </a:dk1>
      <a:lt1>
        <a:srgbClr val="FCF4E6"/>
      </a:lt1>
      <a:dk2>
        <a:srgbClr val="FFB09C"/>
      </a:dk2>
      <a:lt2>
        <a:srgbClr val="9FF1B7"/>
      </a:lt2>
      <a:accent1>
        <a:srgbClr val="B5F1C6"/>
      </a:accent1>
      <a:accent2>
        <a:srgbClr val="787FF0"/>
      </a:accent2>
      <a:accent3>
        <a:srgbClr val="898FF0"/>
      </a:accent3>
      <a:accent4>
        <a:srgbClr val="FFBBAA"/>
      </a:accent4>
      <a:accent5>
        <a:srgbClr val="9FF1B7"/>
      </a:accent5>
      <a:accent6>
        <a:srgbClr val="787FF0"/>
      </a:accent6>
      <a:hlink>
        <a:srgbClr val="2D2E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2698</Words>
  <Application>Microsoft Macintosh PowerPoint</Application>
  <PresentationFormat>全屏显示(16:9)</PresentationFormat>
  <Paragraphs>204</Paragraphs>
  <Slides>26</Slides>
  <Notes>26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Inter</vt:lpstr>
      <vt:lpstr>Open Sans</vt:lpstr>
      <vt:lpstr>Red Hat Text</vt:lpstr>
      <vt:lpstr>Rubik Light</vt:lpstr>
      <vt:lpstr>Arial</vt:lpstr>
      <vt:lpstr>Little Pop-Up Windows Meeting by Slidesgo</vt:lpstr>
      <vt:lpstr>股权投资中对上市公司 资产负债表与利润表的 基本分析方法</vt:lpstr>
      <vt:lpstr>TABLE OF CONTENTS</vt:lpstr>
      <vt:lpstr>这两种表 是什么</vt:lpstr>
      <vt:lpstr>MEETING OBJECTIVES</vt:lpstr>
      <vt:lpstr>PowerPoint 演示文稿</vt:lpstr>
      <vt:lpstr>Apple Inc.  2017 财年年末报表</vt:lpstr>
      <vt:lpstr>Apple Inc.  2017 财年年末报表</vt:lpstr>
      <vt:lpstr>Apple Inc.  2017 财年年末报表</vt:lpstr>
      <vt:lpstr>Apple Inc.  2017 财年年末报表</vt:lpstr>
      <vt:lpstr>Apple Inc.  2017 财年年末报表</vt:lpstr>
      <vt:lpstr>我们需要关注什么</vt:lpstr>
      <vt:lpstr>134B</vt:lpstr>
      <vt:lpstr>分析资产结构</vt:lpstr>
      <vt:lpstr>分析资产所占比重</vt:lpstr>
      <vt:lpstr>分析负债比重</vt:lpstr>
      <vt:lpstr>分析所有者权益</vt:lpstr>
      <vt:lpstr>利润表</vt:lpstr>
      <vt:lpstr>J.C. Penney Company 截至2018年2月3日的财年利润表</vt:lpstr>
      <vt:lpstr>J.C. Penney Company 截至2018年2月3日的财年利润表</vt:lpstr>
      <vt:lpstr>J.C. Penney Company 截至2018年2月3日的财年利润表</vt:lpstr>
      <vt:lpstr>PowerPoint 演示文稿</vt:lpstr>
      <vt:lpstr>PowerPoint 演示文稿</vt:lpstr>
      <vt:lpstr>PowerPoint 演示文稿</vt:lpstr>
      <vt:lpstr>举个例子</vt:lpstr>
      <vt:lpstr>Xiaomi Inc.</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股权投资中对上市公司 资产负债表与利润表的 基本分析方法</dc:title>
  <cp:lastModifiedBy>Rzm0990</cp:lastModifiedBy>
  <cp:revision>21</cp:revision>
  <dcterms:modified xsi:type="dcterms:W3CDTF">2021-04-07T02:22:23Z</dcterms:modified>
</cp:coreProperties>
</file>