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2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4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5.xml" ContentType="application/vnd.openxmlformats-officedocument.presentationml.notesSlide+xml"/>
  <Override PartName="/ppt/tags/tag181.xml" ContentType="application/vnd.openxmlformats-officedocument.presentationml.tags+xml"/>
  <Override PartName="/ppt/notesSlides/notesSlide6.xml" ContentType="application/vnd.openxmlformats-officedocument.presentationml.notesSlide+xml"/>
  <Override PartName="/ppt/tags/tag182.xml" ContentType="application/vnd.openxmlformats-officedocument.presentationml.tags+xml"/>
  <Override PartName="/ppt/notesSlides/notesSlide7.xml" ContentType="application/vnd.openxmlformats-officedocument.presentationml.notesSlide+xml"/>
  <Override PartName="/ppt/tags/tag183.xml" ContentType="application/vnd.openxmlformats-officedocument.presentationml.tags+xml"/>
  <Override PartName="/ppt/notesSlides/notesSlide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9.xml" ContentType="application/vnd.openxmlformats-officedocument.presentationml.notesSlide+xml"/>
  <Override PartName="/ppt/tags/tag190.xml" ContentType="application/vnd.openxmlformats-officedocument.presentationml.tags+xml"/>
  <Override PartName="/ppt/notesSlides/notesSlide10.xml" ContentType="application/vnd.openxmlformats-officedocument.presentationml.notesSlide+xml"/>
  <Override PartName="/ppt/tags/tag191.xml" ContentType="application/vnd.openxmlformats-officedocument.presentationml.tags+xml"/>
  <Override PartName="/ppt/notesSlides/notesSlide11.xml" ContentType="application/vnd.openxmlformats-officedocument.presentationml.notesSlide+xml"/>
  <Override PartName="/ppt/tags/tag192.xml" ContentType="application/vnd.openxmlformats-officedocument.presentationml.tags+xml"/>
  <Override PartName="/ppt/notesSlides/notesSlide1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3.xml" ContentType="application/vnd.openxmlformats-officedocument.presentationml.notesSlide+xml"/>
  <Override PartName="/ppt/tags/tag199.xml" ContentType="application/vnd.openxmlformats-officedocument.presentationml.tags+xml"/>
  <Override PartName="/ppt/notesSlides/notesSlide14.xml" ContentType="application/vnd.openxmlformats-officedocument.presentationml.notesSlide+xml"/>
  <Override PartName="/ppt/tags/tag200.xml" ContentType="application/vnd.openxmlformats-officedocument.presentationml.tags+xml"/>
  <Override PartName="/ppt/notesSlides/notesSlide15.xml" ContentType="application/vnd.openxmlformats-officedocument.presentationml.notesSlide+xml"/>
  <Override PartName="/ppt/tags/tag201.xml" ContentType="application/vnd.openxmlformats-officedocument.presentationml.tags+xml"/>
  <Override PartName="/ppt/notesSlides/notesSlide16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7.xml" ContentType="application/vnd.openxmlformats-officedocument.presentationml.notesSlide+xml"/>
  <Override PartName="/ppt/tags/tag208.xml" ContentType="application/vnd.openxmlformats-officedocument.presentationml.tags+xml"/>
  <Override PartName="/ppt/notesSlides/notesSlide18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9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20.xml" ContentType="application/vnd.openxmlformats-officedocument.presentationml.notesSlide+xml"/>
  <Override PartName="/ppt/tags/tag217.xml" ContentType="application/vnd.openxmlformats-officedocument.presentationml.tags+xml"/>
  <Override PartName="/ppt/notesSlides/notesSlide21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60" r:id="rId5"/>
    <p:sldId id="259" r:id="rId6"/>
    <p:sldId id="267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5" r:id="rId16"/>
    <p:sldId id="277" r:id="rId17"/>
    <p:sldId id="276" r:id="rId18"/>
    <p:sldId id="281" r:id="rId19"/>
    <p:sldId id="278" r:id="rId20"/>
    <p:sldId id="279" r:id="rId21"/>
    <p:sldId id="272" r:id="rId22"/>
    <p:sldId id="273" r:id="rId23"/>
    <p:sldId id="274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179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You can install the latest version or the specified version.</a:t>
            </a:r>
          </a:p>
        </p:txBody>
      </p:sp>
    </p:spTree>
    <p:extLst>
      <p:ext uri="{BB962C8B-B14F-4D97-AF65-F5344CB8AC3E}">
        <p14:creationId xmlns:p14="http://schemas.microsoft.com/office/powerpoint/2010/main" val="427634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26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86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19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You can install the latest version or the specified version.</a:t>
            </a:r>
          </a:p>
        </p:txBody>
      </p:sp>
    </p:spTree>
    <p:extLst>
      <p:ext uri="{BB962C8B-B14F-4D97-AF65-F5344CB8AC3E}">
        <p14:creationId xmlns:p14="http://schemas.microsoft.com/office/powerpoint/2010/main" val="292877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875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You can install the latest version or the specified version.</a:t>
            </a:r>
          </a:p>
        </p:txBody>
      </p:sp>
    </p:spTree>
    <p:extLst>
      <p:ext uri="{BB962C8B-B14F-4D97-AF65-F5344CB8AC3E}">
        <p14:creationId xmlns:p14="http://schemas.microsoft.com/office/powerpoint/2010/main" val="3070052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You can install the latest version or the specified version.</a:t>
            </a:r>
          </a:p>
        </p:txBody>
      </p:sp>
    </p:spTree>
    <p:extLst>
      <p:ext uri="{BB962C8B-B14F-4D97-AF65-F5344CB8AC3E}">
        <p14:creationId xmlns:p14="http://schemas.microsoft.com/office/powerpoint/2010/main" val="370920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本质上，webpack 是一个现代 JavaScript 应用程序的静态模块打包器(module bundler)。</a:t>
            </a:r>
          </a:p>
          <a:p>
            <a:r>
              <a:rPr lang="zh-CN" altLang="en-US"/>
              <a:t>当 webpack 处理应用程序时，它会递归地构建一个依赖关系图(dependency graph)，其中包含应用程序需要的每个模块，然后将所有这些模块打包成一个或多个 bundle</a:t>
            </a:r>
            <a:r>
              <a:rPr lang="en-US" altLang="zh-CN"/>
              <a:t>.</a:t>
            </a:r>
          </a:p>
          <a:p>
            <a:r>
              <a:rPr lang="en-US" altLang="zh-CN"/>
              <a:t>入口(entry)</a:t>
            </a:r>
          </a:p>
          <a:p>
            <a:r>
              <a:rPr lang="en-US" altLang="zh-CN"/>
              <a:t>输出(output)</a:t>
            </a:r>
          </a:p>
          <a:p>
            <a:r>
              <a:rPr lang="en-US" altLang="zh-CN"/>
              <a:t>loader</a:t>
            </a:r>
          </a:p>
          <a:p>
            <a:r>
              <a:rPr lang="en-US" altLang="zh-CN"/>
              <a:t>插件(plugins)</a:t>
            </a:r>
          </a:p>
          <a:p>
            <a:r>
              <a:rPr lang="en-US" altLang="zh-CN"/>
              <a:t>You can log in to the official website to learn more about webpack if you need.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You can install the latest version or the specified version.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You can install the latest version or the specified version.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First, we create</a:t>
            </a:r>
            <a:r>
              <a:rPr lang="en-US" altLang="zh-CN"/>
              <a:t> 1 index.</a:t>
            </a:r>
            <a:r>
              <a:rPr lang="en-US"/>
              <a:t>html and </a:t>
            </a:r>
            <a:r>
              <a:rPr lang="en-US" altLang="zh-CN"/>
              <a:t>2 </a:t>
            </a:r>
            <a:r>
              <a:rPr lang="zh-CN" altLang="en-US"/>
              <a:t>test</a:t>
            </a:r>
            <a:r>
              <a:rPr lang="en-US" altLang="zh-CN"/>
              <a:t> demo</a:t>
            </a:r>
            <a:r>
              <a:rPr lang="zh-CN" altLang="en-US"/>
              <a:t> files</a:t>
            </a:r>
            <a:r>
              <a:rPr lang="en-US" altLang="zh-CN"/>
              <a:t>, index.js and main.js</a:t>
            </a:r>
          </a:p>
          <a:p>
            <a:r>
              <a:rPr lang="en-US" altLang="zh-CN"/>
              <a:t>and the import script from dist folder.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.jpeg"/><Relationship Id="rId5" Type="http://schemas.openxmlformats.org/officeDocument/2006/relationships/tags" Target="../tags/tag1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png"/><Relationship Id="rId5" Type="http://schemas.openxmlformats.org/officeDocument/2006/relationships/tags" Target="../tags/tag2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9.xml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file:///C:\Users\1V994W2\PycharmProjects\PPT_Background_Generation/pic_temp/pic_half_top.png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3.xml"/><Relationship Id="rId10" Type="http://schemas.openxmlformats.org/officeDocument/2006/relationships/image" Target="../media/image2.png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1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51.xml"/><Relationship Id="rId10" Type="http://schemas.openxmlformats.org/officeDocument/2006/relationships/image" Target="../media/image3.png"/><Relationship Id="rId4" Type="http://schemas.openxmlformats.org/officeDocument/2006/relationships/tags" Target="../tags/tag50.xml"/><Relationship Id="rId9" Type="http://schemas.openxmlformats.org/officeDocument/2006/relationships/image" Target="file:///C:\Users\1V994W2\Documents\Tencent%20Files\574576071\FileRecv\&#25340;&#35013;&#32032;&#26448;\&#20845;&#21313;\\11\subject_holdright_128,92,92_0_staid_full_0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0.xml"/><Relationship Id="rId10" Type="http://schemas.openxmlformats.org/officeDocument/2006/relationships/image" Target="../media/image2.png"/><Relationship Id="rId4" Type="http://schemas.openxmlformats.org/officeDocument/2006/relationships/tags" Target="../tags/tag59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3.png"/><Relationship Id="rId5" Type="http://schemas.openxmlformats.org/officeDocument/2006/relationships/tags" Target="../tags/tag6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7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5.xml"/><Relationship Id="rId10" Type="http://schemas.openxmlformats.org/officeDocument/2006/relationships/image" Target="../media/image3.png"/><Relationship Id="rId4" Type="http://schemas.openxmlformats.org/officeDocument/2006/relationships/tags" Target="../tags/tag7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80.xml"/><Relationship Id="rId9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3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4.xml"/><Relationship Id="rId10" Type="http://schemas.openxmlformats.org/officeDocument/2006/relationships/image" Target="../media/image2.png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2.xml"/><Relationship Id="rId10" Type="http://schemas.openxmlformats.org/officeDocument/2006/relationships/image" Target="../media/image2.png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3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2.png"/><Relationship Id="rId5" Type="http://schemas.openxmlformats.org/officeDocument/2006/relationships/tags" Target="../tags/tag1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image" Target="../media/image3.png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2.png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2.png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image" Target="../media/image3.png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7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39.xml"/><Relationship Id="rId10" Type="http://schemas.openxmlformats.org/officeDocument/2006/relationships/image" Target="../media/image6.png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895130" y="2264820"/>
            <a:ext cx="6350000" cy="121729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7225195" y="3905025"/>
            <a:ext cx="1944370" cy="408940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r"/>
            <a:r>
              <a:rPr lang="zh-CN" altLang="en-US" dirty="0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2970694" y="3905025"/>
            <a:ext cx="1944370" cy="4089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indent="0">
              <a:buNone/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/>
            <a:r>
              <a:rPr lang="zh-CN" altLang="en-US" dirty="0"/>
              <a:t>编辑文本</a:t>
            </a:r>
          </a:p>
        </p:txBody>
      </p:sp>
      <p:cxnSp>
        <p:nvCxnSpPr>
          <p:cNvPr id="9" name="直接连接符 8"/>
          <p:cNvCxnSpPr/>
          <p:nvPr userDrawn="1">
            <p:custDataLst>
              <p:tags r:id="rId8"/>
            </p:custDataLst>
          </p:nvPr>
        </p:nvCxnSpPr>
        <p:spPr>
          <a:xfrm>
            <a:off x="2970378" y="3676425"/>
            <a:ext cx="6199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副标题 5"/>
          <p:cNvSpPr>
            <a:spLocks noGrp="1"/>
          </p:cNvSpPr>
          <p:nvPr>
            <p:ph type="subTitle" sz="quarter" idx="16" hasCustomPrompt="1"/>
            <p:custDataLst>
              <p:tags r:id="rId9"/>
            </p:custDataLst>
          </p:nvPr>
        </p:nvSpPr>
        <p:spPr>
          <a:xfrm>
            <a:off x="2895449" y="1613310"/>
            <a:ext cx="6350635" cy="44894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dist">
              <a:buNone/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28600" lvl="0" indent="-228600" algn="dist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2827655" y="4516244"/>
            <a:ext cx="6536690" cy="53420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2827655" y="3580972"/>
            <a:ext cx="6536690" cy="83566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kumimoji="0" lang="zh-CN" altLang="en-US" sz="44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2022/5/9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1736090" y="2301474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1736090" y="3579542"/>
            <a:ext cx="4359910" cy="468818"/>
          </a:xfrm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 flipV="1">
            <a:off x="1431925" y="2466574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320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425946"/>
            <a:ext cx="720090" cy="4320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5946"/>
            <a:ext cx="720090" cy="4320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885878"/>
            <a:ext cx="1620202" cy="97212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878"/>
            <a:ext cx="1620202" cy="972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86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19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204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8.xml"/><Relationship Id="rId6" Type="http://schemas.openxmlformats.org/officeDocument/2006/relationships/image" Target="../media/image22.png"/><Relationship Id="rId5" Type="http://schemas.openxmlformats.org/officeDocument/2006/relationships/hyperlink" Target="https://v4.webpack.js.org/concepts/loaders" TargetMode="External"/><Relationship Id="rId4" Type="http://schemas.openxmlformats.org/officeDocument/2006/relationships/hyperlink" Target="https://github.com/webpack/tapab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tags" Target="../tags/tag160.xml"/><Relationship Id="rId3" Type="http://schemas.openxmlformats.org/officeDocument/2006/relationships/tags" Target="../tags/tag145.xml"/><Relationship Id="rId21" Type="http://schemas.openxmlformats.org/officeDocument/2006/relationships/tags" Target="../tags/tag163.xml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tags" Target="../tags/tag159.xml"/><Relationship Id="rId2" Type="http://schemas.openxmlformats.org/officeDocument/2006/relationships/tags" Target="../tags/tag144.xml"/><Relationship Id="rId16" Type="http://schemas.openxmlformats.org/officeDocument/2006/relationships/tags" Target="../tags/tag158.xml"/><Relationship Id="rId20" Type="http://schemas.openxmlformats.org/officeDocument/2006/relationships/tags" Target="../tags/tag162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147.xml"/><Relationship Id="rId15" Type="http://schemas.openxmlformats.org/officeDocument/2006/relationships/tags" Target="../tags/tag157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152.xml"/><Relationship Id="rId19" Type="http://schemas.openxmlformats.org/officeDocument/2006/relationships/tags" Target="../tags/tag161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tags" Target="../tags/tag16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211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3.png"/><Relationship Id="rId5" Type="http://schemas.openxmlformats.org/officeDocument/2006/relationships/hyperlink" Target="mailto:webpack-dev-server@3.11.2" TargetMode="Externa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67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hyperlink" Target="https://www.webpackjs.com/" TargetMode="Externa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75.xml"/><Relationship Id="rId7" Type="http://schemas.openxmlformats.org/officeDocument/2006/relationships/slideLayout" Target="../slideLayouts/slideLayout1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Brief introduction and use of </a:t>
            </a:r>
            <a:r>
              <a:rPr lang="en-US" altLang="zh-CN"/>
              <a:t>Webpack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03</a:t>
            </a: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" y="1962150"/>
            <a:ext cx="8924925" cy="381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7870" y="1431925"/>
            <a:ext cx="298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Create webpack.config.js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664335"/>
            <a:ext cx="8248650" cy="200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4124325"/>
            <a:ext cx="10852150" cy="2552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9925" y="3756025"/>
            <a:ext cx="342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Package into a compressed file.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9925" y="1090930"/>
            <a:ext cx="989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2. Run package command:</a:t>
            </a:r>
            <a:r>
              <a:rPr lang="en-US" altLang="zh-CN"/>
              <a:t> npx webpack --config webpack.config.js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Webpack </a:t>
            </a:r>
            <a:r>
              <a:rPr>
                <a:sym typeface="+mn-ea"/>
              </a:rPr>
              <a:t>Entry</a:t>
            </a:r>
            <a:r>
              <a:rPr lang="en-US" altLang="zh-CN">
                <a:sym typeface="+mn-ea"/>
              </a:rPr>
              <a:t> and Output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2157095"/>
            <a:ext cx="5762625" cy="2981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9925" y="1510030"/>
            <a:ext cx="989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Check by browser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04</a:t>
            </a: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Webpack </a:t>
            </a:r>
            <a:r>
              <a:rPr lang="en-US" altLang="zh-CN" sz="4400" dirty="0">
                <a:sym typeface="+mn-ea"/>
              </a:rPr>
              <a:t>loader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65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 dirty="0">
                <a:sym typeface="Arial" panose="020B0604020202020204" pitchFamily="34" charset="0"/>
              </a:rPr>
              <a:t>Webpack </a:t>
            </a:r>
            <a:r>
              <a:rPr lang="en-US" altLang="zh-CN" sz="2400" dirty="0">
                <a:sym typeface="+mn-ea"/>
              </a:rPr>
              <a:t>loader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881" y="885198"/>
            <a:ext cx="10717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Loaders are transformations that are applied to the source code of a module. They allow you to pre-process files as you import or “load” them. Thus, loaders are kind of like “tasks” in other build tools and provide a powerful way to handle front-end build steps. Loaders can transform files from a different language (like TypeScript) to JavaScript or load inline images as data URLs. Loaders even allow you to do things like import CSS files directly from your JavaScript modules!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C4AE2-07D4-4797-834B-24AD5410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2" y="3538449"/>
            <a:ext cx="3676650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688668-9746-41C3-AF5C-1D9ACF87F10E}"/>
              </a:ext>
            </a:extLst>
          </p:cNvPr>
          <p:cNvSpPr txBox="1"/>
          <p:nvPr/>
        </p:nvSpPr>
        <p:spPr>
          <a:xfrm>
            <a:off x="669881" y="29502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1. Loader install: Loaders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98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Webpack </a:t>
            </a:r>
            <a:r>
              <a:rPr lang="en-US" altLang="zh-CN" sz="2400" dirty="0">
                <a:sym typeface="+mn-ea"/>
              </a:rPr>
              <a:t>loader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7870" y="1431925"/>
            <a:ext cx="104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And then instruct webpack to use the </a:t>
            </a:r>
            <a:r>
              <a:rPr lang="en-US" altLang="zh-CN" dirty="0" err="1"/>
              <a:t>css</a:t>
            </a:r>
            <a:r>
              <a:rPr lang="en-US" altLang="zh-CN" dirty="0"/>
              <a:t>-loader for every .</a:t>
            </a:r>
            <a:r>
              <a:rPr lang="en-US" altLang="zh-CN" dirty="0" err="1"/>
              <a:t>css</a:t>
            </a:r>
            <a:r>
              <a:rPr lang="en-US" altLang="zh-CN" dirty="0"/>
              <a:t> file and the </a:t>
            </a:r>
            <a:r>
              <a:rPr lang="en-US" altLang="zh-CN" dirty="0" err="1"/>
              <a:t>ts</a:t>
            </a:r>
            <a:r>
              <a:rPr lang="en-US" altLang="zh-CN" dirty="0"/>
              <a:t>-loader for all .</a:t>
            </a:r>
            <a:r>
              <a:rPr lang="en-US" altLang="zh-CN" dirty="0" err="1"/>
              <a:t>ts</a:t>
            </a:r>
            <a:r>
              <a:rPr lang="en-US" altLang="zh-CN" dirty="0"/>
              <a:t> files: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BE1BC-FADA-406D-8F9C-798E1512C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" y="1893404"/>
            <a:ext cx="6858957" cy="2114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B9FEC-78BB-490F-81EB-DD6B2F27F301}"/>
              </a:ext>
            </a:extLst>
          </p:cNvPr>
          <p:cNvSpPr txBox="1"/>
          <p:nvPr/>
        </p:nvSpPr>
        <p:spPr>
          <a:xfrm>
            <a:off x="737870" y="468741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more information, please refer to: https://v4.webpack.js.org/concepts/loaders/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97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Webpack </a:t>
            </a:r>
            <a:r>
              <a:rPr lang="en-US" altLang="zh-CN" sz="2400" dirty="0">
                <a:sym typeface="+mn-ea"/>
              </a:rPr>
              <a:t>loader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0946B-3FC8-4EBA-BDC5-5C118EDD0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2" y="1053605"/>
            <a:ext cx="8554019" cy="2757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915C2-EFA5-4BC4-B3EC-3959738BB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82" y="4198515"/>
            <a:ext cx="9277350" cy="1866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601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05</a:t>
            </a: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Webpack </a:t>
            </a:r>
            <a:r>
              <a:rPr lang="en-US" altLang="zh-CN" sz="4400" dirty="0">
                <a:sym typeface="+mn-ea"/>
              </a:rPr>
              <a:t>Plugins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97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spc="250" dirty="0">
                <a:sym typeface="Arial" panose="020B0604020202020204" pitchFamily="34" charset="0"/>
              </a:rPr>
              <a:t>Webpack </a:t>
            </a:r>
            <a:r>
              <a:rPr lang="en-US" altLang="en-US" sz="2200" spc="250" dirty="0"/>
              <a:t>Plugins</a:t>
            </a:r>
            <a:endParaRPr lang="zh-CN" altLang="en-US" sz="2200" spc="250" dirty="0"/>
          </a:p>
        </p:txBody>
      </p:sp>
      <p:sp>
        <p:nvSpPr>
          <p:cNvPr id="7" name="文本框 6"/>
          <p:cNvSpPr txBox="1"/>
          <p:nvPr/>
        </p:nvSpPr>
        <p:spPr>
          <a:xfrm>
            <a:off x="669881" y="885198"/>
            <a:ext cx="1071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B3A42"/>
                </a:solidFill>
                <a:effectLst/>
                <a:latin typeface="inherit"/>
              </a:rPr>
              <a:t>Plugins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are the </a:t>
            </a:r>
            <a:r>
              <a:rPr lang="en-US" b="0" i="0" u="none" strike="noStrike" dirty="0">
                <a:solidFill>
                  <a:srgbClr val="1A6BAC"/>
                </a:solidFill>
                <a:effectLst/>
                <a:latin typeface="Source Sans Pro" panose="020B0503030403020204" pitchFamily="34" charset="0"/>
                <a:hlinkClick r:id="rId4"/>
              </a:rPr>
              <a:t>backbone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of webpack. webpack itself is built on the </a:t>
            </a:r>
            <a:r>
              <a:rPr lang="en-US" b="1" i="0" dirty="0">
                <a:solidFill>
                  <a:srgbClr val="2B3A42"/>
                </a:solidFill>
                <a:effectLst/>
                <a:latin typeface="inherit"/>
              </a:rPr>
              <a:t>same plugin system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that you use in your webpack configuration!</a:t>
            </a:r>
          </a:p>
          <a:p>
            <a:pPr algn="l" fontAlgn="base"/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They also serve the purpose of doing </a:t>
            </a:r>
            <a:r>
              <a:rPr lang="en-US" b="1" i="0" dirty="0">
                <a:solidFill>
                  <a:srgbClr val="2B3A42"/>
                </a:solidFill>
                <a:effectLst/>
                <a:latin typeface="inherit"/>
              </a:rPr>
              <a:t>anything else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that a </a:t>
            </a:r>
            <a:r>
              <a:rPr lang="en-US" b="0" i="0" u="none" strike="noStrike" dirty="0">
                <a:solidFill>
                  <a:srgbClr val="1A6BAC"/>
                </a:solidFill>
                <a:effectLst/>
                <a:latin typeface="Source Sans Pro" panose="020B0503030403020204" pitchFamily="34" charset="0"/>
                <a:hlinkClick r:id="rId5"/>
              </a:rPr>
              <a:t>loader</a:t>
            </a:r>
            <a:r>
              <a:rPr lang="en-US" b="0" i="0" dirty="0">
                <a:solidFill>
                  <a:srgbClr val="2B3A42"/>
                </a:solidFill>
                <a:effectLst/>
                <a:latin typeface="Source Sans Pro" panose="020B0503030403020204" pitchFamily="34" charset="0"/>
              </a:rPr>
              <a:t> cannot 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A3F41-2F93-44E4-A758-AA7F1F0C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81" y="2019375"/>
            <a:ext cx="5715798" cy="39534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79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2"/>
            </p:custDataLst>
          </p:nvPr>
        </p:nvSpPr>
        <p:spPr>
          <a:xfrm>
            <a:off x="5238750" y="3431570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5227955" y="2749800"/>
            <a:ext cx="581847" cy="58184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995151" y="2670478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Webpack </a:t>
            </a:r>
            <a:r>
              <a:rPr lang="zh-CN" altLang="en-US" sz="2400" dirty="0">
                <a:sym typeface="+mn-ea"/>
              </a:rPr>
              <a:t>Entry</a:t>
            </a:r>
            <a:r>
              <a:rPr lang="en-US" altLang="zh-CN" sz="2400" dirty="0">
                <a:sym typeface="+mn-ea"/>
              </a:rPr>
              <a:t> and Output</a:t>
            </a:r>
            <a:endParaRPr lang="en-US" altLang="zh-CN" sz="2400" b="1" spc="25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5227955" y="2088445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5995035" y="2016125"/>
            <a:ext cx="4773930" cy="72707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sym typeface="Arial" panose="020B0604020202020204" pitchFamily="34" charset="0"/>
              </a:rPr>
              <a:t>Webpack install and package</a:t>
            </a:r>
            <a:endParaRPr lang="zh-CN" altLang="en-US" sz="2400" dirty="0"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5227955" y="1427577"/>
            <a:ext cx="581847" cy="58184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995265" y="1353756"/>
            <a:ext cx="4861330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r>
              <a:rPr lang="en-US" altLang="zh-CN" sz="2400" dirty="0">
                <a:sym typeface="Arial" panose="020B0604020202020204" pitchFamily="34" charset="0"/>
              </a:rPr>
              <a:t>What is Webpack</a:t>
            </a: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5339568" y="2848898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339568" y="2167858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5328773" y="1506990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5350363" y="353003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5227955" y="460375"/>
            <a:ext cx="4037330" cy="768350"/>
          </a:xfrm>
          <a:prstGeom prst="rect">
            <a:avLst/>
          </a:prstGeom>
          <a:noFill/>
        </p:spPr>
        <p:txBody>
          <a:bodyPr wrap="square" lIns="90000" tIns="46800" bIns="0" rtlCol="0" anchor="b" anchorCtr="0">
            <a:normAutofit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4500" b="0" dirty="0">
                <a:ea typeface="汉仪旗黑-85S" panose="00020600040101010101" pitchFamily="18" charset="-122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5328773" y="353003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5984356" y="3987249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Webpack Plugins</a:t>
            </a:r>
            <a:endParaRPr lang="en-US" altLang="zh-CN" sz="2400" dirty="0"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339568" y="418535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0" name="菱形 19"/>
          <p:cNvSpPr/>
          <p:nvPr>
            <p:custDataLst>
              <p:tags r:id="rId17"/>
            </p:custDataLst>
          </p:nvPr>
        </p:nvSpPr>
        <p:spPr>
          <a:xfrm>
            <a:off x="5238750" y="4072285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8"/>
            </p:custDataLst>
          </p:nvPr>
        </p:nvSpPr>
        <p:spPr>
          <a:xfrm>
            <a:off x="5350363" y="4151063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5984356" y="3332564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Webpack Loader</a:t>
            </a:r>
            <a:endParaRPr lang="en-US" altLang="zh-CN" sz="2400" dirty="0">
              <a:sym typeface="Arial" panose="020B0604020202020204" pitchFamily="34" charset="0"/>
            </a:endParaRPr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35E4601A-DC63-47D1-B081-CE50AFAA16FA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984356" y="4694065"/>
            <a:ext cx="4250391" cy="727308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Webpack Server</a:t>
            </a:r>
          </a:p>
        </p:txBody>
      </p:sp>
      <p:sp>
        <p:nvSpPr>
          <p:cNvPr id="27" name="菱形 19">
            <a:extLst>
              <a:ext uri="{FF2B5EF4-FFF2-40B4-BE49-F238E27FC236}">
                <a16:creationId xmlns:a16="http://schemas.microsoft.com/office/drawing/2014/main" id="{AFFF2629-25A4-4E2E-BB53-3BBEEB4704D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238750" y="4779101"/>
            <a:ext cx="581847" cy="58184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1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矩形 20">
            <a:extLst>
              <a:ext uri="{FF2B5EF4-FFF2-40B4-BE49-F238E27FC236}">
                <a16:creationId xmlns:a16="http://schemas.microsoft.com/office/drawing/2014/main" id="{6B6612D4-5C8B-43EA-A14C-3E622006072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350363" y="4857879"/>
            <a:ext cx="358392" cy="4230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06</a:t>
            </a: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 b="1" spc="250" dirty="0">
                <a:ea typeface="微软雅黑" panose="020B0503020204020204" charset="-122"/>
                <a:sym typeface="Arial" panose="020B0604020202020204" pitchFamily="34" charset="0"/>
              </a:rPr>
              <a:t>Webpack server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74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 dirty="0">
                <a:sym typeface="Arial" panose="020B0604020202020204" pitchFamily="34" charset="0"/>
              </a:rPr>
              <a:t>Webpack server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4545" y="1209675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Install server:</a:t>
            </a:r>
            <a:endParaRPr lang="zh-CN" altLang="en-US" dirty="0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7630023"/>
              </p:ext>
            </p:extLst>
          </p:nvPr>
        </p:nvGraphicFramePr>
        <p:xfrm>
          <a:off x="804545" y="1549400"/>
          <a:ext cx="8533765" cy="9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29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cs typeface="+mn-lt"/>
                          <a:sym typeface="+mn-ea"/>
                        </a:rPr>
                        <a:t>npm</a:t>
                      </a:r>
                      <a:r>
                        <a:rPr lang="en-US" altLang="zh-CN" sz="1800" dirty="0">
                          <a:cs typeface="+mn-lt"/>
                          <a:sym typeface="+mn-ea"/>
                        </a:rPr>
                        <a:t> </a:t>
                      </a:r>
                      <a:r>
                        <a:rPr lang="en-US" altLang="zh-CN" sz="1800" dirty="0" err="1">
                          <a:cs typeface="+mn-lt"/>
                          <a:sym typeface="+mn-ea"/>
                        </a:rPr>
                        <a:t>i</a:t>
                      </a:r>
                      <a:r>
                        <a:rPr lang="en-US" altLang="zh-CN" sz="1800" dirty="0">
                          <a:cs typeface="+mn-lt"/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cs typeface="+mn-lt"/>
                          <a:sym typeface="+mn-ea"/>
                          <a:hlinkClick r:id="rId5"/>
                        </a:rPr>
                        <a:t>webpack-dev-server@3.11.2</a:t>
                      </a:r>
                      <a:endParaRPr lang="en-US" altLang="zh-CN" sz="1800" dirty="0">
                        <a:cs typeface="+mn-lt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cs typeface="+mn-lt"/>
                          <a:sym typeface="+mn-ea"/>
                        </a:rPr>
                        <a:t>npm</a:t>
                      </a:r>
                      <a:r>
                        <a:rPr lang="en-US" altLang="zh-CN" sz="1800" dirty="0">
                          <a:cs typeface="+mn-lt"/>
                          <a:sym typeface="+mn-ea"/>
                        </a:rPr>
                        <a:t> </a:t>
                      </a:r>
                      <a:r>
                        <a:rPr lang="en-US" altLang="zh-CN" sz="1800" dirty="0" err="1">
                          <a:cs typeface="+mn-lt"/>
                          <a:sym typeface="+mn-ea"/>
                        </a:rPr>
                        <a:t>i</a:t>
                      </a:r>
                      <a:r>
                        <a:rPr lang="en-US" altLang="zh-CN" sz="1800" dirty="0">
                          <a:cs typeface="+mn-lt"/>
                          <a:sym typeface="+mn-ea"/>
                        </a:rPr>
                        <a:t> webpack-dev-server@&lt;version&gt;</a:t>
                      </a:r>
                      <a:endParaRPr lang="zh-CN" altLang="en-US" dirty="0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7793AD-8D71-4366-BF90-6EC70BFB6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45" y="2492375"/>
            <a:ext cx="4448175" cy="4133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58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 dirty="0">
                <a:sym typeface="Arial" panose="020B0604020202020204" pitchFamily="34" charset="0"/>
              </a:rPr>
              <a:t>Webpack server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9F34F-1034-46BC-B9DA-2EE65FE0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3" y="1038225"/>
            <a:ext cx="6217812" cy="397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DF3D9-68FE-4BC2-A2A3-FA21707BE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384" y="1038225"/>
            <a:ext cx="4854516" cy="3634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115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>
          <a:xfrm>
            <a:off x="1736090" y="2301240"/>
            <a:ext cx="7302500" cy="11722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End and 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01</a:t>
            </a: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>
          <a:xfrm>
            <a:off x="2827655" y="3580972"/>
            <a:ext cx="6536690" cy="835660"/>
          </a:xfrm>
        </p:spPr>
        <p:txBody>
          <a:bodyPr>
            <a:normAutofit fontScale="90000"/>
          </a:bodyPr>
          <a:lstStyle/>
          <a:p>
            <a:r>
              <a:rPr lang="en-US" altLang="zh-CN" b="1" spc="250">
                <a:ea typeface="微软雅黑" panose="020B0503020204020204" charset="-122"/>
                <a:sym typeface="Arial" panose="020B0604020202020204" pitchFamily="34" charset="0"/>
              </a:rPr>
              <a:t>Webpack introduction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>
                <a:sym typeface="Arial" panose="020B0604020202020204" pitchFamily="34" charset="0"/>
              </a:rPr>
              <a:t>Webpack introduction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79745" y="2975610"/>
            <a:ext cx="5942330" cy="3435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4545" y="1209675"/>
            <a:ext cx="107175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Webpack is similar to Maven's position in the Java language. At present, Vue / </a:t>
            </a:r>
            <a:r>
              <a:rPr lang="en-US" altLang="zh-CN"/>
              <a:t>R</a:t>
            </a:r>
            <a:r>
              <a:rPr lang="zh-CN" altLang="en-US"/>
              <a:t>eact scaffolds are built </a:t>
            </a:r>
            <a:r>
              <a:rPr lang="en-US" altLang="zh-CN"/>
              <a:t>by W</a:t>
            </a:r>
            <a:r>
              <a:rPr lang="zh-CN" altLang="en-US"/>
              <a:t>ebpack.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In essence, webpack is a static module bundler for modern JavaScript applications. When webpack processes an application, it recursively builds a dependency graph that contains each module required by the application, and then packages all these modules into one or more bundles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Four core concepts:</a:t>
            </a: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Entry</a:t>
            </a: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Output</a:t>
            </a: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loader</a:t>
            </a:r>
          </a:p>
          <a:p>
            <a:pPr marL="285750" lvl="0" indent="-285750" algn="l">
              <a:buFont typeface="Wingdings" panose="05000000000000000000" charset="0"/>
              <a:buChar char="l"/>
            </a:pPr>
            <a:r>
              <a:rPr lang="zh-CN" altLang="en-US"/>
              <a:t>Plugins</a:t>
            </a:r>
          </a:p>
          <a:p>
            <a:pPr marL="285750" indent="-285750" algn="l"/>
            <a:endParaRPr lang="zh-CN" altLang="en-US"/>
          </a:p>
          <a:p>
            <a:pPr algn="l"/>
            <a:r>
              <a:rPr lang="zh-CN" altLang="en-US"/>
              <a:t>Official website</a:t>
            </a:r>
            <a:r>
              <a:rPr lang="en-US" altLang="zh-CN"/>
              <a:t>: </a:t>
            </a:r>
            <a:r>
              <a:rPr lang="zh-CN" altLang="en-US">
                <a:hlinkClick r:id="rId6" action="ppaction://hlinkfile"/>
              </a:rPr>
              <a:t>https://www.webpackjs.com/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 txBox="1"/>
          <p:nvPr>
            <p:custDataLst>
              <p:tags r:id="rId2"/>
            </p:custDataLst>
          </p:nvPr>
        </p:nvSpPr>
        <p:spPr>
          <a:xfrm>
            <a:off x="4415619" y="2037200"/>
            <a:ext cx="3220720" cy="91630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8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PART 02</a:t>
            </a: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>
            <a:off x="4952194" y="166572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4"/>
            </p:custDataLst>
          </p:nvPr>
        </p:nvSpPr>
        <p:spPr>
          <a:xfrm rot="10800000">
            <a:off x="4952194" y="2953505"/>
            <a:ext cx="2146935" cy="379730"/>
          </a:xfrm>
          <a:custGeom>
            <a:avLst/>
            <a:gdLst>
              <a:gd name="connisteX0" fmla="*/ 0 w 2146935"/>
              <a:gd name="connsiteY0" fmla="*/ 734060 h 744855"/>
              <a:gd name="connisteX1" fmla="*/ 0 w 2146935"/>
              <a:gd name="connsiteY1" fmla="*/ 0 h 744855"/>
              <a:gd name="connisteX2" fmla="*/ 2146935 w 2146935"/>
              <a:gd name="connsiteY2" fmla="*/ 0 h 744855"/>
              <a:gd name="connisteX3" fmla="*/ 2146935 w 2146935"/>
              <a:gd name="connsiteY3" fmla="*/ 744855 h 744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146935" h="744855">
                <a:moveTo>
                  <a:pt x="0" y="734060"/>
                </a:moveTo>
                <a:lnTo>
                  <a:pt x="0" y="0"/>
                </a:lnTo>
                <a:lnTo>
                  <a:pt x="2146935" y="0"/>
                </a:lnTo>
                <a:lnTo>
                  <a:pt x="2146935" y="744855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5771344" y="3030340"/>
            <a:ext cx="5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6"/>
            </p:custDataLst>
          </p:nvPr>
        </p:nvSpPr>
        <p:spPr>
          <a:xfrm>
            <a:off x="2827655" y="3580765"/>
            <a:ext cx="6536690" cy="1625600"/>
          </a:xfrm>
        </p:spPr>
        <p:txBody>
          <a:bodyPr>
            <a:normAutofit/>
          </a:bodyPr>
          <a:lstStyle/>
          <a:p>
            <a:r>
              <a:rPr lang="en-US" altLang="zh-CN" b="1" spc="250">
                <a:ea typeface="微软雅黑" panose="020B0503020204020204" charset="-122"/>
                <a:sym typeface="Arial" panose="020B0604020202020204" pitchFamily="34" charset="0"/>
              </a:rPr>
              <a:t>Webpack install and package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>
                <a:sym typeface="Arial" panose="020B0604020202020204" pitchFamily="34" charset="0"/>
              </a:rPr>
              <a:t>Webpack install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4545" y="1209675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Local install: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04545" y="1577975"/>
          <a:ext cx="85337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--save-dev webpck</a:t>
                      </a:r>
                      <a:endParaRPr lang="en-US" sz="1800">
                        <a:cs typeface="+mn-lt"/>
                      </a:endParaRPr>
                    </a:p>
                    <a:p>
                      <a:pPr algn="l"/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--save-dev webpck@&lt;version&gt;</a:t>
                      </a:r>
                      <a:endParaRPr lang="zh-CN" altLang="en-US" sz="180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4545" y="2774950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Global install:</a:t>
            </a:r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804545" y="3257550"/>
          <a:ext cx="853376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-global webpck</a:t>
                      </a:r>
                      <a:endParaRPr lang="en-US" sz="1800">
                        <a:cs typeface="+mn-lt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04545" y="4464050"/>
            <a:ext cx="10717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Webpack CLI install: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804545" y="4946650"/>
          <a:ext cx="8533765" cy="56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cs typeface="+mn-lt"/>
                          <a:sym typeface="+mn-ea"/>
                        </a:rPr>
                        <a:t>npm install --save-dev webpack-cli@3.3.12</a:t>
                      </a:r>
                      <a:endParaRPr lang="zh-CN" altLang="en-US">
                        <a:cs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>
                <a:sym typeface="Arial" panose="020B0604020202020204" pitchFamily="34" charset="0"/>
              </a:rPr>
              <a:t>Webpack install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885190"/>
            <a:ext cx="10534650" cy="134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2228215"/>
            <a:ext cx="10534015" cy="4467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5" y="4010025"/>
            <a:ext cx="7543800" cy="245745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84505" y="306705"/>
            <a:ext cx="11289665" cy="559435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spc="250">
                <a:sym typeface="Arial" panose="020B0604020202020204" pitchFamily="34" charset="0"/>
              </a:rPr>
              <a:t>Webpack package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5" y="866140"/>
            <a:ext cx="8705850" cy="29527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38600" y="2809875"/>
            <a:ext cx="2952750" cy="2476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250">
                <a:sym typeface="Arial" panose="020B0604020202020204" pitchFamily="34" charset="0"/>
              </a:rPr>
              <a:t>Webpack package</a:t>
            </a:r>
            <a:br>
              <a:rPr lang="en-US" altLang="zh-CN" spc="250">
                <a:sym typeface="Arial" panose="020B0604020202020204" pitchFamily="34" charset="0"/>
              </a:rPr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1162050"/>
            <a:ext cx="989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package command:</a:t>
            </a:r>
            <a:r>
              <a:rPr lang="en-US" altLang="zh-CN"/>
              <a:t> npx webpack src/index.js  -0 dist/index.js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807210"/>
            <a:ext cx="7179945" cy="3666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3_2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2_2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1_2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28"/>
  <p:tag name="KSO_WM_UNIT_ID" val="custom20204328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328"/>
  <p:tag name="KSO_WM_UNIT_ID" val="custom20204328_4*l_h_i*1_4_2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486,&quot;width&quot;:14679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44"/>
  <p:tag name="TABLE_ENDDRAG_RECT" val="63*411*671*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28"/>
  <p:tag name="KSO_WM_SLIDE_ID" val="custom20204328_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"/>
  <p:tag name="KSO_WM_UNIT_TYPE" val="e"/>
  <p:tag name="KSO_WM_UNIT_INDEX" val="1"/>
  <p:tag name="KSO_WM_UNIT_PRESET_TEXT" val="PART 01"/>
  <p:tag name="KSO_WM_TEMPLATE_CATEGORY" val="custom"/>
  <p:tag name="KSO_WM_TEMPLATE_INDEX" val="20204328"/>
  <p:tag name="KSO_WM_UNIT_ID" val="custom20204328_7*e*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4328"/>
  <p:tag name="KSO_WM_UNIT_ID" val="custom20204328_7*i*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2"/>
  <p:tag name="KSO_WM_TEMPLATE_CATEGORY" val="custom"/>
  <p:tag name="KSO_WM_TEMPLATE_INDEX" val="20204328"/>
  <p:tag name="KSO_WM_UNIT_ID" val="custom20204328_7*i*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3"/>
  <p:tag name="KSO_WM_TEMPLATE_CATEGORY" val="custom"/>
  <p:tag name="KSO_WM_TEMPLATE_INDEX" val="20204328"/>
  <p:tag name="KSO_WM_UNIT_ID" val="custom20204328_7*i*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328"/>
  <p:tag name="KSO_WM_UNIT_ID" val="custom20204328_7*a*1"/>
  <p:tag name="KSO_WM_UNIT_ISNUMDGMTITLE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44"/>
  <p:tag name="TABLE_ENDDRAG_RECT" val="63*411*671*4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32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28"/>
  <p:tag name="KSO_WM_SLIDE_ID" val="custom20204328_4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4328"/>
  <p:tag name="KSO_WM_UNIT_ID" val="custom20204328_41*a*1"/>
  <p:tag name="KSO_WM_UNIT_ISNUMDGMTITL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328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21、24、25、26、27、28、31、35、38、4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71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D3A991"/>
      </a:accent1>
      <a:accent2>
        <a:srgbClr val="C5B09B"/>
      </a:accent2>
      <a:accent3>
        <a:srgbClr val="B0B19D"/>
      </a:accent3>
      <a:accent4>
        <a:srgbClr val="A5BBAC"/>
      </a:accent4>
      <a:accent5>
        <a:srgbClr val="88BEAF"/>
      </a:accent5>
      <a:accent6>
        <a:srgbClr val="9AD6CD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1128</Words>
  <Application>Microsoft Office PowerPoint</Application>
  <PresentationFormat>Widescreen</PresentationFormat>
  <Paragraphs>91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inherit</vt:lpstr>
      <vt:lpstr>微软雅黑</vt:lpstr>
      <vt:lpstr>Arial</vt:lpstr>
      <vt:lpstr>Calibri</vt:lpstr>
      <vt:lpstr>Source Sans Pro</vt:lpstr>
      <vt:lpstr>Wingdings</vt:lpstr>
      <vt:lpstr>Office 主题</vt:lpstr>
      <vt:lpstr>1_Office 主题​​</vt:lpstr>
      <vt:lpstr>Brief introduction and use of Webpack</vt:lpstr>
      <vt:lpstr>PowerPoint Presentation</vt:lpstr>
      <vt:lpstr>Webpack introduction</vt:lpstr>
      <vt:lpstr>Webpack introduction</vt:lpstr>
      <vt:lpstr>Webpack install and package</vt:lpstr>
      <vt:lpstr>Webpack install</vt:lpstr>
      <vt:lpstr>Webpack install</vt:lpstr>
      <vt:lpstr>Webpack package</vt:lpstr>
      <vt:lpstr>Webpack package </vt:lpstr>
      <vt:lpstr>Webpack Entry and Output</vt:lpstr>
      <vt:lpstr>Webpack Entry and Output</vt:lpstr>
      <vt:lpstr>Webpack Entry and Output</vt:lpstr>
      <vt:lpstr>Webpack Entry and Output</vt:lpstr>
      <vt:lpstr>Webpack loader</vt:lpstr>
      <vt:lpstr>Webpack loader</vt:lpstr>
      <vt:lpstr>Webpack loader</vt:lpstr>
      <vt:lpstr>Webpack loader</vt:lpstr>
      <vt:lpstr>Webpack Plugins</vt:lpstr>
      <vt:lpstr>Webpack Plugins</vt:lpstr>
      <vt:lpstr>Webpack server</vt:lpstr>
      <vt:lpstr>Webpack server</vt:lpstr>
      <vt:lpstr>Webpack server</vt:lpstr>
      <vt:lpstr>End and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and use of Webpack</dc:title>
  <dc:creator/>
  <cp:lastModifiedBy>Kevin Yi</cp:lastModifiedBy>
  <cp:revision>65</cp:revision>
  <dcterms:created xsi:type="dcterms:W3CDTF">2022-05-08T22:16:48Z</dcterms:created>
  <dcterms:modified xsi:type="dcterms:W3CDTF">2022-05-09T01:17:42Z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0AF66221BEC84793B1BEC799AAFFA1B9</vt:lpwstr>
  </property>
  <property fmtid="{D5CDD505-2E9C-101B-9397-08002B2CF9AE}" pid="3" name="KSOProductBuildVer">
    <vt:lpwstr>2052-11.1.0.11405</vt:lpwstr>
  </property>
</Properties>
</file>