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520C28-FC3C-446A-A1CE-0AD9E050BE49}">
  <a:tblStyle styleId="{91520C28-FC3C-446A-A1CE-0AD9E050B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04d73e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04d73e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ad55526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ad55526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c87cf6c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c87cf6c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e64f5cdf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e64f5cdf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adad4c12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adad4c12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e64f5cdf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e64f5cdf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e64f5cdf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e64f5cdf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3a54536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3a5453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得知和南山較主動互動之客戶再購率較高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428211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428211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bdde28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bdde28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93d3c12c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93d3c12c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93d3c12c5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93d3c12c5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faa5d9e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faa5d9e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177e13d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177e13d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177e13da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177e13da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f9b760c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f9b760c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cf96f74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cf96f74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fa38df1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fa38df1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cef2e58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cef2e58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177e13d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177e13d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faa5d9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faa5d9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a31e5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a31e5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177e13d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177e13d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177e13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177e13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3f13c2cd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3f13c2cd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ca4c5a8b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ca4c5a8b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3a31e50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3a31e50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ca4c5a8b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ca4c5a8b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93d3c12c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93d3c12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93d3c12c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93d3c12c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3d3c12c5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93d3c12c5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排名前5的特徵中，前2名的特徵都是需要補植的欄位，所以我們就用排名第3-5名的特徵去分組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補值後模型的score從</a:t>
            </a: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</a:rPr>
              <a:t>0.8632上升到0.8636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93d3c12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93d3c12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93d3c12c5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93d3c12c5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2020年的滿期金、還本金和繳費期滿這些預期金流的資料可以在統計日</a:t>
            </a:r>
            <a:r>
              <a:rPr lang="zh-TW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得知，而且這些變數和再購機率關係也很高，所以也列入</a:t>
            </a:r>
            <a:r>
              <a:rPr lang="zh-TW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X變數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Relationship Id="rId5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南山人壽專題-運用機器學習於客戶接觸點資訊以優化精準行銷</a:t>
            </a:r>
            <a:endParaRPr sz="4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874900"/>
            <a:ext cx="8183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指導業師: 賴昌作 協理   指導老師: 石百達 教授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第四組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陳永進  鄭晴文  孟家瑜  林羿帆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機器學習模型X值處理(2)-feature importance</a:t>
            </a:r>
            <a:endParaRPr sz="2700"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5664675" y="1152475"/>
            <a:ext cx="31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使用RandomForestClassifier().feature_importances_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如果某個特徵的</a:t>
            </a:r>
            <a:r>
              <a:rPr lang="zh-TW">
                <a:solidFill>
                  <a:schemeClr val="dk2"/>
                </a:solidFill>
              </a:rPr>
              <a:t>feature importance太低，可優先剔除該特徵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剔除feature importance = 0.000, 0.001的特徵共46個，剩下49個特徵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5" y="1152475"/>
            <a:ext cx="2741625" cy="31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675" y="1152475"/>
            <a:ext cx="1845101" cy="33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機器學習模型X值處理(3)-feature tools</a:t>
            </a:r>
            <a:endParaRPr sz="2700"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2688475"/>
            <a:ext cx="8520600" cy="20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輪廓檔利用特徵工程  產出更多相關的feature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將cashflow &amp; journey 資料合併，刪除再購欄位，再匯入整理好的再購與否資料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搭配feacturetools 去自動生成新特徵，也有搭配人工方式去找出其他特徵。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feature tools共生成674個新特徵。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利用catboost驗證生成特徵的效果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之後再用feacture selection 挑出較好的特徵去建模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25" y="1068425"/>
            <a:ext cx="8599674" cy="14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CatBoost驗證生成特徵的效果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407450" y="607925"/>
            <a:ext cx="472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機器學習模型X值處理(4)-feature tools結果驗證</a:t>
            </a:r>
            <a:endParaRPr sz="2700"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50" y="3566175"/>
            <a:ext cx="5250600" cy="10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50" y="1584923"/>
            <a:ext cx="7149124" cy="13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8537325" y="2810925"/>
            <a:ext cx="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951" y="2507650"/>
            <a:ext cx="3174250" cy="206122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2888450" y="2969338"/>
            <a:ext cx="28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zh-TW" sz="2700"/>
              <a:t>特徵選取</a:t>
            </a:r>
            <a:endParaRPr/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985975" y="2333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Filter Method</a:t>
            </a:r>
            <a:endParaRPr/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5064500" y="2333850"/>
            <a:ext cx="3576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Wrapper Method</a:t>
            </a:r>
            <a:endParaRPr/>
          </a:p>
        </p:txBody>
      </p:sp>
      <p:cxnSp>
        <p:nvCxnSpPr>
          <p:cNvPr id="201" name="Google Shape;201;p25"/>
          <p:cNvCxnSpPr/>
          <p:nvPr/>
        </p:nvCxnSpPr>
        <p:spPr>
          <a:xfrm flipH="1">
            <a:off x="2968200" y="1830425"/>
            <a:ext cx="1603800" cy="50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5"/>
          <p:cNvCxnSpPr/>
          <p:nvPr/>
        </p:nvCxnSpPr>
        <p:spPr>
          <a:xfrm>
            <a:off x="4572000" y="1830425"/>
            <a:ext cx="1693200" cy="44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5"/>
          <p:cNvSpPr txBox="1"/>
          <p:nvPr/>
        </p:nvSpPr>
        <p:spPr>
          <a:xfrm>
            <a:off x="804700" y="3375125"/>
            <a:ext cx="257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Source Sans Pro"/>
                <a:ea typeface="Source Sans Pro"/>
                <a:cs typeface="Source Sans Pro"/>
                <a:sym typeface="Source Sans Pro"/>
              </a:rPr>
              <a:t>Chi Square Test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5007550" y="3375125"/>
            <a:ext cx="299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Source Sans Pro"/>
                <a:ea typeface="Source Sans Pro"/>
                <a:cs typeface="Source Sans Pro"/>
                <a:sym typeface="Source Sans Pro"/>
              </a:rPr>
              <a:t>Sequential Feature Selection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Source Sans Pro"/>
                <a:ea typeface="Source Sans Pro"/>
                <a:cs typeface="Source Sans Pro"/>
                <a:sym typeface="Source Sans Pro"/>
              </a:rPr>
              <a:t>(forward)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2084650" y="2900225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6598825" y="2957250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12349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Feature Selection</a:t>
            </a:r>
            <a:endParaRPr/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00"/>
              <a:t>特徵選取-Chi square test</a:t>
            </a:r>
            <a:endParaRPr sz="2700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11700" y="1152475"/>
            <a:ext cx="85206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sklearn    -SelectKBest-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採卡方檢驗，透過計算特徵統計值來選出重要且相關的特徵給機器學習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圖為49取35  因此方法並非最佳選取結果  後來採用sequential forward selection方法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50" y="2465800"/>
            <a:ext cx="8839200" cy="1402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1700" y="3868550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特徵工程使用此方法以674 取25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特徵選取-</a:t>
            </a:r>
            <a:r>
              <a:rPr lang="zh-TW"/>
              <a:t>Sequential Forward Selection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13" y="1353604"/>
            <a:ext cx="4118774" cy="26558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7"/>
          <p:cNvCxnSpPr/>
          <p:nvPr/>
        </p:nvCxnSpPr>
        <p:spPr>
          <a:xfrm>
            <a:off x="5281538" y="1662400"/>
            <a:ext cx="11400" cy="200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7"/>
          <p:cNvSpPr/>
          <p:nvPr/>
        </p:nvSpPr>
        <p:spPr>
          <a:xfrm>
            <a:off x="5219288" y="3703525"/>
            <a:ext cx="135900" cy="13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3388388" y="4200700"/>
            <a:ext cx="193500" cy="1548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3597175" y="4050825"/>
            <a:ext cx="26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表現最好時為</a:t>
            </a:r>
            <a:r>
              <a:rPr lang="zh-TW" sz="1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34</a:t>
            </a: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個特徵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259463" y="451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特徵選取-</a:t>
            </a:r>
            <a:r>
              <a:rPr lang="zh-TW"/>
              <a:t>34個</a:t>
            </a:r>
            <a:r>
              <a:rPr lang="zh-TW"/>
              <a:t>特徵</a:t>
            </a:r>
            <a:endParaRPr/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35" name="Google Shape;235;p28"/>
          <p:cNvGraphicFramePr/>
          <p:nvPr/>
        </p:nvGraphicFramePr>
        <p:xfrm>
          <a:off x="878938" y="62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{91520C28-FC3C-446A-A1CE-0AD9E050BE49}</a:tableStyleId>
              </a:tblPr>
              <a:tblGrid>
                <a:gridCol w="2194825"/>
                <a:gridCol w="3165225"/>
                <a:gridCol w="1921575"/>
              </a:tblGrid>
              <a:tr h="32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tot_pol_cnt_his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B4.繳法變更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2.還本金19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loytal_level_AG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A3.續期保費改為自行繳費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A7.FATCA變更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ternure_m_AG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S.終止契約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1.滿期金19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product_density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INSURED_SEX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B1.受益人變更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05.指定AG共同服務/更換AG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DIGI_FLG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GUI.投資型保單相關變更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CLUB(南山聚樂部)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B3.職業變更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WEALTH_LEVEL_REV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1.滿期金20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03.契變/復效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20.疾病和死亡的外因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2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CP(保戶園地網頁)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14.泌尿生殖系統疾病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TOPCARD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2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repurchase_2019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APP(保戶園地APP)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3.繳費期滿19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A1.要被保人聯絡資訊變更(地址/電話/Email)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11.消化系統疾病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AG_SEG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01.保單解說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0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02.腫瘤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S.投資型保單_贖回/提領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特徵選取與解釋-前10名特徵(1)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43" name="Google Shape;243;p29"/>
          <p:cNvGraphicFramePr/>
          <p:nvPr/>
        </p:nvGraphicFramePr>
        <p:xfrm>
          <a:off x="834925" y="1228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{91520C28-FC3C-446A-A1CE-0AD9E050BE49}</a:tableStyleId>
              </a:tblPr>
              <a:tblGrid>
                <a:gridCol w="2229975"/>
                <a:gridCol w="2343325"/>
                <a:gridCol w="2896775"/>
              </a:tblGrid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特徵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說明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解釋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tot_pol_cnt_his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客戶曾持有之保單數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忠誠度和</a:t>
                      </a:r>
                      <a:r>
                        <a:rPr lang="zh-TW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客戶曾持有之保單數有關，忠誠度高的客戶較有可能再購保單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loytal_level_AG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忠誠度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vMerge="1"/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ternure_m_AG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客戶戶齡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戶齡較久的客戶，可能更有再購保單的</a:t>
                      </a: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需求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product_density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產品密度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購買公司多種保單</a:t>
                      </a: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的客戶，更有需求再購保單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600">
                          <a:solidFill>
                            <a:schemeClr val="dk2"/>
                          </a:solidFill>
                        </a:rPr>
                        <a:t>05.指定AG共同服務/更換AG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指定業務員共同服務/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更換業務員</a:t>
                      </a:r>
                      <a:endParaRPr sz="16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與業務員的互動可能產生購買保單的商機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特徵選取</a:t>
            </a:r>
            <a:r>
              <a:rPr lang="zh-TW"/>
              <a:t>與解釋</a:t>
            </a:r>
            <a:r>
              <a:rPr lang="zh-TW"/>
              <a:t>-前10名特徵(2)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51" name="Google Shape;251;p30"/>
          <p:cNvGraphicFramePr/>
          <p:nvPr/>
        </p:nvGraphicFramePr>
        <p:xfrm>
          <a:off x="630225" y="1228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{91520C28-FC3C-446A-A1CE-0AD9E050BE49}</a:tableStyleId>
              </a:tblPr>
              <a:tblGrid>
                <a:gridCol w="1963475"/>
                <a:gridCol w="2845725"/>
                <a:gridCol w="3097925"/>
              </a:tblGrid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特徵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說明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解釋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CLUB(南山聚樂部)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客戶瀏覽南山聚樂部</a:t>
                      </a: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網頁的次數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客戶可能考慮購買保單，才會登入聚樂部網站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1.滿期金20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2020年的滿期金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今年可獲得滿期金的客戶較</a:t>
                      </a: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可能再購保單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CP(保戶園地網頁)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客戶瀏覽保戶園地網頁的次數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和CLUB的解釋類似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repurchase_2019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2019年的購買記錄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去年曾購買</a:t>
                      </a:r>
                      <a:r>
                        <a:rPr lang="zh-TW" sz="1600"/>
                        <a:t>健康暨意外險(AH)</a:t>
                      </a:r>
                      <a:r>
                        <a:rPr lang="zh-TW" sz="1600"/>
                        <a:t>保單的客戶可能今年續買保單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AGE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年齡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壯年的客戶較有經濟能力再購保單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00"/>
              <a:t>處理資料不平衡-</a:t>
            </a:r>
            <a:r>
              <a:rPr lang="zh-TW" sz="2700"/>
              <a:t>SMOTE</a:t>
            </a:r>
            <a:endParaRPr sz="2700"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5"/>
              <a:buChar char="●"/>
            </a:pPr>
            <a:r>
              <a:rPr lang="zh-TW" sz="1825">
                <a:solidFill>
                  <a:schemeClr val="dk2"/>
                </a:solidFill>
              </a:rPr>
              <a:t>利用</a:t>
            </a:r>
            <a:r>
              <a:rPr lang="zh-TW" sz="1825">
                <a:solidFill>
                  <a:schemeClr val="dk2"/>
                </a:solidFill>
              </a:rPr>
              <a:t>oversampling</a:t>
            </a:r>
            <a:r>
              <a:rPr lang="zh-TW" sz="1825">
                <a:solidFill>
                  <a:schemeClr val="dk2"/>
                </a:solidFill>
              </a:rPr>
              <a:t>的方式</a:t>
            </a:r>
            <a:r>
              <a:rPr lang="zh-TW" sz="1825">
                <a:solidFill>
                  <a:schemeClr val="dk2"/>
                </a:solidFill>
              </a:rPr>
              <a:t>，</a:t>
            </a:r>
            <a:r>
              <a:rPr lang="zh-TW" sz="1825">
                <a:solidFill>
                  <a:schemeClr val="dk2"/>
                </a:solidFill>
              </a:rPr>
              <a:t>解決資料不平衡問題</a:t>
            </a:r>
            <a:endParaRPr sz="1825">
              <a:solidFill>
                <a:schemeClr val="dk2"/>
              </a:solidFill>
            </a:endParaRPr>
          </a:p>
          <a:p>
            <a:pPr indent="-3444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5"/>
              <a:buChar char="●"/>
            </a:pPr>
            <a:r>
              <a:rPr lang="zh-TW" sz="1825">
                <a:solidFill>
                  <a:schemeClr val="dk2"/>
                </a:solidFill>
              </a:rPr>
              <a:t>產生相似合成樣本，隨機增大少數的樣本數量   </a:t>
            </a:r>
            <a:endParaRPr sz="1825">
              <a:solidFill>
                <a:schemeClr val="dk2"/>
              </a:solidFill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1150838" y="3051500"/>
            <a:ext cx="1730100" cy="6234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2020</a:t>
            </a:r>
            <a:r>
              <a:rPr lang="zh-TW" sz="1800">
                <a:solidFill>
                  <a:schemeClr val="lt1"/>
                </a:solidFill>
              </a:rPr>
              <a:t>無申購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1150838" y="3945475"/>
            <a:ext cx="1730100" cy="6234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2020有申購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3494513" y="2195250"/>
            <a:ext cx="1856100" cy="62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原本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6137063" y="2157525"/>
            <a:ext cx="1856100" cy="62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使用SMOTE後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3494525" y="3051500"/>
            <a:ext cx="1856100" cy="623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75347</a:t>
            </a:r>
            <a:endParaRPr sz="1800"/>
          </a:p>
        </p:txBody>
      </p:sp>
      <p:sp>
        <p:nvSpPr>
          <p:cNvPr id="263" name="Google Shape;263;p31"/>
          <p:cNvSpPr/>
          <p:nvPr/>
        </p:nvSpPr>
        <p:spPr>
          <a:xfrm>
            <a:off x="6137075" y="3051500"/>
            <a:ext cx="1856100" cy="623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75347</a:t>
            </a:r>
            <a:endParaRPr sz="1800"/>
          </a:p>
        </p:txBody>
      </p:sp>
      <p:sp>
        <p:nvSpPr>
          <p:cNvPr id="264" name="Google Shape;264;p31"/>
          <p:cNvSpPr/>
          <p:nvPr/>
        </p:nvSpPr>
        <p:spPr>
          <a:xfrm>
            <a:off x="3494525" y="3945475"/>
            <a:ext cx="1856100" cy="623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4650</a:t>
            </a:r>
            <a:endParaRPr sz="1800"/>
          </a:p>
        </p:txBody>
      </p:sp>
      <p:sp>
        <p:nvSpPr>
          <p:cNvPr id="265" name="Google Shape;265;p31"/>
          <p:cNvSpPr/>
          <p:nvPr/>
        </p:nvSpPr>
        <p:spPr>
          <a:xfrm>
            <a:off x="6137075" y="3945475"/>
            <a:ext cx="1856100" cy="623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75347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53275" y="1298975"/>
            <a:ext cx="2887200" cy="523200"/>
            <a:chOff x="453275" y="1393875"/>
            <a:chExt cx="2887200" cy="523200"/>
          </a:xfrm>
        </p:grpSpPr>
        <p:sp>
          <p:nvSpPr>
            <p:cNvPr id="66" name="Google Shape;66;p14"/>
            <p:cNvSpPr/>
            <p:nvPr/>
          </p:nvSpPr>
          <p:spPr>
            <a:xfrm>
              <a:off x="453275" y="1431375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1028375" y="1393875"/>
              <a:ext cx="231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專題及資料簡介</a:t>
              </a: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sz="2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453275" y="1977831"/>
            <a:ext cx="2887200" cy="523200"/>
            <a:chOff x="453275" y="1393875"/>
            <a:chExt cx="2887200" cy="523200"/>
          </a:xfrm>
        </p:grpSpPr>
        <p:sp>
          <p:nvSpPr>
            <p:cNvPr id="69" name="Google Shape;69;p14"/>
            <p:cNvSpPr/>
            <p:nvPr/>
          </p:nvSpPr>
          <p:spPr>
            <a:xfrm>
              <a:off x="453275" y="1431375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2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1028375" y="1393875"/>
              <a:ext cx="231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檔案合併及EDA</a:t>
              </a: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sz="2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53275" y="2656688"/>
            <a:ext cx="4118700" cy="523200"/>
            <a:chOff x="453275" y="1393875"/>
            <a:chExt cx="4118700" cy="523200"/>
          </a:xfrm>
        </p:grpSpPr>
        <p:sp>
          <p:nvSpPr>
            <p:cNvPr id="72" name="Google Shape;72;p14"/>
            <p:cNvSpPr/>
            <p:nvPr/>
          </p:nvSpPr>
          <p:spPr>
            <a:xfrm>
              <a:off x="453275" y="1431375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3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1028375" y="1393875"/>
              <a:ext cx="3543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資料前處理-缺漏值處理</a:t>
              </a:r>
              <a:endParaRPr sz="2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453275" y="3335544"/>
            <a:ext cx="4329600" cy="523200"/>
            <a:chOff x="453275" y="1393875"/>
            <a:chExt cx="4329600" cy="523200"/>
          </a:xfrm>
        </p:grpSpPr>
        <p:sp>
          <p:nvSpPr>
            <p:cNvPr id="75" name="Google Shape;75;p14"/>
            <p:cNvSpPr/>
            <p:nvPr/>
          </p:nvSpPr>
          <p:spPr>
            <a:xfrm>
              <a:off x="453275" y="1431375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4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1028375" y="1393875"/>
              <a:ext cx="375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機器學習模型Y值處理</a:t>
              </a:r>
              <a:endParaRPr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453275" y="4014400"/>
            <a:ext cx="4329600" cy="523200"/>
            <a:chOff x="453275" y="1393875"/>
            <a:chExt cx="4329600" cy="523200"/>
          </a:xfrm>
        </p:grpSpPr>
        <p:sp>
          <p:nvSpPr>
            <p:cNvPr id="78" name="Google Shape;78;p14"/>
            <p:cNvSpPr/>
            <p:nvPr/>
          </p:nvSpPr>
          <p:spPr>
            <a:xfrm>
              <a:off x="453275" y="1431375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5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028375" y="1393875"/>
              <a:ext cx="375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機器學習模型X值處理</a:t>
              </a:r>
              <a:endParaRPr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782875" y="1292700"/>
            <a:ext cx="2891025" cy="523200"/>
            <a:chOff x="453275" y="1387600"/>
            <a:chExt cx="2891025" cy="523200"/>
          </a:xfrm>
        </p:grpSpPr>
        <p:sp>
          <p:nvSpPr>
            <p:cNvPr id="81" name="Google Shape;81;p14"/>
            <p:cNvSpPr/>
            <p:nvPr/>
          </p:nvSpPr>
          <p:spPr>
            <a:xfrm>
              <a:off x="453275" y="1431375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6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1032200" y="1387600"/>
              <a:ext cx="231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特徵選取</a:t>
              </a: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sz="2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4782875" y="1973650"/>
            <a:ext cx="2887200" cy="523200"/>
            <a:chOff x="453275" y="1393875"/>
            <a:chExt cx="2887200" cy="523200"/>
          </a:xfrm>
        </p:grpSpPr>
        <p:sp>
          <p:nvSpPr>
            <p:cNvPr id="84" name="Google Shape;84;p14"/>
            <p:cNvSpPr/>
            <p:nvPr/>
          </p:nvSpPr>
          <p:spPr>
            <a:xfrm>
              <a:off x="453275" y="1431375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7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1028375" y="1393875"/>
              <a:ext cx="231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處理資料不平衡</a:t>
              </a:r>
              <a:endParaRPr sz="2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4782875" y="2654600"/>
            <a:ext cx="4118700" cy="523200"/>
            <a:chOff x="453275" y="1393875"/>
            <a:chExt cx="4118700" cy="523200"/>
          </a:xfrm>
        </p:grpSpPr>
        <p:sp>
          <p:nvSpPr>
            <p:cNvPr id="87" name="Google Shape;87;p14"/>
            <p:cNvSpPr/>
            <p:nvPr/>
          </p:nvSpPr>
          <p:spPr>
            <a:xfrm>
              <a:off x="453275" y="1431375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8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1028375" y="1393875"/>
              <a:ext cx="3543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模型建立</a:t>
              </a:r>
              <a:endParaRPr sz="22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4782875" y="3335550"/>
            <a:ext cx="4333425" cy="523200"/>
            <a:chOff x="453275" y="1170250"/>
            <a:chExt cx="4333425" cy="523200"/>
          </a:xfrm>
        </p:grpSpPr>
        <p:sp>
          <p:nvSpPr>
            <p:cNvPr id="90" name="Google Shape;90;p14"/>
            <p:cNvSpPr/>
            <p:nvPr/>
          </p:nvSpPr>
          <p:spPr>
            <a:xfrm>
              <a:off x="453275" y="1207750"/>
              <a:ext cx="448200" cy="4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</a:rPr>
                <a:t>9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1032200" y="1170250"/>
              <a:ext cx="375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報表展示</a:t>
              </a:r>
              <a:endParaRPr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2" name="Google Shape;92;p14"/>
          <p:cNvCxnSpPr>
            <a:endCxn id="93" idx="1"/>
          </p:cNvCxnSpPr>
          <p:nvPr/>
        </p:nvCxnSpPr>
        <p:spPr>
          <a:xfrm>
            <a:off x="3922425" y="4270600"/>
            <a:ext cx="959400" cy="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 txBox="1"/>
          <p:nvPr/>
        </p:nvSpPr>
        <p:spPr>
          <a:xfrm>
            <a:off x="4881825" y="4016500"/>
            <a:ext cx="375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importance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881825" y="4537600"/>
            <a:ext cx="375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tools</a:t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3916125" y="4270600"/>
            <a:ext cx="972000" cy="5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3243300"/>
            <a:ext cx="85206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使用套件sklearn.{model}.predict_proba，</a:t>
            </a:r>
            <a:r>
              <a:rPr lang="zh-TW">
                <a:solidFill>
                  <a:schemeClr val="dk2"/>
                </a:solidFill>
              </a:rPr>
              <a:t>預測每位客戶的再購機率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將資料依照此機率由高至低排序，計算出模型的捕捉率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311700" y="1152475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建立四種模型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模型建立及表現評估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05675" y="1812375"/>
            <a:ext cx="448200" cy="4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1085325" y="1805625"/>
            <a:ext cx="23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 Forest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5025275" y="1800750"/>
            <a:ext cx="448200" cy="4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5504925" y="1794000"/>
            <a:ext cx="23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SVM</a:t>
            </a: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605675" y="2527838"/>
            <a:ext cx="448200" cy="4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1085325" y="2524463"/>
            <a:ext cx="37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XGBoost  →  Logistic Regression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5025275" y="2522025"/>
            <a:ext cx="448200" cy="44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5504925" y="2524475"/>
            <a:ext cx="23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850" y="1814525"/>
            <a:ext cx="6918299" cy="245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/>
          <p:nvPr/>
        </p:nvSpPr>
        <p:spPr>
          <a:xfrm>
            <a:off x="1112855" y="1360500"/>
            <a:ext cx="6918300" cy="43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report</a:t>
            </a:r>
            <a:endParaRPr sz="1800"/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r>
              <a:rPr lang="zh-TW"/>
              <a:t>_Training Data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solidFill>
                  <a:srgbClr val="1A1A1A"/>
                </a:solidFill>
              </a:rPr>
              <a:t>前20%客戶約可補捉</a:t>
            </a:r>
            <a:r>
              <a:rPr lang="zh-TW">
                <a:solidFill>
                  <a:srgbClr val="FF0000"/>
                </a:solidFill>
              </a:rPr>
              <a:t>51%</a:t>
            </a:r>
            <a:r>
              <a:rPr lang="zh-TW">
                <a:solidFill>
                  <a:srgbClr val="1A1A1A"/>
                </a:solidFill>
              </a:rPr>
              <a:t>再購客戶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650" y="1594250"/>
            <a:ext cx="684070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r>
              <a:rPr lang="zh-TW"/>
              <a:t>_Testing Data</a:t>
            </a:r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solidFill>
                  <a:srgbClr val="1A1A1A"/>
                </a:solidFill>
              </a:rPr>
              <a:t>前20%客戶約可補捉</a:t>
            </a:r>
            <a:r>
              <a:rPr lang="zh-TW">
                <a:solidFill>
                  <a:srgbClr val="FF0000"/>
                </a:solidFill>
              </a:rPr>
              <a:t>41%</a:t>
            </a:r>
            <a:r>
              <a:rPr lang="zh-TW">
                <a:solidFill>
                  <a:srgbClr val="1A1A1A"/>
                </a:solidFill>
              </a:rPr>
              <a:t>再購客戶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650" y="1607975"/>
            <a:ext cx="684070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850" y="1742750"/>
            <a:ext cx="6918300" cy="253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/>
          <p:nvPr/>
        </p:nvSpPr>
        <p:spPr>
          <a:xfrm>
            <a:off x="1112855" y="1360500"/>
            <a:ext cx="6918300" cy="43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report</a:t>
            </a:r>
            <a:endParaRPr sz="1800"/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SVM_Testing Data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311700" y="98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A1A1A"/>
                </a:solidFill>
              </a:rPr>
              <a:t>前20%客戶約可補捉</a:t>
            </a:r>
            <a:r>
              <a:rPr lang="zh-TW">
                <a:solidFill>
                  <a:srgbClr val="FF0000"/>
                </a:solidFill>
              </a:rPr>
              <a:t>33%</a:t>
            </a:r>
            <a:r>
              <a:rPr lang="zh-TW">
                <a:solidFill>
                  <a:srgbClr val="1A1A1A"/>
                </a:solidFill>
              </a:rPr>
              <a:t>再購客戶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322" name="Google Shape;3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63" y="1345350"/>
            <a:ext cx="7337274" cy="3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3460400"/>
            <a:ext cx="8207224" cy="15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475" y="52400"/>
            <a:ext cx="4684100" cy="32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75" y="1068425"/>
            <a:ext cx="3716433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/>
          <p:nvPr/>
        </p:nvSpPr>
        <p:spPr>
          <a:xfrm>
            <a:off x="311700" y="1859888"/>
            <a:ext cx="415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zh-TW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zh-TW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經過smote後，模型似乎overfitting，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→重調learning rate、tree numbers也無顯著改善，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→利用Dropout、Regularization 也沒有改成功。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→改變模型: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       使用Logistic Regression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XGBoost</a:t>
            </a:r>
            <a:endParaRPr/>
          </a:p>
        </p:txBody>
      </p:sp>
      <p:sp>
        <p:nvSpPr>
          <p:cNvPr id="333" name="Google Shape;333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650" y="1713225"/>
            <a:ext cx="6986700" cy="239225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9"/>
          <p:cNvSpPr/>
          <p:nvPr/>
        </p:nvSpPr>
        <p:spPr>
          <a:xfrm>
            <a:off x="1112855" y="1360500"/>
            <a:ext cx="6918300" cy="43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report</a:t>
            </a:r>
            <a:endParaRPr sz="1800"/>
          </a:p>
        </p:txBody>
      </p:sp>
      <p:sp>
        <p:nvSpPr>
          <p:cNvPr id="340" name="Google Shape;340;p39"/>
          <p:cNvSpPr txBox="1"/>
          <p:nvPr>
            <p:ph idx="4294967295"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 Regression</a:t>
            </a:r>
            <a:endParaRPr/>
          </a:p>
        </p:txBody>
      </p:sp>
      <p:sp>
        <p:nvSpPr>
          <p:cNvPr id="341" name="Google Shape;341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idx="4294967295"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 Regression_Testing Data</a:t>
            </a:r>
            <a:endParaRPr/>
          </a:p>
        </p:txBody>
      </p:sp>
      <p:sp>
        <p:nvSpPr>
          <p:cNvPr id="347" name="Google Shape;347;p40"/>
          <p:cNvSpPr txBox="1"/>
          <p:nvPr>
            <p:ph idx="4294967295" type="body"/>
          </p:nvPr>
        </p:nvSpPr>
        <p:spPr>
          <a:xfrm>
            <a:off x="311700" y="9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A1A1A"/>
                </a:solidFill>
              </a:rPr>
              <a:t>前20%客戶約可補捉</a:t>
            </a:r>
            <a:r>
              <a:rPr lang="zh-TW">
                <a:solidFill>
                  <a:srgbClr val="FF0000"/>
                </a:solidFill>
              </a:rPr>
              <a:t>19</a:t>
            </a:r>
            <a:r>
              <a:rPr lang="zh-TW">
                <a:solidFill>
                  <a:srgbClr val="FF0000"/>
                </a:solidFill>
              </a:rPr>
              <a:t>.8%</a:t>
            </a:r>
            <a:r>
              <a:rPr lang="zh-TW">
                <a:solidFill>
                  <a:srgbClr val="1A1A1A"/>
                </a:solidFill>
              </a:rPr>
              <a:t>再購客戶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650" y="1300400"/>
            <a:ext cx="7136775" cy="37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NN</a:t>
            </a:r>
            <a:endParaRPr/>
          </a:p>
        </p:txBody>
      </p:sp>
      <p:pic>
        <p:nvPicPr>
          <p:cNvPr id="355" name="Google Shape;3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75" y="1189739"/>
            <a:ext cx="3847924" cy="25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125" y="1189750"/>
            <a:ext cx="3935216" cy="2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50" y="4049800"/>
            <a:ext cx="536480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238" y="4480900"/>
            <a:ext cx="4963683" cy="2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1467600" y="1237900"/>
            <a:ext cx="7364700" cy="811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運用客戶數位足跡或接觸點上最新的資料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即時並精準預測客戶的人生階段及商品服務需求</a:t>
            </a:r>
            <a:endParaRPr sz="1800"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專題簡介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11700" y="1237900"/>
            <a:ext cx="1041600" cy="8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動機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11700" y="2092050"/>
            <a:ext cx="1041600" cy="11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痛點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11700" y="3259700"/>
            <a:ext cx="1041600" cy="11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目的及期許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467600" y="3259700"/>
            <a:ext cx="7364700" cy="1125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專案主要目的在於提升客戶商機模型預測精準度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解決方案需就模型準確性、穩定性、可解釋性等說明其優劣及相關數據推論根據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467600" y="2092050"/>
            <a:ext cx="7364700" cy="1125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已有</a:t>
            </a: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「動態」客戶接觸資料卻未善加利用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zh-TW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隨著數位時代來臨，運用最新動態資料才能即時預測並結合精準行銷動態調整客群名單，以掌握客戶需求</a:t>
            </a:r>
            <a:endParaRPr sz="18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NN</a:t>
            </a:r>
            <a:endParaRPr/>
          </a:p>
        </p:txBody>
      </p:sp>
      <p:sp>
        <p:nvSpPr>
          <p:cNvPr id="365" name="Google Shape;36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00" y="2057400"/>
            <a:ext cx="7548224" cy="22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2"/>
          <p:cNvSpPr/>
          <p:nvPr/>
        </p:nvSpPr>
        <p:spPr>
          <a:xfrm>
            <a:off x="1168768" y="1367713"/>
            <a:ext cx="6918300" cy="43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report</a:t>
            </a:r>
            <a:endParaRPr sz="1800"/>
          </a:p>
        </p:txBody>
      </p: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NN</a:t>
            </a:r>
            <a:r>
              <a:rPr lang="zh-TW"/>
              <a:t>_Testing Data</a:t>
            </a:r>
            <a:endParaRPr/>
          </a:p>
        </p:txBody>
      </p:sp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311700" y="94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A1A1A"/>
                </a:solidFill>
              </a:rPr>
              <a:t>前20%客戶約可補捉</a:t>
            </a:r>
            <a:r>
              <a:rPr lang="zh-TW">
                <a:solidFill>
                  <a:srgbClr val="FF0000"/>
                </a:solidFill>
              </a:rPr>
              <a:t>37</a:t>
            </a:r>
            <a:r>
              <a:rPr lang="zh-TW">
                <a:solidFill>
                  <a:srgbClr val="FF0000"/>
                </a:solidFill>
              </a:rPr>
              <a:t>.5%</a:t>
            </a:r>
            <a:r>
              <a:rPr lang="zh-TW">
                <a:solidFill>
                  <a:srgbClr val="1A1A1A"/>
                </a:solidFill>
              </a:rPr>
              <a:t>再購客戶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25" y="1286524"/>
            <a:ext cx="7173150" cy="37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預測再購客戶名單聯集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從</a:t>
            </a:r>
            <a:r>
              <a:rPr lang="zh-TW">
                <a:solidFill>
                  <a:schemeClr val="dk2"/>
                </a:solidFill>
              </a:rPr>
              <a:t>四個模型的</a:t>
            </a:r>
            <a:r>
              <a:rPr lang="zh-TW">
                <a:solidFill>
                  <a:schemeClr val="dk2"/>
                </a:solidFill>
              </a:rPr>
              <a:t>csv檔案中找出預測再購機率最高20%的客戶ID，合併到同一欄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用資料&gt;移除重複項的功能，得到再購客戶名單的聯集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原本總計有79,996位客戶，取聯集後剩下35,207位客戶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3" name="Google Shape;383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2486025"/>
            <a:ext cx="71151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分工表</a:t>
            </a:r>
            <a:endParaRPr/>
          </a:p>
        </p:txBody>
      </p:sp>
      <p:sp>
        <p:nvSpPr>
          <p:cNvPr id="390" name="Google Shape;39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1" name="Google Shape;391;p45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{91520C28-FC3C-446A-A1CE-0AD9E050BE49}</a:tableStyleId>
              </a:tblPr>
              <a:tblGrid>
                <a:gridCol w="921675"/>
                <a:gridCol w="631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組員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分工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陳永進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檔案合併、資料前處理、模型X值處理、負責Random Forest模型</a:t>
                      </a:r>
                      <a:r>
                        <a:rPr lang="zh-TW" sz="1800"/>
                        <a:t>、簡報製作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鄭晴文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檔案合併、 資料前處理、模型Y值處理、處理資料不平衡、負責SVM模型</a:t>
                      </a: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、簡報製作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孟家瑜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特徵工程、特徵選取、負責NN模型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林羿帆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特徵工程、特徵選取、負責</a:t>
                      </a:r>
                      <a:r>
                        <a:rPr lang="zh-TW" sz="1600">
                          <a:solidFill>
                            <a:schemeClr val="dk2"/>
                          </a:solidFill>
                        </a:rPr>
                        <a:t>XGBoost、Logistic Regression</a:t>
                      </a: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模型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" name="Google Shape;392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for your listening.</a:t>
            </a:r>
            <a:endParaRPr/>
          </a:p>
        </p:txBody>
      </p:sp>
      <p:sp>
        <p:nvSpPr>
          <p:cNvPr id="398" name="Google Shape;398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資料簡介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客戶輪廓檔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客戶的基本資料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客戶接觸點資料: 客戶歷程檔、客戶金流事件檔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客戶申購保單、申請契變、數位接觸、電話客服、理賠、預期金流的紀錄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</a:rPr>
              <a:t>客戶再購檔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2"/>
                </a:solidFill>
              </a:rPr>
              <a:t>客戶再購保單的類型、金額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檔案合併及</a:t>
            </a:r>
            <a:r>
              <a:rPr lang="zh-TW"/>
              <a:t>EDA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24650" y="1697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細項處理完將加入表格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合併</a:t>
            </a:r>
            <a:r>
              <a:rPr lang="zh-TW">
                <a:solidFill>
                  <a:schemeClr val="dk2"/>
                </a:solidFill>
              </a:rPr>
              <a:t>客戶歷程檔、客戶金流事件檔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將客戶歷程檔之EVENT 中是否再購欄位與客戶輪廓檔合併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將業務員分群新資料加入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675" y="1484575"/>
            <a:ext cx="4785400" cy="26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5376450" y="1127850"/>
            <a:ext cx="28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各個Event所佔的比例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/>
          <p:nvPr/>
        </p:nvSpPr>
        <p:spPr>
          <a:xfrm rot="10800000">
            <a:off x="5182950" y="1258200"/>
            <a:ext cx="193500" cy="1548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資料前處理-缺漏值處理</a:t>
            </a:r>
            <a:endParaRPr sz="2700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刪除缺漏值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刪除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輪廓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檔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性別為空值的客戶資料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共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筆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刪除接觸點檔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性別為空值的客戶資料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填充缺漏值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輪廓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檔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CLIENT_INCOME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total_aum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（總資產</a:t>
            </a: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客戶總繳保費）和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TOT_AFYP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（客戶年繳保費）欄位</a:t>
            </a:r>
            <a:endParaRPr sz="1800"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資料前處理-缺漏值處理</a:t>
            </a:r>
            <a:endParaRPr sz="2700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Forest’s Feature Importance如下: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利用已知客戶的tenure_m_AG(客戶戶齡)、recency_m_AG(最近生效日距今)及Age這三種特徵分組，再將結果補回有缺失的客戶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72" y="1586475"/>
            <a:ext cx="3724075" cy="20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機器學習模型Y值處理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值</a:t>
            </a: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類別：0,1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531475" y="2052625"/>
            <a:ext cx="797100" cy="79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０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31475" y="3188550"/>
            <a:ext cx="797100" cy="79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１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708175" y="2052625"/>
            <a:ext cx="40236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隔年</a:t>
            </a:r>
            <a:r>
              <a:rPr lang="zh-TW" sz="2400" u="sng"/>
              <a:t>沒有</a:t>
            </a:r>
            <a:r>
              <a:rPr lang="zh-TW" sz="2400"/>
              <a:t>申購保單</a:t>
            </a:r>
            <a:endParaRPr sz="2400"/>
          </a:p>
        </p:txBody>
      </p:sp>
      <p:sp>
        <p:nvSpPr>
          <p:cNvPr id="150" name="Google Shape;150;p20"/>
          <p:cNvSpPr/>
          <p:nvPr/>
        </p:nvSpPr>
        <p:spPr>
          <a:xfrm>
            <a:off x="1708175" y="3188550"/>
            <a:ext cx="40236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隔年</a:t>
            </a:r>
            <a:r>
              <a:rPr lang="zh-TW" sz="2400" u="sng"/>
              <a:t>有</a:t>
            </a:r>
            <a:r>
              <a:rPr lang="zh-TW" sz="2400"/>
              <a:t>申購保單</a:t>
            </a:r>
            <a:endParaRPr sz="2400"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機器學習模型X值處理(1)</a:t>
            </a:r>
            <a:endParaRPr sz="270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行為</a:t>
            </a: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（X值）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區間：2019/1～2019/12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預測</a:t>
            </a: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（Y值）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區間：2020/1～2020/12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統計日 :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2019/12/31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輪廓檔資料: 15種資訊，產生15個</a:t>
            </a: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X變數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接觸點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事件: 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申購保單、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申請契變、數位接觸、電話客服、理賠、預期金流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29325" y="3049375"/>
            <a:ext cx="3774300" cy="16146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2019年的資料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74種事件，74個X變數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4757475" y="3049375"/>
            <a:ext cx="3774300" cy="16146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2019、2020年的資料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3種事件，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6個X變數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952975" y="2764675"/>
            <a:ext cx="3327000" cy="708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2"/>
                </a:solidFill>
              </a:rPr>
              <a:t>申購保單、申請契變、數位接觸、電話客服、理賠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981125" y="2764675"/>
            <a:ext cx="3327000" cy="708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預期金流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